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2" r:id="rId3"/>
    <p:sldMasterId id="2147483657" r:id="rId4"/>
  </p:sldMasterIdLst>
  <p:notesMasterIdLst>
    <p:notesMasterId r:id="rId41"/>
  </p:notesMasterIdLst>
  <p:sldIdLst>
    <p:sldId id="328" r:id="rId5"/>
    <p:sldId id="361" r:id="rId6"/>
    <p:sldId id="331" r:id="rId7"/>
    <p:sldId id="387" r:id="rId8"/>
    <p:sldId id="332" r:id="rId9"/>
    <p:sldId id="333" r:id="rId10"/>
    <p:sldId id="334" r:id="rId11"/>
    <p:sldId id="352" r:id="rId12"/>
    <p:sldId id="376" r:id="rId13"/>
    <p:sldId id="378" r:id="rId14"/>
    <p:sldId id="365" r:id="rId15"/>
    <p:sldId id="392" r:id="rId16"/>
    <p:sldId id="374" r:id="rId17"/>
    <p:sldId id="339" r:id="rId18"/>
    <p:sldId id="346" r:id="rId19"/>
    <p:sldId id="384" r:id="rId20"/>
    <p:sldId id="386" r:id="rId21"/>
    <p:sldId id="364" r:id="rId22"/>
    <p:sldId id="373" r:id="rId23"/>
    <p:sldId id="379" r:id="rId24"/>
    <p:sldId id="390" r:id="rId25"/>
    <p:sldId id="391" r:id="rId26"/>
    <p:sldId id="389" r:id="rId27"/>
    <p:sldId id="375" r:id="rId28"/>
    <p:sldId id="348" r:id="rId29"/>
    <p:sldId id="370" r:id="rId30"/>
    <p:sldId id="381" r:id="rId31"/>
    <p:sldId id="355" r:id="rId32"/>
    <p:sldId id="393" r:id="rId33"/>
    <p:sldId id="394" r:id="rId34"/>
    <p:sldId id="366" r:id="rId35"/>
    <p:sldId id="369" r:id="rId36"/>
    <p:sldId id="383" r:id="rId37"/>
    <p:sldId id="357" r:id="rId38"/>
    <p:sldId id="358" r:id="rId39"/>
    <p:sldId id="317" r:id="rId40"/>
  </p:sldIdLst>
  <p:sldSz cx="12195175" cy="6859588"/>
  <p:notesSz cx="6858000" cy="9144000"/>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8070" algn="l" defTabSz="12192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p15:clr>
            <a:srgbClr val="A4A3A4"/>
          </p15:clr>
        </p15:guide>
        <p15:guide id="2" orient="horz" pos="436">
          <p15:clr>
            <a:srgbClr val="A4A3A4"/>
          </p15:clr>
        </p15:guide>
        <p15:guide id="3" orient="horz" pos="4015">
          <p15:clr>
            <a:srgbClr val="A4A3A4"/>
          </p15:clr>
        </p15:guide>
        <p15:guide id="4" orient="horz" pos="952">
          <p15:clr>
            <a:srgbClr val="A4A3A4"/>
          </p15:clr>
        </p15:guide>
        <p15:guide id="5" pos="348">
          <p15:clr>
            <a:srgbClr val="A4A3A4"/>
          </p15:clr>
        </p15:guide>
        <p15:guide id="6" pos="73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A03D3B"/>
    <a:srgbClr val="05BCFE"/>
    <a:srgbClr val="0579CC"/>
    <a:srgbClr val="05BC58"/>
    <a:srgbClr val="595959"/>
    <a:srgbClr val="D2D2D2"/>
    <a:srgbClr val="ADC6DB"/>
    <a:srgbClr val="2EDECD"/>
    <a:srgbClr val="77D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424" autoAdjust="0"/>
  </p:normalViewPr>
  <p:slideViewPr>
    <p:cSldViewPr snapToObjects="1">
      <p:cViewPr varScale="1">
        <p:scale>
          <a:sx n="68" d="100"/>
          <a:sy n="68" d="100"/>
        </p:scale>
        <p:origin x="798" y="54"/>
      </p:cViewPr>
      <p:guideLst>
        <p:guide orient="horz" pos="754"/>
        <p:guide orient="horz" pos="436"/>
        <p:guide orient="horz" pos="4015"/>
        <p:guide orient="horz" pos="952"/>
        <p:guide pos="348"/>
        <p:guide pos="73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HW\3.1&#28192;&#36947;&#22823;&#20250;&#36164;&#26009;\&#34892;&#19994;&#23398;&#31185;&#20998;&#265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HW\3.1&#28192;&#36947;&#22823;&#20250;&#36164;&#26009;\&#34892;&#19994;&#23398;&#31185;&#20998;&#265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HW\3.1&#28192;&#36947;&#22823;&#20250;&#36164;&#26009;\&#34892;&#19994;&#23398;&#31185;&#20998;&#2651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HW\3.1&#28192;&#36947;&#22823;&#20250;&#36164;&#26009;\&#34892;&#19994;&#23398;&#31185;&#20998;&#265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Sheet4!$A$2</c:f>
              <c:strCache>
                <c:ptCount val="1"/>
                <c:pt idx="0">
                  <c:v>计算机流体力学</c:v>
                </c:pt>
              </c:strCache>
            </c:strRef>
          </c:tx>
          <c:spPr>
            <a:ln w="28575" cap="rnd">
              <a:solidFill>
                <a:schemeClr val="accent1"/>
              </a:solidFill>
              <a:round/>
            </a:ln>
            <a:effectLst/>
          </c:spPr>
          <c:marker>
            <c:symbol val="none"/>
          </c:marker>
          <c:cat>
            <c:strRef>
              <c:f>Sheet4!$B$1:$F$1</c:f>
              <c:strCache>
                <c:ptCount val="5"/>
                <c:pt idx="0">
                  <c:v>CPU</c:v>
                </c:pt>
                <c:pt idx="1">
                  <c:v>存储容量</c:v>
                </c:pt>
                <c:pt idx="2">
                  <c:v>内存带宽</c:v>
                </c:pt>
                <c:pt idx="3">
                  <c:v>网络</c:v>
                </c:pt>
                <c:pt idx="4">
                  <c:v>扩展性</c:v>
                </c:pt>
              </c:strCache>
            </c:strRef>
          </c:cat>
          <c:val>
            <c:numRef>
              <c:f>Sheet4!$B$2:$F$2</c:f>
              <c:numCache>
                <c:formatCode>General</c:formatCode>
                <c:ptCount val="5"/>
                <c:pt idx="0">
                  <c:v>5</c:v>
                </c:pt>
                <c:pt idx="1">
                  <c:v>3</c:v>
                </c:pt>
                <c:pt idx="2">
                  <c:v>4</c:v>
                </c:pt>
                <c:pt idx="3">
                  <c:v>5</c:v>
                </c:pt>
                <c:pt idx="4">
                  <c:v>5</c:v>
                </c:pt>
              </c:numCache>
            </c:numRef>
          </c:val>
        </c:ser>
        <c:ser>
          <c:idx val="1"/>
          <c:order val="1"/>
          <c:tx>
            <c:strRef>
              <c:f>Sheet4!$A$3</c:f>
              <c:strCache>
                <c:ptCount val="1"/>
                <c:pt idx="0">
                  <c:v>隐式有限元分析</c:v>
                </c:pt>
              </c:strCache>
            </c:strRef>
          </c:tx>
          <c:spPr>
            <a:ln w="28575" cap="rnd">
              <a:solidFill>
                <a:schemeClr val="accent2"/>
              </a:solidFill>
              <a:round/>
            </a:ln>
            <a:effectLst/>
          </c:spPr>
          <c:marker>
            <c:symbol val="none"/>
          </c:marker>
          <c:cat>
            <c:strRef>
              <c:f>Sheet4!$B$1:$F$1</c:f>
              <c:strCache>
                <c:ptCount val="5"/>
                <c:pt idx="0">
                  <c:v>CPU</c:v>
                </c:pt>
                <c:pt idx="1">
                  <c:v>存储容量</c:v>
                </c:pt>
                <c:pt idx="2">
                  <c:v>内存带宽</c:v>
                </c:pt>
                <c:pt idx="3">
                  <c:v>网络</c:v>
                </c:pt>
                <c:pt idx="4">
                  <c:v>扩展性</c:v>
                </c:pt>
              </c:strCache>
            </c:strRef>
          </c:cat>
          <c:val>
            <c:numRef>
              <c:f>Sheet4!$B$3:$F$3</c:f>
              <c:numCache>
                <c:formatCode>General</c:formatCode>
                <c:ptCount val="5"/>
                <c:pt idx="0">
                  <c:v>5</c:v>
                </c:pt>
                <c:pt idx="1">
                  <c:v>4</c:v>
                </c:pt>
                <c:pt idx="2">
                  <c:v>5</c:v>
                </c:pt>
                <c:pt idx="3">
                  <c:v>3</c:v>
                </c:pt>
                <c:pt idx="4">
                  <c:v>2</c:v>
                </c:pt>
              </c:numCache>
            </c:numRef>
          </c:val>
        </c:ser>
        <c:ser>
          <c:idx val="2"/>
          <c:order val="2"/>
          <c:tx>
            <c:strRef>
              <c:f>Sheet4!$A$4</c:f>
              <c:strCache>
                <c:ptCount val="1"/>
                <c:pt idx="0">
                  <c:v>显式有限元分析</c:v>
                </c:pt>
              </c:strCache>
            </c:strRef>
          </c:tx>
          <c:spPr>
            <a:ln w="28575" cap="rnd">
              <a:solidFill>
                <a:schemeClr val="accent3"/>
              </a:solidFill>
              <a:round/>
            </a:ln>
            <a:effectLst/>
          </c:spPr>
          <c:marker>
            <c:symbol val="none"/>
          </c:marker>
          <c:cat>
            <c:strRef>
              <c:f>Sheet4!$B$1:$F$1</c:f>
              <c:strCache>
                <c:ptCount val="5"/>
                <c:pt idx="0">
                  <c:v>CPU</c:v>
                </c:pt>
                <c:pt idx="1">
                  <c:v>存储容量</c:v>
                </c:pt>
                <c:pt idx="2">
                  <c:v>内存带宽</c:v>
                </c:pt>
                <c:pt idx="3">
                  <c:v>网络</c:v>
                </c:pt>
                <c:pt idx="4">
                  <c:v>扩展性</c:v>
                </c:pt>
              </c:strCache>
            </c:strRef>
          </c:cat>
          <c:val>
            <c:numRef>
              <c:f>Sheet4!$B$4:$F$4</c:f>
              <c:numCache>
                <c:formatCode>General</c:formatCode>
                <c:ptCount val="5"/>
                <c:pt idx="0">
                  <c:v>5</c:v>
                </c:pt>
                <c:pt idx="1">
                  <c:v>4</c:v>
                </c:pt>
                <c:pt idx="2">
                  <c:v>3</c:v>
                </c:pt>
                <c:pt idx="3">
                  <c:v>4</c:v>
                </c:pt>
                <c:pt idx="4">
                  <c:v>4</c:v>
                </c:pt>
              </c:numCache>
            </c:numRef>
          </c:val>
        </c:ser>
        <c:dLbls>
          <c:showLegendKey val="0"/>
          <c:showVal val="0"/>
          <c:showCatName val="0"/>
          <c:showSerName val="0"/>
          <c:showPercent val="0"/>
          <c:showBubbleSize val="0"/>
        </c:dLbls>
        <c:axId val="380609752"/>
        <c:axId val="380610144"/>
      </c:radarChart>
      <c:catAx>
        <c:axId val="38060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380610144"/>
        <c:crosses val="autoZero"/>
        <c:auto val="1"/>
        <c:lblAlgn val="ctr"/>
        <c:lblOffset val="100"/>
        <c:noMultiLvlLbl val="0"/>
      </c:catAx>
      <c:valAx>
        <c:axId val="38061014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3806097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zh-CN"/>
        </a:p>
      </c:txPr>
    </c:legend>
    <c:plotVisOnly val="1"/>
    <c:dispBlanksAs val="gap"/>
    <c:showDLblsOverMax val="0"/>
  </c:chart>
  <c:spPr>
    <a:solidFill>
      <a:schemeClr val="bg1">
        <a:alpha val="20000"/>
      </a:schemeClr>
    </a:solidFill>
    <a:ln w="9525" cap="flat" cmpd="sng" algn="ctr">
      <a:noFill/>
      <a:round/>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Sheet4!$A$7</c:f>
              <c:strCache>
                <c:ptCount val="1"/>
                <c:pt idx="0">
                  <c:v>基因序列比对</c:v>
                </c:pt>
              </c:strCache>
            </c:strRef>
          </c:tx>
          <c:spPr>
            <a:ln w="28575" cap="rnd">
              <a:solidFill>
                <a:schemeClr val="accent1"/>
              </a:solidFill>
              <a:round/>
            </a:ln>
            <a:effectLst/>
          </c:spPr>
          <c:marker>
            <c:symbol val="none"/>
          </c:marker>
          <c:cat>
            <c:strRef>
              <c:f>Sheet4!$B$6:$F$6</c:f>
              <c:strCache>
                <c:ptCount val="5"/>
                <c:pt idx="0">
                  <c:v>CPU</c:v>
                </c:pt>
                <c:pt idx="1">
                  <c:v>存储容量</c:v>
                </c:pt>
                <c:pt idx="2">
                  <c:v>内存带宽</c:v>
                </c:pt>
                <c:pt idx="3">
                  <c:v>网络</c:v>
                </c:pt>
                <c:pt idx="4">
                  <c:v>扩展性</c:v>
                </c:pt>
              </c:strCache>
            </c:strRef>
          </c:cat>
          <c:val>
            <c:numRef>
              <c:f>Sheet4!$B$7:$F$7</c:f>
              <c:numCache>
                <c:formatCode>General</c:formatCode>
                <c:ptCount val="5"/>
                <c:pt idx="0">
                  <c:v>3</c:v>
                </c:pt>
                <c:pt idx="1">
                  <c:v>5</c:v>
                </c:pt>
                <c:pt idx="2">
                  <c:v>5</c:v>
                </c:pt>
                <c:pt idx="3">
                  <c:v>3</c:v>
                </c:pt>
                <c:pt idx="4">
                  <c:v>4</c:v>
                </c:pt>
              </c:numCache>
            </c:numRef>
          </c:val>
        </c:ser>
        <c:ser>
          <c:idx val="1"/>
          <c:order val="1"/>
          <c:tx>
            <c:strRef>
              <c:f>Sheet4!$A$8</c:f>
              <c:strCache>
                <c:ptCount val="1"/>
                <c:pt idx="0">
                  <c:v>分子动力学</c:v>
                </c:pt>
              </c:strCache>
            </c:strRef>
          </c:tx>
          <c:spPr>
            <a:ln w="28575" cap="rnd">
              <a:solidFill>
                <a:schemeClr val="accent2"/>
              </a:solidFill>
              <a:round/>
            </a:ln>
            <a:effectLst/>
          </c:spPr>
          <c:marker>
            <c:symbol val="none"/>
          </c:marker>
          <c:cat>
            <c:strRef>
              <c:f>Sheet4!$B$6:$F$6</c:f>
              <c:strCache>
                <c:ptCount val="5"/>
                <c:pt idx="0">
                  <c:v>CPU</c:v>
                </c:pt>
                <c:pt idx="1">
                  <c:v>存储容量</c:v>
                </c:pt>
                <c:pt idx="2">
                  <c:v>内存带宽</c:v>
                </c:pt>
                <c:pt idx="3">
                  <c:v>网络</c:v>
                </c:pt>
                <c:pt idx="4">
                  <c:v>扩展性</c:v>
                </c:pt>
              </c:strCache>
            </c:strRef>
          </c:cat>
          <c:val>
            <c:numRef>
              <c:f>Sheet4!$B$8:$F$8</c:f>
              <c:numCache>
                <c:formatCode>General</c:formatCode>
                <c:ptCount val="5"/>
                <c:pt idx="0">
                  <c:v>5</c:v>
                </c:pt>
                <c:pt idx="1">
                  <c:v>3</c:v>
                </c:pt>
                <c:pt idx="2">
                  <c:v>4</c:v>
                </c:pt>
                <c:pt idx="3">
                  <c:v>5</c:v>
                </c:pt>
                <c:pt idx="4">
                  <c:v>5</c:v>
                </c:pt>
              </c:numCache>
            </c:numRef>
          </c:val>
        </c:ser>
        <c:ser>
          <c:idx val="2"/>
          <c:order val="2"/>
          <c:tx>
            <c:strRef>
              <c:f>Sheet4!$A$9</c:f>
              <c:strCache>
                <c:ptCount val="1"/>
                <c:pt idx="0">
                  <c:v>分子对接</c:v>
                </c:pt>
              </c:strCache>
            </c:strRef>
          </c:tx>
          <c:spPr>
            <a:ln w="28575" cap="rnd">
              <a:solidFill>
                <a:schemeClr val="accent3"/>
              </a:solidFill>
              <a:round/>
            </a:ln>
            <a:effectLst/>
          </c:spPr>
          <c:marker>
            <c:symbol val="none"/>
          </c:marker>
          <c:cat>
            <c:strRef>
              <c:f>Sheet4!$B$6:$F$6</c:f>
              <c:strCache>
                <c:ptCount val="5"/>
                <c:pt idx="0">
                  <c:v>CPU</c:v>
                </c:pt>
                <c:pt idx="1">
                  <c:v>存储容量</c:v>
                </c:pt>
                <c:pt idx="2">
                  <c:v>内存带宽</c:v>
                </c:pt>
                <c:pt idx="3">
                  <c:v>网络</c:v>
                </c:pt>
                <c:pt idx="4">
                  <c:v>扩展性</c:v>
                </c:pt>
              </c:strCache>
            </c:strRef>
          </c:cat>
          <c:val>
            <c:numRef>
              <c:f>Sheet4!$B$9:$F$9</c:f>
              <c:numCache>
                <c:formatCode>General</c:formatCode>
                <c:ptCount val="5"/>
                <c:pt idx="0">
                  <c:v>5</c:v>
                </c:pt>
                <c:pt idx="1">
                  <c:v>3</c:v>
                </c:pt>
                <c:pt idx="2">
                  <c:v>3</c:v>
                </c:pt>
                <c:pt idx="3">
                  <c:v>2</c:v>
                </c:pt>
                <c:pt idx="4">
                  <c:v>5</c:v>
                </c:pt>
              </c:numCache>
            </c:numRef>
          </c:val>
        </c:ser>
        <c:dLbls>
          <c:showLegendKey val="0"/>
          <c:showVal val="0"/>
          <c:showCatName val="0"/>
          <c:showSerName val="0"/>
          <c:showPercent val="0"/>
          <c:showBubbleSize val="0"/>
        </c:dLbls>
        <c:axId val="380610928"/>
        <c:axId val="276413640"/>
      </c:radarChart>
      <c:catAx>
        <c:axId val="38061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276413640"/>
        <c:crosses val="autoZero"/>
        <c:auto val="1"/>
        <c:lblAlgn val="ctr"/>
        <c:lblOffset val="100"/>
        <c:noMultiLvlLbl val="0"/>
      </c:catAx>
      <c:valAx>
        <c:axId val="276413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3806109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zh-CN"/>
        </a:p>
      </c:txPr>
    </c:legend>
    <c:plotVisOnly val="1"/>
    <c:dispBlanksAs val="gap"/>
    <c:showDLblsOverMax val="0"/>
  </c:chart>
  <c:spPr>
    <a:solidFill>
      <a:schemeClr val="bg1">
        <a:alpha val="20000"/>
      </a:schemeClr>
    </a:solidFill>
    <a:ln w="9525" cap="flat" cmpd="sng" algn="ctr">
      <a:noFill/>
      <a:round/>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Sheet4!$A$12</c:f>
              <c:strCache>
                <c:ptCount val="1"/>
                <c:pt idx="0">
                  <c:v>计算材料</c:v>
                </c:pt>
              </c:strCache>
            </c:strRef>
          </c:tx>
          <c:spPr>
            <a:ln w="28575" cap="rnd">
              <a:solidFill>
                <a:schemeClr val="accent1"/>
              </a:solidFill>
              <a:round/>
            </a:ln>
            <a:effectLst/>
          </c:spPr>
          <c:marker>
            <c:symbol val="none"/>
          </c:marker>
          <c:cat>
            <c:strRef>
              <c:f>Sheet4!$B$11:$F$11</c:f>
              <c:strCache>
                <c:ptCount val="5"/>
                <c:pt idx="0">
                  <c:v>CPU</c:v>
                </c:pt>
                <c:pt idx="1">
                  <c:v>存储容量</c:v>
                </c:pt>
                <c:pt idx="2">
                  <c:v>内存带宽</c:v>
                </c:pt>
                <c:pt idx="3">
                  <c:v>网络</c:v>
                </c:pt>
                <c:pt idx="4">
                  <c:v>扩展性</c:v>
                </c:pt>
              </c:strCache>
            </c:strRef>
          </c:cat>
          <c:val>
            <c:numRef>
              <c:f>Sheet4!$B$12:$F$12</c:f>
              <c:numCache>
                <c:formatCode>General</c:formatCode>
                <c:ptCount val="5"/>
                <c:pt idx="0">
                  <c:v>5</c:v>
                </c:pt>
                <c:pt idx="1">
                  <c:v>4</c:v>
                </c:pt>
                <c:pt idx="2">
                  <c:v>4</c:v>
                </c:pt>
                <c:pt idx="3">
                  <c:v>5</c:v>
                </c:pt>
                <c:pt idx="4">
                  <c:v>5</c:v>
                </c:pt>
              </c:numCache>
            </c:numRef>
          </c:val>
        </c:ser>
        <c:ser>
          <c:idx val="1"/>
          <c:order val="1"/>
          <c:tx>
            <c:strRef>
              <c:f>Sheet4!$A$13</c:f>
              <c:strCache>
                <c:ptCount val="1"/>
                <c:pt idx="0">
                  <c:v>量子化学</c:v>
                </c:pt>
              </c:strCache>
            </c:strRef>
          </c:tx>
          <c:spPr>
            <a:ln w="28575" cap="rnd">
              <a:solidFill>
                <a:schemeClr val="tx1">
                  <a:lumMod val="75000"/>
                  <a:lumOff val="25000"/>
                </a:schemeClr>
              </a:solidFill>
              <a:round/>
            </a:ln>
            <a:effectLst/>
          </c:spPr>
          <c:marker>
            <c:symbol val="none"/>
          </c:marker>
          <c:cat>
            <c:strRef>
              <c:f>Sheet4!$B$11:$F$11</c:f>
              <c:strCache>
                <c:ptCount val="5"/>
                <c:pt idx="0">
                  <c:v>CPU</c:v>
                </c:pt>
                <c:pt idx="1">
                  <c:v>存储容量</c:v>
                </c:pt>
                <c:pt idx="2">
                  <c:v>内存带宽</c:v>
                </c:pt>
                <c:pt idx="3">
                  <c:v>网络</c:v>
                </c:pt>
                <c:pt idx="4">
                  <c:v>扩展性</c:v>
                </c:pt>
              </c:strCache>
            </c:strRef>
          </c:cat>
          <c:val>
            <c:numRef>
              <c:f>Sheet4!$B$13:$F$13</c:f>
              <c:numCache>
                <c:formatCode>General</c:formatCode>
                <c:ptCount val="5"/>
                <c:pt idx="0">
                  <c:v>5</c:v>
                </c:pt>
                <c:pt idx="1">
                  <c:v>3</c:v>
                </c:pt>
                <c:pt idx="2">
                  <c:v>5</c:v>
                </c:pt>
                <c:pt idx="3">
                  <c:v>3</c:v>
                </c:pt>
                <c:pt idx="4">
                  <c:v>2</c:v>
                </c:pt>
              </c:numCache>
            </c:numRef>
          </c:val>
        </c:ser>
        <c:ser>
          <c:idx val="2"/>
          <c:order val="2"/>
          <c:tx>
            <c:strRef>
              <c:f>Sheet4!$A$14</c:f>
              <c:strCache>
                <c:ptCount val="1"/>
                <c:pt idx="0">
                  <c:v>蒙特卡洛</c:v>
                </c:pt>
              </c:strCache>
            </c:strRef>
          </c:tx>
          <c:spPr>
            <a:ln w="28575" cap="rnd">
              <a:solidFill>
                <a:schemeClr val="accent3"/>
              </a:solidFill>
              <a:round/>
            </a:ln>
            <a:effectLst/>
          </c:spPr>
          <c:marker>
            <c:symbol val="none"/>
          </c:marker>
          <c:cat>
            <c:strRef>
              <c:f>Sheet4!$B$11:$F$11</c:f>
              <c:strCache>
                <c:ptCount val="5"/>
                <c:pt idx="0">
                  <c:v>CPU</c:v>
                </c:pt>
                <c:pt idx="1">
                  <c:v>存储容量</c:v>
                </c:pt>
                <c:pt idx="2">
                  <c:v>内存带宽</c:v>
                </c:pt>
                <c:pt idx="3">
                  <c:v>网络</c:v>
                </c:pt>
                <c:pt idx="4">
                  <c:v>扩展性</c:v>
                </c:pt>
              </c:strCache>
            </c:strRef>
          </c:cat>
          <c:val>
            <c:numRef>
              <c:f>Sheet4!$B$14:$F$14</c:f>
              <c:numCache>
                <c:formatCode>General</c:formatCode>
                <c:ptCount val="5"/>
                <c:pt idx="0">
                  <c:v>5</c:v>
                </c:pt>
                <c:pt idx="1">
                  <c:v>4</c:v>
                </c:pt>
                <c:pt idx="2">
                  <c:v>3</c:v>
                </c:pt>
                <c:pt idx="3">
                  <c:v>5</c:v>
                </c:pt>
                <c:pt idx="4">
                  <c:v>5</c:v>
                </c:pt>
              </c:numCache>
            </c:numRef>
          </c:val>
        </c:ser>
        <c:dLbls>
          <c:showLegendKey val="0"/>
          <c:showVal val="0"/>
          <c:showCatName val="0"/>
          <c:showSerName val="0"/>
          <c:showPercent val="0"/>
          <c:showBubbleSize val="0"/>
        </c:dLbls>
        <c:axId val="276414424"/>
        <c:axId val="276414816"/>
      </c:radarChart>
      <c:catAx>
        <c:axId val="276414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276414816"/>
        <c:crosses val="autoZero"/>
        <c:auto val="1"/>
        <c:lblAlgn val="ctr"/>
        <c:lblOffset val="100"/>
        <c:noMultiLvlLbl val="0"/>
      </c:catAx>
      <c:valAx>
        <c:axId val="276414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276414424"/>
        <c:crosses val="autoZero"/>
        <c:crossBetween val="between"/>
      </c:valAx>
      <c:spPr>
        <a:noFill/>
        <a:ln>
          <a:noFill/>
        </a:ln>
        <a:effectLst/>
      </c:spPr>
    </c:plotArea>
    <c:legend>
      <c:legendPos val="r"/>
      <c:layout>
        <c:manualLayout>
          <c:xMode val="edge"/>
          <c:yMode val="edge"/>
          <c:x val="0.71517582986577677"/>
          <c:y val="0.26552615705645494"/>
          <c:w val="0.2349799403607343"/>
          <c:h val="0.4192575928008999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zh-CN"/>
        </a:p>
      </c:txPr>
    </c:legend>
    <c:plotVisOnly val="1"/>
    <c:dispBlanksAs val="gap"/>
    <c:showDLblsOverMax val="0"/>
  </c:chart>
  <c:spPr>
    <a:solidFill>
      <a:schemeClr val="bg1">
        <a:alpha val="20000"/>
      </a:schemeClr>
    </a:solidFill>
    <a:ln w="9525" cap="flat" cmpd="sng" algn="ctr">
      <a:noFill/>
      <a:round/>
    </a:ln>
    <a:effectLst/>
  </c:spPr>
  <c:txPr>
    <a:bodyPr/>
    <a:lstStyle/>
    <a:p>
      <a:pPr>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Sheet4!$B$19</c:f>
              <c:strCache>
                <c:ptCount val="1"/>
                <c:pt idx="0">
                  <c:v>气象模式</c:v>
                </c:pt>
              </c:strCache>
            </c:strRef>
          </c:tx>
          <c:spPr>
            <a:ln w="28575" cap="rnd">
              <a:solidFill>
                <a:schemeClr val="accent1"/>
              </a:solidFill>
              <a:round/>
            </a:ln>
            <a:effectLst/>
          </c:spPr>
          <c:marker>
            <c:symbol val="none"/>
          </c:marker>
          <c:cat>
            <c:strRef>
              <c:f>Sheet4!$C$18:$G$18</c:f>
              <c:strCache>
                <c:ptCount val="5"/>
                <c:pt idx="0">
                  <c:v>CPU</c:v>
                </c:pt>
                <c:pt idx="1">
                  <c:v>存储容量</c:v>
                </c:pt>
                <c:pt idx="2">
                  <c:v>内存带宽</c:v>
                </c:pt>
                <c:pt idx="3">
                  <c:v>网络</c:v>
                </c:pt>
                <c:pt idx="4">
                  <c:v>扩展性</c:v>
                </c:pt>
              </c:strCache>
            </c:strRef>
          </c:cat>
          <c:val>
            <c:numRef>
              <c:f>Sheet4!$C$19:$G$19</c:f>
              <c:numCache>
                <c:formatCode>General</c:formatCode>
                <c:ptCount val="5"/>
                <c:pt idx="0">
                  <c:v>5</c:v>
                </c:pt>
                <c:pt idx="1">
                  <c:v>4</c:v>
                </c:pt>
                <c:pt idx="2">
                  <c:v>5</c:v>
                </c:pt>
                <c:pt idx="3">
                  <c:v>5</c:v>
                </c:pt>
                <c:pt idx="4">
                  <c:v>5</c:v>
                </c:pt>
              </c:numCache>
            </c:numRef>
          </c:val>
        </c:ser>
        <c:ser>
          <c:idx val="1"/>
          <c:order val="1"/>
          <c:tx>
            <c:strRef>
              <c:f>Sheet4!$B$20</c:f>
              <c:strCache>
                <c:ptCount val="1"/>
                <c:pt idx="0">
                  <c:v>地震资料处理</c:v>
                </c:pt>
              </c:strCache>
            </c:strRef>
          </c:tx>
          <c:spPr>
            <a:ln w="28575" cap="rnd">
              <a:solidFill>
                <a:schemeClr val="accent2"/>
              </a:solidFill>
              <a:round/>
            </a:ln>
            <a:effectLst/>
          </c:spPr>
          <c:marker>
            <c:symbol val="none"/>
          </c:marker>
          <c:cat>
            <c:strRef>
              <c:f>Sheet4!$C$18:$G$18</c:f>
              <c:strCache>
                <c:ptCount val="5"/>
                <c:pt idx="0">
                  <c:v>CPU</c:v>
                </c:pt>
                <c:pt idx="1">
                  <c:v>存储容量</c:v>
                </c:pt>
                <c:pt idx="2">
                  <c:v>内存带宽</c:v>
                </c:pt>
                <c:pt idx="3">
                  <c:v>网络</c:v>
                </c:pt>
                <c:pt idx="4">
                  <c:v>扩展性</c:v>
                </c:pt>
              </c:strCache>
            </c:strRef>
          </c:cat>
          <c:val>
            <c:numRef>
              <c:f>Sheet4!$C$20:$G$20</c:f>
              <c:numCache>
                <c:formatCode>General</c:formatCode>
                <c:ptCount val="5"/>
                <c:pt idx="0">
                  <c:v>5</c:v>
                </c:pt>
                <c:pt idx="1">
                  <c:v>4</c:v>
                </c:pt>
                <c:pt idx="2">
                  <c:v>4</c:v>
                </c:pt>
                <c:pt idx="3">
                  <c:v>3</c:v>
                </c:pt>
                <c:pt idx="4">
                  <c:v>5</c:v>
                </c:pt>
              </c:numCache>
            </c:numRef>
          </c:val>
        </c:ser>
        <c:dLbls>
          <c:showLegendKey val="0"/>
          <c:showVal val="0"/>
          <c:showCatName val="0"/>
          <c:showSerName val="0"/>
          <c:showPercent val="0"/>
          <c:showBubbleSize val="0"/>
        </c:dLbls>
        <c:axId val="276359200"/>
        <c:axId val="276359592"/>
      </c:radarChart>
      <c:catAx>
        <c:axId val="27635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276359592"/>
        <c:crosses val="autoZero"/>
        <c:auto val="1"/>
        <c:lblAlgn val="ctr"/>
        <c:lblOffset val="100"/>
        <c:noMultiLvlLbl val="0"/>
      </c:catAx>
      <c:valAx>
        <c:axId val="276359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CN"/>
          </a:p>
        </c:txPr>
        <c:crossAx val="27635920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zh-CN"/>
          </a:p>
        </c:txPr>
      </c:legendEntry>
      <c:legendEntry>
        <c:idx val="1"/>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zh-CN"/>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alpha val="20000"/>
      </a:schemeClr>
    </a:solidFill>
    <a:ln>
      <a:noFill/>
    </a:ln>
    <a:effectLst/>
  </c:spPr>
  <c:txPr>
    <a:bodyPr/>
    <a:lstStyle/>
    <a:p>
      <a:pPr>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5BCE0-5BD1-4725-83F1-A650572DE59A}" type="doc">
      <dgm:prSet loTypeId="urn:microsoft.com/office/officeart/2005/8/layout/pyramid3" loCatId="pyramid" qsTypeId="urn:microsoft.com/office/officeart/2005/8/quickstyle/simple5" qsCatId="simple" csTypeId="urn:microsoft.com/office/officeart/2005/8/colors/accent0_2" csCatId="mainScheme" phldr="1"/>
      <dgm:spPr/>
    </dgm:pt>
    <dgm:pt modelId="{8DB40647-B935-45E5-BF03-A471A1F0FC0D}">
      <dgm:prSet phldrT="[文本]" custT="1"/>
      <dgm:spPr>
        <a:solidFill>
          <a:srgbClr val="0070C0"/>
        </a:solidFill>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3223591C-6849-4789-811F-95C41C26BD86}" type="parTrans" cxnId="{DA99DE8B-E79A-433E-A868-D9DD8933CD5C}">
      <dgm:prSet/>
      <dgm:spPr/>
      <dgm:t>
        <a:bodyPr/>
        <a:lstStyle/>
        <a:p>
          <a:endParaRPr lang="zh-CN" altLang="en-US" sz="1050">
            <a:latin typeface="+mn-ea"/>
            <a:ea typeface="+mn-ea"/>
          </a:endParaRPr>
        </a:p>
      </dgm:t>
    </dgm:pt>
    <dgm:pt modelId="{A73177C1-70D7-4099-A8B0-CB37A678C0E2}" type="sibTrans" cxnId="{DA99DE8B-E79A-433E-A868-D9DD8933CD5C}">
      <dgm:prSet/>
      <dgm:spPr/>
      <dgm:t>
        <a:bodyPr/>
        <a:lstStyle/>
        <a:p>
          <a:endParaRPr lang="zh-CN" altLang="en-US" sz="1050">
            <a:latin typeface="+mn-ea"/>
            <a:ea typeface="+mn-ea"/>
          </a:endParaRPr>
        </a:p>
      </dgm:t>
    </dgm:pt>
    <dgm:pt modelId="{FA3FF7E7-9550-400B-9BB9-9D6FDA7B8F8D}">
      <dgm:prSet custT="1"/>
      <dgm:spPr>
        <a:solidFill>
          <a:srgbClr val="00B0F0"/>
        </a:solidFill>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005A0E44-59DB-4F31-8495-90AEEFD76FA7}" type="parTrans" cxnId="{77AF577E-5B6C-4411-A3D0-896E9E17735A}">
      <dgm:prSet/>
      <dgm:spPr/>
      <dgm:t>
        <a:bodyPr/>
        <a:lstStyle/>
        <a:p>
          <a:endParaRPr lang="zh-CN" altLang="en-US" sz="1050">
            <a:latin typeface="+mn-ea"/>
            <a:ea typeface="+mn-ea"/>
          </a:endParaRPr>
        </a:p>
      </dgm:t>
    </dgm:pt>
    <dgm:pt modelId="{9C6FEEF8-E150-427B-9754-79F9C86F0EAA}" type="sibTrans" cxnId="{77AF577E-5B6C-4411-A3D0-896E9E17735A}">
      <dgm:prSet/>
      <dgm:spPr/>
      <dgm:t>
        <a:bodyPr/>
        <a:lstStyle/>
        <a:p>
          <a:endParaRPr lang="zh-CN" altLang="en-US" sz="1050">
            <a:latin typeface="+mn-ea"/>
            <a:ea typeface="+mn-ea"/>
          </a:endParaRPr>
        </a:p>
      </dgm:t>
    </dgm:pt>
    <dgm:pt modelId="{AF6C825F-9231-4AC4-951E-D3B952E2A010}">
      <dgm:prSet custT="1"/>
      <dgm:spPr>
        <a:solidFill>
          <a:schemeClr val="accent2">
            <a:lumMod val="75000"/>
          </a:schemeClr>
        </a:solidFill>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2C54C702-D14D-4E3B-AB9B-BB23D8936FCC}" type="parTrans" cxnId="{FA2595D0-D80C-4CF8-933D-EF0BA9923F05}">
      <dgm:prSet/>
      <dgm:spPr/>
      <dgm:t>
        <a:bodyPr/>
        <a:lstStyle/>
        <a:p>
          <a:endParaRPr lang="zh-CN" altLang="en-US" sz="1050">
            <a:latin typeface="+mn-ea"/>
            <a:ea typeface="+mn-ea"/>
          </a:endParaRPr>
        </a:p>
      </dgm:t>
    </dgm:pt>
    <dgm:pt modelId="{481D13B5-4441-465F-BFD6-D7B9ECC765C3}" type="sibTrans" cxnId="{FA2595D0-D80C-4CF8-933D-EF0BA9923F05}">
      <dgm:prSet/>
      <dgm:spPr/>
      <dgm:t>
        <a:bodyPr/>
        <a:lstStyle/>
        <a:p>
          <a:endParaRPr lang="zh-CN" altLang="en-US" sz="1050">
            <a:latin typeface="+mn-ea"/>
            <a:ea typeface="+mn-ea"/>
          </a:endParaRPr>
        </a:p>
      </dgm:t>
    </dgm:pt>
    <dgm:pt modelId="{F8738B6B-7829-4FFC-A9FE-3FCAAE25BF56}">
      <dgm:prSet phldrT="[文本]" custT="1"/>
      <dgm:spPr>
        <a:solidFill>
          <a:srgbClr val="00B050"/>
        </a:solidFill>
        <a:ln>
          <a:solidFill>
            <a:srgbClr val="33CC33"/>
          </a:solidFill>
        </a:ln>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EB907C8A-172D-4621-83F0-C573249D36EF}" type="sibTrans" cxnId="{8FCCD1B8-B76B-47C5-A935-89684AF13605}">
      <dgm:prSet/>
      <dgm:spPr/>
      <dgm:t>
        <a:bodyPr/>
        <a:lstStyle/>
        <a:p>
          <a:endParaRPr lang="zh-CN" altLang="en-US" sz="1050">
            <a:latin typeface="+mn-ea"/>
            <a:ea typeface="+mn-ea"/>
          </a:endParaRPr>
        </a:p>
      </dgm:t>
    </dgm:pt>
    <dgm:pt modelId="{AF5D6D67-6B77-42EC-999F-581E434BC9A4}" type="parTrans" cxnId="{8FCCD1B8-B76B-47C5-A935-89684AF13605}">
      <dgm:prSet/>
      <dgm:spPr/>
      <dgm:t>
        <a:bodyPr/>
        <a:lstStyle/>
        <a:p>
          <a:endParaRPr lang="zh-CN" altLang="en-US" sz="1050">
            <a:latin typeface="+mn-ea"/>
            <a:ea typeface="+mn-ea"/>
          </a:endParaRPr>
        </a:p>
      </dgm:t>
    </dgm:pt>
    <dgm:pt modelId="{AB2C7202-7079-4C4D-B975-668F02DE791E}" type="pres">
      <dgm:prSet presAssocID="{9A55BCE0-5BD1-4725-83F1-A650572DE59A}" presName="Name0" presStyleCnt="0">
        <dgm:presLayoutVars>
          <dgm:dir/>
          <dgm:animLvl val="lvl"/>
          <dgm:resizeHandles val="exact"/>
        </dgm:presLayoutVars>
      </dgm:prSet>
      <dgm:spPr/>
    </dgm:pt>
    <dgm:pt modelId="{F1FDB1F5-9F35-41AD-A5FC-62DA016A83CB}" type="pres">
      <dgm:prSet presAssocID="{F8738B6B-7829-4FFC-A9FE-3FCAAE25BF56}" presName="Name8" presStyleCnt="0"/>
      <dgm:spPr/>
    </dgm:pt>
    <dgm:pt modelId="{80EC7006-6149-4E57-BB76-39630B86B6A0}" type="pres">
      <dgm:prSet presAssocID="{F8738B6B-7829-4FFC-A9FE-3FCAAE25BF56}" presName="level" presStyleLbl="node1" presStyleIdx="0" presStyleCnt="4" custAng="10800000" custLinFactY="100000" custLinFactNeighborX="472" custLinFactNeighborY="200000">
        <dgm:presLayoutVars>
          <dgm:chMax val="1"/>
          <dgm:bulletEnabled val="1"/>
        </dgm:presLayoutVars>
      </dgm:prSet>
      <dgm:spPr/>
      <dgm:t>
        <a:bodyPr/>
        <a:lstStyle/>
        <a:p>
          <a:endParaRPr lang="zh-CN" altLang="en-US"/>
        </a:p>
      </dgm:t>
    </dgm:pt>
    <dgm:pt modelId="{E9B2515E-9E3C-4173-AF01-C1959EE6ADC3}" type="pres">
      <dgm:prSet presAssocID="{F8738B6B-7829-4FFC-A9FE-3FCAAE25BF56}" presName="levelTx" presStyleLbl="revTx" presStyleIdx="0" presStyleCnt="0">
        <dgm:presLayoutVars>
          <dgm:chMax val="1"/>
          <dgm:bulletEnabled val="1"/>
        </dgm:presLayoutVars>
      </dgm:prSet>
      <dgm:spPr/>
      <dgm:t>
        <a:bodyPr/>
        <a:lstStyle/>
        <a:p>
          <a:endParaRPr lang="zh-CN" altLang="en-US"/>
        </a:p>
      </dgm:t>
    </dgm:pt>
    <dgm:pt modelId="{7BEEAD4F-D7AF-4604-A0CA-9850CFEC98A9}" type="pres">
      <dgm:prSet presAssocID="{8DB40647-B935-45E5-BF03-A471A1F0FC0D}" presName="Name8" presStyleCnt="0"/>
      <dgm:spPr/>
    </dgm:pt>
    <dgm:pt modelId="{087EB8D2-404F-4092-81D7-718B6C4BBDDA}" type="pres">
      <dgm:prSet presAssocID="{8DB40647-B935-45E5-BF03-A471A1F0FC0D}" presName="level" presStyleLbl="node1" presStyleIdx="1" presStyleCnt="4" custAng="10800000" custLinFactY="12" custLinFactNeighborX="79" custLinFactNeighborY="100000">
        <dgm:presLayoutVars>
          <dgm:chMax val="1"/>
          <dgm:bulletEnabled val="1"/>
        </dgm:presLayoutVars>
      </dgm:prSet>
      <dgm:spPr/>
      <dgm:t>
        <a:bodyPr/>
        <a:lstStyle/>
        <a:p>
          <a:endParaRPr lang="zh-CN" altLang="en-US"/>
        </a:p>
      </dgm:t>
    </dgm:pt>
    <dgm:pt modelId="{2A882C03-C7CF-479B-8191-211DF72620DF}" type="pres">
      <dgm:prSet presAssocID="{8DB40647-B935-45E5-BF03-A471A1F0FC0D}" presName="levelTx" presStyleLbl="revTx" presStyleIdx="0" presStyleCnt="0">
        <dgm:presLayoutVars>
          <dgm:chMax val="1"/>
          <dgm:bulletEnabled val="1"/>
        </dgm:presLayoutVars>
      </dgm:prSet>
      <dgm:spPr/>
      <dgm:t>
        <a:bodyPr/>
        <a:lstStyle/>
        <a:p>
          <a:endParaRPr lang="zh-CN" altLang="en-US"/>
        </a:p>
      </dgm:t>
    </dgm:pt>
    <dgm:pt modelId="{53A8B1B0-04ED-4F85-872E-A580044BE0D8}" type="pres">
      <dgm:prSet presAssocID="{FA3FF7E7-9550-400B-9BB9-9D6FDA7B8F8D}" presName="Name8" presStyleCnt="0"/>
      <dgm:spPr/>
    </dgm:pt>
    <dgm:pt modelId="{00EA8515-8230-41E6-BC37-69DE55644361}" type="pres">
      <dgm:prSet presAssocID="{FA3FF7E7-9550-400B-9BB9-9D6FDA7B8F8D}" presName="level" presStyleLbl="node1" presStyleIdx="2" presStyleCnt="4" custAng="10800000" custLinFactNeighborX="236" custLinFactNeighborY="-98778">
        <dgm:presLayoutVars>
          <dgm:chMax val="1"/>
          <dgm:bulletEnabled val="1"/>
        </dgm:presLayoutVars>
      </dgm:prSet>
      <dgm:spPr/>
      <dgm:t>
        <a:bodyPr/>
        <a:lstStyle/>
        <a:p>
          <a:endParaRPr lang="zh-CN" altLang="en-US"/>
        </a:p>
      </dgm:t>
    </dgm:pt>
    <dgm:pt modelId="{2B651DD7-71FC-43B5-B98F-F8F85933DEB2}" type="pres">
      <dgm:prSet presAssocID="{FA3FF7E7-9550-400B-9BB9-9D6FDA7B8F8D}" presName="levelTx" presStyleLbl="revTx" presStyleIdx="0" presStyleCnt="0">
        <dgm:presLayoutVars>
          <dgm:chMax val="1"/>
          <dgm:bulletEnabled val="1"/>
        </dgm:presLayoutVars>
      </dgm:prSet>
      <dgm:spPr/>
      <dgm:t>
        <a:bodyPr/>
        <a:lstStyle/>
        <a:p>
          <a:endParaRPr lang="zh-CN" altLang="en-US"/>
        </a:p>
      </dgm:t>
    </dgm:pt>
    <dgm:pt modelId="{36C906C5-6945-41D2-9E43-DD5A2BD41F32}" type="pres">
      <dgm:prSet presAssocID="{AF6C825F-9231-4AC4-951E-D3B952E2A010}" presName="Name8" presStyleCnt="0"/>
      <dgm:spPr/>
    </dgm:pt>
    <dgm:pt modelId="{7022642D-B357-4BC4-B7C7-DBFB30A06531}" type="pres">
      <dgm:prSet presAssocID="{AF6C825F-9231-4AC4-951E-D3B952E2A010}" presName="level" presStyleLbl="node1" presStyleIdx="3" presStyleCnt="4" custAng="10800000" custLinFactY="-112372" custLinFactNeighborX="709" custLinFactNeighborY="-200000">
        <dgm:presLayoutVars>
          <dgm:chMax val="1"/>
          <dgm:bulletEnabled val="1"/>
        </dgm:presLayoutVars>
      </dgm:prSet>
      <dgm:spPr/>
      <dgm:t>
        <a:bodyPr/>
        <a:lstStyle/>
        <a:p>
          <a:endParaRPr lang="zh-CN" altLang="en-US"/>
        </a:p>
      </dgm:t>
    </dgm:pt>
    <dgm:pt modelId="{8106DF0F-F782-4047-85B7-F73904CA6DFA}" type="pres">
      <dgm:prSet presAssocID="{AF6C825F-9231-4AC4-951E-D3B952E2A010}" presName="levelTx" presStyleLbl="revTx" presStyleIdx="0" presStyleCnt="0">
        <dgm:presLayoutVars>
          <dgm:chMax val="1"/>
          <dgm:bulletEnabled val="1"/>
        </dgm:presLayoutVars>
      </dgm:prSet>
      <dgm:spPr/>
      <dgm:t>
        <a:bodyPr/>
        <a:lstStyle/>
        <a:p>
          <a:endParaRPr lang="zh-CN" altLang="en-US"/>
        </a:p>
      </dgm:t>
    </dgm:pt>
  </dgm:ptLst>
  <dgm:cxnLst>
    <dgm:cxn modelId="{D0489426-1A1F-44B9-9AF6-8F17EB285A42}" type="presOf" srcId="{AF6C825F-9231-4AC4-951E-D3B952E2A010}" destId="{8106DF0F-F782-4047-85B7-F73904CA6DFA}" srcOrd="1" destOrd="0" presId="urn:microsoft.com/office/officeart/2005/8/layout/pyramid3"/>
    <dgm:cxn modelId="{77AF577E-5B6C-4411-A3D0-896E9E17735A}" srcId="{9A55BCE0-5BD1-4725-83F1-A650572DE59A}" destId="{FA3FF7E7-9550-400B-9BB9-9D6FDA7B8F8D}" srcOrd="2" destOrd="0" parTransId="{005A0E44-59DB-4F31-8495-90AEEFD76FA7}" sibTransId="{9C6FEEF8-E150-427B-9754-79F9C86F0EAA}"/>
    <dgm:cxn modelId="{889A0867-2BAF-4C0D-B376-7379AC2D4C48}" type="presOf" srcId="{FA3FF7E7-9550-400B-9BB9-9D6FDA7B8F8D}" destId="{2B651DD7-71FC-43B5-B98F-F8F85933DEB2}" srcOrd="1" destOrd="0" presId="urn:microsoft.com/office/officeart/2005/8/layout/pyramid3"/>
    <dgm:cxn modelId="{639BEAAE-A7D1-429A-AD2F-B440C907BC9A}" type="presOf" srcId="{F8738B6B-7829-4FFC-A9FE-3FCAAE25BF56}" destId="{E9B2515E-9E3C-4173-AF01-C1959EE6ADC3}" srcOrd="1" destOrd="0" presId="urn:microsoft.com/office/officeart/2005/8/layout/pyramid3"/>
    <dgm:cxn modelId="{742BA9A6-455E-4C10-AC4A-D5065E57A5B8}" type="presOf" srcId="{F8738B6B-7829-4FFC-A9FE-3FCAAE25BF56}" destId="{80EC7006-6149-4E57-BB76-39630B86B6A0}" srcOrd="0" destOrd="0" presId="urn:microsoft.com/office/officeart/2005/8/layout/pyramid3"/>
    <dgm:cxn modelId="{134699C7-55C7-49EF-A552-C24586836DD4}" type="presOf" srcId="{8DB40647-B935-45E5-BF03-A471A1F0FC0D}" destId="{2A882C03-C7CF-479B-8191-211DF72620DF}" srcOrd="1" destOrd="0" presId="urn:microsoft.com/office/officeart/2005/8/layout/pyramid3"/>
    <dgm:cxn modelId="{DA99DE8B-E79A-433E-A868-D9DD8933CD5C}" srcId="{9A55BCE0-5BD1-4725-83F1-A650572DE59A}" destId="{8DB40647-B935-45E5-BF03-A471A1F0FC0D}" srcOrd="1" destOrd="0" parTransId="{3223591C-6849-4789-811F-95C41C26BD86}" sibTransId="{A73177C1-70D7-4099-A8B0-CB37A678C0E2}"/>
    <dgm:cxn modelId="{07CF5C82-2B4C-4BCA-B0AA-6E3F8D961B5F}" type="presOf" srcId="{9A55BCE0-5BD1-4725-83F1-A650572DE59A}" destId="{AB2C7202-7079-4C4D-B975-668F02DE791E}" srcOrd="0" destOrd="0" presId="urn:microsoft.com/office/officeart/2005/8/layout/pyramid3"/>
    <dgm:cxn modelId="{61AC32DC-C6AD-4F20-B047-56A5A4C774F6}" type="presOf" srcId="{FA3FF7E7-9550-400B-9BB9-9D6FDA7B8F8D}" destId="{00EA8515-8230-41E6-BC37-69DE55644361}" srcOrd="0" destOrd="0" presId="urn:microsoft.com/office/officeart/2005/8/layout/pyramid3"/>
    <dgm:cxn modelId="{B7AEC3F7-A4D9-4735-B323-FC3EB4EB2091}" type="presOf" srcId="{8DB40647-B935-45E5-BF03-A471A1F0FC0D}" destId="{087EB8D2-404F-4092-81D7-718B6C4BBDDA}" srcOrd="0" destOrd="0" presId="urn:microsoft.com/office/officeart/2005/8/layout/pyramid3"/>
    <dgm:cxn modelId="{FA2595D0-D80C-4CF8-933D-EF0BA9923F05}" srcId="{9A55BCE0-5BD1-4725-83F1-A650572DE59A}" destId="{AF6C825F-9231-4AC4-951E-D3B952E2A010}" srcOrd="3" destOrd="0" parTransId="{2C54C702-D14D-4E3B-AB9B-BB23D8936FCC}" sibTransId="{481D13B5-4441-465F-BFD6-D7B9ECC765C3}"/>
    <dgm:cxn modelId="{8FCCD1B8-B76B-47C5-A935-89684AF13605}" srcId="{9A55BCE0-5BD1-4725-83F1-A650572DE59A}" destId="{F8738B6B-7829-4FFC-A9FE-3FCAAE25BF56}" srcOrd="0" destOrd="0" parTransId="{AF5D6D67-6B77-42EC-999F-581E434BC9A4}" sibTransId="{EB907C8A-172D-4621-83F0-C573249D36EF}"/>
    <dgm:cxn modelId="{6BB5BD4E-86DF-4005-BEB1-BA64CB0C925C}" type="presOf" srcId="{AF6C825F-9231-4AC4-951E-D3B952E2A010}" destId="{7022642D-B357-4BC4-B7C7-DBFB30A06531}" srcOrd="0" destOrd="0" presId="urn:microsoft.com/office/officeart/2005/8/layout/pyramid3"/>
    <dgm:cxn modelId="{4ADE81D2-1812-41CD-93A5-BC6F98FE9281}" type="presParOf" srcId="{AB2C7202-7079-4C4D-B975-668F02DE791E}" destId="{F1FDB1F5-9F35-41AD-A5FC-62DA016A83CB}" srcOrd="0" destOrd="0" presId="urn:microsoft.com/office/officeart/2005/8/layout/pyramid3"/>
    <dgm:cxn modelId="{39FF8217-5B8F-4DC6-A11C-6DADDB85D103}" type="presParOf" srcId="{F1FDB1F5-9F35-41AD-A5FC-62DA016A83CB}" destId="{80EC7006-6149-4E57-BB76-39630B86B6A0}" srcOrd="0" destOrd="0" presId="urn:microsoft.com/office/officeart/2005/8/layout/pyramid3"/>
    <dgm:cxn modelId="{3BBC8BDC-B839-4F2B-BB89-D7BB2C7D8034}" type="presParOf" srcId="{F1FDB1F5-9F35-41AD-A5FC-62DA016A83CB}" destId="{E9B2515E-9E3C-4173-AF01-C1959EE6ADC3}" srcOrd="1" destOrd="0" presId="urn:microsoft.com/office/officeart/2005/8/layout/pyramid3"/>
    <dgm:cxn modelId="{DAA2D470-BF44-4500-838B-DBE8D3FB3CC2}" type="presParOf" srcId="{AB2C7202-7079-4C4D-B975-668F02DE791E}" destId="{7BEEAD4F-D7AF-4604-A0CA-9850CFEC98A9}" srcOrd="1" destOrd="0" presId="urn:microsoft.com/office/officeart/2005/8/layout/pyramid3"/>
    <dgm:cxn modelId="{85959EAE-5F2E-4658-B255-5EDBC856D6DA}" type="presParOf" srcId="{7BEEAD4F-D7AF-4604-A0CA-9850CFEC98A9}" destId="{087EB8D2-404F-4092-81D7-718B6C4BBDDA}" srcOrd="0" destOrd="0" presId="urn:microsoft.com/office/officeart/2005/8/layout/pyramid3"/>
    <dgm:cxn modelId="{88B79A7D-CF8E-4161-89B8-E6D5595C1207}" type="presParOf" srcId="{7BEEAD4F-D7AF-4604-A0CA-9850CFEC98A9}" destId="{2A882C03-C7CF-479B-8191-211DF72620DF}" srcOrd="1" destOrd="0" presId="urn:microsoft.com/office/officeart/2005/8/layout/pyramid3"/>
    <dgm:cxn modelId="{C8F78041-5DEE-4073-B70E-4E4942AD8221}" type="presParOf" srcId="{AB2C7202-7079-4C4D-B975-668F02DE791E}" destId="{53A8B1B0-04ED-4F85-872E-A580044BE0D8}" srcOrd="2" destOrd="0" presId="urn:microsoft.com/office/officeart/2005/8/layout/pyramid3"/>
    <dgm:cxn modelId="{AD061010-86B0-4347-A5F9-C4AC7C48E565}" type="presParOf" srcId="{53A8B1B0-04ED-4F85-872E-A580044BE0D8}" destId="{00EA8515-8230-41E6-BC37-69DE55644361}" srcOrd="0" destOrd="0" presId="urn:microsoft.com/office/officeart/2005/8/layout/pyramid3"/>
    <dgm:cxn modelId="{4FE19444-67CB-4555-8C9B-8AF1797E18C7}" type="presParOf" srcId="{53A8B1B0-04ED-4F85-872E-A580044BE0D8}" destId="{2B651DD7-71FC-43B5-B98F-F8F85933DEB2}" srcOrd="1" destOrd="0" presId="urn:microsoft.com/office/officeart/2005/8/layout/pyramid3"/>
    <dgm:cxn modelId="{029A855E-B4F0-4BA6-B0A2-5D91D403DB20}" type="presParOf" srcId="{AB2C7202-7079-4C4D-B975-668F02DE791E}" destId="{36C906C5-6945-41D2-9E43-DD5A2BD41F32}" srcOrd="3" destOrd="0" presId="urn:microsoft.com/office/officeart/2005/8/layout/pyramid3"/>
    <dgm:cxn modelId="{062DCB8C-CE91-4D4C-B2BC-A58510F35872}" type="presParOf" srcId="{36C906C5-6945-41D2-9E43-DD5A2BD41F32}" destId="{7022642D-B357-4BC4-B7C7-DBFB30A06531}" srcOrd="0" destOrd="0" presId="urn:microsoft.com/office/officeart/2005/8/layout/pyramid3"/>
    <dgm:cxn modelId="{1B82B545-308B-481D-80ED-940E299E78C4}" type="presParOf" srcId="{36C906C5-6945-41D2-9E43-DD5A2BD41F32}" destId="{8106DF0F-F782-4047-85B7-F73904CA6DF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55BCE0-5BD1-4725-83F1-A650572DE59A}" type="doc">
      <dgm:prSet loTypeId="urn:microsoft.com/office/officeart/2005/8/layout/pyramid3" loCatId="pyramid" qsTypeId="urn:microsoft.com/office/officeart/2005/8/quickstyle/simple5" qsCatId="simple" csTypeId="urn:microsoft.com/office/officeart/2005/8/colors/accent0_2" csCatId="mainScheme" phldr="1"/>
      <dgm:spPr/>
    </dgm:pt>
    <dgm:pt modelId="{8DB40647-B935-45E5-BF03-A471A1F0FC0D}">
      <dgm:prSet phldrT="[文本]" custT="1"/>
      <dgm:spPr>
        <a:solidFill>
          <a:srgbClr val="05BCFE"/>
        </a:solidFill>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3223591C-6849-4789-811F-95C41C26BD86}" type="parTrans" cxnId="{DA99DE8B-E79A-433E-A868-D9DD8933CD5C}">
      <dgm:prSet/>
      <dgm:spPr/>
      <dgm:t>
        <a:bodyPr/>
        <a:lstStyle/>
        <a:p>
          <a:endParaRPr lang="zh-CN" altLang="en-US" sz="1050">
            <a:latin typeface="+mn-ea"/>
            <a:ea typeface="+mn-ea"/>
          </a:endParaRPr>
        </a:p>
      </dgm:t>
    </dgm:pt>
    <dgm:pt modelId="{A73177C1-70D7-4099-A8B0-CB37A678C0E2}" type="sibTrans" cxnId="{DA99DE8B-E79A-433E-A868-D9DD8933CD5C}">
      <dgm:prSet/>
      <dgm:spPr/>
      <dgm:t>
        <a:bodyPr/>
        <a:lstStyle/>
        <a:p>
          <a:endParaRPr lang="zh-CN" altLang="en-US" sz="1050">
            <a:latin typeface="+mn-ea"/>
            <a:ea typeface="+mn-ea"/>
          </a:endParaRPr>
        </a:p>
      </dgm:t>
    </dgm:pt>
    <dgm:pt modelId="{92BBC8E3-B6C5-42E6-A904-E9B68A9733F7}">
      <dgm:prSet phldrT="[文本]" custT="1"/>
      <dgm:spPr>
        <a:solidFill>
          <a:srgbClr val="0579CC"/>
        </a:solidFill>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D25AF50E-1FBF-48BD-87C6-57857E9372E7}" type="parTrans" cxnId="{6C1F4DF9-47A8-4F70-8CA0-1ED351924069}">
      <dgm:prSet/>
      <dgm:spPr/>
      <dgm:t>
        <a:bodyPr/>
        <a:lstStyle/>
        <a:p>
          <a:endParaRPr lang="zh-CN" altLang="en-US" sz="1050">
            <a:latin typeface="+mn-ea"/>
            <a:ea typeface="+mn-ea"/>
          </a:endParaRPr>
        </a:p>
      </dgm:t>
    </dgm:pt>
    <dgm:pt modelId="{E9EEA586-6B68-422E-929C-8A57C2971A87}" type="sibTrans" cxnId="{6C1F4DF9-47A8-4F70-8CA0-1ED351924069}">
      <dgm:prSet/>
      <dgm:spPr/>
      <dgm:t>
        <a:bodyPr/>
        <a:lstStyle/>
        <a:p>
          <a:endParaRPr lang="zh-CN" altLang="en-US" sz="1050">
            <a:latin typeface="+mn-ea"/>
            <a:ea typeface="+mn-ea"/>
          </a:endParaRPr>
        </a:p>
      </dgm:t>
    </dgm:pt>
    <dgm:pt modelId="{AF6C825F-9231-4AC4-951E-D3B952E2A010}">
      <dgm:prSet custT="1"/>
      <dgm:spPr>
        <a:solidFill>
          <a:srgbClr val="05BC58"/>
        </a:solidFill>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2C54C702-D14D-4E3B-AB9B-BB23D8936FCC}" type="parTrans" cxnId="{FA2595D0-D80C-4CF8-933D-EF0BA9923F05}">
      <dgm:prSet/>
      <dgm:spPr/>
      <dgm:t>
        <a:bodyPr/>
        <a:lstStyle/>
        <a:p>
          <a:endParaRPr lang="zh-CN" altLang="en-US" sz="1050">
            <a:latin typeface="+mn-ea"/>
            <a:ea typeface="+mn-ea"/>
          </a:endParaRPr>
        </a:p>
      </dgm:t>
    </dgm:pt>
    <dgm:pt modelId="{481D13B5-4441-465F-BFD6-D7B9ECC765C3}" type="sibTrans" cxnId="{FA2595D0-D80C-4CF8-933D-EF0BA9923F05}">
      <dgm:prSet/>
      <dgm:spPr/>
      <dgm:t>
        <a:bodyPr/>
        <a:lstStyle/>
        <a:p>
          <a:endParaRPr lang="zh-CN" altLang="en-US" sz="1050">
            <a:latin typeface="+mn-ea"/>
            <a:ea typeface="+mn-ea"/>
          </a:endParaRPr>
        </a:p>
      </dgm:t>
    </dgm:pt>
    <dgm:pt modelId="{F8738B6B-7829-4FFC-A9FE-3FCAAE25BF56}">
      <dgm:prSet phldrT="[文本]" custT="1"/>
      <dgm:spPr>
        <a:solidFill>
          <a:srgbClr val="A03D3B"/>
        </a:solidFill>
        <a:ln>
          <a:solidFill>
            <a:srgbClr val="33CC33"/>
          </a:solidFill>
        </a:ln>
      </dgm:spPr>
      <dgm:t>
        <a:bodyPr/>
        <a:lstStyle/>
        <a:p>
          <a:endParaRPr lang="en-US" altLang="zh-CN" sz="1050" dirty="0" smtClean="0">
            <a:solidFill>
              <a:schemeClr val="bg1"/>
            </a:solidFill>
            <a:latin typeface="FrutigerNext LT Medium" panose="020B0603040504020204" pitchFamily="34" charset="0"/>
            <a:ea typeface="+mn-ea"/>
            <a:cs typeface="Arial" pitchFamily="34" charset="0"/>
          </a:endParaRPr>
        </a:p>
      </dgm:t>
    </dgm:pt>
    <dgm:pt modelId="{EB907C8A-172D-4621-83F0-C573249D36EF}" type="sibTrans" cxnId="{8FCCD1B8-B76B-47C5-A935-89684AF13605}">
      <dgm:prSet/>
      <dgm:spPr/>
      <dgm:t>
        <a:bodyPr/>
        <a:lstStyle/>
        <a:p>
          <a:endParaRPr lang="zh-CN" altLang="en-US" sz="1050">
            <a:latin typeface="+mn-ea"/>
            <a:ea typeface="+mn-ea"/>
          </a:endParaRPr>
        </a:p>
      </dgm:t>
    </dgm:pt>
    <dgm:pt modelId="{AF5D6D67-6B77-42EC-999F-581E434BC9A4}" type="parTrans" cxnId="{8FCCD1B8-B76B-47C5-A935-89684AF13605}">
      <dgm:prSet/>
      <dgm:spPr/>
      <dgm:t>
        <a:bodyPr/>
        <a:lstStyle/>
        <a:p>
          <a:endParaRPr lang="zh-CN" altLang="en-US" sz="1050">
            <a:latin typeface="+mn-ea"/>
            <a:ea typeface="+mn-ea"/>
          </a:endParaRPr>
        </a:p>
      </dgm:t>
    </dgm:pt>
    <dgm:pt modelId="{AB2C7202-7079-4C4D-B975-668F02DE791E}" type="pres">
      <dgm:prSet presAssocID="{9A55BCE0-5BD1-4725-83F1-A650572DE59A}" presName="Name0" presStyleCnt="0">
        <dgm:presLayoutVars>
          <dgm:dir/>
          <dgm:animLvl val="lvl"/>
          <dgm:resizeHandles val="exact"/>
        </dgm:presLayoutVars>
      </dgm:prSet>
      <dgm:spPr/>
    </dgm:pt>
    <dgm:pt modelId="{F1FDB1F5-9F35-41AD-A5FC-62DA016A83CB}" type="pres">
      <dgm:prSet presAssocID="{F8738B6B-7829-4FFC-A9FE-3FCAAE25BF56}" presName="Name8" presStyleCnt="0"/>
      <dgm:spPr/>
    </dgm:pt>
    <dgm:pt modelId="{80EC7006-6149-4E57-BB76-39630B86B6A0}" type="pres">
      <dgm:prSet presAssocID="{F8738B6B-7829-4FFC-A9FE-3FCAAE25BF56}" presName="level" presStyleLbl="node1" presStyleIdx="0" presStyleCnt="4" custLinFactNeighborX="91032" custLinFactNeighborY="-12950">
        <dgm:presLayoutVars>
          <dgm:chMax val="1"/>
          <dgm:bulletEnabled val="1"/>
        </dgm:presLayoutVars>
      </dgm:prSet>
      <dgm:spPr/>
      <dgm:t>
        <a:bodyPr/>
        <a:lstStyle/>
        <a:p>
          <a:endParaRPr lang="zh-CN" altLang="en-US"/>
        </a:p>
      </dgm:t>
    </dgm:pt>
    <dgm:pt modelId="{E9B2515E-9E3C-4173-AF01-C1959EE6ADC3}" type="pres">
      <dgm:prSet presAssocID="{F8738B6B-7829-4FFC-A9FE-3FCAAE25BF56}" presName="levelTx" presStyleLbl="revTx" presStyleIdx="0" presStyleCnt="0">
        <dgm:presLayoutVars>
          <dgm:chMax val="1"/>
          <dgm:bulletEnabled val="1"/>
        </dgm:presLayoutVars>
      </dgm:prSet>
      <dgm:spPr/>
      <dgm:t>
        <a:bodyPr/>
        <a:lstStyle/>
        <a:p>
          <a:endParaRPr lang="zh-CN" altLang="en-US"/>
        </a:p>
      </dgm:t>
    </dgm:pt>
    <dgm:pt modelId="{7BEEAD4F-D7AF-4604-A0CA-9850CFEC98A9}" type="pres">
      <dgm:prSet presAssocID="{8DB40647-B935-45E5-BF03-A471A1F0FC0D}" presName="Name8" presStyleCnt="0"/>
      <dgm:spPr/>
    </dgm:pt>
    <dgm:pt modelId="{087EB8D2-404F-4092-81D7-718B6C4BBDDA}" type="pres">
      <dgm:prSet presAssocID="{8DB40647-B935-45E5-BF03-A471A1F0FC0D}" presName="level" presStyleLbl="node1" presStyleIdx="1" presStyleCnt="4" custLinFactNeighborY="3656">
        <dgm:presLayoutVars>
          <dgm:chMax val="1"/>
          <dgm:bulletEnabled val="1"/>
        </dgm:presLayoutVars>
      </dgm:prSet>
      <dgm:spPr/>
      <dgm:t>
        <a:bodyPr/>
        <a:lstStyle/>
        <a:p>
          <a:endParaRPr lang="zh-CN" altLang="en-US"/>
        </a:p>
      </dgm:t>
    </dgm:pt>
    <dgm:pt modelId="{2A882C03-C7CF-479B-8191-211DF72620DF}" type="pres">
      <dgm:prSet presAssocID="{8DB40647-B935-45E5-BF03-A471A1F0FC0D}" presName="levelTx" presStyleLbl="revTx" presStyleIdx="0" presStyleCnt="0">
        <dgm:presLayoutVars>
          <dgm:chMax val="1"/>
          <dgm:bulletEnabled val="1"/>
        </dgm:presLayoutVars>
      </dgm:prSet>
      <dgm:spPr/>
      <dgm:t>
        <a:bodyPr/>
        <a:lstStyle/>
        <a:p>
          <a:endParaRPr lang="zh-CN" altLang="en-US"/>
        </a:p>
      </dgm:t>
    </dgm:pt>
    <dgm:pt modelId="{105B57AC-2ABE-42FD-8ABD-087FF2A025E3}" type="pres">
      <dgm:prSet presAssocID="{92BBC8E3-B6C5-42E6-A904-E9B68A9733F7}" presName="Name8" presStyleCnt="0"/>
      <dgm:spPr/>
    </dgm:pt>
    <dgm:pt modelId="{A050DF95-02B0-416B-AFAD-6B530D8C7780}" type="pres">
      <dgm:prSet presAssocID="{92BBC8E3-B6C5-42E6-A904-E9B68A9733F7}" presName="level" presStyleLbl="node1" presStyleIdx="2" presStyleCnt="4">
        <dgm:presLayoutVars>
          <dgm:chMax val="1"/>
          <dgm:bulletEnabled val="1"/>
        </dgm:presLayoutVars>
      </dgm:prSet>
      <dgm:spPr/>
      <dgm:t>
        <a:bodyPr/>
        <a:lstStyle/>
        <a:p>
          <a:endParaRPr lang="zh-CN" altLang="en-US"/>
        </a:p>
      </dgm:t>
    </dgm:pt>
    <dgm:pt modelId="{57C7C1F8-1501-41CC-A0D7-7CE15D3EFA18}" type="pres">
      <dgm:prSet presAssocID="{92BBC8E3-B6C5-42E6-A904-E9B68A9733F7}" presName="levelTx" presStyleLbl="revTx" presStyleIdx="0" presStyleCnt="0">
        <dgm:presLayoutVars>
          <dgm:chMax val="1"/>
          <dgm:bulletEnabled val="1"/>
        </dgm:presLayoutVars>
      </dgm:prSet>
      <dgm:spPr/>
      <dgm:t>
        <a:bodyPr/>
        <a:lstStyle/>
        <a:p>
          <a:endParaRPr lang="zh-CN" altLang="en-US"/>
        </a:p>
      </dgm:t>
    </dgm:pt>
    <dgm:pt modelId="{36C906C5-6945-41D2-9E43-DD5A2BD41F32}" type="pres">
      <dgm:prSet presAssocID="{AF6C825F-9231-4AC4-951E-D3B952E2A010}" presName="Name8" presStyleCnt="0"/>
      <dgm:spPr/>
    </dgm:pt>
    <dgm:pt modelId="{7022642D-B357-4BC4-B7C7-DBFB30A06531}" type="pres">
      <dgm:prSet presAssocID="{AF6C825F-9231-4AC4-951E-D3B952E2A010}" presName="level" presStyleLbl="node1" presStyleIdx="3" presStyleCnt="4">
        <dgm:presLayoutVars>
          <dgm:chMax val="1"/>
          <dgm:bulletEnabled val="1"/>
        </dgm:presLayoutVars>
      </dgm:prSet>
      <dgm:spPr/>
      <dgm:t>
        <a:bodyPr/>
        <a:lstStyle/>
        <a:p>
          <a:endParaRPr lang="zh-CN" altLang="en-US"/>
        </a:p>
      </dgm:t>
    </dgm:pt>
    <dgm:pt modelId="{8106DF0F-F782-4047-85B7-F73904CA6DFA}" type="pres">
      <dgm:prSet presAssocID="{AF6C825F-9231-4AC4-951E-D3B952E2A010}" presName="levelTx" presStyleLbl="revTx" presStyleIdx="0" presStyleCnt="0">
        <dgm:presLayoutVars>
          <dgm:chMax val="1"/>
          <dgm:bulletEnabled val="1"/>
        </dgm:presLayoutVars>
      </dgm:prSet>
      <dgm:spPr/>
      <dgm:t>
        <a:bodyPr/>
        <a:lstStyle/>
        <a:p>
          <a:endParaRPr lang="zh-CN" altLang="en-US"/>
        </a:p>
      </dgm:t>
    </dgm:pt>
  </dgm:ptLst>
  <dgm:cxnLst>
    <dgm:cxn modelId="{6C1F4DF9-47A8-4F70-8CA0-1ED351924069}" srcId="{9A55BCE0-5BD1-4725-83F1-A650572DE59A}" destId="{92BBC8E3-B6C5-42E6-A904-E9B68A9733F7}" srcOrd="2" destOrd="0" parTransId="{D25AF50E-1FBF-48BD-87C6-57857E9372E7}" sibTransId="{E9EEA586-6B68-422E-929C-8A57C2971A87}"/>
    <dgm:cxn modelId="{750BD41B-4882-42D6-BC02-82193A149FA4}" type="presOf" srcId="{8DB40647-B935-45E5-BF03-A471A1F0FC0D}" destId="{087EB8D2-404F-4092-81D7-718B6C4BBDDA}" srcOrd="0" destOrd="0" presId="urn:microsoft.com/office/officeart/2005/8/layout/pyramid3"/>
    <dgm:cxn modelId="{51F2B2AF-A8B2-4652-B915-081B366A8C26}" type="presOf" srcId="{F8738B6B-7829-4FFC-A9FE-3FCAAE25BF56}" destId="{80EC7006-6149-4E57-BB76-39630B86B6A0}" srcOrd="0" destOrd="0" presId="urn:microsoft.com/office/officeart/2005/8/layout/pyramid3"/>
    <dgm:cxn modelId="{34FB10EB-2FE1-4DD4-B6AC-B97344B915FE}" type="presOf" srcId="{AF6C825F-9231-4AC4-951E-D3B952E2A010}" destId="{8106DF0F-F782-4047-85B7-F73904CA6DFA}" srcOrd="1" destOrd="0" presId="urn:microsoft.com/office/officeart/2005/8/layout/pyramid3"/>
    <dgm:cxn modelId="{288ACCEF-8351-4C34-A4DD-2B58D1E8EA41}" type="presOf" srcId="{F8738B6B-7829-4FFC-A9FE-3FCAAE25BF56}" destId="{E9B2515E-9E3C-4173-AF01-C1959EE6ADC3}" srcOrd="1" destOrd="0" presId="urn:microsoft.com/office/officeart/2005/8/layout/pyramid3"/>
    <dgm:cxn modelId="{DA99DE8B-E79A-433E-A868-D9DD8933CD5C}" srcId="{9A55BCE0-5BD1-4725-83F1-A650572DE59A}" destId="{8DB40647-B935-45E5-BF03-A471A1F0FC0D}" srcOrd="1" destOrd="0" parTransId="{3223591C-6849-4789-811F-95C41C26BD86}" sibTransId="{A73177C1-70D7-4099-A8B0-CB37A678C0E2}"/>
    <dgm:cxn modelId="{0A0FC9BE-40F8-4727-B711-5B0141A95A23}" type="presOf" srcId="{92BBC8E3-B6C5-42E6-A904-E9B68A9733F7}" destId="{57C7C1F8-1501-41CC-A0D7-7CE15D3EFA18}" srcOrd="1" destOrd="0" presId="urn:microsoft.com/office/officeart/2005/8/layout/pyramid3"/>
    <dgm:cxn modelId="{F91FB10E-139B-4A51-8A53-CD97751D9774}" type="presOf" srcId="{9A55BCE0-5BD1-4725-83F1-A650572DE59A}" destId="{AB2C7202-7079-4C4D-B975-668F02DE791E}" srcOrd="0" destOrd="0" presId="urn:microsoft.com/office/officeart/2005/8/layout/pyramid3"/>
    <dgm:cxn modelId="{0ED456C7-5843-418C-A892-2D6EBFA460F3}" type="presOf" srcId="{AF6C825F-9231-4AC4-951E-D3B952E2A010}" destId="{7022642D-B357-4BC4-B7C7-DBFB30A06531}" srcOrd="0" destOrd="0" presId="urn:microsoft.com/office/officeart/2005/8/layout/pyramid3"/>
    <dgm:cxn modelId="{FA2595D0-D80C-4CF8-933D-EF0BA9923F05}" srcId="{9A55BCE0-5BD1-4725-83F1-A650572DE59A}" destId="{AF6C825F-9231-4AC4-951E-D3B952E2A010}" srcOrd="3" destOrd="0" parTransId="{2C54C702-D14D-4E3B-AB9B-BB23D8936FCC}" sibTransId="{481D13B5-4441-465F-BFD6-D7B9ECC765C3}"/>
    <dgm:cxn modelId="{B92C8C49-C494-407A-B33E-192E4C24F731}" type="presOf" srcId="{92BBC8E3-B6C5-42E6-A904-E9B68A9733F7}" destId="{A050DF95-02B0-416B-AFAD-6B530D8C7780}" srcOrd="0" destOrd="0" presId="urn:microsoft.com/office/officeart/2005/8/layout/pyramid3"/>
    <dgm:cxn modelId="{B5C45AC4-CA8A-4DB7-A2D6-1BB3B21C987C}" type="presOf" srcId="{8DB40647-B935-45E5-BF03-A471A1F0FC0D}" destId="{2A882C03-C7CF-479B-8191-211DF72620DF}" srcOrd="1" destOrd="0" presId="urn:microsoft.com/office/officeart/2005/8/layout/pyramid3"/>
    <dgm:cxn modelId="{8FCCD1B8-B76B-47C5-A935-89684AF13605}" srcId="{9A55BCE0-5BD1-4725-83F1-A650572DE59A}" destId="{F8738B6B-7829-4FFC-A9FE-3FCAAE25BF56}" srcOrd="0" destOrd="0" parTransId="{AF5D6D67-6B77-42EC-999F-581E434BC9A4}" sibTransId="{EB907C8A-172D-4621-83F0-C573249D36EF}"/>
    <dgm:cxn modelId="{48CB614E-2C2D-48D2-8E5C-88A4884EFB5C}" type="presParOf" srcId="{AB2C7202-7079-4C4D-B975-668F02DE791E}" destId="{F1FDB1F5-9F35-41AD-A5FC-62DA016A83CB}" srcOrd="0" destOrd="0" presId="urn:microsoft.com/office/officeart/2005/8/layout/pyramid3"/>
    <dgm:cxn modelId="{26A155B8-222E-4A95-9A95-C63B3BF54001}" type="presParOf" srcId="{F1FDB1F5-9F35-41AD-A5FC-62DA016A83CB}" destId="{80EC7006-6149-4E57-BB76-39630B86B6A0}" srcOrd="0" destOrd="0" presId="urn:microsoft.com/office/officeart/2005/8/layout/pyramid3"/>
    <dgm:cxn modelId="{D5EF44D2-BCA2-43E6-AF10-51755A6F337C}" type="presParOf" srcId="{F1FDB1F5-9F35-41AD-A5FC-62DA016A83CB}" destId="{E9B2515E-9E3C-4173-AF01-C1959EE6ADC3}" srcOrd="1" destOrd="0" presId="urn:microsoft.com/office/officeart/2005/8/layout/pyramid3"/>
    <dgm:cxn modelId="{6DE98B48-D844-4A4D-9E63-78924AC0EDD8}" type="presParOf" srcId="{AB2C7202-7079-4C4D-B975-668F02DE791E}" destId="{7BEEAD4F-D7AF-4604-A0CA-9850CFEC98A9}" srcOrd="1" destOrd="0" presId="urn:microsoft.com/office/officeart/2005/8/layout/pyramid3"/>
    <dgm:cxn modelId="{7E0AAFEB-E248-4247-9D13-F6CDFADF1473}" type="presParOf" srcId="{7BEEAD4F-D7AF-4604-A0CA-9850CFEC98A9}" destId="{087EB8D2-404F-4092-81D7-718B6C4BBDDA}" srcOrd="0" destOrd="0" presId="urn:microsoft.com/office/officeart/2005/8/layout/pyramid3"/>
    <dgm:cxn modelId="{8B725F59-0241-48AF-98E8-A6BB7C5AC901}" type="presParOf" srcId="{7BEEAD4F-D7AF-4604-A0CA-9850CFEC98A9}" destId="{2A882C03-C7CF-479B-8191-211DF72620DF}" srcOrd="1" destOrd="0" presId="urn:microsoft.com/office/officeart/2005/8/layout/pyramid3"/>
    <dgm:cxn modelId="{36A9AE6B-591A-42F8-9D6C-B225AFB22DF9}" type="presParOf" srcId="{AB2C7202-7079-4C4D-B975-668F02DE791E}" destId="{105B57AC-2ABE-42FD-8ABD-087FF2A025E3}" srcOrd="2" destOrd="0" presId="urn:microsoft.com/office/officeart/2005/8/layout/pyramid3"/>
    <dgm:cxn modelId="{04952B37-7B0E-49D1-9026-AEC83E233A58}" type="presParOf" srcId="{105B57AC-2ABE-42FD-8ABD-087FF2A025E3}" destId="{A050DF95-02B0-416B-AFAD-6B530D8C7780}" srcOrd="0" destOrd="0" presId="urn:microsoft.com/office/officeart/2005/8/layout/pyramid3"/>
    <dgm:cxn modelId="{080F903C-2ADE-4293-B779-5D7AE9A13C28}" type="presParOf" srcId="{105B57AC-2ABE-42FD-8ABD-087FF2A025E3}" destId="{57C7C1F8-1501-41CC-A0D7-7CE15D3EFA18}" srcOrd="1" destOrd="0" presId="urn:microsoft.com/office/officeart/2005/8/layout/pyramid3"/>
    <dgm:cxn modelId="{4B08C384-E561-4D03-B0DC-421A498188EC}" type="presParOf" srcId="{AB2C7202-7079-4C4D-B975-668F02DE791E}" destId="{36C906C5-6945-41D2-9E43-DD5A2BD41F32}" srcOrd="3" destOrd="0" presId="urn:microsoft.com/office/officeart/2005/8/layout/pyramid3"/>
    <dgm:cxn modelId="{7EBC4E37-41D5-4409-B3B3-25BE63C43A17}" type="presParOf" srcId="{36C906C5-6945-41D2-9E43-DD5A2BD41F32}" destId="{7022642D-B357-4BC4-B7C7-DBFB30A06531}" srcOrd="0" destOrd="0" presId="urn:microsoft.com/office/officeart/2005/8/layout/pyramid3"/>
    <dgm:cxn modelId="{B9503DC9-5710-48BA-BD81-227F5D1C0668}" type="presParOf" srcId="{36C906C5-6945-41D2-9E43-DD5A2BD41F32}" destId="{8106DF0F-F782-4047-85B7-F73904CA6DFA}"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C7006-6149-4E57-BB76-39630B86B6A0}">
      <dsp:nvSpPr>
        <dsp:cNvPr id="0" name=""/>
        <dsp:cNvSpPr/>
      </dsp:nvSpPr>
      <dsp:spPr>
        <a:xfrm>
          <a:off x="0" y="2921236"/>
          <a:ext cx="3371646" cy="973745"/>
        </a:xfrm>
        <a:prstGeom prst="trapezoid">
          <a:avLst>
            <a:gd name="adj" fmla="val 43282"/>
          </a:avLst>
        </a:prstGeom>
        <a:solidFill>
          <a:srgbClr val="00B050"/>
        </a:solidFill>
        <a:ln>
          <a:solidFill>
            <a:srgbClr val="33CC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590040" y="2921236"/>
        <a:ext cx="2191569" cy="973745"/>
      </dsp:txXfrm>
    </dsp:sp>
    <dsp:sp modelId="{087EB8D2-404F-4092-81D7-718B6C4BBDDA}">
      <dsp:nvSpPr>
        <dsp:cNvPr id="0" name=""/>
        <dsp:cNvSpPr/>
      </dsp:nvSpPr>
      <dsp:spPr>
        <a:xfrm>
          <a:off x="423453" y="1947607"/>
          <a:ext cx="2528734" cy="973745"/>
        </a:xfrm>
        <a:prstGeom prst="trapezoid">
          <a:avLst>
            <a:gd name="adj" fmla="val 43282"/>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865983" y="1947607"/>
        <a:ext cx="1643677" cy="973745"/>
      </dsp:txXfrm>
    </dsp:sp>
    <dsp:sp modelId="{00EA8515-8230-41E6-BC37-69DE55644361}">
      <dsp:nvSpPr>
        <dsp:cNvPr id="0" name=""/>
        <dsp:cNvSpPr/>
      </dsp:nvSpPr>
      <dsp:spPr>
        <a:xfrm>
          <a:off x="846890" y="985644"/>
          <a:ext cx="1685823" cy="973745"/>
        </a:xfrm>
        <a:prstGeom prst="trapezoid">
          <a:avLst>
            <a:gd name="adj" fmla="val 43282"/>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1141909" y="985644"/>
        <a:ext cx="1095784" cy="973745"/>
      </dsp:txXfrm>
    </dsp:sp>
    <dsp:sp modelId="{7022642D-B357-4BC4-B7C7-DBFB30A06531}">
      <dsp:nvSpPr>
        <dsp:cNvPr id="0" name=""/>
        <dsp:cNvSpPr/>
      </dsp:nvSpPr>
      <dsp:spPr>
        <a:xfrm>
          <a:off x="1270343" y="0"/>
          <a:ext cx="842911" cy="973745"/>
        </a:xfrm>
        <a:prstGeom prst="trapezoid">
          <a:avLst>
            <a:gd name="adj" fmla="val 50000"/>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1270343" y="0"/>
        <a:ext cx="842911" cy="973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C7006-6149-4E57-BB76-39630B86B6A0}">
      <dsp:nvSpPr>
        <dsp:cNvPr id="0" name=""/>
        <dsp:cNvSpPr/>
      </dsp:nvSpPr>
      <dsp:spPr>
        <a:xfrm rot="10800000">
          <a:off x="0" y="0"/>
          <a:ext cx="3305536" cy="973745"/>
        </a:xfrm>
        <a:prstGeom prst="trapezoid">
          <a:avLst>
            <a:gd name="adj" fmla="val 42433"/>
          </a:avLst>
        </a:prstGeom>
        <a:solidFill>
          <a:srgbClr val="A03D3B"/>
        </a:solidFill>
        <a:ln>
          <a:solidFill>
            <a:srgbClr val="33CC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578468" y="0"/>
        <a:ext cx="2148598" cy="973745"/>
      </dsp:txXfrm>
    </dsp:sp>
    <dsp:sp modelId="{087EB8D2-404F-4092-81D7-718B6C4BBDDA}">
      <dsp:nvSpPr>
        <dsp:cNvPr id="0" name=""/>
        <dsp:cNvSpPr/>
      </dsp:nvSpPr>
      <dsp:spPr>
        <a:xfrm rot="10800000">
          <a:off x="413192" y="1009345"/>
          <a:ext cx="2479151" cy="973745"/>
        </a:xfrm>
        <a:prstGeom prst="trapezoid">
          <a:avLst>
            <a:gd name="adj" fmla="val 42433"/>
          </a:avLst>
        </a:prstGeom>
        <a:solidFill>
          <a:srgbClr val="05BCF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847043" y="1009345"/>
        <a:ext cx="1611448" cy="973745"/>
      </dsp:txXfrm>
    </dsp:sp>
    <dsp:sp modelId="{A050DF95-02B0-416B-AFAD-6B530D8C7780}">
      <dsp:nvSpPr>
        <dsp:cNvPr id="0" name=""/>
        <dsp:cNvSpPr/>
      </dsp:nvSpPr>
      <dsp:spPr>
        <a:xfrm rot="10800000">
          <a:off x="826384" y="1947491"/>
          <a:ext cx="1652768" cy="973745"/>
        </a:xfrm>
        <a:prstGeom prst="trapezoid">
          <a:avLst>
            <a:gd name="adj" fmla="val 42433"/>
          </a:avLst>
        </a:prstGeom>
        <a:solidFill>
          <a:srgbClr val="0579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1115618" y="1947491"/>
        <a:ext cx="1074299" cy="973745"/>
      </dsp:txXfrm>
    </dsp:sp>
    <dsp:sp modelId="{7022642D-B357-4BC4-B7C7-DBFB30A06531}">
      <dsp:nvSpPr>
        <dsp:cNvPr id="0" name=""/>
        <dsp:cNvSpPr/>
      </dsp:nvSpPr>
      <dsp:spPr>
        <a:xfrm rot="10800000">
          <a:off x="1239576" y="2921236"/>
          <a:ext cx="826384" cy="973745"/>
        </a:xfrm>
        <a:prstGeom prst="trapezoid">
          <a:avLst>
            <a:gd name="adj" fmla="val 50000"/>
          </a:avLst>
        </a:prstGeom>
        <a:solidFill>
          <a:srgbClr val="05BC5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altLang="zh-CN" sz="1050" kern="1200" dirty="0" smtClean="0">
            <a:solidFill>
              <a:schemeClr val="bg1"/>
            </a:solidFill>
            <a:latin typeface="FrutigerNext LT Medium" panose="020B0603040504020204" pitchFamily="34" charset="0"/>
            <a:ea typeface="+mn-ea"/>
            <a:cs typeface="Arial" pitchFamily="34" charset="0"/>
          </a:endParaRPr>
        </a:p>
      </dsp:txBody>
      <dsp:txXfrm rot="-10800000">
        <a:off x="1239576" y="2921236"/>
        <a:ext cx="826384" cy="97374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ABE494-0D7B-4CF4-A9E0-855CD1422DF1}" type="datetimeFigureOut">
              <a:rPr lang="zh-CN" altLang="en-US" smtClean="0"/>
              <a:t>2017/5/22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9ABF67-8CF7-49F2-B28A-51BF256C0AD8}" type="slidenum">
              <a:rPr lang="zh-CN" altLang="en-US" smtClean="0"/>
              <a:t>‹#›</a:t>
            </a:fld>
            <a:endParaRPr lang="zh-CN" altLang="en-US"/>
          </a:p>
        </p:txBody>
      </p:sp>
    </p:spTree>
    <p:extLst>
      <p:ext uri="{BB962C8B-B14F-4D97-AF65-F5344CB8AC3E}">
        <p14:creationId xmlns:p14="http://schemas.microsoft.com/office/powerpoint/2010/main" val="304862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在进入主题之前，想和大家一起聊聊知识，知识的更新。这里提到的知识更新周期是指知识更新一次所用的时间，是衡量世界总体发展速度的重要指标，随着社会的发展，知识更新周期越来越短。</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联合国教科文组织曾经做过一项研究，结论是：信息通信技术带来了人类知识更新速度的加速。在</a:t>
            </a:r>
            <a:r>
              <a:rPr lang="en-US" altLang="zh-CN" dirty="0" smtClean="0"/>
              <a:t>18</a:t>
            </a:r>
            <a:r>
              <a:rPr lang="zh-CN" altLang="en-US" dirty="0" smtClean="0"/>
              <a:t>世纪时，知识更新周期为</a:t>
            </a:r>
            <a:r>
              <a:rPr lang="en-US" altLang="zh-CN" dirty="0" smtClean="0"/>
              <a:t>80</a:t>
            </a:r>
            <a:r>
              <a:rPr lang="zh-CN" altLang="en-US" dirty="0" smtClean="0"/>
              <a:t>～</a:t>
            </a:r>
            <a:r>
              <a:rPr lang="en-US" altLang="zh-CN" dirty="0" smtClean="0"/>
              <a:t>90</a:t>
            </a:r>
            <a:r>
              <a:rPr lang="zh-CN" altLang="en-US" dirty="0" smtClean="0"/>
              <a:t>年。。。</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经济学中有大量的文献指出人力资本对于现代经济发展的重要作用。一个地区的教育水平是预测经济发展及人均收入的重要指标。理论和证据都表明良好的教育可以提高工人的技术水平，进而促进技术引进和创新。</a:t>
            </a:r>
            <a:endParaRPr lang="zh-CN" altLang="en-US" dirty="0"/>
          </a:p>
        </p:txBody>
      </p:sp>
      <p:sp>
        <p:nvSpPr>
          <p:cNvPr id="4" name="灯片编号占位符 3"/>
          <p:cNvSpPr>
            <a:spLocks noGrp="1"/>
          </p:cNvSpPr>
          <p:nvPr>
            <p:ph type="sldNum" sz="quarter" idx="10"/>
          </p:nvPr>
        </p:nvSpPr>
        <p:spPr/>
        <p:txBody>
          <a:bodyPr/>
          <a:lstStyle/>
          <a:p>
            <a:fld id="{4F9ABF67-8CF7-49F2-B28A-51BF256C0AD8}" type="slidenum">
              <a:rPr lang="zh-CN" altLang="en-US" smtClean="0"/>
              <a:t>2</a:t>
            </a:fld>
            <a:endParaRPr lang="zh-CN" altLang="en-US"/>
          </a:p>
        </p:txBody>
      </p:sp>
    </p:spTree>
    <p:extLst>
      <p:ext uri="{BB962C8B-B14F-4D97-AF65-F5344CB8AC3E}">
        <p14:creationId xmlns:p14="http://schemas.microsoft.com/office/powerpoint/2010/main" val="297193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ABF67-8CF7-49F2-B28A-51BF256C0AD8}" type="slidenum">
              <a:rPr lang="zh-CN" altLang="en-US" smtClean="0"/>
              <a:t>11</a:t>
            </a:fld>
            <a:endParaRPr lang="zh-CN" altLang="en-US"/>
          </a:p>
        </p:txBody>
      </p:sp>
    </p:spTree>
    <p:extLst>
      <p:ext uri="{BB962C8B-B14F-4D97-AF65-F5344CB8AC3E}">
        <p14:creationId xmlns:p14="http://schemas.microsoft.com/office/powerpoint/2010/main" val="1957752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未来的教室还有一个特点就是设备的高度整合与绿色环保</a:t>
            </a:r>
            <a:endParaRPr lang="zh-CN" altLang="en-US" dirty="0"/>
          </a:p>
        </p:txBody>
      </p:sp>
    </p:spTree>
    <p:extLst>
      <p:ext uri="{BB962C8B-B14F-4D97-AF65-F5344CB8AC3E}">
        <p14:creationId xmlns:p14="http://schemas.microsoft.com/office/powerpoint/2010/main" val="134628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学校里更少的课堂与更多的实验室、更多的交往与更少的讲授、更多的互动与更少的灌输、更个性化的服务与更灵活的学制</a:t>
            </a:r>
            <a:r>
              <a:rPr lang="zh-CN" altLang="en-US" sz="1200" b="0" kern="1200" dirty="0" smtClean="0">
                <a:solidFill>
                  <a:schemeClr val="tx1"/>
                </a:solidFill>
                <a:effectLst/>
                <a:latin typeface="+mn-lt"/>
                <a:ea typeface="+mn-ea"/>
                <a:cs typeface="+mn-cs"/>
              </a:rPr>
              <a:t>。</a:t>
            </a:r>
            <a:endParaRPr lang="zh-CN" altLang="zh-CN" sz="1200" kern="1200" dirty="0" smtClean="0">
              <a:solidFill>
                <a:schemeClr val="tx1"/>
              </a:solidFill>
              <a:effectLst/>
              <a:latin typeface="+mn-lt"/>
              <a:ea typeface="+mn-ea"/>
              <a:cs typeface="+mn-cs"/>
            </a:endParaRPr>
          </a:p>
        </p:txBody>
      </p:sp>
      <p:sp>
        <p:nvSpPr>
          <p:cNvPr id="14340" name="灯片编号占位符 3"/>
          <p:cNvSpPr>
            <a:spLocks noGrp="1"/>
          </p:cNvSpPr>
          <p:nvPr>
            <p:ph type="sldNum" sz="quarter" idx="5"/>
          </p:nvPr>
        </p:nvSpPr>
        <p:spPr>
          <a:noFill/>
        </p:spPr>
        <p:txBody>
          <a:bodyPr/>
          <a:lstStyle>
            <a:lvl1pPr>
              <a:defRPr>
                <a:solidFill>
                  <a:schemeClr val="tx1"/>
                </a:solidFill>
                <a:latin typeface="Calibri" panose="020F0502020204030204" pitchFamily="34" charset="0"/>
                <a:ea typeface="宋体" panose="02010600030101010101" pitchFamily="2" charset="-122"/>
              </a:defRPr>
            </a:lvl1pPr>
            <a:lvl2pPr marL="743842" indent="-286093">
              <a:defRPr>
                <a:solidFill>
                  <a:schemeClr val="tx1"/>
                </a:solidFill>
                <a:latin typeface="Calibri" panose="020F0502020204030204" pitchFamily="34" charset="0"/>
                <a:ea typeface="宋体" panose="02010600030101010101" pitchFamily="2" charset="-122"/>
              </a:defRPr>
            </a:lvl2pPr>
            <a:lvl3pPr marL="1144372" indent="-228874">
              <a:defRPr>
                <a:solidFill>
                  <a:schemeClr val="tx1"/>
                </a:solidFill>
                <a:latin typeface="Calibri" panose="020F0502020204030204" pitchFamily="34" charset="0"/>
                <a:ea typeface="宋体" panose="02010600030101010101" pitchFamily="2" charset="-122"/>
              </a:defRPr>
            </a:lvl3pPr>
            <a:lvl4pPr marL="1602120" indent="-228874">
              <a:defRPr>
                <a:solidFill>
                  <a:schemeClr val="tx1"/>
                </a:solidFill>
                <a:latin typeface="Calibri" panose="020F0502020204030204" pitchFamily="34" charset="0"/>
                <a:ea typeface="宋体" panose="02010600030101010101" pitchFamily="2" charset="-122"/>
              </a:defRPr>
            </a:lvl4pPr>
            <a:lvl5pPr marL="2059869" indent="-228874">
              <a:defRPr>
                <a:solidFill>
                  <a:schemeClr val="tx1"/>
                </a:solidFill>
                <a:latin typeface="Calibri" panose="020F0502020204030204" pitchFamily="34" charset="0"/>
                <a:ea typeface="宋体" panose="02010600030101010101" pitchFamily="2" charset="-122"/>
              </a:defRPr>
            </a:lvl5pPr>
            <a:lvl6pPr marL="2517618"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5366"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33115"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90863"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2A86F08-E855-4A42-84CE-9C7D7B9B8D75}" type="slidenum">
              <a:rPr lang="zh-CN" altLang="en-US" smtClean="0">
                <a:solidFill>
                  <a:srgbClr val="000000"/>
                </a:solidFill>
              </a:rPr>
              <a:pPr/>
              <a:t>13</a:t>
            </a:fld>
            <a:endParaRPr lang="zh-CN" altLang="en-US" smtClean="0">
              <a:solidFill>
                <a:srgbClr val="000000"/>
              </a:solidFill>
            </a:endParaRPr>
          </a:p>
        </p:txBody>
      </p:sp>
    </p:spTree>
    <p:extLst>
      <p:ext uri="{BB962C8B-B14F-4D97-AF65-F5344CB8AC3E}">
        <p14:creationId xmlns:p14="http://schemas.microsoft.com/office/powerpoint/2010/main" val="198591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p:spPr>
        <p:txBody>
          <a:bodyPr/>
          <a:lstStyle/>
          <a:p>
            <a:pPr eaLnBrk="1" hangingPunct="1"/>
            <a:r>
              <a:rPr lang="zh-CN" altLang="en-US" dirty="0" smtClean="0"/>
              <a:t>在十三五“提升大学创新人才培养能力”的核心目标指引下，高校管理一方面依赖教学管理理念的创新，另一方面需要高校业务流程与</a:t>
            </a:r>
            <a:r>
              <a:rPr lang="en-US" altLang="zh-CN" dirty="0" smtClean="0"/>
              <a:t>IT</a:t>
            </a:r>
            <a:r>
              <a:rPr lang="zh-CN" altLang="en-US" dirty="0" smtClean="0"/>
              <a:t>的深度融合，逐步构建围绕“人才培养”为核心的信息治理架构。</a:t>
            </a:r>
          </a:p>
          <a:p>
            <a:pPr eaLnBrk="1" hangingPunct="1"/>
            <a:r>
              <a:rPr lang="zh-CN" altLang="en-US" dirty="0" smtClean="0"/>
              <a:t>学校的管理需要大量的管理数据作为支撑，通过流程再造，将信息化融入到学校的管理流程中去。</a:t>
            </a:r>
          </a:p>
          <a:p>
            <a:pPr eaLnBrk="1" hangingPunct="1"/>
            <a:r>
              <a:rPr lang="zh-CN" altLang="en-US" dirty="0" smtClean="0"/>
              <a:t>流程与管理与组织的目标是强相关的，华为公司作为一个商业组织，目标是拓展市场空寂，满足客户需要。研发、市场、供应链，财务四大流程的管控来实现目标。高校的目标是培养创新型人才。</a:t>
            </a:r>
            <a:endParaRPr lang="zh-CN" altLang="zh-CN" dirty="0" smtClean="0"/>
          </a:p>
        </p:txBody>
      </p:sp>
      <p:sp>
        <p:nvSpPr>
          <p:cNvPr id="14340" name="灯片编号占位符 3"/>
          <p:cNvSpPr>
            <a:spLocks noGrp="1"/>
          </p:cNvSpPr>
          <p:nvPr>
            <p:ph type="sldNum" sz="quarter" idx="5"/>
          </p:nvPr>
        </p:nvSpPr>
        <p:spPr>
          <a:noFill/>
        </p:spPr>
        <p:txBody>
          <a:bodyPr/>
          <a:lstStyle>
            <a:lvl1pPr>
              <a:defRPr>
                <a:solidFill>
                  <a:schemeClr val="tx1"/>
                </a:solidFill>
                <a:latin typeface="Calibri" panose="020F0502020204030204" pitchFamily="34" charset="0"/>
                <a:ea typeface="宋体" panose="02010600030101010101" pitchFamily="2" charset="-122"/>
              </a:defRPr>
            </a:lvl1pPr>
            <a:lvl2pPr marL="743842" indent="-286093">
              <a:defRPr>
                <a:solidFill>
                  <a:schemeClr val="tx1"/>
                </a:solidFill>
                <a:latin typeface="Calibri" panose="020F0502020204030204" pitchFamily="34" charset="0"/>
                <a:ea typeface="宋体" panose="02010600030101010101" pitchFamily="2" charset="-122"/>
              </a:defRPr>
            </a:lvl2pPr>
            <a:lvl3pPr marL="1144372" indent="-228874">
              <a:defRPr>
                <a:solidFill>
                  <a:schemeClr val="tx1"/>
                </a:solidFill>
                <a:latin typeface="Calibri" panose="020F0502020204030204" pitchFamily="34" charset="0"/>
                <a:ea typeface="宋体" panose="02010600030101010101" pitchFamily="2" charset="-122"/>
              </a:defRPr>
            </a:lvl3pPr>
            <a:lvl4pPr marL="1602120" indent="-228874">
              <a:defRPr>
                <a:solidFill>
                  <a:schemeClr val="tx1"/>
                </a:solidFill>
                <a:latin typeface="Calibri" panose="020F0502020204030204" pitchFamily="34" charset="0"/>
                <a:ea typeface="宋体" panose="02010600030101010101" pitchFamily="2" charset="-122"/>
              </a:defRPr>
            </a:lvl4pPr>
            <a:lvl5pPr marL="2059869" indent="-228874">
              <a:defRPr>
                <a:solidFill>
                  <a:schemeClr val="tx1"/>
                </a:solidFill>
                <a:latin typeface="Calibri" panose="020F0502020204030204" pitchFamily="34" charset="0"/>
                <a:ea typeface="宋体" panose="02010600030101010101" pitchFamily="2" charset="-122"/>
              </a:defRPr>
            </a:lvl5pPr>
            <a:lvl6pPr marL="2517618"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5366"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33115"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90863"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2A86F08-E855-4A42-84CE-9C7D7B9B8D75}" type="slidenum">
              <a:rPr lang="zh-CN" altLang="en-US" smtClean="0">
                <a:solidFill>
                  <a:srgbClr val="000000"/>
                </a:solidFill>
              </a:rPr>
              <a:pPr/>
              <a:t>14</a:t>
            </a:fld>
            <a:endParaRPr lang="zh-CN" altLang="en-US" smtClean="0">
              <a:solidFill>
                <a:srgbClr val="000000"/>
              </a:solidFill>
            </a:endParaRPr>
          </a:p>
        </p:txBody>
      </p:sp>
    </p:spTree>
    <p:extLst>
      <p:ext uri="{BB962C8B-B14F-4D97-AF65-F5344CB8AC3E}">
        <p14:creationId xmlns:p14="http://schemas.microsoft.com/office/powerpoint/2010/main" val="236266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先看云：智慧校园云整合校园应用资源：优质教学资源共享、新生注册、考勤签到、成绩查询、宿舍管理等。搭建基础云平台，减少院系与院系之间的互通难度，每个院系一个</a:t>
            </a:r>
            <a:r>
              <a:rPr lang="en-US" altLang="zh-CN" sz="1200" kern="1200" dirty="0" smtClean="0">
                <a:solidFill>
                  <a:schemeClr val="tx1"/>
                </a:solidFill>
                <a:effectLst/>
                <a:latin typeface="+mn-lt"/>
                <a:ea typeface="+mn-ea"/>
                <a:cs typeface="+mn-cs"/>
              </a:rPr>
              <a:t>VDC</a:t>
            </a:r>
            <a:r>
              <a:rPr lang="zh-CN" altLang="en-US" sz="1200" kern="1200" dirty="0" smtClean="0">
                <a:solidFill>
                  <a:schemeClr val="tx1"/>
                </a:solidFill>
                <a:effectLst/>
                <a:latin typeface="+mn-lt"/>
                <a:ea typeface="+mn-ea"/>
                <a:cs typeface="+mn-cs"/>
              </a:rPr>
              <a:t>，减少教务的管理难度；满足毕业季及考试期间提供教学信息带来的频繁访问需求，可以灵活线性扩容；</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备注：</a:t>
            </a:r>
            <a:r>
              <a:rPr lang="zh-CN" altLang="zh-CN" sz="1200" kern="1200" dirty="0" smtClean="0">
                <a:solidFill>
                  <a:schemeClr val="tx1"/>
                </a:solidFill>
                <a:effectLst/>
                <a:latin typeface="+mn-lt"/>
                <a:ea typeface="+mn-ea"/>
                <a:cs typeface="+mn-cs"/>
              </a:rPr>
              <a:t>教学事故案例：</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系统排课出现错误，导致学生错过上课教室或时间；</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通过系统完成的考试部分出现数据丢失，导致部分学生成绩出现问题；</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联通院系之间的数据互通，出现丢失或错误，导致教学内容出现偏差。</a:t>
            </a:r>
          </a:p>
          <a:p>
            <a:r>
              <a:rPr lang="en-US" altLang="zh-CN" sz="1200" kern="1200" dirty="0" smtClean="0">
                <a:solidFill>
                  <a:schemeClr val="tx1"/>
                </a:solidFill>
                <a:effectLst/>
                <a:latin typeface="+mn-lt"/>
                <a:ea typeface="+mn-ea"/>
                <a:cs typeface="+mn-cs"/>
              </a:rPr>
              <a:t> </a:t>
            </a:r>
            <a:endParaRPr lang="zh-CN"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 </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院系互通：</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实训学生的具体信息及成绩可以与各大院系数据实时更新；</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假期实习进行的医疗卫生宣传、巡回义诊活动所获取的信息可同时共享至所有</a:t>
            </a:r>
          </a:p>
          <a:p>
            <a:r>
              <a:rPr lang="zh-CN" altLang="zh-CN" sz="1200" kern="1200" dirty="0" smtClean="0">
                <a:solidFill>
                  <a:schemeClr val="tx1"/>
                </a:solidFill>
                <a:effectLst/>
                <a:latin typeface="+mn-lt"/>
                <a:ea typeface="+mn-ea"/>
                <a:cs typeface="+mn-cs"/>
              </a:rPr>
              <a:t>相关院系，方便后续的教学课程。</a:t>
            </a:r>
            <a:endParaRPr lang="zh-CN" altLang="en-US" dirty="0"/>
          </a:p>
        </p:txBody>
      </p:sp>
    </p:spTree>
    <p:extLst>
      <p:ext uri="{BB962C8B-B14F-4D97-AF65-F5344CB8AC3E}">
        <p14:creationId xmlns:p14="http://schemas.microsoft.com/office/powerpoint/2010/main" val="2725290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1</a:t>
            </a:r>
            <a:r>
              <a:rPr lang="zh-CN" altLang="en-US" dirty="0" smtClean="0"/>
              <a:t>、出现高校科科研实验室及其相应的元素图标</a:t>
            </a:r>
            <a:endParaRPr lang="en-US" altLang="zh-CN" dirty="0" smtClean="0"/>
          </a:p>
          <a:p>
            <a:r>
              <a:rPr lang="en-US" altLang="zh-CN" dirty="0" smtClean="0"/>
              <a:t>2</a:t>
            </a:r>
            <a:r>
              <a:rPr lang="zh-CN" altLang="en-US" dirty="0" smtClean="0"/>
              <a:t>、出现快速交付，及其附属元素和文字</a:t>
            </a:r>
            <a:endParaRPr lang="en-US" altLang="zh-CN" dirty="0" smtClean="0"/>
          </a:p>
          <a:p>
            <a:r>
              <a:rPr lang="en-US" altLang="zh-CN" dirty="0" smtClean="0"/>
              <a:t>3</a:t>
            </a:r>
            <a:r>
              <a:rPr lang="zh-CN" altLang="en-US" dirty="0" smtClean="0"/>
              <a:t>、出现技能设计，及其附属元素和文字</a:t>
            </a:r>
            <a:endParaRPr lang="en-US" altLang="zh-CN" dirty="0" smtClean="0"/>
          </a:p>
          <a:p>
            <a:r>
              <a:rPr lang="en-US" altLang="zh-CN" dirty="0" smtClean="0"/>
              <a:t>4</a:t>
            </a:r>
            <a:r>
              <a:rPr lang="zh-CN" altLang="en-US" dirty="0" smtClean="0"/>
              <a:t>、出现极致性能，及其附属元素和文字</a:t>
            </a:r>
            <a:endParaRPr lang="zh-CN" altLang="en-US" dirty="0"/>
          </a:p>
        </p:txBody>
      </p:sp>
    </p:spTree>
    <p:extLst>
      <p:ext uri="{BB962C8B-B14F-4D97-AF65-F5344CB8AC3E}">
        <p14:creationId xmlns:p14="http://schemas.microsoft.com/office/powerpoint/2010/main" val="118460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177800" indent="-177800">
              <a:lnSpc>
                <a:spcPct val="180000"/>
              </a:lnSpc>
              <a:buFont typeface="Arial" pitchFamily="34" charset="0"/>
              <a:buChar char="•"/>
            </a:pPr>
            <a:r>
              <a:rPr lang="zh-CN" altLang="en-US" dirty="0" smtClean="0">
                <a:solidFill>
                  <a:schemeClr val="tx1">
                    <a:lumMod val="75000"/>
                    <a:lumOff val="25000"/>
                  </a:schemeClr>
                </a:solidFill>
                <a:latin typeface="微软雅黑" pitchFamily="34" charset="-122"/>
                <a:ea typeface="微软雅黑" pitchFamily="34" charset="-122"/>
                <a:sym typeface="Lucida Grande"/>
              </a:rPr>
              <a:t>大数据是需要应用、平台、基础设施的多维支撑；</a:t>
            </a:r>
            <a:endParaRPr lang="en-US" altLang="zh-CN" dirty="0" smtClean="0">
              <a:solidFill>
                <a:schemeClr val="tx1">
                  <a:lumMod val="75000"/>
                  <a:lumOff val="25000"/>
                </a:schemeClr>
              </a:solidFill>
              <a:latin typeface="微软雅黑" pitchFamily="34" charset="-122"/>
              <a:ea typeface="微软雅黑" pitchFamily="34" charset="-122"/>
              <a:sym typeface="Lucida Grande"/>
            </a:endParaRPr>
          </a:p>
          <a:p>
            <a:pPr marL="177800" indent="-177800">
              <a:lnSpc>
                <a:spcPct val="180000"/>
              </a:lnSpc>
              <a:buFont typeface="Arial" pitchFamily="34" charset="0"/>
              <a:buChar char="•"/>
            </a:pPr>
            <a:r>
              <a:rPr lang="zh-CN" altLang="en-US" dirty="0" smtClean="0">
                <a:solidFill>
                  <a:schemeClr val="tx1">
                    <a:lumMod val="75000"/>
                    <a:lumOff val="25000"/>
                  </a:schemeClr>
                </a:solidFill>
                <a:latin typeface="微软雅黑" pitchFamily="34" charset="-122"/>
                <a:ea typeface="微软雅黑" pitchFamily="34" charset="-122"/>
                <a:sym typeface="Lucida Grande"/>
              </a:rPr>
              <a:t>具备</a:t>
            </a:r>
            <a:r>
              <a:rPr lang="zh-CN" altLang="zh-CN" dirty="0" smtClean="0">
                <a:solidFill>
                  <a:schemeClr val="tx1">
                    <a:lumMod val="75000"/>
                    <a:lumOff val="25000"/>
                  </a:schemeClr>
                </a:solidFill>
                <a:latin typeface="微软雅黑" pitchFamily="34" charset="-122"/>
                <a:ea typeface="微软雅黑" pitchFamily="34" charset="-122"/>
                <a:sym typeface="Lucida Grande"/>
              </a:rPr>
              <a:t>数据可靠存储、快速处理和便捷管理</a:t>
            </a:r>
            <a:r>
              <a:rPr lang="zh-CN" altLang="en-US" dirty="0" smtClean="0">
                <a:solidFill>
                  <a:schemeClr val="tx1">
                    <a:lumMod val="75000"/>
                    <a:lumOff val="25000"/>
                  </a:schemeClr>
                </a:solidFill>
                <a:latin typeface="微软雅黑" pitchFamily="34" charset="-122"/>
                <a:ea typeface="微软雅黑" pitchFamily="34" charset="-122"/>
                <a:sym typeface="Lucida Grande"/>
              </a:rPr>
              <a:t>的基础设施为大数据全生命周期的管理提供更好的基础支撑；</a:t>
            </a:r>
            <a:endParaRPr lang="en-US" altLang="zh-CN" dirty="0" smtClean="0">
              <a:solidFill>
                <a:schemeClr val="tx1">
                  <a:lumMod val="75000"/>
                  <a:lumOff val="25000"/>
                </a:schemeClr>
              </a:solidFill>
              <a:latin typeface="微软雅黑" pitchFamily="34" charset="-122"/>
              <a:ea typeface="微软雅黑" pitchFamily="34" charset="-122"/>
              <a:sym typeface="Lucida Grande"/>
            </a:endParaRPr>
          </a:p>
          <a:p>
            <a:endParaRPr lang="zh-CN" altLang="en-US" dirty="0"/>
          </a:p>
        </p:txBody>
      </p:sp>
      <p:sp>
        <p:nvSpPr>
          <p:cNvPr id="4" name="灯片编号占位符 3"/>
          <p:cNvSpPr>
            <a:spLocks noGrp="1"/>
          </p:cNvSpPr>
          <p:nvPr>
            <p:ph type="sldNum" sz="quarter" idx="10"/>
          </p:nvPr>
        </p:nvSpPr>
        <p:spPr/>
        <p:txBody>
          <a:bodyPr/>
          <a:lstStyle/>
          <a:p>
            <a:fld id="{EB284E4F-18AF-4924-BB96-DA6F4B502A28}" type="slidenum">
              <a:rPr lang="zh-CN" altLang="en-US" smtClean="0"/>
              <a:pPr/>
              <a:t>20</a:t>
            </a:fld>
            <a:endParaRPr lang="zh-CN" altLang="en-US"/>
          </a:p>
        </p:txBody>
      </p:sp>
    </p:spTree>
    <p:extLst>
      <p:ext uri="{BB962C8B-B14F-4D97-AF65-F5344CB8AC3E}">
        <p14:creationId xmlns:p14="http://schemas.microsoft.com/office/powerpoint/2010/main" val="583163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defTabSz="1219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defTabSz="1219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defTabSz="1219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defTabSz="1219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E966958F-CB5C-42FB-AEC5-26462CEB6D5E}" type="slidenum">
              <a:rPr lang="zh-CN" altLang="en-US" smtClean="0">
                <a:solidFill>
                  <a:srgbClr val="000000"/>
                </a:solidFill>
              </a:rPr>
              <a:pPr>
                <a:spcBef>
                  <a:spcPct val="0"/>
                </a:spcBef>
              </a:pPr>
              <a:t>23</a:t>
            </a:fld>
            <a:endParaRPr lang="en-US" altLang="zh-CN" smtClean="0">
              <a:solidFill>
                <a:srgbClr val="000000"/>
              </a:solidFill>
            </a:endParaRPr>
          </a:p>
        </p:txBody>
      </p:sp>
    </p:spTree>
    <p:extLst>
      <p:ext uri="{BB962C8B-B14F-4D97-AF65-F5344CB8AC3E}">
        <p14:creationId xmlns:p14="http://schemas.microsoft.com/office/powerpoint/2010/main" val="3304815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矩形 2"/>
          <p:cNvSpPr>
            <a:spLocks noGrp="1" noRot="1" noChangeAspect="1" noChangeArrowheads="1" noTextEdit="1"/>
          </p:cNvSpPr>
          <p:nvPr>
            <p:ph type="sldImg"/>
          </p:nvPr>
        </p:nvSpPr>
        <p:spPr>
          <a:xfrm>
            <a:off x="388938" y="685800"/>
            <a:ext cx="6103937" cy="3433763"/>
          </a:xfrm>
          <a:ln/>
        </p:spPr>
      </p:sp>
      <p:sp>
        <p:nvSpPr>
          <p:cNvPr id="9219" name="矩形 3"/>
          <p:cNvSpPr>
            <a:spLocks noGrp="1" noChangeArrowheads="1"/>
          </p:cNvSpPr>
          <p:nvPr>
            <p:ph type="body" idx="1"/>
          </p:nvPr>
        </p:nvSpPr>
        <p:spPr>
          <a:xfrm>
            <a:off x="915469" y="4350548"/>
            <a:ext cx="5035073" cy="4120064"/>
          </a:xfrm>
        </p:spPr>
        <p:txBody>
          <a:bodyPr/>
          <a:lstStyle/>
          <a:p>
            <a:pPr eaLnBrk="1" hangingPunct="1">
              <a:defRPr/>
            </a:pPr>
            <a:r>
              <a:rPr lang="zh-CN" altLang="en-US" dirty="0" smtClean="0">
                <a:latin typeface="+mn-lt"/>
                <a:ea typeface="+mn-ea"/>
              </a:rPr>
              <a:t>来看管道：泛在网络能让更多更复杂的人接触到网络，如何保障网络的安全，特别是如何主动保障网络不受攻击？华为的校园网安全是基于大数据分析下的全网安全协防，可以对网络的行为作出精准的趋势分析，违规的网络行为进行审计与回溯。</a:t>
            </a:r>
          </a:p>
          <a:p>
            <a:pPr eaLnBrk="1" hangingPunct="1">
              <a:defRPr/>
            </a:pPr>
            <a:r>
              <a:rPr lang="zh-CN" altLang="en-US" dirty="0" smtClean="0">
                <a:latin typeface="+mn-lt"/>
                <a:ea typeface="+mn-ea"/>
              </a:rPr>
              <a:t>过去我们一个学校只有几十台网络设备，现在动辄上千台。大量网络设备的配置、策略的改变，如何简化？华为在保障网络性能的同时，通过有线无线一体化深度融合以及</a:t>
            </a:r>
            <a:r>
              <a:rPr lang="en-US" altLang="zh-CN" dirty="0" smtClean="0">
                <a:latin typeface="+mn-lt"/>
                <a:ea typeface="+mn-ea"/>
              </a:rPr>
              <a:t>SVF</a:t>
            </a:r>
            <a:r>
              <a:rPr lang="zh-CN" altLang="en-US" dirty="0" smtClean="0">
                <a:latin typeface="+mn-lt"/>
                <a:ea typeface="+mn-ea"/>
              </a:rPr>
              <a:t>超级虚拟化、网络质量自动感知等来做到网络的精简化运维。</a:t>
            </a:r>
          </a:p>
          <a:p>
            <a:pPr eaLnBrk="1" hangingPunct="1">
              <a:defRPr/>
            </a:pPr>
            <a:r>
              <a:rPr lang="zh-CN" altLang="en-US" dirty="0" smtClean="0">
                <a:latin typeface="+mn-lt"/>
                <a:ea typeface="+mn-ea"/>
              </a:rPr>
              <a:t>如何保证每个学生在图书馆、教室、操场等地方都能拥有同样的在线学习体验？网络基于角色、位置、时间、行为等多维度智能情景化感知。多终端、多业务、多场景有线无线统一接入统一管理。基于业务的策略配置，效率提升</a:t>
            </a:r>
            <a:r>
              <a:rPr lang="en-US" altLang="zh-CN" dirty="0" smtClean="0">
                <a:latin typeface="+mn-lt"/>
                <a:ea typeface="+mn-ea"/>
              </a:rPr>
              <a:t>30%</a:t>
            </a:r>
            <a:r>
              <a:rPr lang="zh-CN" altLang="en-US" dirty="0" smtClean="0">
                <a:latin typeface="+mn-lt"/>
                <a:ea typeface="+mn-ea"/>
              </a:rPr>
              <a:t>，业务语言自动转换为网络语言，一键式部署。</a:t>
            </a:r>
          </a:p>
          <a:p>
            <a:pPr eaLnBrk="1" hangingPunct="1">
              <a:defRPr/>
            </a:pPr>
            <a:r>
              <a:rPr lang="zh-CN" altLang="en-US" dirty="0" smtClean="0">
                <a:latin typeface="+mn-lt"/>
                <a:ea typeface="+mn-ea"/>
              </a:rPr>
              <a:t>最高</a:t>
            </a:r>
            <a:r>
              <a:rPr lang="en-US" altLang="zh-CN" dirty="0" smtClean="0">
                <a:latin typeface="+mn-lt"/>
                <a:ea typeface="+mn-ea"/>
              </a:rPr>
              <a:t>100G</a:t>
            </a:r>
            <a:r>
              <a:rPr lang="zh-CN" altLang="en-US" dirty="0" smtClean="0">
                <a:latin typeface="+mn-lt"/>
                <a:ea typeface="+mn-ea"/>
              </a:rPr>
              <a:t>的校园核心网络，支撑未来</a:t>
            </a:r>
            <a:r>
              <a:rPr lang="en-US" altLang="zh-CN" dirty="0" smtClean="0">
                <a:latin typeface="+mn-lt"/>
                <a:ea typeface="+mn-ea"/>
              </a:rPr>
              <a:t>5-10</a:t>
            </a:r>
            <a:r>
              <a:rPr lang="zh-CN" altLang="en-US" dirty="0" smtClean="0">
                <a:latin typeface="+mn-lt"/>
                <a:ea typeface="+mn-ea"/>
              </a:rPr>
              <a:t>年演进。</a:t>
            </a:r>
          </a:p>
          <a:p>
            <a:pPr eaLnBrk="1" hangingPunct="1">
              <a:defRPr/>
            </a:pPr>
            <a:r>
              <a:rPr lang="zh-CN" altLang="en-US" dirty="0" smtClean="0">
                <a:latin typeface="+mn-lt"/>
                <a:ea typeface="+mn-ea"/>
              </a:rPr>
              <a:t>横向、纵向双维度解决无线校园网络各个场景的</a:t>
            </a:r>
            <a:r>
              <a:rPr lang="en-US" altLang="zh-CN" dirty="0" smtClean="0">
                <a:latin typeface="+mn-lt"/>
                <a:ea typeface="+mn-ea"/>
              </a:rPr>
              <a:t>360</a:t>
            </a:r>
            <a:r>
              <a:rPr lang="zh-CN" altLang="en-US" dirty="0" smtClean="0">
                <a:latin typeface="+mn-lt"/>
                <a:ea typeface="+mn-ea"/>
              </a:rPr>
              <a:t>度全面覆盖。</a:t>
            </a:r>
            <a:endParaRPr lang="zh-CN" altLang="zh-CN" dirty="0" smtClean="0">
              <a:latin typeface="+mn-lt"/>
              <a:ea typeface="+mn-ea"/>
            </a:endParaRPr>
          </a:p>
        </p:txBody>
      </p:sp>
    </p:spTree>
    <p:extLst>
      <p:ext uri="{BB962C8B-B14F-4D97-AF65-F5344CB8AC3E}">
        <p14:creationId xmlns:p14="http://schemas.microsoft.com/office/powerpoint/2010/main" val="3751010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9A940256-516B-4731-B492-6B3D5A98EFD2}" type="slidenum">
              <a:rPr lang="en-US" altLang="zh-CN" smtClean="0"/>
              <a:pPr>
                <a:defRPr/>
              </a:pPr>
              <a:t>26</a:t>
            </a:fld>
            <a:endParaRPr lang="en-US" altLang="zh-CN"/>
          </a:p>
        </p:txBody>
      </p:sp>
    </p:spTree>
    <p:extLst>
      <p:ext uri="{BB962C8B-B14F-4D97-AF65-F5344CB8AC3E}">
        <p14:creationId xmlns:p14="http://schemas.microsoft.com/office/powerpoint/2010/main" val="137771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我们说，大学是国之重器。的确，高等教育推动新技术的研发，并推动企业主采用更先进的技术。国家竞争力核心更多的取决于高等教育。新的</a:t>
            </a:r>
            <a:r>
              <a:rPr lang="en-US" altLang="zh-CN" dirty="0" smtClean="0"/>
              <a:t>12</a:t>
            </a:r>
            <a:r>
              <a:rPr lang="zh-CN" altLang="en-US" dirty="0" smtClean="0"/>
              <a:t>义务教育阶段我们获取到的是认识世界以及生活必须的基础知识。而大学阶段是拔高，获取更加转接的知识与技能，培养更多的知识精英。创造力得到更大的释放，国家的核心创造力与竞争力也主要得看大学提供的高等教育。</a:t>
            </a:r>
          </a:p>
          <a:p>
            <a:r>
              <a:rPr lang="zh-CN" altLang="en-US" dirty="0" smtClean="0"/>
              <a:t>当</a:t>
            </a:r>
            <a:r>
              <a:rPr lang="en-US" altLang="zh-CN" dirty="0" smtClean="0"/>
              <a:t>『</a:t>
            </a:r>
            <a:r>
              <a:rPr lang="zh-CN" altLang="en-US" dirty="0" smtClean="0"/>
              <a:t>有用的知识</a:t>
            </a:r>
            <a:r>
              <a:rPr lang="en-US" altLang="zh-CN" dirty="0" smtClean="0"/>
              <a:t>』</a:t>
            </a:r>
            <a:r>
              <a:rPr lang="zh-CN" altLang="en-US" dirty="0" smtClean="0"/>
              <a:t>、快速的技术扩张相结合时，知识精英作为另一种重要的人力资本形式将影响长期的经济增长。</a:t>
            </a:r>
            <a:endParaRPr lang="zh-CN" altLang="en-US" dirty="0"/>
          </a:p>
        </p:txBody>
      </p:sp>
      <p:sp>
        <p:nvSpPr>
          <p:cNvPr id="4" name="灯片编号占位符 3"/>
          <p:cNvSpPr>
            <a:spLocks noGrp="1"/>
          </p:cNvSpPr>
          <p:nvPr>
            <p:ph type="sldNum" sz="quarter" idx="10"/>
          </p:nvPr>
        </p:nvSpPr>
        <p:spPr/>
        <p:txBody>
          <a:bodyPr/>
          <a:lstStyle/>
          <a:p>
            <a:fld id="{4F9ABF67-8CF7-49F2-B28A-51BF256C0AD8}" type="slidenum">
              <a:rPr lang="zh-CN" altLang="en-US" smtClean="0"/>
              <a:t>3</a:t>
            </a:fld>
            <a:endParaRPr lang="zh-CN" altLang="en-US"/>
          </a:p>
        </p:txBody>
      </p:sp>
    </p:spTree>
    <p:extLst>
      <p:ext uri="{BB962C8B-B14F-4D97-AF65-F5344CB8AC3E}">
        <p14:creationId xmlns:p14="http://schemas.microsoft.com/office/powerpoint/2010/main" val="39187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校园</a:t>
            </a:r>
            <a:r>
              <a:rPr lang="en-US" altLang="zh-CN" dirty="0" smtClean="0"/>
              <a:t>360</a:t>
            </a:r>
            <a:r>
              <a:rPr lang="zh-CN" altLang="en-US" dirty="0" smtClean="0"/>
              <a:t>度无死角监控，全网智能识别风险行为，自动识别安全风险，保障校园师生人财物安全</a:t>
            </a:r>
            <a:endParaRPr lang="en-US" altLang="zh-CN" dirty="0" smtClean="0"/>
          </a:p>
        </p:txBody>
      </p:sp>
    </p:spTree>
    <p:extLst>
      <p:ext uri="{BB962C8B-B14F-4D97-AF65-F5344CB8AC3E}">
        <p14:creationId xmlns:p14="http://schemas.microsoft.com/office/powerpoint/2010/main" val="1787512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542D46D-9BF4-47AA-BC35-BE9DB0DA18DC}" type="slidenum">
              <a:rPr lang="zh-CN" altLang="en-US" smtClean="0"/>
              <a:pPr/>
              <a:t>29</a:t>
            </a:fld>
            <a:endParaRPr lang="zh-CN" altLang="en-US"/>
          </a:p>
        </p:txBody>
      </p:sp>
    </p:spTree>
    <p:extLst>
      <p:ext uri="{BB962C8B-B14F-4D97-AF65-F5344CB8AC3E}">
        <p14:creationId xmlns:p14="http://schemas.microsoft.com/office/powerpoint/2010/main" val="3657999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smtClean="0"/>
              <a:t>会议、监控、数据融合的示意图，详细组网方案参见文档最后两页描述：</a:t>
            </a:r>
            <a:r>
              <a:rPr lang="zh-CN" altLang="en-US" sz="1200" b="1" kern="0" dirty="0" smtClean="0">
                <a:solidFill>
                  <a:srgbClr val="C00000"/>
                </a:solidFill>
                <a:latin typeface="微软雅黑" pitchFamily="34" charset="-122"/>
                <a:ea typeface="微软雅黑" pitchFamily="34" charset="-122"/>
              </a:rPr>
              <a:t>小容量融合方案 和 大容量融合方案。</a:t>
            </a:r>
            <a:endParaRPr lang="en-US" altLang="zh-CN" sz="1200" b="1" kern="0" dirty="0" smtClean="0">
              <a:solidFill>
                <a:srgbClr val="C00000"/>
              </a:solidFill>
              <a:latin typeface="微软雅黑" pitchFamily="34" charset="-122"/>
              <a:ea typeface="微软雅黑" pitchFamily="34" charset="-122"/>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kern="0" dirty="0" smtClean="0">
              <a:solidFill>
                <a:srgbClr val="C00000"/>
              </a:solidFill>
              <a:latin typeface="微软雅黑" pitchFamily="34" charset="-122"/>
              <a:ea typeface="微软雅黑" pitchFamily="34" charset="-122"/>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kern="0" dirty="0" smtClean="0">
              <a:solidFill>
                <a:srgbClr val="C00000"/>
              </a:solidFill>
              <a:latin typeface="微软雅黑" pitchFamily="34" charset="-122"/>
              <a:ea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fld id="{695BC73F-36C3-481B-B3CF-D5F3EF1229BB}"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093000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6275" y="4784725"/>
            <a:ext cx="5408613" cy="3914775"/>
          </a:xfrm>
          <a:prstGeom prst="rect">
            <a:avLst/>
          </a:prstGeom>
        </p:spPr>
        <p:txBody>
          <a:bodyPr/>
          <a:lstStyle/>
          <a:p>
            <a:endParaRPr lang="zh-CN" altLang="en-US" dirty="0"/>
          </a:p>
        </p:txBody>
      </p:sp>
      <p:sp>
        <p:nvSpPr>
          <p:cNvPr id="4" name="日期占位符 3"/>
          <p:cNvSpPr>
            <a:spLocks noGrp="1"/>
          </p:cNvSpPr>
          <p:nvPr>
            <p:ph type="dt" idx="10"/>
          </p:nvPr>
        </p:nvSpPr>
        <p:spPr/>
        <p:txBody>
          <a:bodyPr/>
          <a:lstStyle/>
          <a:p>
            <a:pPr>
              <a:defRPr/>
            </a:pPr>
            <a:fld id="{D28B92EE-9FEB-4AD4-A75C-D30AA758E7B1}" type="datetime1">
              <a:rPr lang="zh-CN" altLang="en-US" smtClean="0"/>
              <a:pPr>
                <a:defRPr/>
              </a:pPr>
              <a:t>2017/5/22</a:t>
            </a:fld>
            <a:endParaRPr lang="zh-CN" altLang="en-US" sz="1200"/>
          </a:p>
        </p:txBody>
      </p:sp>
      <p:sp>
        <p:nvSpPr>
          <p:cNvPr id="5" name="灯片编号占位符 4"/>
          <p:cNvSpPr>
            <a:spLocks noGrp="1"/>
          </p:cNvSpPr>
          <p:nvPr>
            <p:ph type="sldNum" sz="quarter" idx="11"/>
          </p:nvPr>
        </p:nvSpPr>
        <p:spPr/>
        <p:txBody>
          <a:bodyPr/>
          <a:lstStyle/>
          <a:p>
            <a:pPr>
              <a:defRPr/>
            </a:pPr>
            <a:fld id="{054F9F2C-EB70-4840-9770-1DE3F4166F26}" type="slidenum">
              <a:rPr lang="zh-CN" altLang="en-US" smtClean="0"/>
              <a:pPr>
                <a:defRPr/>
              </a:pPr>
              <a:t>31</a:t>
            </a:fld>
            <a:endParaRPr lang="zh-CN" altLang="en-US" sz="1200"/>
          </a:p>
        </p:txBody>
      </p:sp>
    </p:spTree>
    <p:extLst>
      <p:ext uri="{BB962C8B-B14F-4D97-AF65-F5344CB8AC3E}">
        <p14:creationId xmlns:p14="http://schemas.microsoft.com/office/powerpoint/2010/main" val="1560419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dirty="0" smtClean="0"/>
          </a:p>
        </p:txBody>
      </p:sp>
    </p:spTree>
    <p:extLst>
      <p:ext uri="{BB962C8B-B14F-4D97-AF65-F5344CB8AC3E}">
        <p14:creationId xmlns:p14="http://schemas.microsoft.com/office/powerpoint/2010/main" val="940996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Calibri" pitchFamily="34" charset="0"/>
                <a:ea typeface="宋体" pitchFamily="2" charset="-122"/>
                <a:cs typeface="+mn-cs"/>
              </a:rPr>
              <a:t>在实施数字化转型过程中，客户的业务需求是核心。华为、合作伙伴围绕客户的业务诉求来进行联合创新。</a:t>
            </a:r>
            <a:endParaRPr lang="en-US" altLang="zh-CN" sz="1200" kern="1200" dirty="0" smtClean="0">
              <a:solidFill>
                <a:schemeClr val="tx1"/>
              </a:solidFill>
              <a:latin typeface="Calibri" pitchFamily="34" charset="0"/>
              <a:ea typeface="宋体" pitchFamily="2" charset="-122"/>
              <a:cs typeface="+mn-cs"/>
            </a:endParaRPr>
          </a:p>
          <a:p>
            <a:endParaRPr lang="en-US" altLang="zh-CN" sz="1200" kern="1200" dirty="0" smtClean="0">
              <a:solidFill>
                <a:schemeClr val="tx1"/>
              </a:solidFill>
              <a:latin typeface="Calibri" pitchFamily="34" charset="0"/>
              <a:ea typeface="宋体" pitchFamily="2" charset="-122"/>
              <a:cs typeface="+mn-cs"/>
            </a:endParaRPr>
          </a:p>
          <a:p>
            <a:r>
              <a:rPr lang="zh-CN" altLang="en-US" sz="1200" kern="1200" dirty="0" smtClean="0">
                <a:solidFill>
                  <a:schemeClr val="tx1"/>
                </a:solidFill>
                <a:latin typeface="Calibri" pitchFamily="34" charset="0"/>
                <a:ea typeface="宋体" pitchFamily="2" charset="-122"/>
                <a:cs typeface="+mn-cs"/>
              </a:rPr>
              <a:t>大家知道，华为一直深耕电信领域，对于其他领域，目前我们确实还不能非常深刻地理解行业客户的业务问题和痛点，那我们</a:t>
            </a:r>
            <a:r>
              <a:rPr lang="zh-CN" altLang="zh-CN" sz="1200" kern="1200" dirty="0" smtClean="0">
                <a:solidFill>
                  <a:schemeClr val="tx1"/>
                </a:solidFill>
                <a:latin typeface="Calibri" pitchFamily="34" charset="0"/>
                <a:ea typeface="宋体" pitchFamily="2" charset="-122"/>
                <a:cs typeface="+mn-cs"/>
              </a:rPr>
              <a:t>凭什么能打造</a:t>
            </a:r>
            <a:r>
              <a:rPr lang="zh-CN" altLang="en-US" sz="1200" kern="1200" dirty="0" smtClean="0">
                <a:solidFill>
                  <a:schemeClr val="tx1"/>
                </a:solidFill>
                <a:latin typeface="Calibri" pitchFamily="34" charset="0"/>
                <a:ea typeface="宋体" pitchFamily="2" charset="-122"/>
                <a:cs typeface="+mn-cs"/>
              </a:rPr>
              <a:t>领先的满足客户需求的产品和</a:t>
            </a:r>
            <a:r>
              <a:rPr lang="zh-CN" altLang="zh-CN" sz="1200" kern="1200" dirty="0" smtClean="0">
                <a:solidFill>
                  <a:schemeClr val="tx1"/>
                </a:solidFill>
                <a:latin typeface="Calibri" pitchFamily="34" charset="0"/>
                <a:ea typeface="宋体" pitchFamily="2" charset="-122"/>
                <a:cs typeface="+mn-cs"/>
              </a:rPr>
              <a:t>解决方案</a:t>
            </a:r>
            <a:r>
              <a:rPr lang="zh-CN" altLang="en-US" sz="1200" kern="1200" dirty="0" smtClean="0">
                <a:solidFill>
                  <a:schemeClr val="tx1"/>
                </a:solidFill>
                <a:latin typeface="Calibri" pitchFamily="34" charset="0"/>
                <a:ea typeface="宋体" pitchFamily="2" charset="-122"/>
                <a:cs typeface="+mn-cs"/>
              </a:rPr>
              <a:t>呢</a:t>
            </a:r>
            <a:r>
              <a:rPr lang="zh-CN" altLang="zh-CN" sz="1200" kern="1200" dirty="0" smtClean="0">
                <a:solidFill>
                  <a:schemeClr val="tx1"/>
                </a:solidFill>
                <a:latin typeface="Calibri" pitchFamily="34" charset="0"/>
                <a:ea typeface="宋体" pitchFamily="2" charset="-122"/>
                <a:cs typeface="+mn-cs"/>
              </a:rPr>
              <a:t>？</a:t>
            </a:r>
            <a:r>
              <a:rPr lang="zh-CN" altLang="en-US" sz="1200" kern="1200" dirty="0" smtClean="0">
                <a:solidFill>
                  <a:schemeClr val="tx1"/>
                </a:solidFill>
                <a:latin typeface="Calibri" pitchFamily="34" charset="0"/>
                <a:ea typeface="宋体" pitchFamily="2" charset="-122"/>
                <a:cs typeface="+mn-cs"/>
              </a:rPr>
              <a:t>为此，我们提出了</a:t>
            </a:r>
            <a:r>
              <a:rPr lang="en-US" altLang="zh-CN" sz="1200" kern="1200" dirty="0" smtClean="0">
                <a:solidFill>
                  <a:schemeClr val="tx1"/>
                </a:solidFill>
                <a:latin typeface="Calibri" pitchFamily="34" charset="0"/>
                <a:ea typeface="宋体" pitchFamily="2" charset="-122"/>
                <a:cs typeface="+mn-cs"/>
              </a:rPr>
              <a:t>BDII</a:t>
            </a:r>
            <a:r>
              <a:rPr lang="zh-CN" altLang="en-US" sz="1200" kern="1200" dirty="0" smtClean="0">
                <a:solidFill>
                  <a:schemeClr val="tx1"/>
                </a:solidFill>
                <a:latin typeface="Calibri" pitchFamily="34" charset="0"/>
                <a:ea typeface="宋体" pitchFamily="2" charset="-122"/>
                <a:cs typeface="+mn-cs"/>
              </a:rPr>
              <a:t>（业务驱动的</a:t>
            </a:r>
            <a:r>
              <a:rPr lang="en-US" altLang="zh-CN" sz="1200" kern="1200" dirty="0" smtClean="0">
                <a:solidFill>
                  <a:schemeClr val="tx1"/>
                </a:solidFill>
                <a:latin typeface="Calibri" pitchFamily="34" charset="0"/>
                <a:ea typeface="宋体" pitchFamily="2" charset="-122"/>
                <a:cs typeface="+mn-cs"/>
              </a:rPr>
              <a:t>ICT</a:t>
            </a:r>
            <a:r>
              <a:rPr lang="zh-CN" altLang="en-US" sz="1200" kern="1200" dirty="0" smtClean="0">
                <a:solidFill>
                  <a:schemeClr val="tx1"/>
                </a:solidFill>
                <a:latin typeface="Calibri" pitchFamily="34" charset="0"/>
                <a:ea typeface="宋体" pitchFamily="2" charset="-122"/>
                <a:cs typeface="+mn-cs"/>
              </a:rPr>
              <a:t>基础架构）行动纲领。</a:t>
            </a:r>
            <a:endParaRPr lang="en-US" altLang="zh-CN" sz="1200" kern="1200" dirty="0" smtClean="0">
              <a:solidFill>
                <a:schemeClr val="tx1"/>
              </a:solidFill>
              <a:latin typeface="Calibri" pitchFamily="34" charset="0"/>
              <a:ea typeface="宋体" pitchFamily="2" charset="-122"/>
              <a:cs typeface="+mn-cs"/>
            </a:endParaRPr>
          </a:p>
          <a:p>
            <a:endParaRPr lang="en-US" altLang="zh-CN" sz="1200" kern="1200" dirty="0" smtClean="0">
              <a:solidFill>
                <a:schemeClr val="tx1"/>
              </a:solidFill>
              <a:latin typeface="Calibri" pitchFamily="34" charset="0"/>
              <a:ea typeface="宋体" pitchFamily="2" charset="-122"/>
              <a:cs typeface="+mn-cs"/>
            </a:endParaRPr>
          </a:p>
          <a:p>
            <a:r>
              <a:rPr lang="zh-CN" altLang="en-US" sz="1200" kern="1200" dirty="0" smtClean="0">
                <a:solidFill>
                  <a:schemeClr val="tx1"/>
                </a:solidFill>
                <a:latin typeface="Calibri" pitchFamily="34" charset="0"/>
                <a:ea typeface="宋体" pitchFamily="2" charset="-122"/>
                <a:cs typeface="+mn-cs"/>
              </a:rPr>
              <a:t>因为我们知道，</a:t>
            </a:r>
            <a:r>
              <a:rPr lang="zh-CN" altLang="zh-CN" sz="1200" kern="1200" dirty="0" smtClean="0">
                <a:solidFill>
                  <a:schemeClr val="tx1"/>
                </a:solidFill>
                <a:latin typeface="Calibri" pitchFamily="34" charset="0"/>
                <a:ea typeface="宋体" pitchFamily="2" charset="-122"/>
                <a:cs typeface="+mn-cs"/>
              </a:rPr>
              <a:t>客户懂</a:t>
            </a:r>
            <a:r>
              <a:rPr lang="zh-CN" altLang="en-US" sz="1200" kern="1200" dirty="0" smtClean="0">
                <a:solidFill>
                  <a:schemeClr val="tx1"/>
                </a:solidFill>
                <a:latin typeface="Calibri" pitchFamily="34" charset="0"/>
                <a:ea typeface="宋体" pitchFamily="2" charset="-122"/>
                <a:cs typeface="+mn-cs"/>
              </a:rPr>
              <a:t>行业</a:t>
            </a:r>
            <a:r>
              <a:rPr lang="zh-CN" altLang="zh-CN" sz="1200" kern="1200" dirty="0" smtClean="0">
                <a:solidFill>
                  <a:schemeClr val="tx1"/>
                </a:solidFill>
                <a:latin typeface="Calibri" pitchFamily="34" charset="0"/>
                <a:ea typeface="宋体" pitchFamily="2" charset="-122"/>
                <a:cs typeface="+mn-cs"/>
              </a:rPr>
              <a:t>，行业里的</a:t>
            </a:r>
            <a:r>
              <a:rPr lang="en-US" altLang="zh-CN" sz="1200" kern="1200" dirty="0" smtClean="0">
                <a:solidFill>
                  <a:schemeClr val="tx1"/>
                </a:solidFill>
                <a:latin typeface="Calibri" pitchFamily="34" charset="0"/>
                <a:ea typeface="宋体" pitchFamily="2" charset="-122"/>
                <a:cs typeface="+mn-cs"/>
              </a:rPr>
              <a:t>GP</a:t>
            </a:r>
            <a:r>
              <a:rPr lang="zh-CN" altLang="zh-CN" sz="1200" kern="1200" dirty="0" smtClean="0">
                <a:solidFill>
                  <a:schemeClr val="tx1"/>
                </a:solidFill>
                <a:latin typeface="Calibri" pitchFamily="34" charset="0"/>
                <a:ea typeface="宋体" pitchFamily="2" charset="-122"/>
                <a:cs typeface="+mn-cs"/>
              </a:rPr>
              <a:t>、</a:t>
            </a:r>
            <a:r>
              <a:rPr lang="en-US" altLang="zh-CN" sz="1200" kern="1200" dirty="0" smtClean="0">
                <a:solidFill>
                  <a:schemeClr val="tx1"/>
                </a:solidFill>
                <a:latin typeface="Calibri" pitchFamily="34" charset="0"/>
                <a:ea typeface="宋体" pitchFamily="2" charset="-122"/>
                <a:cs typeface="+mn-cs"/>
              </a:rPr>
              <a:t>ISV</a:t>
            </a:r>
            <a:r>
              <a:rPr lang="zh-CN" altLang="zh-CN" sz="1200" kern="1200" dirty="0" smtClean="0">
                <a:solidFill>
                  <a:schemeClr val="tx1"/>
                </a:solidFill>
                <a:latin typeface="Calibri" pitchFamily="34" charset="0"/>
                <a:ea typeface="宋体" pitchFamily="2" charset="-122"/>
                <a:cs typeface="+mn-cs"/>
              </a:rPr>
              <a:t>、</a:t>
            </a:r>
            <a:r>
              <a:rPr lang="en-US" altLang="zh-CN" sz="1200" kern="1200" dirty="0" smtClean="0">
                <a:solidFill>
                  <a:schemeClr val="tx1"/>
                </a:solidFill>
                <a:latin typeface="Calibri" pitchFamily="34" charset="0"/>
                <a:ea typeface="宋体" pitchFamily="2" charset="-122"/>
                <a:cs typeface="+mn-cs"/>
              </a:rPr>
              <a:t>SI</a:t>
            </a:r>
            <a:r>
              <a:rPr lang="zh-CN" altLang="zh-CN" sz="1200" kern="1200" dirty="0" smtClean="0">
                <a:solidFill>
                  <a:schemeClr val="tx1"/>
                </a:solidFill>
                <a:latin typeface="Calibri" pitchFamily="34" charset="0"/>
                <a:ea typeface="宋体" pitchFamily="2" charset="-122"/>
                <a:cs typeface="+mn-cs"/>
              </a:rPr>
              <a:t>懂</a:t>
            </a:r>
            <a:r>
              <a:rPr lang="zh-CN" altLang="en-US" sz="1200" kern="1200" dirty="0" smtClean="0">
                <a:solidFill>
                  <a:schemeClr val="tx1"/>
                </a:solidFill>
                <a:latin typeface="Calibri" pitchFamily="34" charset="0"/>
                <a:ea typeface="宋体" pitchFamily="2" charset="-122"/>
                <a:cs typeface="+mn-cs"/>
              </a:rPr>
              <a:t>行业</a:t>
            </a:r>
            <a:r>
              <a:rPr lang="zh-CN" altLang="zh-CN" sz="1200" kern="1200" dirty="0" smtClean="0">
                <a:solidFill>
                  <a:schemeClr val="tx1"/>
                </a:solidFill>
                <a:latin typeface="Calibri" pitchFamily="34" charset="0"/>
                <a:ea typeface="宋体" pitchFamily="2" charset="-122"/>
                <a:cs typeface="+mn-cs"/>
              </a:rPr>
              <a:t>，</a:t>
            </a:r>
            <a:r>
              <a:rPr lang="zh-CN" altLang="en-US" sz="1200" kern="1200" dirty="0" smtClean="0">
                <a:solidFill>
                  <a:schemeClr val="tx1"/>
                </a:solidFill>
                <a:latin typeface="Calibri" pitchFamily="34" charset="0"/>
                <a:ea typeface="宋体" pitchFamily="2" charset="-122"/>
                <a:cs typeface="+mn-cs"/>
              </a:rPr>
              <a:t>因此我们要与客户，伙伴，共同</a:t>
            </a:r>
            <a:r>
              <a:rPr lang="zh-CN" altLang="zh-CN" sz="1200" kern="1200" dirty="0" smtClean="0">
                <a:solidFill>
                  <a:schemeClr val="tx1"/>
                </a:solidFill>
                <a:latin typeface="Calibri" pitchFamily="34" charset="0"/>
                <a:ea typeface="宋体" pitchFamily="2" charset="-122"/>
                <a:cs typeface="+mn-cs"/>
              </a:rPr>
              <a:t>打造一个</a:t>
            </a:r>
            <a:r>
              <a:rPr lang="zh-CN" altLang="en-US" sz="1200" kern="1200" dirty="0" smtClean="0">
                <a:solidFill>
                  <a:schemeClr val="tx1"/>
                </a:solidFill>
                <a:latin typeface="Calibri" pitchFamily="34" charset="0"/>
                <a:ea typeface="宋体" pitchFamily="2" charset="-122"/>
                <a:cs typeface="+mn-cs"/>
              </a:rPr>
              <a:t>生态系统</a:t>
            </a:r>
            <a:r>
              <a:rPr lang="zh-CN" altLang="zh-CN" sz="1200" kern="1200" dirty="0" smtClean="0">
                <a:solidFill>
                  <a:schemeClr val="tx1"/>
                </a:solidFill>
                <a:latin typeface="Calibri" pitchFamily="34" charset="0"/>
                <a:ea typeface="宋体" pitchFamily="2" charset="-122"/>
                <a:cs typeface="+mn-cs"/>
              </a:rPr>
              <a:t>。</a:t>
            </a:r>
            <a:r>
              <a:rPr lang="zh-CN" altLang="en-US" sz="1200" kern="1200" dirty="0" smtClean="0">
                <a:solidFill>
                  <a:schemeClr val="tx1"/>
                </a:solidFill>
                <a:latin typeface="Calibri" pitchFamily="34" charset="0"/>
                <a:ea typeface="宋体" pitchFamily="2" charset="-122"/>
                <a:cs typeface="+mn-cs"/>
              </a:rPr>
              <a:t>在这个生态系统里，客户业务的变化驱动应用</a:t>
            </a:r>
            <a:r>
              <a:rPr lang="zh-CN" altLang="en-US" sz="1200" kern="1200" baseline="0" dirty="0" smtClean="0">
                <a:solidFill>
                  <a:schemeClr val="tx1"/>
                </a:solidFill>
                <a:latin typeface="Calibri" pitchFamily="34" charset="0"/>
                <a:ea typeface="宋体" pitchFamily="2" charset="-122"/>
                <a:cs typeface="+mn-cs"/>
              </a:rPr>
              <a:t>，由应用的变化进一步驱动承载应用的</a:t>
            </a:r>
            <a:r>
              <a:rPr lang="en-US" altLang="zh-CN" sz="1200" kern="1200" baseline="0" dirty="0" smtClean="0">
                <a:solidFill>
                  <a:schemeClr val="tx1"/>
                </a:solidFill>
                <a:latin typeface="Calibri" pitchFamily="34" charset="0"/>
                <a:ea typeface="宋体" pitchFamily="2" charset="-122"/>
                <a:cs typeface="+mn-cs"/>
              </a:rPr>
              <a:t>ICT</a:t>
            </a:r>
            <a:r>
              <a:rPr lang="zh-CN" altLang="en-US" sz="1200" kern="1200" baseline="0" dirty="0" smtClean="0">
                <a:solidFill>
                  <a:schemeClr val="tx1"/>
                </a:solidFill>
                <a:latin typeface="Calibri" pitchFamily="34" charset="0"/>
                <a:ea typeface="宋体" pitchFamily="2" charset="-122"/>
                <a:cs typeface="+mn-cs"/>
              </a:rPr>
              <a:t>基础设施</a:t>
            </a:r>
            <a:r>
              <a:rPr lang="en-US" altLang="zh-CN" sz="1200" kern="1200" baseline="0" dirty="0" smtClean="0">
                <a:solidFill>
                  <a:schemeClr val="tx1"/>
                </a:solidFill>
                <a:latin typeface="Calibri" pitchFamily="34" charset="0"/>
                <a:ea typeface="宋体" pitchFamily="2" charset="-122"/>
                <a:cs typeface="+mn-cs"/>
              </a:rPr>
              <a:t>,</a:t>
            </a:r>
            <a:r>
              <a:rPr lang="zh-CN" altLang="zh-CN" sz="1200" kern="1200" dirty="0" smtClean="0">
                <a:solidFill>
                  <a:schemeClr val="tx1"/>
                </a:solidFill>
                <a:latin typeface="Calibri" pitchFamily="34" charset="0"/>
                <a:ea typeface="宋体" pitchFamily="2" charset="-122"/>
                <a:cs typeface="+mn-cs"/>
              </a:rPr>
              <a:t> ，继而驱动</a:t>
            </a:r>
            <a:r>
              <a:rPr lang="zh-CN" altLang="en-US" sz="1200" kern="1200" dirty="0" smtClean="0">
                <a:solidFill>
                  <a:schemeClr val="tx1"/>
                </a:solidFill>
                <a:latin typeface="Calibri" pitchFamily="34" charset="0"/>
                <a:ea typeface="宋体" pitchFamily="2" charset="-122"/>
                <a:cs typeface="+mn-cs"/>
              </a:rPr>
              <a:t>我们的研发围绕客户需求去</a:t>
            </a:r>
            <a:r>
              <a:rPr lang="zh-CN" altLang="zh-CN" sz="1200" kern="1200" dirty="0" smtClean="0">
                <a:solidFill>
                  <a:schemeClr val="tx1"/>
                </a:solidFill>
                <a:latin typeface="Calibri" pitchFamily="34" charset="0"/>
                <a:ea typeface="宋体" pitchFamily="2" charset="-122"/>
                <a:cs typeface="+mn-cs"/>
              </a:rPr>
              <a:t>开发</a:t>
            </a:r>
            <a:r>
              <a:rPr lang="zh-CN" altLang="en-US" sz="1200" kern="1200" dirty="0" smtClean="0">
                <a:solidFill>
                  <a:schemeClr val="tx1"/>
                </a:solidFill>
                <a:latin typeface="Calibri" pitchFamily="34" charset="0"/>
                <a:ea typeface="宋体" pitchFamily="2" charset="-122"/>
                <a:cs typeface="+mn-cs"/>
              </a:rPr>
              <a:t>和创新</a:t>
            </a:r>
            <a:r>
              <a:rPr lang="en-US" altLang="zh-CN" sz="1200" kern="1200" dirty="0" smtClean="0">
                <a:solidFill>
                  <a:schemeClr val="tx1"/>
                </a:solidFill>
                <a:latin typeface="Calibri" pitchFamily="34" charset="0"/>
                <a:ea typeface="宋体" pitchFamily="2" charset="-122"/>
                <a:cs typeface="+mn-cs"/>
              </a:rPr>
              <a:t>ICT</a:t>
            </a:r>
            <a:r>
              <a:rPr lang="zh-CN" altLang="en-US" sz="1200" kern="1200" dirty="0" smtClean="0">
                <a:solidFill>
                  <a:schemeClr val="tx1"/>
                </a:solidFill>
                <a:latin typeface="Calibri" pitchFamily="34" charset="0"/>
                <a:ea typeface="宋体" pitchFamily="2" charset="-122"/>
                <a:cs typeface="+mn-cs"/>
              </a:rPr>
              <a:t>基础设施，同时将</a:t>
            </a:r>
            <a:r>
              <a:rPr lang="en-US" altLang="zh-CN" sz="1200" kern="1200" dirty="0" smtClean="0">
                <a:solidFill>
                  <a:schemeClr val="tx1"/>
                </a:solidFill>
                <a:latin typeface="Calibri" pitchFamily="34" charset="0"/>
                <a:ea typeface="宋体" pitchFamily="2" charset="-122"/>
                <a:cs typeface="+mn-cs"/>
              </a:rPr>
              <a:t>ICT</a:t>
            </a:r>
            <a:r>
              <a:rPr lang="zh-CN" altLang="en-US" sz="1200" kern="1200" dirty="0" smtClean="0">
                <a:solidFill>
                  <a:schemeClr val="tx1"/>
                </a:solidFill>
                <a:latin typeface="Calibri" pitchFamily="34" charset="0"/>
                <a:ea typeface="宋体" pitchFamily="2" charset="-122"/>
                <a:cs typeface="+mn-cs"/>
              </a:rPr>
              <a:t>基础设施嵌入或被集成到合作伙伴的应用或系统中</a:t>
            </a:r>
            <a:r>
              <a:rPr lang="zh-CN" altLang="zh-CN" sz="1200" kern="1200" dirty="0" smtClean="0">
                <a:solidFill>
                  <a:schemeClr val="tx1"/>
                </a:solidFill>
                <a:latin typeface="Calibri" pitchFamily="34" charset="0"/>
                <a:ea typeface="宋体" pitchFamily="2" charset="-122"/>
                <a:cs typeface="+mn-cs"/>
              </a:rPr>
              <a:t>。</a:t>
            </a:r>
            <a:endParaRPr lang="en-US" altLang="zh-CN" sz="1200" kern="1200" dirty="0" smtClean="0">
              <a:solidFill>
                <a:schemeClr val="tx1"/>
              </a:solidFill>
              <a:latin typeface="Calibri" pitchFamily="34" charset="0"/>
              <a:ea typeface="宋体" pitchFamily="2" charset="-122"/>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sz="1200" kern="1200" dirty="0" smtClean="0">
              <a:solidFill>
                <a:schemeClr val="tx1"/>
              </a:solidFill>
              <a:latin typeface="Calibri" pitchFamily="34" charset="0"/>
              <a:ea typeface="宋体" pitchFamily="2" charset="-122"/>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200" kern="1200" dirty="0" smtClean="0">
                <a:solidFill>
                  <a:schemeClr val="tx1"/>
                </a:solidFill>
                <a:latin typeface="Calibri" pitchFamily="34" charset="0"/>
                <a:ea typeface="宋体" pitchFamily="2" charset="-122"/>
                <a:cs typeface="+mn-cs"/>
              </a:rPr>
              <a:t>我们深刻意识到，这正是华为在众多行业市场构筑差异化产品解决方案竞争力的必经之路。在企业市场，华为会坚定不移地坚持</a:t>
            </a:r>
            <a:r>
              <a:rPr lang="en-US" altLang="zh-CN" sz="1200" kern="1200" dirty="0" smtClean="0">
                <a:solidFill>
                  <a:schemeClr val="tx1"/>
                </a:solidFill>
                <a:latin typeface="Calibri" pitchFamily="34" charset="0"/>
                <a:ea typeface="宋体" pitchFamily="2" charset="-122"/>
                <a:cs typeface="+mn-cs"/>
              </a:rPr>
              <a:t>BDII</a:t>
            </a:r>
            <a:r>
              <a:rPr lang="zh-CN" altLang="en-US" sz="1200" kern="1200" dirty="0" smtClean="0">
                <a:solidFill>
                  <a:schemeClr val="tx1"/>
                </a:solidFill>
                <a:latin typeface="Calibri" pitchFamily="34" charset="0"/>
                <a:ea typeface="宋体" pitchFamily="2" charset="-122"/>
                <a:cs typeface="+mn-cs"/>
              </a:rPr>
              <a:t>行动纲领，围绕客户、联手伙伴打造创新行业解决方案，实现共赢。</a:t>
            </a:r>
            <a:endParaRPr lang="en-US" altLang="zh-CN" b="0" dirty="0" smtClean="0"/>
          </a:p>
        </p:txBody>
      </p:sp>
      <p:sp>
        <p:nvSpPr>
          <p:cNvPr id="4" name="灯片编号占位符 3"/>
          <p:cNvSpPr>
            <a:spLocks noGrp="1"/>
          </p:cNvSpPr>
          <p:nvPr>
            <p:ph type="sldNum" sz="quarter" idx="10"/>
          </p:nvPr>
        </p:nvSpPr>
        <p:spPr/>
        <p:txBody>
          <a:bodyPr/>
          <a:lstStyle/>
          <a:p>
            <a:fld id="{9B328058-29F7-46C6-8D38-03A129804023}" type="slidenum">
              <a:rPr lang="en-US" altLang="zh-CN" smtClean="0">
                <a:solidFill>
                  <a:prstClr val="black"/>
                </a:solidFill>
              </a:rPr>
              <a:pPr/>
              <a:t>33</a:t>
            </a:fld>
            <a:endParaRPr lang="en-US" altLang="zh-CN" dirty="0">
              <a:solidFill>
                <a:prstClr val="black"/>
              </a:solidFill>
            </a:endParaRPr>
          </a:p>
        </p:txBody>
      </p:sp>
    </p:spTree>
    <p:extLst>
      <p:ext uri="{BB962C8B-B14F-4D97-AF65-F5344CB8AC3E}">
        <p14:creationId xmlns:p14="http://schemas.microsoft.com/office/powerpoint/2010/main" val="3506814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p:spPr>
      </p:sp>
      <p:sp>
        <p:nvSpPr>
          <p:cNvPr id="31747" name="备注占位符 2"/>
          <p:cNvSpPr>
            <a:spLocks noGrp="1"/>
          </p:cNvSpPr>
          <p:nvPr>
            <p:ph type="body" idx="1"/>
          </p:nvPr>
        </p:nvSpPr>
        <p:spPr>
          <a:noFill/>
        </p:spPr>
        <p:txBody>
          <a:bodyPr/>
          <a:lstStyle/>
          <a:p>
            <a:r>
              <a:rPr lang="zh-CN" altLang="en-US" sz="1200" kern="1200" dirty="0" smtClean="0">
                <a:solidFill>
                  <a:schemeClr val="tx1"/>
                </a:solidFill>
                <a:effectLst/>
                <a:latin typeface="Calibri" pitchFamily="34" charset="0"/>
                <a:ea typeface="+mn-ea"/>
                <a:cs typeface="+mn-cs"/>
              </a:rPr>
              <a:t>华为持续投入，积极参与教育信息化建设</a:t>
            </a:r>
            <a:endParaRPr lang="zh-CN" altLang="zh-CN" sz="1200" kern="1200" dirty="0" smtClean="0">
              <a:solidFill>
                <a:schemeClr val="tx1"/>
              </a:solidFill>
              <a:effectLst/>
              <a:latin typeface="Calibri" pitchFamily="34" charset="0"/>
              <a:ea typeface="宋体" pitchFamily="2" charset="-122"/>
              <a:cs typeface="+mn-cs"/>
            </a:endParaRPr>
          </a:p>
        </p:txBody>
      </p:sp>
      <p:sp>
        <p:nvSpPr>
          <p:cNvPr id="31748" name="灯片编号占位符 3"/>
          <p:cNvSpPr>
            <a:spLocks noGrp="1"/>
          </p:cNvSpPr>
          <p:nvPr>
            <p:ph type="sldNum" sz="quarter" idx="5"/>
          </p:nvPr>
        </p:nvSpPr>
        <p:spPr>
          <a:noFill/>
          <a:ln>
            <a:miter lim="800000"/>
            <a:headEnd/>
            <a:tailEnd/>
          </a:ln>
        </p:spPr>
        <p:txBody>
          <a:bodyPr/>
          <a:lstStyle/>
          <a:p>
            <a:fld id="{7B1A1B6E-07B5-44A9-8313-641B35FEE11D}" type="slidenum">
              <a:rPr lang="zh-CN" altLang="en-US" smtClean="0">
                <a:solidFill>
                  <a:prstClr val="black"/>
                </a:solidFill>
              </a:rPr>
              <a:pPr/>
              <a:t>34</a:t>
            </a:fld>
            <a:endParaRPr lang="en-US" altLang="zh-CN" smtClean="0">
              <a:solidFill>
                <a:prstClr val="black"/>
              </a:solidFill>
            </a:endParaRPr>
          </a:p>
        </p:txBody>
      </p:sp>
    </p:spTree>
    <p:extLst>
      <p:ext uri="{BB962C8B-B14F-4D97-AF65-F5344CB8AC3E}">
        <p14:creationId xmlns:p14="http://schemas.microsoft.com/office/powerpoint/2010/main" val="922488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noFill/>
        </p:spPr>
        <p:txBody>
          <a:bodyPr/>
          <a:lstStyle/>
          <a:p>
            <a:pPr algn="l"/>
            <a:r>
              <a:rPr lang="zh-CN" altLang="en-US" sz="1200" kern="1200" dirty="0" smtClean="0">
                <a:solidFill>
                  <a:schemeClr val="tx1"/>
                </a:solidFill>
                <a:effectLst/>
                <a:latin typeface="Calibri" pitchFamily="34" charset="0"/>
                <a:ea typeface="+mn-ea"/>
                <a:cs typeface="+mn-cs"/>
              </a:rPr>
              <a:t>未来：求知漫漫长路，华为一路同行。智慧教育是一个系统的工程，绝不是一人、一校或一企业的事，需要社会各界包括政府、教育同仁、企业、家长以及学生的共同努力、共同参与。</a:t>
            </a:r>
          </a:p>
          <a:p>
            <a:pPr algn="l"/>
            <a:r>
              <a:rPr lang="zh-CN" altLang="en-US" sz="1200" kern="1200" dirty="0" smtClean="0">
                <a:solidFill>
                  <a:schemeClr val="tx1"/>
                </a:solidFill>
                <a:effectLst/>
                <a:latin typeface="Calibri" pitchFamily="34" charset="0"/>
                <a:ea typeface="+mn-ea"/>
                <a:cs typeface="+mn-cs"/>
              </a:rPr>
              <a:t>人才决定未来，教育成就梦想。华为愿以社会一员的身份，携手更多的高校，用创新耳朵</a:t>
            </a:r>
            <a:r>
              <a:rPr lang="en-US" altLang="zh-CN" sz="1200" kern="1200" dirty="0" smtClean="0">
                <a:solidFill>
                  <a:schemeClr val="tx1"/>
                </a:solidFill>
                <a:effectLst/>
                <a:latin typeface="Calibri" pitchFamily="34" charset="0"/>
                <a:ea typeface="+mn-ea"/>
                <a:cs typeface="+mn-cs"/>
              </a:rPr>
              <a:t>ICT</a:t>
            </a:r>
            <a:r>
              <a:rPr lang="zh-CN" altLang="en-US" sz="1200" kern="1200" dirty="0" smtClean="0">
                <a:solidFill>
                  <a:schemeClr val="tx1"/>
                </a:solidFill>
                <a:effectLst/>
                <a:latin typeface="Calibri" pitchFamily="34" charset="0"/>
                <a:ea typeface="+mn-ea"/>
                <a:cs typeface="+mn-cs"/>
              </a:rPr>
              <a:t>技术，共同为中国教育实现创新人才培养做出贡献！创新</a:t>
            </a:r>
            <a:r>
              <a:rPr lang="en-US" altLang="zh-CN" sz="1200" kern="1200" dirty="0" smtClean="0">
                <a:solidFill>
                  <a:schemeClr val="tx1"/>
                </a:solidFill>
                <a:effectLst/>
                <a:latin typeface="Calibri" pitchFamily="34" charset="0"/>
                <a:ea typeface="+mn-ea"/>
                <a:cs typeface="+mn-cs"/>
              </a:rPr>
              <a:t>ICT</a:t>
            </a:r>
            <a:r>
              <a:rPr lang="zh-CN" altLang="en-US" sz="1200" kern="1200" dirty="0" smtClean="0">
                <a:solidFill>
                  <a:schemeClr val="tx1"/>
                </a:solidFill>
                <a:effectLst/>
                <a:latin typeface="Calibri" pitchFamily="34" charset="0"/>
                <a:ea typeface="+mn-ea"/>
                <a:cs typeface="+mn-cs"/>
              </a:rPr>
              <a:t>支撑下的教育全联接，联接人与知识！</a:t>
            </a:r>
          </a:p>
          <a:p>
            <a:pPr algn="l"/>
            <a:endParaRPr lang="zh-CN" altLang="zh-CN" sz="1200" kern="1200" dirty="0" smtClean="0">
              <a:solidFill>
                <a:schemeClr val="tx1"/>
              </a:solidFill>
              <a:effectLst/>
              <a:latin typeface="Calibri" pitchFamily="34" charset="0"/>
              <a:ea typeface="宋体" pitchFamily="2" charset="-122"/>
              <a:cs typeface="+mn-cs"/>
            </a:endParaRPr>
          </a:p>
        </p:txBody>
      </p:sp>
      <p:sp>
        <p:nvSpPr>
          <p:cNvPr id="45060" name="灯片编号占位符 3"/>
          <p:cNvSpPr>
            <a:spLocks noGrp="1"/>
          </p:cNvSpPr>
          <p:nvPr>
            <p:ph type="sldNum" sz="quarter" idx="5"/>
          </p:nvPr>
        </p:nvSpPr>
        <p:spPr>
          <a:noFill/>
        </p:spPr>
        <p:txBody>
          <a:bodyPr/>
          <a:lstStyle>
            <a:lvl1pPr>
              <a:defRPr>
                <a:solidFill>
                  <a:schemeClr val="tx1"/>
                </a:solidFill>
                <a:latin typeface="Calibri" panose="020F0502020204030204" pitchFamily="34" charset="0"/>
                <a:ea typeface="宋体" panose="02010600030101010101" pitchFamily="2" charset="-122"/>
              </a:defRPr>
            </a:lvl1pPr>
            <a:lvl2pPr marL="743842" indent="-286093">
              <a:defRPr>
                <a:solidFill>
                  <a:schemeClr val="tx1"/>
                </a:solidFill>
                <a:latin typeface="Calibri" panose="020F0502020204030204" pitchFamily="34" charset="0"/>
                <a:ea typeface="宋体" panose="02010600030101010101" pitchFamily="2" charset="-122"/>
              </a:defRPr>
            </a:lvl2pPr>
            <a:lvl3pPr marL="1144372" indent="-228874">
              <a:defRPr>
                <a:solidFill>
                  <a:schemeClr val="tx1"/>
                </a:solidFill>
                <a:latin typeface="Calibri" panose="020F0502020204030204" pitchFamily="34" charset="0"/>
                <a:ea typeface="宋体" panose="02010600030101010101" pitchFamily="2" charset="-122"/>
              </a:defRPr>
            </a:lvl3pPr>
            <a:lvl4pPr marL="1602120" indent="-228874">
              <a:defRPr>
                <a:solidFill>
                  <a:schemeClr val="tx1"/>
                </a:solidFill>
                <a:latin typeface="Calibri" panose="020F0502020204030204" pitchFamily="34" charset="0"/>
                <a:ea typeface="宋体" panose="02010600030101010101" pitchFamily="2" charset="-122"/>
              </a:defRPr>
            </a:lvl4pPr>
            <a:lvl5pPr marL="2059869" indent="-228874">
              <a:defRPr>
                <a:solidFill>
                  <a:schemeClr val="tx1"/>
                </a:solidFill>
                <a:latin typeface="Calibri" panose="020F0502020204030204" pitchFamily="34" charset="0"/>
                <a:ea typeface="宋体" panose="02010600030101010101" pitchFamily="2" charset="-122"/>
              </a:defRPr>
            </a:lvl5pPr>
            <a:lvl6pPr marL="2517618"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5366"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33115"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90863"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EB30CA5-F42A-49AC-9ADA-370A59DF6422}" type="slidenum">
              <a:rPr lang="zh-CN" altLang="en-US" smtClean="0">
                <a:solidFill>
                  <a:prstClr val="black"/>
                </a:solidFill>
              </a:rPr>
              <a:pPr/>
              <a:t>35</a:t>
            </a:fld>
            <a:endParaRPr lang="zh-CN" altLang="en-US" smtClean="0">
              <a:solidFill>
                <a:prstClr val="black"/>
              </a:solidFill>
            </a:endParaRPr>
          </a:p>
        </p:txBody>
      </p:sp>
    </p:spTree>
    <p:extLst>
      <p:ext uri="{BB962C8B-B14F-4D97-AF65-F5344CB8AC3E}">
        <p14:creationId xmlns:p14="http://schemas.microsoft.com/office/powerpoint/2010/main" val="312650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、高校信息化通过这几年的发展，已经基本上都实现数字化，应用系统得到快速普及，各个学校也基本都拥有自己的校园网络，下个阶段，高校的信息化将从数字化升级到智慧化；</a:t>
            </a:r>
            <a:endParaRPr lang="en-US" altLang="zh-CN" dirty="0" smtClean="0"/>
          </a:p>
          <a:p>
            <a:r>
              <a:rPr lang="en-US" altLang="zh-CN" dirty="0" smtClean="0"/>
              <a:t>2</a:t>
            </a:r>
            <a:r>
              <a:rPr lang="zh-CN" altLang="en-US" dirty="0" smtClean="0"/>
              <a:t>、那到底什么是智慧校园，估计问</a:t>
            </a:r>
            <a:r>
              <a:rPr lang="en-US" altLang="zh-CN" dirty="0" smtClean="0"/>
              <a:t>100</a:t>
            </a:r>
            <a:r>
              <a:rPr lang="zh-CN" altLang="en-US" dirty="0" smtClean="0"/>
              <a:t>个校长，</a:t>
            </a:r>
            <a:r>
              <a:rPr lang="en-US" altLang="zh-CN" dirty="0" smtClean="0"/>
              <a:t>100</a:t>
            </a:r>
            <a:r>
              <a:rPr lang="zh-CN" altLang="en-US" dirty="0" smtClean="0"/>
              <a:t>个校长有</a:t>
            </a:r>
            <a:r>
              <a:rPr lang="en-US" altLang="zh-CN" dirty="0" smtClean="0"/>
              <a:t>100</a:t>
            </a:r>
            <a:r>
              <a:rPr lang="zh-CN" altLang="en-US" dirty="0" smtClean="0"/>
              <a:t>个答案，有的说一卡通是，有的说我们基于学生的全生命周期管理也是，这都对，因为智慧校园就是是要因地制宜，解决不同高校面临不同的问题，但不管怎样，我们认为智慧校园有如下基本特点，就是如何通过信息化改善教学和科研方式，如何通过信息化促进服务不断优化，如何通过信息化支撑决策，优化管理；</a:t>
            </a:r>
            <a:endParaRPr lang="en-US" altLang="zh-CN" dirty="0" smtClean="0"/>
          </a:p>
          <a:p>
            <a:r>
              <a:rPr lang="en-US" altLang="zh-CN" dirty="0" smtClean="0"/>
              <a:t>3</a:t>
            </a:r>
            <a:r>
              <a:rPr lang="zh-CN" altLang="en-US" dirty="0" smtClean="0"/>
              <a:t>、就拿教学方式而言，</a:t>
            </a:r>
            <a:r>
              <a:rPr lang="en-US" altLang="zh-CN" dirty="0" smtClean="0"/>
              <a:t>MOOC</a:t>
            </a:r>
            <a:r>
              <a:rPr lang="zh-CN" altLang="en-US" dirty="0" smtClean="0"/>
              <a:t>等互联网教育应用就是典型智慧化特点，在科研，我们知道之前有三个范式，理论、推演、模拟是基本手段，但随着技术发展，面向数据密集型的科研发现将成为科研的重要手段，我们称为第四范式，那智慧化体现就是大数据的应用</a:t>
            </a:r>
            <a:endParaRPr lang="en-US" altLang="zh-CN" dirty="0" smtClean="0"/>
          </a:p>
          <a:p>
            <a:r>
              <a:rPr lang="zh-CN" altLang="en-US" dirty="0" smtClean="0"/>
              <a:t>就学校自身办公和服务的信息化支撑而言，就是将信息孤岛逐渐打破，重构面向角色提供一站式服务的流程，还是之前我那位归国的朋友</a:t>
            </a:r>
            <a:endParaRPr lang="en-US" altLang="zh-CN" dirty="0" smtClean="0"/>
          </a:p>
          <a:p>
            <a:r>
              <a:rPr lang="en-US" altLang="zh-CN" dirty="0" smtClean="0"/>
              <a:t>4</a:t>
            </a:r>
            <a:r>
              <a:rPr lang="zh-CN" altLang="en-US" dirty="0" smtClean="0"/>
              <a:t>、</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D1FDFD0-2231-4D24-B1FB-3E8485597C5B}" type="slidenum">
              <a:rPr lang="zh-CN" altLang="en-US" smtClean="0"/>
              <a:pPr/>
              <a:t>4</a:t>
            </a:fld>
            <a:endParaRPr lang="zh-CN" altLang="en-US"/>
          </a:p>
        </p:txBody>
      </p:sp>
    </p:spTree>
    <p:extLst>
      <p:ext uri="{BB962C8B-B14F-4D97-AF65-F5344CB8AC3E}">
        <p14:creationId xmlns:p14="http://schemas.microsoft.com/office/powerpoint/2010/main" val="52877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p:spPr>
        <p:txBody>
          <a:bodyPr/>
          <a:lstStyle/>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那么担负培养知识精英的高等教育的核心是什么？教研管服</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教：教室上课，老师口耳相传知识，辅以投影机，</a:t>
            </a:r>
            <a:r>
              <a:rPr lang="en-US" altLang="zh-CN" sz="1200" dirty="0" smtClean="0">
                <a:solidFill>
                  <a:schemeClr val="bg1"/>
                </a:solidFill>
                <a:latin typeface="Calibri" panose="020F0502020204030204" pitchFamily="34" charset="0"/>
                <a:ea typeface="+mn-ea"/>
              </a:rPr>
              <a:t>PPT</a:t>
            </a:r>
            <a:r>
              <a:rPr lang="zh-CN" altLang="en-US" sz="1200" dirty="0" smtClean="0">
                <a:solidFill>
                  <a:schemeClr val="bg1"/>
                </a:solidFill>
                <a:latin typeface="Calibri" panose="020F0502020204030204" pitchFamily="34" charset="0"/>
                <a:ea typeface="+mn-ea"/>
              </a:rPr>
              <a:t>等简单的教学信息化工具。</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教学内容：教学内容实用性不强，教学内容与社会对人才需求的能力模型不匹配。</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教学方法：缺乏互动，激发创造力的教学方式。</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研：研发与市场化相结合，科技成果转化路径缺乏或转化效率不高。</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管：校园管理，</a:t>
            </a:r>
            <a:r>
              <a:rPr lang="zh-CN" altLang="zh-CN" sz="1200" kern="1200" dirty="0" smtClean="0">
                <a:solidFill>
                  <a:schemeClr val="tx1"/>
                </a:solidFill>
                <a:effectLst/>
                <a:latin typeface="+mn-lt"/>
                <a:ea typeface="+mn-ea"/>
                <a:cs typeface="+mn-cs"/>
              </a:rPr>
              <a:t>高校业务流程与</a:t>
            </a:r>
            <a:r>
              <a:rPr lang="en-US" altLang="zh-CN" sz="1200" kern="1200" dirty="0" smtClean="0">
                <a:solidFill>
                  <a:schemeClr val="tx1"/>
                </a:solidFill>
                <a:effectLst/>
                <a:latin typeface="+mn-lt"/>
                <a:ea typeface="+mn-ea"/>
                <a:cs typeface="+mn-cs"/>
              </a:rPr>
              <a:t>IT</a:t>
            </a:r>
            <a:r>
              <a:rPr lang="zh-CN" altLang="zh-CN" sz="1200" kern="1200" dirty="0" smtClean="0">
                <a:solidFill>
                  <a:schemeClr val="tx1"/>
                </a:solidFill>
                <a:effectLst/>
                <a:latin typeface="+mn-lt"/>
                <a:ea typeface="+mn-ea"/>
                <a:cs typeface="+mn-cs"/>
              </a:rPr>
              <a:t>的深度融合</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管理体制：信息化只做了服务支撑，信息化与管理脱节，</a:t>
            </a:r>
            <a:r>
              <a:rPr lang="en-US" altLang="zh-CN" sz="1200" dirty="0" smtClean="0">
                <a:solidFill>
                  <a:schemeClr val="bg1"/>
                </a:solidFill>
                <a:latin typeface="Calibri" panose="020F0502020204030204" pitchFamily="34" charset="0"/>
                <a:ea typeface="+mn-ea"/>
              </a:rPr>
              <a:t>IT</a:t>
            </a:r>
            <a:r>
              <a:rPr lang="zh-CN" altLang="en-US" sz="1200" dirty="0" smtClean="0">
                <a:solidFill>
                  <a:schemeClr val="bg1"/>
                </a:solidFill>
                <a:latin typeface="Calibri" panose="020F0502020204030204" pitchFamily="34" charset="0"/>
                <a:ea typeface="+mn-ea"/>
              </a:rPr>
              <a:t>没有真正融入流程，数据无法有效采集。（不同的部分给出不同数据）</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评价体系：教职员工绩效管理，多维管理，缺乏业务流。</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服：校园幸福度提升</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信息中心运维压力：泛在的网络，校园云数据中心给信息中心的运维管理带来了极大的挑战</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和谐校园：师生财产安全</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基础架构的支撑能力：建设模式还是分散式的建设模式，分散</a:t>
            </a:r>
            <a:r>
              <a:rPr lang="en-US" altLang="zh-CN" sz="1200" dirty="0" smtClean="0">
                <a:solidFill>
                  <a:schemeClr val="bg1"/>
                </a:solidFill>
                <a:latin typeface="Calibri" panose="020F0502020204030204" pitchFamily="34" charset="0"/>
                <a:ea typeface="+mn-ea"/>
              </a:rPr>
              <a:t>-》</a:t>
            </a:r>
            <a:r>
              <a:rPr lang="zh-CN" altLang="en-US" sz="1200" dirty="0" smtClean="0">
                <a:solidFill>
                  <a:schemeClr val="bg1"/>
                </a:solidFill>
                <a:latin typeface="Calibri" panose="020F0502020204030204" pitchFamily="34" charset="0"/>
                <a:ea typeface="+mn-ea"/>
              </a:rPr>
              <a:t>集中</a:t>
            </a:r>
            <a:endParaRPr lang="en-US" altLang="zh-CN" sz="1200" dirty="0" smtClean="0">
              <a:solidFill>
                <a:schemeClr val="bg1"/>
              </a:solidFill>
              <a:latin typeface="Calibri" panose="020F0502020204030204" pitchFamily="34" charset="0"/>
              <a:ea typeface="+mn-ea"/>
            </a:endParaRPr>
          </a:p>
          <a:p>
            <a:pPr defTabSz="1440180" eaLnBrk="0" fontAlgn="base" hangingPunct="0">
              <a:spcBef>
                <a:spcPct val="0"/>
              </a:spcBef>
              <a:spcAft>
                <a:spcPct val="0"/>
              </a:spcAft>
            </a:pPr>
            <a:r>
              <a:rPr lang="zh-CN" altLang="en-US" sz="1200" dirty="0" smtClean="0">
                <a:solidFill>
                  <a:schemeClr val="bg1"/>
                </a:solidFill>
                <a:latin typeface="Calibri" panose="020F0502020204030204" pitchFamily="34" charset="0"/>
                <a:ea typeface="+mn-ea"/>
              </a:rPr>
              <a:t>分类资源池。统一数据中心，数据中心的类别不同（高性能、低延时；性能一般）。针对业务的不同区分混合云（公有</a:t>
            </a:r>
            <a:r>
              <a:rPr lang="en-US" altLang="zh-CN" sz="1200" dirty="0" smtClean="0">
                <a:solidFill>
                  <a:schemeClr val="bg1"/>
                </a:solidFill>
                <a:latin typeface="Calibri" panose="020F0502020204030204" pitchFamily="34" charset="0"/>
                <a:ea typeface="+mn-ea"/>
              </a:rPr>
              <a:t>-</a:t>
            </a:r>
            <a:r>
              <a:rPr lang="zh-CN" altLang="en-US" sz="1200" dirty="0" smtClean="0">
                <a:solidFill>
                  <a:schemeClr val="bg1"/>
                </a:solidFill>
                <a:latin typeface="Calibri" panose="020F0502020204030204" pitchFamily="34" charset="0"/>
                <a:ea typeface="+mn-ea"/>
              </a:rPr>
              <a:t>非关键，私有）</a:t>
            </a:r>
            <a:endParaRPr lang="en-US" altLang="zh-CN" sz="1200" dirty="0" smtClean="0">
              <a:solidFill>
                <a:schemeClr val="bg1"/>
              </a:solidFill>
              <a:latin typeface="Calibri" panose="020F0502020204030204" pitchFamily="34" charset="0"/>
              <a:ea typeface="+mn-ea"/>
            </a:endParaRPr>
          </a:p>
          <a:p>
            <a:pPr eaLnBrk="1" hangingPunct="1"/>
            <a:endParaRPr lang="zh-CN" altLang="zh-CN" dirty="0" smtClean="0"/>
          </a:p>
        </p:txBody>
      </p:sp>
      <p:sp>
        <p:nvSpPr>
          <p:cNvPr id="14340" name="灯片编号占位符 3"/>
          <p:cNvSpPr>
            <a:spLocks noGrp="1"/>
          </p:cNvSpPr>
          <p:nvPr>
            <p:ph type="sldNum" sz="quarter" idx="5"/>
          </p:nvPr>
        </p:nvSpPr>
        <p:spPr>
          <a:noFill/>
        </p:spPr>
        <p:txBody>
          <a:bodyPr/>
          <a:lstStyle>
            <a:lvl1pPr>
              <a:defRPr>
                <a:solidFill>
                  <a:schemeClr val="tx1"/>
                </a:solidFill>
                <a:latin typeface="Calibri" panose="020F0502020204030204" pitchFamily="34" charset="0"/>
                <a:ea typeface="宋体" panose="02010600030101010101" pitchFamily="2" charset="-122"/>
              </a:defRPr>
            </a:lvl1pPr>
            <a:lvl2pPr marL="743842" indent="-286093">
              <a:defRPr>
                <a:solidFill>
                  <a:schemeClr val="tx1"/>
                </a:solidFill>
                <a:latin typeface="Calibri" panose="020F0502020204030204" pitchFamily="34" charset="0"/>
                <a:ea typeface="宋体" panose="02010600030101010101" pitchFamily="2" charset="-122"/>
              </a:defRPr>
            </a:lvl2pPr>
            <a:lvl3pPr marL="1144372" indent="-228874">
              <a:defRPr>
                <a:solidFill>
                  <a:schemeClr val="tx1"/>
                </a:solidFill>
                <a:latin typeface="Calibri" panose="020F0502020204030204" pitchFamily="34" charset="0"/>
                <a:ea typeface="宋体" panose="02010600030101010101" pitchFamily="2" charset="-122"/>
              </a:defRPr>
            </a:lvl3pPr>
            <a:lvl4pPr marL="1602120" indent="-228874">
              <a:defRPr>
                <a:solidFill>
                  <a:schemeClr val="tx1"/>
                </a:solidFill>
                <a:latin typeface="Calibri" panose="020F0502020204030204" pitchFamily="34" charset="0"/>
                <a:ea typeface="宋体" panose="02010600030101010101" pitchFamily="2" charset="-122"/>
              </a:defRPr>
            </a:lvl4pPr>
            <a:lvl5pPr marL="2059869" indent="-228874">
              <a:defRPr>
                <a:solidFill>
                  <a:schemeClr val="tx1"/>
                </a:solidFill>
                <a:latin typeface="Calibri" panose="020F0502020204030204" pitchFamily="34" charset="0"/>
                <a:ea typeface="宋体" panose="02010600030101010101" pitchFamily="2" charset="-122"/>
              </a:defRPr>
            </a:lvl5pPr>
            <a:lvl6pPr marL="2517618"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5366"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33115"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90863"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2A86F08-E855-4A42-84CE-9C7D7B9B8D75}" type="slidenum">
              <a:rPr lang="zh-CN" altLang="en-US" smtClean="0">
                <a:solidFill>
                  <a:srgbClr val="000000"/>
                </a:solidFill>
              </a:rPr>
              <a:pPr/>
              <a:t>5</a:t>
            </a:fld>
            <a:endParaRPr lang="zh-CN" altLang="en-US" smtClean="0">
              <a:solidFill>
                <a:srgbClr val="000000"/>
              </a:solidFill>
            </a:endParaRPr>
          </a:p>
        </p:txBody>
      </p:sp>
    </p:spTree>
    <p:extLst>
      <p:ext uri="{BB962C8B-B14F-4D97-AF65-F5344CB8AC3E}">
        <p14:creationId xmlns:p14="http://schemas.microsoft.com/office/powerpoint/2010/main" val="397300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p:spPr>
        <p:txBody>
          <a:bodyPr/>
          <a:lstStyle/>
          <a:p>
            <a:pPr algn="l"/>
            <a:r>
              <a:rPr lang="zh-CN" altLang="en-US" dirty="0" smtClean="0"/>
              <a:t>华为是如何在教学管服这四大块帮助高教变革</a:t>
            </a:r>
            <a:r>
              <a:rPr lang="en-US" altLang="zh-CN" dirty="0" smtClean="0"/>
              <a:t>,</a:t>
            </a:r>
            <a:r>
              <a:rPr lang="zh-CN" altLang="en-US" dirty="0" smtClean="0"/>
              <a:t>通过四块措施来帮助高校进行教育改革。。。。</a:t>
            </a:r>
            <a:endParaRPr lang="zh-CN" altLang="zh-CN" dirty="0" smtClean="0"/>
          </a:p>
        </p:txBody>
      </p:sp>
      <p:sp>
        <p:nvSpPr>
          <p:cNvPr id="14340" name="灯片编号占位符 3"/>
          <p:cNvSpPr>
            <a:spLocks noGrp="1"/>
          </p:cNvSpPr>
          <p:nvPr>
            <p:ph type="sldNum" sz="quarter" idx="5"/>
          </p:nvPr>
        </p:nvSpPr>
        <p:spPr>
          <a:noFill/>
        </p:spPr>
        <p:txBody>
          <a:bodyPr/>
          <a:lstStyle>
            <a:lvl1pPr>
              <a:defRPr>
                <a:solidFill>
                  <a:schemeClr val="tx1"/>
                </a:solidFill>
                <a:latin typeface="Calibri" panose="020F0502020204030204" pitchFamily="34" charset="0"/>
                <a:ea typeface="宋体" panose="02010600030101010101" pitchFamily="2" charset="-122"/>
              </a:defRPr>
            </a:lvl1pPr>
            <a:lvl2pPr marL="743842" indent="-286093">
              <a:defRPr>
                <a:solidFill>
                  <a:schemeClr val="tx1"/>
                </a:solidFill>
                <a:latin typeface="Calibri" panose="020F0502020204030204" pitchFamily="34" charset="0"/>
                <a:ea typeface="宋体" panose="02010600030101010101" pitchFamily="2" charset="-122"/>
              </a:defRPr>
            </a:lvl2pPr>
            <a:lvl3pPr marL="1144372" indent="-228874">
              <a:defRPr>
                <a:solidFill>
                  <a:schemeClr val="tx1"/>
                </a:solidFill>
                <a:latin typeface="Calibri" panose="020F0502020204030204" pitchFamily="34" charset="0"/>
                <a:ea typeface="宋体" panose="02010600030101010101" pitchFamily="2" charset="-122"/>
              </a:defRPr>
            </a:lvl3pPr>
            <a:lvl4pPr marL="1602120" indent="-228874">
              <a:defRPr>
                <a:solidFill>
                  <a:schemeClr val="tx1"/>
                </a:solidFill>
                <a:latin typeface="Calibri" panose="020F0502020204030204" pitchFamily="34" charset="0"/>
                <a:ea typeface="宋体" panose="02010600030101010101" pitchFamily="2" charset="-122"/>
              </a:defRPr>
            </a:lvl4pPr>
            <a:lvl5pPr marL="2059869" indent="-228874">
              <a:defRPr>
                <a:solidFill>
                  <a:schemeClr val="tx1"/>
                </a:solidFill>
                <a:latin typeface="Calibri" panose="020F0502020204030204" pitchFamily="34" charset="0"/>
                <a:ea typeface="宋体" panose="02010600030101010101" pitchFamily="2" charset="-122"/>
              </a:defRPr>
            </a:lvl5pPr>
            <a:lvl6pPr marL="2517618"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5366"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33115"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90863"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2A86F08-E855-4A42-84CE-9C7D7B9B8D75}" type="slidenum">
              <a:rPr lang="zh-CN" altLang="en-US" smtClean="0">
                <a:solidFill>
                  <a:srgbClr val="000000"/>
                </a:solidFill>
              </a:rPr>
              <a:pPr/>
              <a:t>6</a:t>
            </a:fld>
            <a:endParaRPr lang="zh-CN" altLang="en-US" smtClean="0">
              <a:solidFill>
                <a:srgbClr val="000000"/>
              </a:solidFill>
            </a:endParaRPr>
          </a:p>
        </p:txBody>
      </p:sp>
    </p:spTree>
    <p:extLst>
      <p:ext uri="{BB962C8B-B14F-4D97-AF65-F5344CB8AC3E}">
        <p14:creationId xmlns:p14="http://schemas.microsoft.com/office/powerpoint/2010/main" val="2427465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p:spPr>
        <p:txBody>
          <a:bodyPr/>
          <a:lstStyle/>
          <a:p>
            <a:pPr eaLnBrk="1" hangingPunct="1"/>
            <a:r>
              <a:rPr lang="zh-CN" altLang="en-US" dirty="0" smtClean="0"/>
              <a:t>如何变中国制造为中国创造，关键是创新人才的培养。高校要培养什么样的人才？</a:t>
            </a:r>
          </a:p>
          <a:p>
            <a:pPr eaLnBrk="1" hangingPunct="1"/>
            <a:r>
              <a:rPr lang="zh-CN" altLang="en-US" dirty="0" smtClean="0"/>
              <a:t>（</a:t>
            </a:r>
            <a:r>
              <a:rPr lang="en-US" altLang="zh-CN" dirty="0" smtClean="0"/>
              <a:t>1</a:t>
            </a:r>
            <a:r>
              <a:rPr lang="zh-CN" altLang="en-US" dirty="0" smtClean="0"/>
              <a:t>）创新能力的培养（</a:t>
            </a:r>
            <a:r>
              <a:rPr lang="en-US" altLang="zh-CN" dirty="0" smtClean="0"/>
              <a:t>2</a:t>
            </a:r>
            <a:r>
              <a:rPr lang="zh-CN" altLang="en-US" dirty="0" smtClean="0"/>
              <a:t>）知识的实际可用性</a:t>
            </a:r>
            <a:endParaRPr lang="zh-CN" altLang="zh-CN" dirty="0" smtClean="0"/>
          </a:p>
        </p:txBody>
      </p:sp>
      <p:sp>
        <p:nvSpPr>
          <p:cNvPr id="14340" name="灯片编号占位符 3"/>
          <p:cNvSpPr>
            <a:spLocks noGrp="1"/>
          </p:cNvSpPr>
          <p:nvPr>
            <p:ph type="sldNum" sz="quarter" idx="5"/>
          </p:nvPr>
        </p:nvSpPr>
        <p:spPr>
          <a:noFill/>
        </p:spPr>
        <p:txBody>
          <a:bodyPr/>
          <a:lstStyle>
            <a:lvl1pPr>
              <a:defRPr>
                <a:solidFill>
                  <a:schemeClr val="tx1"/>
                </a:solidFill>
                <a:latin typeface="Calibri" panose="020F0502020204030204" pitchFamily="34" charset="0"/>
                <a:ea typeface="宋体" panose="02010600030101010101" pitchFamily="2" charset="-122"/>
              </a:defRPr>
            </a:lvl1pPr>
            <a:lvl2pPr marL="743842" indent="-286093">
              <a:defRPr>
                <a:solidFill>
                  <a:schemeClr val="tx1"/>
                </a:solidFill>
                <a:latin typeface="Calibri" panose="020F0502020204030204" pitchFamily="34" charset="0"/>
                <a:ea typeface="宋体" panose="02010600030101010101" pitchFamily="2" charset="-122"/>
              </a:defRPr>
            </a:lvl2pPr>
            <a:lvl3pPr marL="1144372" indent="-228874">
              <a:defRPr>
                <a:solidFill>
                  <a:schemeClr val="tx1"/>
                </a:solidFill>
                <a:latin typeface="Calibri" panose="020F0502020204030204" pitchFamily="34" charset="0"/>
                <a:ea typeface="宋体" panose="02010600030101010101" pitchFamily="2" charset="-122"/>
              </a:defRPr>
            </a:lvl3pPr>
            <a:lvl4pPr marL="1602120" indent="-228874">
              <a:defRPr>
                <a:solidFill>
                  <a:schemeClr val="tx1"/>
                </a:solidFill>
                <a:latin typeface="Calibri" panose="020F0502020204030204" pitchFamily="34" charset="0"/>
                <a:ea typeface="宋体" panose="02010600030101010101" pitchFamily="2" charset="-122"/>
              </a:defRPr>
            </a:lvl4pPr>
            <a:lvl5pPr marL="2059869" indent="-228874">
              <a:defRPr>
                <a:solidFill>
                  <a:schemeClr val="tx1"/>
                </a:solidFill>
                <a:latin typeface="Calibri" panose="020F0502020204030204" pitchFamily="34" charset="0"/>
                <a:ea typeface="宋体" panose="02010600030101010101" pitchFamily="2" charset="-122"/>
              </a:defRPr>
            </a:lvl5pPr>
            <a:lvl6pPr marL="2517618"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5366"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33115"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90863" indent="-228874"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2A86F08-E855-4A42-84CE-9C7D7B9B8D75}" type="slidenum">
              <a:rPr lang="zh-CN" altLang="en-US" smtClean="0">
                <a:solidFill>
                  <a:srgbClr val="000000"/>
                </a:solidFill>
              </a:rPr>
              <a:pPr/>
              <a:t>7</a:t>
            </a:fld>
            <a:endParaRPr lang="zh-CN" altLang="en-US" smtClean="0">
              <a:solidFill>
                <a:srgbClr val="000000"/>
              </a:solidFill>
            </a:endParaRPr>
          </a:p>
        </p:txBody>
      </p:sp>
    </p:spTree>
    <p:extLst>
      <p:ext uri="{BB962C8B-B14F-4D97-AF65-F5344CB8AC3E}">
        <p14:creationId xmlns:p14="http://schemas.microsoft.com/office/powerpoint/2010/main" val="79319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dirty="0" smtClean="0"/>
              <a:t>来到课堂教学：华为未来智慧课堂，打破时间与空间的阻隔，随意获取知识。便捷化的资源共享，师生应用级别互动；最终实现泛在课堂，无处不在。</a:t>
            </a:r>
            <a:r>
              <a:rPr lang="zh-CN" altLang="en-US" sz="1200" kern="1200" dirty="0" smtClean="0">
                <a:solidFill>
                  <a:schemeClr val="tx1"/>
                </a:solidFill>
                <a:effectLst/>
                <a:latin typeface="Calibri" pitchFamily="34" charset="0"/>
                <a:ea typeface="+mn-ea"/>
                <a:cs typeface="+mn-cs"/>
              </a:rPr>
              <a:t>智慧泛在课堂也是落实优质教育教学资源全面共享的一个重要手段</a:t>
            </a:r>
            <a:r>
              <a:rPr lang="zh-CN" altLang="en-US" sz="1200" kern="1200" dirty="0" smtClean="0">
                <a:solidFill>
                  <a:schemeClr val="tx1"/>
                </a:solidFill>
                <a:effectLst/>
                <a:latin typeface="+mn-lt"/>
                <a:ea typeface="+mn-ea"/>
                <a:cs typeface="+mn-cs"/>
              </a:rPr>
              <a:t>，通过远程精品课堂拉近了优秀老师与学生之间的距离，全高清</a:t>
            </a:r>
            <a:r>
              <a:rPr lang="en-US" altLang="zh-CN" sz="1200" kern="1200" dirty="0" smtClean="0">
                <a:solidFill>
                  <a:schemeClr val="tx1"/>
                </a:solidFill>
                <a:effectLst/>
                <a:latin typeface="+mn-lt"/>
                <a:ea typeface="+mn-ea"/>
                <a:cs typeface="+mn-cs"/>
              </a:rPr>
              <a:t>1080p</a:t>
            </a:r>
            <a:r>
              <a:rPr lang="en-US" altLang="zh-CN" sz="1800" dirty="0" smtClean="0">
                <a:solidFill>
                  <a:schemeClr val="tx1"/>
                </a:solidFill>
                <a:latin typeface="微软雅黑" pitchFamily="34" charset="-122"/>
                <a:ea typeface="微软雅黑" pitchFamily="34" charset="-122"/>
                <a:cs typeface="Arial" pitchFamily="34" charset="0"/>
                <a:sym typeface="Calibri" pitchFamily="34" charset="0"/>
              </a:rPr>
              <a:t> </a:t>
            </a:r>
            <a:r>
              <a:rPr lang="zh-CN" altLang="en-US" sz="1800" dirty="0" smtClean="0">
                <a:solidFill>
                  <a:schemeClr val="tx1"/>
                </a:solidFill>
                <a:latin typeface="微软雅黑" pitchFamily="34" charset="-122"/>
                <a:ea typeface="微软雅黑" pitchFamily="34" charset="-122"/>
                <a:cs typeface="Arial" pitchFamily="34" charset="0"/>
                <a:sym typeface="Calibri" pitchFamily="34" charset="0"/>
              </a:rPr>
              <a:t>远程实时教学与研讨，课堂细节全面体现。自动跟踪技术使得</a:t>
            </a:r>
            <a:r>
              <a:rPr lang="zh-CN" altLang="en-US" sz="1800" kern="1200" dirty="0" smtClean="0">
                <a:solidFill>
                  <a:schemeClr val="tx1"/>
                </a:solidFill>
                <a:effectLst/>
                <a:latin typeface="Calibri" pitchFamily="34" charset="0"/>
                <a:ea typeface="+mn-ea"/>
                <a:cs typeface="+mn-cs"/>
              </a:rPr>
              <a:t>老师在主讲教室可以和远端的听课教室学生进行充分的互动</a:t>
            </a:r>
            <a:r>
              <a:rPr lang="zh-CN" altLang="en-US" sz="1800" dirty="0" smtClean="0">
                <a:solidFill>
                  <a:schemeClr val="tx1"/>
                </a:solidFill>
                <a:latin typeface="微软雅黑" pitchFamily="34" charset="-122"/>
                <a:ea typeface="微软雅黑" pitchFamily="34" charset="-122"/>
                <a:cs typeface="Arial" pitchFamily="34" charset="0"/>
                <a:sym typeface="Calibri" pitchFamily="34" charset="0"/>
              </a:rPr>
              <a:t>。</a:t>
            </a:r>
            <a:endParaRPr lang="en-US" altLang="zh-CN" sz="1800" dirty="0" smtClean="0">
              <a:solidFill>
                <a:schemeClr val="tx1"/>
              </a:solidFill>
              <a:latin typeface="微软雅黑" pitchFamily="34" charset="-122"/>
              <a:ea typeface="微软雅黑" pitchFamily="34" charset="-122"/>
              <a:cs typeface="Arial" pitchFamily="34" charset="0"/>
              <a:sym typeface="Calibri" pitchFamily="34" charset="0"/>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rPr>
              <a:pPr/>
              <a:t>8</a:t>
            </a:fld>
            <a:endParaRPr lang="en-US" altLang="zh-CN" dirty="0">
              <a:solidFill>
                <a:prstClr val="black"/>
              </a:solidFill>
            </a:endParaRPr>
          </a:p>
        </p:txBody>
      </p:sp>
    </p:spTree>
    <p:extLst>
      <p:ext uri="{BB962C8B-B14F-4D97-AF65-F5344CB8AC3E}">
        <p14:creationId xmlns:p14="http://schemas.microsoft.com/office/powerpoint/2010/main" val="400437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fontAlgn="auto">
              <a:spcBef>
                <a:spcPts val="0"/>
              </a:spcBef>
              <a:spcAft>
                <a:spcPts val="0"/>
              </a:spcAft>
              <a:defRPr/>
            </a:pPr>
            <a:r>
              <a:rPr lang="zh-CN" altLang="en-US" kern="0" noProof="1" smtClean="0">
                <a:solidFill>
                  <a:srgbClr val="2D2015"/>
                </a:solidFill>
                <a:latin typeface="Arial" pitchFamily="34" charset="0"/>
                <a:ea typeface="华文细黑" pitchFamily="2" charset="-122"/>
              </a:rPr>
              <a:t>华为无线校园覆盖方案可应对高校多样化的场景，按需选择</a:t>
            </a:r>
            <a:endParaRPr lang="en-US" altLang="zh-CN" kern="0" noProof="1" smtClean="0">
              <a:solidFill>
                <a:srgbClr val="2D2015"/>
              </a:solidFill>
              <a:latin typeface="Arial" pitchFamily="34" charset="0"/>
              <a:ea typeface="华文细黑" pitchFamily="2" charset="-122"/>
            </a:endParaRPr>
          </a:p>
          <a:p>
            <a:pPr marL="228600" indent="-228600">
              <a:buFontTx/>
              <a:buAutoNum type="arabicPeriod"/>
              <a:defRPr/>
            </a:pPr>
            <a:r>
              <a:rPr lang="zh-CN" altLang="en-US" kern="0" noProof="1" smtClean="0">
                <a:solidFill>
                  <a:srgbClr val="2D2015"/>
                </a:solidFill>
                <a:latin typeface="Arial" pitchFamily="34" charset="0"/>
                <a:ea typeface="华文细黑" pitchFamily="2" charset="-122"/>
              </a:rPr>
              <a:t>针对教室，办公楼等半开放场景，推荐采用室内放装式</a:t>
            </a:r>
            <a:r>
              <a:rPr lang="en-US" altLang="zh-CN" kern="0" noProof="1" smtClean="0">
                <a:solidFill>
                  <a:srgbClr val="2D2015"/>
                </a:solidFill>
                <a:latin typeface="Arial" pitchFamily="34" charset="0"/>
                <a:ea typeface="华文细黑" pitchFamily="2" charset="-122"/>
              </a:rPr>
              <a:t>AP</a:t>
            </a:r>
            <a:r>
              <a:rPr lang="zh-CN" altLang="en-US" kern="0" noProof="1" smtClean="0">
                <a:solidFill>
                  <a:srgbClr val="2D2015"/>
                </a:solidFill>
                <a:latin typeface="Arial" pitchFamily="34" charset="0"/>
                <a:ea typeface="华文细黑" pitchFamily="2" charset="-122"/>
              </a:rPr>
              <a:t>覆盖，安装方式多样：</a:t>
            </a:r>
            <a:r>
              <a:rPr lang="zh-CN" altLang="en-US" dirty="0" smtClean="0"/>
              <a:t>壁挂、吸顶、放置等，部署美观，施工方便。</a:t>
            </a:r>
            <a:endParaRPr lang="en-US" altLang="zh-CN" dirty="0" smtClean="0"/>
          </a:p>
          <a:p>
            <a:pPr marL="228600" indent="-228600">
              <a:buFontTx/>
              <a:buAutoNum type="arabicPeriod"/>
              <a:defRPr/>
            </a:pPr>
            <a:r>
              <a:rPr lang="zh-CN" altLang="en-US" dirty="0" smtClean="0"/>
              <a:t>针对宿舍场景优先推荐采用华为创新的敏捷分布式</a:t>
            </a:r>
            <a:r>
              <a:rPr lang="en-US" altLang="zh-CN" dirty="0" smtClean="0"/>
              <a:t>AP</a:t>
            </a:r>
            <a:r>
              <a:rPr lang="zh-CN" altLang="en-US" dirty="0" smtClean="0"/>
              <a:t>部署，</a:t>
            </a:r>
            <a:r>
              <a:rPr lang="zh-CN" altLang="en-US" kern="0" noProof="1" smtClean="0">
                <a:solidFill>
                  <a:srgbClr val="2D2015"/>
                </a:solidFill>
                <a:latin typeface="Arial" pitchFamily="34" charset="0"/>
                <a:ea typeface="华文细黑" pitchFamily="2" charset="-122"/>
              </a:rPr>
              <a:t>一个</a:t>
            </a:r>
            <a:r>
              <a:rPr lang="en-US" altLang="zh-CN" kern="0" noProof="1" smtClean="0">
                <a:solidFill>
                  <a:srgbClr val="2D2015"/>
                </a:solidFill>
                <a:latin typeface="Arial" pitchFamily="34" charset="0"/>
                <a:ea typeface="华文细黑" pitchFamily="2" charset="-122"/>
              </a:rPr>
              <a:t>AP</a:t>
            </a:r>
            <a:r>
              <a:rPr lang="zh-CN" altLang="en-US" kern="0" noProof="1" smtClean="0">
                <a:solidFill>
                  <a:srgbClr val="2D2015"/>
                </a:solidFill>
                <a:latin typeface="Arial" pitchFamily="34" charset="0"/>
                <a:ea typeface="华文细黑" pitchFamily="2" charset="-122"/>
              </a:rPr>
              <a:t>可覆盖</a:t>
            </a:r>
            <a:r>
              <a:rPr lang="en-US" altLang="zh-CN" kern="0" noProof="1" smtClean="0">
                <a:solidFill>
                  <a:srgbClr val="2D2015"/>
                </a:solidFill>
                <a:latin typeface="Arial" pitchFamily="34" charset="0"/>
                <a:ea typeface="华文细黑" pitchFamily="2" charset="-122"/>
              </a:rPr>
              <a:t>24</a:t>
            </a:r>
            <a:r>
              <a:rPr lang="zh-CN" altLang="en-US" kern="0" noProof="1" smtClean="0">
                <a:solidFill>
                  <a:srgbClr val="2D2015"/>
                </a:solidFill>
                <a:latin typeface="Arial" pitchFamily="34" charset="0"/>
                <a:ea typeface="华文细黑" pitchFamily="2" charset="-122"/>
              </a:rPr>
              <a:t>个宿舍</a:t>
            </a:r>
            <a:r>
              <a:rPr lang="en-US" altLang="zh-CN" kern="0" noProof="1" smtClean="0">
                <a:solidFill>
                  <a:srgbClr val="2D2015"/>
                </a:solidFill>
                <a:latin typeface="Arial" pitchFamily="34" charset="0"/>
                <a:ea typeface="华文细黑" pitchFamily="2" charset="-122"/>
              </a:rPr>
              <a:t>(</a:t>
            </a:r>
            <a:r>
              <a:rPr lang="zh-CN" altLang="en-US" kern="0" noProof="1" smtClean="0">
                <a:solidFill>
                  <a:srgbClr val="2D2015"/>
                </a:solidFill>
                <a:latin typeface="Arial" pitchFamily="34" charset="0"/>
                <a:ea typeface="华文细黑" pitchFamily="2" charset="-122"/>
              </a:rPr>
              <a:t>下面有详细介绍），具备</a:t>
            </a:r>
            <a:r>
              <a:rPr lang="zh-CN" altLang="en-US" dirty="0" smtClean="0"/>
              <a:t>无线信号覆盖质量最佳，无线接入性能最高。</a:t>
            </a:r>
            <a:endParaRPr lang="en-US" altLang="zh-CN" dirty="0" smtClean="0"/>
          </a:p>
          <a:p>
            <a:pPr marL="228600" indent="-228600">
              <a:buFontTx/>
              <a:buAutoNum type="arabicPeriod"/>
              <a:defRPr/>
            </a:pPr>
            <a:r>
              <a:rPr lang="zh-CN" altLang="en-US" dirty="0" smtClean="0"/>
              <a:t>针对室外场景如操场，推荐采用华为工业级室外</a:t>
            </a:r>
            <a:r>
              <a:rPr lang="en-US" altLang="zh-CN" dirty="0" smtClean="0"/>
              <a:t>AP8030DN/AP8130DN</a:t>
            </a:r>
            <a:r>
              <a:rPr lang="zh-CN" altLang="en-US" dirty="0" smtClean="0"/>
              <a:t>，可抱杆或挂墙安装，定向或全向无线覆盖区域，具备</a:t>
            </a:r>
            <a:r>
              <a:rPr lang="en-US" altLang="zh-CN" dirty="0" smtClean="0"/>
              <a:t>IP67</a:t>
            </a:r>
            <a:r>
              <a:rPr lang="zh-CN" altLang="en-US" dirty="0" smtClean="0"/>
              <a:t>防尘防水等级，全内置防雷器件，无需额外购买安装防雷器件。</a:t>
            </a:r>
            <a:endParaRPr lang="en-US" altLang="zh-CN" dirty="0" smtClean="0"/>
          </a:p>
          <a:p>
            <a:pPr marL="228600" indent="-228600">
              <a:buFontTx/>
              <a:buAutoNum type="arabicPeriod"/>
              <a:defRPr/>
            </a:pPr>
            <a:r>
              <a:rPr lang="zh-CN" altLang="en-US" dirty="0" smtClean="0"/>
              <a:t>针对报告厅，体育馆等室内用户密集场景，推荐采用室内室内</a:t>
            </a:r>
            <a:r>
              <a:rPr lang="en-US" altLang="zh-CN" dirty="0" smtClean="0"/>
              <a:t>AP+</a:t>
            </a:r>
            <a:r>
              <a:rPr lang="zh-CN" altLang="en-US" dirty="0" smtClean="0"/>
              <a:t>小角度定向天线覆盖</a:t>
            </a:r>
            <a:r>
              <a:rPr lang="en-US" altLang="zh-CN" dirty="0" smtClean="0"/>
              <a:t>, </a:t>
            </a:r>
            <a:r>
              <a:rPr lang="zh-CN" altLang="en-US" dirty="0" smtClean="0"/>
              <a:t>可最大的降低干扰提升性能。</a:t>
            </a:r>
            <a:endParaRPr lang="en-US" altLang="zh-CN" dirty="0" smtClean="0"/>
          </a:p>
          <a:p>
            <a:pPr fontAlgn="auto">
              <a:spcBef>
                <a:spcPts val="0"/>
              </a:spcBef>
              <a:spcAft>
                <a:spcPts val="0"/>
              </a:spcAft>
              <a:defRPr/>
            </a:pPr>
            <a:r>
              <a:rPr lang="en-US" altLang="zh-CN" dirty="0" smtClean="0"/>
              <a:t> 	</a:t>
            </a:r>
            <a:r>
              <a:rPr lang="zh-CN" altLang="zh-CN" dirty="0" smtClean="0"/>
              <a:t>所有的</a:t>
            </a:r>
            <a:r>
              <a:rPr lang="en-US" altLang="zh-CN" dirty="0" smtClean="0"/>
              <a:t>AP</a:t>
            </a:r>
            <a:r>
              <a:rPr lang="zh-CN" altLang="zh-CN" dirty="0" smtClean="0"/>
              <a:t>都要求支持</a:t>
            </a:r>
            <a:r>
              <a:rPr lang="en-US" altLang="zh-CN" dirty="0" smtClean="0"/>
              <a:t>11ac</a:t>
            </a:r>
            <a:r>
              <a:rPr lang="zh-CN" altLang="zh-CN" dirty="0" smtClean="0"/>
              <a:t>制式，</a:t>
            </a:r>
            <a:r>
              <a:rPr lang="en-US" altLang="zh-CN" dirty="0" smtClean="0"/>
              <a:t>	</a:t>
            </a:r>
            <a:endParaRPr lang="zh-CN" altLang="zh-CN" dirty="0" smtClean="0"/>
          </a:p>
          <a:p>
            <a:pPr fontAlgn="auto">
              <a:spcBef>
                <a:spcPts val="0"/>
              </a:spcBef>
              <a:spcAft>
                <a:spcPts val="0"/>
              </a:spcAft>
              <a:defRPr/>
            </a:pPr>
            <a:r>
              <a:rPr lang="en-US" altLang="zh-CN" dirty="0" smtClean="0"/>
              <a:t>10</a:t>
            </a:r>
            <a:r>
              <a:rPr lang="zh-CN" altLang="zh-CN" dirty="0" smtClean="0"/>
              <a:t>人以下的办公室部署面板式双频双流</a:t>
            </a:r>
            <a:r>
              <a:rPr lang="en-US" altLang="zh-CN" dirty="0" smtClean="0"/>
              <a:t>AP</a:t>
            </a:r>
            <a:r>
              <a:rPr lang="zh-CN" altLang="zh-CN" dirty="0" smtClean="0"/>
              <a:t>：</a:t>
            </a:r>
            <a:r>
              <a:rPr lang="en-US" altLang="zh-CN" dirty="0" smtClean="0"/>
              <a:t>AP20330DN,</a:t>
            </a:r>
            <a:endParaRPr lang="zh-CN" altLang="zh-CN" dirty="0" smtClean="0"/>
          </a:p>
          <a:p>
            <a:pPr fontAlgn="auto">
              <a:spcBef>
                <a:spcPts val="0"/>
              </a:spcBef>
              <a:spcAft>
                <a:spcPts val="0"/>
              </a:spcAft>
              <a:defRPr/>
            </a:pPr>
            <a:r>
              <a:rPr lang="en-US" altLang="zh-CN" dirty="0" smtClean="0"/>
              <a:t>10</a:t>
            </a:r>
            <a:r>
              <a:rPr lang="zh-CN" altLang="zh-CN" dirty="0" smtClean="0"/>
              <a:t>人以上的办公室都要求部署双频双流的放桩式</a:t>
            </a:r>
            <a:r>
              <a:rPr lang="en-US" altLang="zh-CN" dirty="0" smtClean="0"/>
              <a:t>AP</a:t>
            </a:r>
            <a:r>
              <a:rPr lang="zh-CN" altLang="zh-CN" dirty="0" smtClean="0"/>
              <a:t>：</a:t>
            </a:r>
            <a:r>
              <a:rPr lang="en-US" altLang="zh-CN" dirty="0" smtClean="0"/>
              <a:t>AP4030DN</a:t>
            </a:r>
            <a:endParaRPr lang="zh-CN" altLang="zh-CN" dirty="0" smtClean="0"/>
          </a:p>
          <a:p>
            <a:pPr fontAlgn="auto">
              <a:spcBef>
                <a:spcPts val="0"/>
              </a:spcBef>
              <a:spcAft>
                <a:spcPts val="0"/>
              </a:spcAft>
              <a:defRPr/>
            </a:pPr>
            <a:r>
              <a:rPr lang="zh-CN" altLang="zh-CN" dirty="0" smtClean="0"/>
              <a:t>教室及其他需要高密接入的场景都部署双频三流的高密接入</a:t>
            </a:r>
            <a:r>
              <a:rPr lang="en-US" altLang="zh-CN" dirty="0" smtClean="0"/>
              <a:t>AP</a:t>
            </a:r>
            <a:r>
              <a:rPr lang="zh-CN" altLang="zh-CN" dirty="0" smtClean="0"/>
              <a:t>：</a:t>
            </a:r>
            <a:r>
              <a:rPr lang="en-US" altLang="zh-CN" dirty="0" smtClean="0"/>
              <a:t>AP5030DN/AP4030TN(</a:t>
            </a:r>
            <a:r>
              <a:rPr lang="zh-CN" altLang="en-US" dirty="0" smtClean="0"/>
              <a:t>教室场景</a:t>
            </a:r>
            <a:r>
              <a:rPr lang="en-US" altLang="zh-CN" dirty="0" smtClean="0"/>
              <a:t>)</a:t>
            </a:r>
            <a:endParaRPr lang="zh-CN" altLang="zh-CN" dirty="0" smtClean="0"/>
          </a:p>
          <a:p>
            <a:pPr fontAlgn="auto">
              <a:spcBef>
                <a:spcPts val="0"/>
              </a:spcBef>
              <a:spcAft>
                <a:spcPts val="0"/>
              </a:spcAft>
              <a:defRPr/>
            </a:pPr>
            <a:r>
              <a:rPr lang="zh-CN" altLang="zh-CN" dirty="0" smtClean="0"/>
              <a:t>室外无线部署暂不考虑。</a:t>
            </a:r>
            <a:endParaRPr lang="en-US" altLang="zh-CN" dirty="0" smtClean="0"/>
          </a:p>
        </p:txBody>
      </p:sp>
      <p:sp>
        <p:nvSpPr>
          <p:cNvPr id="880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E42DA43-2A7E-474B-B4C5-95AEC2C0CE22}" type="slidenum">
              <a:rPr lang="zh-CN" altLang="en-US"/>
              <a:pPr/>
              <a:t>9</a:t>
            </a:fld>
            <a:endParaRPr lang="zh-CN" altLang="en-US"/>
          </a:p>
        </p:txBody>
      </p:sp>
    </p:spTree>
    <p:extLst>
      <p:ext uri="{BB962C8B-B14F-4D97-AF65-F5344CB8AC3E}">
        <p14:creationId xmlns:p14="http://schemas.microsoft.com/office/powerpoint/2010/main" val="426186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rPr>
              <a:pPr/>
              <a:t>10</a:t>
            </a:fld>
            <a:endParaRPr lang="en-US" altLang="zh-CN" dirty="0">
              <a:solidFill>
                <a:prstClr val="black"/>
              </a:solidFill>
            </a:endParaRPr>
          </a:p>
        </p:txBody>
      </p:sp>
    </p:spTree>
    <p:extLst>
      <p:ext uri="{BB962C8B-B14F-4D97-AF65-F5344CB8AC3E}">
        <p14:creationId xmlns:p14="http://schemas.microsoft.com/office/powerpoint/2010/main" val="349454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8" name="Shape 8"/>
          <p:cNvSpPr>
            <a:spLocks noGrp="1"/>
          </p:cNvSpPr>
          <p:nvPr>
            <p:ph type="title"/>
          </p:nvPr>
        </p:nvSpPr>
        <p:spPr>
          <a:xfrm>
            <a:off x="317583" y="4725494"/>
            <a:ext cx="11560009" cy="1003532"/>
          </a:xfrm>
          <a:prstGeom prst="rect">
            <a:avLst/>
          </a:prstGeom>
        </p:spPr>
        <p:txBody>
          <a:bodyPr/>
          <a:lstStyle/>
          <a:p>
            <a:pPr lvl="0">
              <a:defRPr sz="1800">
                <a:solidFill>
                  <a:srgbClr val="000000"/>
                </a:solidFill>
              </a:defRPr>
            </a:pPr>
            <a:r>
              <a:rPr sz="5602">
                <a:solidFill>
                  <a:srgbClr val="FFFFFF"/>
                </a:solidFill>
              </a:rPr>
              <a:t>标题文本</a:t>
            </a:r>
          </a:p>
        </p:txBody>
      </p:sp>
      <p:sp>
        <p:nvSpPr>
          <p:cNvPr id="9" name="Shape 9"/>
          <p:cNvSpPr>
            <a:spLocks noGrp="1"/>
          </p:cNvSpPr>
          <p:nvPr>
            <p:ph type="body" idx="1"/>
          </p:nvPr>
        </p:nvSpPr>
        <p:spPr>
          <a:xfrm>
            <a:off x="317583" y="5760784"/>
            <a:ext cx="11560009" cy="793934"/>
          </a:xfrm>
          <a:prstGeom prst="rect">
            <a:avLst/>
          </a:prstGeom>
        </p:spPr>
        <p:txBody>
          <a:bodyPr anchor="t"/>
          <a:lstStyle>
            <a:lvl1pPr marL="0" indent="0" algn="ctr">
              <a:spcBef>
                <a:spcPts val="0"/>
              </a:spcBef>
              <a:buSzTx/>
              <a:buNone/>
              <a:defRPr sz="2201"/>
            </a:lvl1pPr>
            <a:lvl2pPr marL="0" indent="114327" algn="ctr">
              <a:spcBef>
                <a:spcPts val="0"/>
              </a:spcBef>
              <a:buSzTx/>
              <a:buNone/>
              <a:defRPr sz="2201"/>
            </a:lvl2pPr>
            <a:lvl3pPr marL="0" indent="228655" algn="ctr">
              <a:spcBef>
                <a:spcPts val="0"/>
              </a:spcBef>
              <a:buSzTx/>
              <a:buNone/>
              <a:defRPr sz="2201"/>
            </a:lvl3pPr>
            <a:lvl4pPr marL="0" indent="342982" algn="ctr">
              <a:spcBef>
                <a:spcPts val="0"/>
              </a:spcBef>
              <a:buSzTx/>
              <a:buNone/>
              <a:defRPr sz="2201"/>
            </a:lvl4pPr>
            <a:lvl5pPr marL="0" indent="457310" algn="ctr">
              <a:spcBef>
                <a:spcPts val="0"/>
              </a:spcBef>
              <a:buSzTx/>
              <a:buNone/>
              <a:defRPr sz="2201"/>
            </a:lvl5pPr>
          </a:lstStyle>
          <a:p>
            <a:pPr lvl="0">
              <a:defRPr sz="1800">
                <a:solidFill>
                  <a:srgbClr val="000000"/>
                </a:solidFill>
              </a:defRPr>
            </a:pPr>
            <a:r>
              <a:rPr sz="2201">
                <a:solidFill>
                  <a:srgbClr val="FFFFFF"/>
                </a:solidFill>
              </a:rPr>
              <a:t>正文级别 1</a:t>
            </a:r>
          </a:p>
          <a:p>
            <a:pPr lvl="1">
              <a:defRPr sz="1800">
                <a:solidFill>
                  <a:srgbClr val="000000"/>
                </a:solidFill>
              </a:defRPr>
            </a:pPr>
            <a:r>
              <a:rPr sz="2201">
                <a:solidFill>
                  <a:srgbClr val="FFFFFF"/>
                </a:solidFill>
              </a:rPr>
              <a:t>正文级别 2</a:t>
            </a:r>
          </a:p>
          <a:p>
            <a:pPr lvl="2">
              <a:defRPr sz="1800">
                <a:solidFill>
                  <a:srgbClr val="000000"/>
                </a:solidFill>
              </a:defRPr>
            </a:pPr>
            <a:r>
              <a:rPr sz="2201">
                <a:solidFill>
                  <a:srgbClr val="FFFFFF"/>
                </a:solidFill>
              </a:rPr>
              <a:t>正文级别 3</a:t>
            </a:r>
          </a:p>
          <a:p>
            <a:pPr lvl="3">
              <a:defRPr sz="1800">
                <a:solidFill>
                  <a:srgbClr val="000000"/>
                </a:solidFill>
              </a:defRPr>
            </a:pPr>
            <a:r>
              <a:rPr sz="2201">
                <a:solidFill>
                  <a:srgbClr val="FFFFFF"/>
                </a:solidFill>
              </a:rPr>
              <a:t>正文级别 4</a:t>
            </a:r>
          </a:p>
          <a:p>
            <a:pPr lvl="4">
              <a:defRPr sz="1800">
                <a:solidFill>
                  <a:srgbClr val="000000"/>
                </a:solidFill>
              </a:defRPr>
            </a:pPr>
            <a:r>
              <a:rPr sz="2201">
                <a:solidFill>
                  <a:srgbClr val="FFFFFF"/>
                </a:solidFill>
              </a:rPr>
              <a:t>正文级别 5</a:t>
            </a:r>
          </a:p>
        </p:txBody>
      </p:sp>
    </p:spTree>
    <p:extLst>
      <p:ext uri="{BB962C8B-B14F-4D97-AF65-F5344CB8AC3E}">
        <p14:creationId xmlns:p14="http://schemas.microsoft.com/office/powerpoint/2010/main" val="154224009"/>
      </p:ext>
    </p:extLst>
  </p:cSld>
  <p:clrMapOvr>
    <a:masterClrMapping/>
  </p:clrMapOvr>
  <p:transition spd="slow" advTm="10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449387"/>
            <a:ext cx="10179584" cy="871739"/>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19050" y="1628761"/>
            <a:ext cx="10157076" cy="4585806"/>
          </a:xfrm>
          <a:prstGeom prst="rect">
            <a:avLst/>
          </a:prstGeom>
        </p:spPr>
        <p:txBody>
          <a:bodyPr/>
          <a:lstStyle>
            <a:lvl1pPr>
              <a:defRPr sz="3201"/>
            </a:lvl1pPr>
            <a:lvl2pPr>
              <a:defRPr sz="2667"/>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392361"/>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188" y="452774"/>
            <a:ext cx="11140800" cy="510481"/>
          </a:xfrm>
          <a:prstGeom prst="rect">
            <a:avLst/>
          </a:prstGeom>
        </p:spPr>
        <p:txBody>
          <a:bodyPr anchor="ctr"/>
          <a:lstStyle>
            <a:lvl1pPr>
              <a:defRPr sz="3201" b="0" baseline="0">
                <a:latin typeface="+mj-lt"/>
              </a:defRPr>
            </a:lvl1pPr>
          </a:lstStyle>
          <a:p>
            <a:r>
              <a:rPr lang="en-US" dirty="0" smtClean="0"/>
              <a:t>Click to edit Master title style </a:t>
            </a:r>
            <a:r>
              <a:rPr lang="zh-CN" altLang="en-US" dirty="0" smtClean="0"/>
              <a:t>华为细黑</a:t>
            </a:r>
            <a:endParaRPr lang="en-US" dirty="0"/>
          </a:p>
        </p:txBody>
      </p:sp>
    </p:spTree>
    <p:extLst>
      <p:ext uri="{BB962C8B-B14F-4D97-AF65-F5344CB8AC3E}">
        <p14:creationId xmlns:p14="http://schemas.microsoft.com/office/powerpoint/2010/main" val="116849735"/>
      </p:ext>
    </p:extLst>
  </p:cSld>
  <p:clrMapOvr>
    <a:masterClrMapping/>
  </p:clrMapOvr>
  <p:transition advClick="0" advTm="8000">
    <p:fade thruBlk="1"/>
  </p:transition>
  <p:timing>
    <p:tnLst>
      <p:par>
        <p:cTn id="1" dur="indefinite" restart="never" nodeType="tmRoot"/>
      </p:par>
    </p:tnLst>
  </p:timing>
  <p:extLst mod="1">
    <p:ext uri="{DCECCB84-F9BA-43D5-87BE-67443E8EF086}">
      <p15:sldGuideLst xmlns:p15="http://schemas.microsoft.com/office/powerpoint/2012/main">
        <p15:guide id="1" orient="horz" pos="486">
          <p15:clr>
            <a:srgbClr val="FBAE40"/>
          </p15:clr>
        </p15:guide>
        <p15:guide id="2" pos="2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与副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7406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alpha val="38823"/>
          </a:schemeClr>
        </a:solidFill>
        <a:effectLst/>
      </p:bgPr>
    </p:bg>
    <p:spTree>
      <p:nvGrpSpPr>
        <p:cNvPr id="1" name=""/>
        <p:cNvGrpSpPr/>
        <p:nvPr/>
      </p:nvGrpSpPr>
      <p:grpSpPr>
        <a:xfrm>
          <a:off x="0" y="0"/>
          <a:ext cx="0" cy="0"/>
          <a:chOff x="0" y="0"/>
          <a:chExt cx="0" cy="0"/>
        </a:xfrm>
      </p:grpSpPr>
      <p:sp>
        <p:nvSpPr>
          <p:cNvPr id="4" name="Rectangle 13"/>
          <p:cNvSpPr>
            <a:spLocks noGrp="1" noChangeArrowheads="1"/>
          </p:cNvSpPr>
          <p:nvPr>
            <p:ph type="title"/>
          </p:nvPr>
        </p:nvSpPr>
        <p:spPr bwMode="auto">
          <a:xfrm>
            <a:off x="668308" y="200066"/>
            <a:ext cx="10440989" cy="871739"/>
          </a:xfrm>
          <a:prstGeom prst="rect">
            <a:avLst/>
          </a:prstGeom>
          <a:noFill/>
          <a:ln w="9525">
            <a:noFill/>
            <a:miter lim="800000"/>
            <a:headEnd/>
            <a:tailEnd/>
          </a:ln>
          <a:effectLst/>
        </p:spPr>
        <p:txBody>
          <a:bodyPr/>
          <a:lstStyle>
            <a:lvl1pPr>
              <a:defRPr>
                <a:latin typeface="Arial" pitchFamily="34" charset="0"/>
                <a:cs typeface="Arial" pitchFamily="34" charset="0"/>
              </a:defRPr>
            </a:lvl1pPr>
          </a:lstStyle>
          <a:p>
            <a:pPr lvl="0"/>
            <a:r>
              <a:rPr lang="en-US" altLang="zh-CN" dirty="0" smtClean="0"/>
              <a:t>Click to edit Master title style</a:t>
            </a:r>
            <a:endParaRPr lang="zh-CN" altLang="en-US" dirty="0" smtClean="0"/>
          </a:p>
        </p:txBody>
      </p:sp>
    </p:spTree>
    <p:extLst>
      <p:ext uri="{BB962C8B-B14F-4D97-AF65-F5344CB8AC3E}">
        <p14:creationId xmlns:p14="http://schemas.microsoft.com/office/powerpoint/2010/main" val="3621334147"/>
      </p:ext>
    </p:extLst>
  </p:cSld>
  <p:clrMapOvr>
    <a:masterClrMapping/>
  </p:clrMapOvr>
  <p:transition advClick="0" advTm="800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47994" y="404758"/>
            <a:ext cx="11504810" cy="706745"/>
          </a:xfrm>
          <a:prstGeom prst="rect">
            <a:avLst/>
          </a:prstGeom>
        </p:spPr>
        <p:txBody>
          <a:bodyPr anchor="b">
            <a:normAutofit/>
          </a:bodyPr>
          <a:lstStyle>
            <a:lvl1pPr algn="l">
              <a:defRPr sz="3601" baseline="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t>微软雅黑 </a:t>
            </a:r>
            <a:r>
              <a:rPr lang="en-US" altLang="zh-CN" dirty="0" smtClean="0"/>
              <a:t>36pt </a:t>
            </a:r>
            <a:r>
              <a:rPr lang="zh-CN" altLang="en-US" dirty="0" smtClean="0"/>
              <a:t>，左对齐，最多两行</a:t>
            </a:r>
            <a:endParaRPr lang="zh-CN" altLang="en-US" dirty="0"/>
          </a:p>
        </p:txBody>
      </p:sp>
    </p:spTree>
    <p:extLst>
      <p:ext uri="{BB962C8B-B14F-4D97-AF65-F5344CB8AC3E}">
        <p14:creationId xmlns:p14="http://schemas.microsoft.com/office/powerpoint/2010/main" val="395271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47994" y="404758"/>
            <a:ext cx="11504810" cy="706745"/>
          </a:xfrm>
          <a:prstGeom prst="rect">
            <a:avLst/>
          </a:prstGeom>
        </p:spPr>
        <p:txBody>
          <a:bodyPr anchor="b">
            <a:normAutofit/>
          </a:bodyPr>
          <a:lstStyle>
            <a:lvl1pPr algn="l">
              <a:defRPr sz="3601" baseline="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t>微软雅黑 </a:t>
            </a:r>
            <a:r>
              <a:rPr lang="en-US" altLang="zh-CN" dirty="0" smtClean="0"/>
              <a:t>36pt </a:t>
            </a:r>
            <a:r>
              <a:rPr lang="zh-CN" altLang="en-US" dirty="0" smtClean="0"/>
              <a:t>，左对齐，最多两行</a:t>
            </a:r>
            <a:endParaRPr lang="zh-CN" altLang="en-US" dirty="0"/>
          </a:p>
        </p:txBody>
      </p:sp>
    </p:spTree>
    <p:extLst>
      <p:ext uri="{BB962C8B-B14F-4D97-AF65-F5344CB8AC3E}">
        <p14:creationId xmlns:p14="http://schemas.microsoft.com/office/powerpoint/2010/main" val="3481384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47994" y="404758"/>
            <a:ext cx="11504810" cy="706745"/>
          </a:xfrm>
          <a:prstGeom prst="rect">
            <a:avLst/>
          </a:prstGeom>
        </p:spPr>
        <p:txBody>
          <a:bodyPr anchor="b">
            <a:normAutofit/>
          </a:bodyPr>
          <a:lstStyle>
            <a:lvl1pPr algn="l">
              <a:defRPr sz="3601" baseline="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t>微软雅黑 </a:t>
            </a:r>
            <a:r>
              <a:rPr lang="en-US" altLang="zh-CN" dirty="0" smtClean="0"/>
              <a:t>36pt </a:t>
            </a:r>
            <a:r>
              <a:rPr lang="zh-CN" altLang="en-US" dirty="0" smtClean="0"/>
              <a:t>，左对齐，最多两行</a:t>
            </a:r>
            <a:endParaRPr lang="zh-CN" altLang="en-US" dirty="0"/>
          </a:p>
        </p:txBody>
      </p:sp>
    </p:spTree>
    <p:extLst>
      <p:ext uri="{BB962C8B-B14F-4D97-AF65-F5344CB8AC3E}">
        <p14:creationId xmlns:p14="http://schemas.microsoft.com/office/powerpoint/2010/main" val="2794400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6821596"/>
      </p:ext>
    </p:extLst>
  </p:cSld>
  <p:clrMapOvr>
    <a:masterClrMapping/>
  </p:clrMapOvr>
  <p:transition advClick="0" advTm="8000">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459526" y="688147"/>
            <a:ext cx="11345079" cy="840738"/>
          </a:xfrm>
          <a:prstGeom prst="rect">
            <a:avLst/>
          </a:prstGeom>
        </p:spPr>
        <p:txBody>
          <a:bodyPr>
            <a:normAutofit/>
          </a:bodyPr>
          <a:lstStyle>
            <a:lvl1pPr marL="0" marR="0" indent="0" algn="l" defTabSz="1219322" rtl="0" eaLnBrk="1" fontAlgn="auto" latinLnBrk="0" hangingPunct="1">
              <a:lnSpc>
                <a:spcPct val="100000"/>
              </a:lnSpc>
              <a:spcBef>
                <a:spcPct val="20000"/>
              </a:spcBef>
              <a:spcAft>
                <a:spcPts val="0"/>
              </a:spcAft>
              <a:buClrTx/>
              <a:buSzTx/>
              <a:buFont typeface="Arial" pitchFamily="34" charset="0"/>
              <a:buNone/>
              <a:tabLst/>
              <a:defRPr sz="3200" baseline="0">
                <a:solidFill>
                  <a:schemeClr val="bg1"/>
                </a:solidFill>
                <a:latin typeface="+mj-lt"/>
                <a:ea typeface="方正兰亭细黑_GBK" pitchFamily="2" charset="-122"/>
                <a:cs typeface="Arial" pitchFamily="34" charset="0"/>
              </a:defRPr>
            </a:lvl1pPr>
            <a:lvl2pPr marL="609661" indent="0" algn="ctr">
              <a:buNone/>
              <a:defRPr>
                <a:solidFill>
                  <a:schemeClr val="tx1">
                    <a:tint val="75000"/>
                  </a:schemeClr>
                </a:solidFill>
              </a:defRPr>
            </a:lvl2pPr>
            <a:lvl3pPr marL="1219322" indent="0" algn="ctr">
              <a:buNone/>
              <a:defRPr>
                <a:solidFill>
                  <a:schemeClr val="tx1">
                    <a:tint val="75000"/>
                  </a:schemeClr>
                </a:solidFill>
              </a:defRPr>
            </a:lvl3pPr>
            <a:lvl4pPr marL="1828983" indent="0" algn="ctr">
              <a:buNone/>
              <a:defRPr>
                <a:solidFill>
                  <a:schemeClr val="tx1">
                    <a:tint val="75000"/>
                  </a:schemeClr>
                </a:solidFill>
              </a:defRPr>
            </a:lvl4pPr>
            <a:lvl5pPr marL="2438644" indent="0" algn="ctr">
              <a:buNone/>
              <a:defRPr>
                <a:solidFill>
                  <a:schemeClr val="tx1">
                    <a:tint val="75000"/>
                  </a:schemeClr>
                </a:solidFill>
              </a:defRPr>
            </a:lvl5pPr>
            <a:lvl6pPr marL="3048305" indent="0" algn="ctr">
              <a:buNone/>
              <a:defRPr>
                <a:solidFill>
                  <a:schemeClr val="tx1">
                    <a:tint val="75000"/>
                  </a:schemeClr>
                </a:solidFill>
              </a:defRPr>
            </a:lvl6pPr>
            <a:lvl7pPr marL="3657966" indent="0" algn="ctr">
              <a:buNone/>
              <a:defRPr>
                <a:solidFill>
                  <a:schemeClr val="tx1">
                    <a:tint val="75000"/>
                  </a:schemeClr>
                </a:solidFill>
              </a:defRPr>
            </a:lvl7pPr>
            <a:lvl8pPr marL="4267626" indent="0" algn="ctr">
              <a:buNone/>
              <a:defRPr>
                <a:solidFill>
                  <a:schemeClr val="tx1">
                    <a:tint val="75000"/>
                  </a:schemeClr>
                </a:solidFill>
              </a:defRPr>
            </a:lvl8pPr>
            <a:lvl9pPr marL="4877287" indent="0" algn="ctr">
              <a:buNone/>
              <a:defRPr>
                <a:solidFill>
                  <a:schemeClr val="tx1">
                    <a:tint val="75000"/>
                  </a:schemeClr>
                </a:solidFill>
              </a:defRPr>
            </a:lvl9pPr>
          </a:lstStyle>
          <a:p>
            <a:endParaRPr lang="zh-CN" altLang="en-US" dirty="0"/>
          </a:p>
        </p:txBody>
      </p:sp>
    </p:spTree>
    <p:extLst>
      <p:ext uri="{BB962C8B-B14F-4D97-AF65-F5344CB8AC3E}">
        <p14:creationId xmlns:p14="http://schemas.microsoft.com/office/powerpoint/2010/main" val="42192462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空白">
    <p:spTree>
      <p:nvGrpSpPr>
        <p:cNvPr id="1" name=""/>
        <p:cNvGrpSpPr/>
        <p:nvPr/>
      </p:nvGrpSpPr>
      <p:grpSpPr>
        <a:xfrm>
          <a:off x="0" y="0"/>
          <a:ext cx="0" cy="0"/>
          <a:chOff x="0" y="0"/>
          <a:chExt cx="0" cy="0"/>
        </a:xfrm>
      </p:grpSpPr>
      <p:sp>
        <p:nvSpPr>
          <p:cNvPr id="2" name="标题 1"/>
          <p:cNvSpPr>
            <a:spLocks noGrp="1"/>
          </p:cNvSpPr>
          <p:nvPr>
            <p:ph type="title"/>
          </p:nvPr>
        </p:nvSpPr>
        <p:spPr>
          <a:xfrm>
            <a:off x="335448" y="265287"/>
            <a:ext cx="11528253" cy="613566"/>
          </a:xfrm>
          <a:prstGeom prst="rect">
            <a:avLst/>
          </a:prstGeom>
        </p:spPr>
        <p:txBody>
          <a:bodyPr wrap="square" anchor="ctr" anchorCtr="0">
            <a:spAutoFit/>
          </a:bodyPr>
          <a:lstStyle>
            <a:lvl1pPr>
              <a:defRPr kumimoji="1" lang="zh-CN" altLang="en-US" sz="3387"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pPr lvl="0" algn="l"/>
            <a:r>
              <a:rPr lang="zh-CN" altLang="en-US" dirty="0" smtClean="0"/>
              <a:t>单击此处编辑母版标题样式</a:t>
            </a:r>
            <a:endParaRPr lang="zh-CN" altLang="en-US" dirty="0"/>
          </a:p>
        </p:txBody>
      </p:sp>
    </p:spTree>
    <p:extLst>
      <p:ext uri="{BB962C8B-B14F-4D97-AF65-F5344CB8AC3E}">
        <p14:creationId xmlns:p14="http://schemas.microsoft.com/office/powerpoint/2010/main" val="3631675140"/>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7822"/>
            <a:ext cx="2845541" cy="365210"/>
          </a:xfrm>
          <a:prstGeom prst="rect">
            <a:avLst/>
          </a:prstGeom>
        </p:spPr>
        <p:txBody>
          <a:bodyPr/>
          <a:lstStyle/>
          <a:p>
            <a:fld id="{A8910885-ADFA-4AAB-810E-3B52487C1522}" type="datetimeFigureOut">
              <a:rPr lang="zh-CN" altLang="en-US" smtClean="0"/>
              <a:pPr/>
              <a:t>2017/5/22</a:t>
            </a:fld>
            <a:endParaRPr lang="zh-CN" altLang="en-US"/>
          </a:p>
        </p:txBody>
      </p:sp>
      <p:sp>
        <p:nvSpPr>
          <p:cNvPr id="3" name="页脚占位符 2"/>
          <p:cNvSpPr>
            <a:spLocks noGrp="1"/>
          </p:cNvSpPr>
          <p:nvPr>
            <p:ph type="ftr" sz="quarter" idx="11"/>
          </p:nvPr>
        </p:nvSpPr>
        <p:spPr>
          <a:xfrm>
            <a:off x="4166685" y="6357822"/>
            <a:ext cx="3861805"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7822"/>
            <a:ext cx="2845541" cy="365210"/>
          </a:xfrm>
          <a:prstGeom prst="rect">
            <a:avLst/>
          </a:prstGeom>
        </p:spPr>
        <p:txBody>
          <a:bodyPr/>
          <a:lstStyle/>
          <a:p>
            <a:fld id="{7679B22B-06B6-4FE8-A512-104538895C7D}" type="slidenum">
              <a:rPr lang="zh-CN" altLang="en-US" smtClean="0"/>
              <a:pPr/>
              <a:t>‹#›</a:t>
            </a:fld>
            <a:endParaRPr lang="zh-CN" altLang="en-US"/>
          </a:p>
        </p:txBody>
      </p:sp>
    </p:spTree>
    <p:extLst>
      <p:ext uri="{BB962C8B-B14F-4D97-AF65-F5344CB8AC3E}">
        <p14:creationId xmlns:p14="http://schemas.microsoft.com/office/powerpoint/2010/main" val="19322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189" y="452774"/>
            <a:ext cx="11140800" cy="510481"/>
          </a:xfrm>
          <a:prstGeom prst="rect">
            <a:avLst/>
          </a:prstGeom>
        </p:spPr>
        <p:txBody>
          <a:bodyPr anchor="ctr"/>
          <a:lstStyle>
            <a:lvl1pPr>
              <a:defRPr sz="2401" b="0" baseline="0">
                <a:latin typeface="+mj-lt"/>
              </a:defRPr>
            </a:lvl1pPr>
          </a:lstStyle>
          <a:p>
            <a:r>
              <a:rPr lang="en-US" dirty="0" smtClean="0"/>
              <a:t>Click to edit Master title style </a:t>
            </a:r>
            <a:r>
              <a:rPr lang="zh-CN" altLang="en-US" dirty="0" smtClean="0"/>
              <a:t>华为细黑</a:t>
            </a:r>
            <a:endParaRPr lang="en-US" dirty="0"/>
          </a:p>
        </p:txBody>
      </p:sp>
    </p:spTree>
    <p:extLst>
      <p:ext uri="{BB962C8B-B14F-4D97-AF65-F5344CB8AC3E}">
        <p14:creationId xmlns:p14="http://schemas.microsoft.com/office/powerpoint/2010/main" val="3359878096"/>
      </p:ext>
    </p:extLst>
  </p:cSld>
  <p:clrMapOvr>
    <a:masterClrMapping/>
  </p:clrMapOvr>
  <p:transition advClick="0" advTm="8000">
    <p:fade thruBlk="1"/>
  </p:transition>
  <p:timing>
    <p:tnLst>
      <p:par>
        <p:cTn id="1" dur="indefinite" restart="never" nodeType="tmRoot"/>
      </p:par>
    </p:tnLst>
  </p:timing>
  <p:extLst>
    <p:ext uri="{DCECCB84-F9BA-43D5-87BE-67443E8EF086}">
      <p15:sldGuideLst xmlns:p15="http://schemas.microsoft.com/office/powerpoint/2012/main">
        <p15:guide id="1" orient="horz" pos="486">
          <p15:clr>
            <a:srgbClr val="FBAE40"/>
          </p15:clr>
        </p15:guide>
        <p15:guide id="2" pos="2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9575" y="468784"/>
            <a:ext cx="11376025" cy="1042516"/>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5975" cy="452755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23185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image" Target="../media/image7.pn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4.wmf"/><Relationship Id="rId10" Type="http://schemas.openxmlformats.org/officeDocument/2006/relationships/slideLayout" Target="../slideLayouts/slideLayout12.xml"/><Relationship Id="rId19"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PPT_光效版_16比9 副本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00" y="-8572"/>
            <a:ext cx="12220575" cy="68764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7965"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7965"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7965"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803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523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243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63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835" indent="-227965"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descr="PPT_光效版_16比9 副本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0" y="-9842"/>
            <a:ext cx="12218035" cy="6878955"/>
          </a:xfrm>
          <a:prstGeom prst="rect">
            <a:avLst/>
          </a:prstGeom>
        </p:spPr>
      </p:pic>
      <p:cxnSp>
        <p:nvCxnSpPr>
          <p:cNvPr id="36" name="直接连接符 35"/>
          <p:cNvCxnSpPr/>
          <p:nvPr userDrawn="1"/>
        </p:nvCxnSpPr>
        <p:spPr>
          <a:xfrm>
            <a:off x="302419" y="468784"/>
            <a:ext cx="11539537" cy="0"/>
          </a:xfrm>
          <a:prstGeom prst="line">
            <a:avLst/>
          </a:prstGeom>
          <a:ln w="6350">
            <a:solidFill>
              <a:schemeClr val="tx2">
                <a:lumMod val="40000"/>
                <a:lumOff val="60000"/>
                <a:alpha val="54902"/>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userDrawn="1"/>
        </p:nvCxnSpPr>
        <p:spPr>
          <a:xfrm>
            <a:off x="327819" y="6373275"/>
            <a:ext cx="11539537" cy="0"/>
          </a:xfrm>
          <a:prstGeom prst="line">
            <a:avLst/>
          </a:prstGeom>
          <a:ln w="6350">
            <a:solidFill>
              <a:schemeClr val="tx2">
                <a:lumMod val="20000"/>
                <a:lumOff val="80000"/>
                <a:alpha val="54000"/>
              </a:schemeClr>
            </a:solidFill>
          </a:ln>
        </p:spPr>
        <p:style>
          <a:lnRef idx="1">
            <a:schemeClr val="accent1"/>
          </a:lnRef>
          <a:fillRef idx="0">
            <a:schemeClr val="accent1"/>
          </a:fillRef>
          <a:effectRef idx="0">
            <a:schemeClr val="accent1"/>
          </a:effectRef>
          <a:fontRef idx="minor">
            <a:schemeClr val="tx1"/>
          </a:fontRef>
        </p:style>
      </p:cxnSp>
      <p:pic>
        <p:nvPicPr>
          <p:cNvPr id="39" name="图片 38" descr="leading-new-ic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5584" y="243434"/>
            <a:ext cx="1431771" cy="108000"/>
          </a:xfrm>
          <a:prstGeom prst="rect">
            <a:avLst/>
          </a:prstGeom>
        </p:spPr>
      </p:pic>
      <p:sp>
        <p:nvSpPr>
          <p:cNvPr id="40" name="Rectangle 5"/>
          <p:cNvSpPr>
            <a:spLocks noChangeArrowheads="1"/>
          </p:cNvSpPr>
          <p:nvPr userDrawn="1"/>
        </p:nvSpPr>
        <p:spPr bwMode="auto">
          <a:xfrm>
            <a:off x="3040520" y="6539308"/>
            <a:ext cx="272055" cy="195943"/>
          </a:xfrm>
          <a:prstGeom prst="rect">
            <a:avLst/>
          </a:prstGeom>
          <a:noFill/>
          <a:ln w="9525">
            <a:noFill/>
            <a:miter lim="800000"/>
          </a:ln>
        </p:spPr>
        <p:txBody>
          <a:bodyPr lIns="0" tIns="0" rIns="0" bIns="0"/>
          <a:lstStyle/>
          <a:p>
            <a:pPr eaLnBrk="0" hangingPunct="0">
              <a:lnSpc>
                <a:spcPct val="85000"/>
              </a:lnSpc>
              <a:defRPr/>
            </a:pPr>
            <a:fld id="{F350CB96-EF0E-44F1-90D2-2D2DCEB1810F}" type="slidenum">
              <a:rPr lang="de-DE" altLang="zh-CN" sz="900" b="0" smtClean="0">
                <a:solidFill>
                  <a:schemeClr val="bg1"/>
                </a:solidFill>
                <a:latin typeface="+mn-lt"/>
                <a:ea typeface="+mn-ea"/>
              </a:rPr>
              <a:t>‹#›</a:t>
            </a:fld>
            <a:endParaRPr lang="en-GB" altLang="zh-CN" sz="900" b="0" dirty="0">
              <a:solidFill>
                <a:schemeClr val="bg1"/>
              </a:solidFill>
              <a:latin typeface="+mn-lt"/>
              <a:ea typeface="+mn-ea"/>
            </a:endParaRPr>
          </a:p>
        </p:txBody>
      </p:sp>
      <p:pic>
        <p:nvPicPr>
          <p:cNvPr id="41" name="Picture 2" descr="C:\Users\z00124665\Desktop\图形1.wmf"/>
          <p:cNvPicPr>
            <a:picLocks noChangeAspect="1" noChangeArrowheads="1"/>
          </p:cNvPicPr>
          <p:nvPr userDrawn="1"/>
        </p:nvPicPr>
        <p:blipFill>
          <a:blip r:embed="rId5" cstate="print">
            <a:lum bright="100000"/>
            <a:extLst>
              <a:ext uri="{28A0092B-C50C-407E-A947-70E740481C1C}">
                <a14:useLocalDpi xmlns:a14="http://schemas.microsoft.com/office/drawing/2010/main" val="0"/>
              </a:ext>
            </a:extLst>
          </a:blip>
          <a:srcRect/>
          <a:stretch>
            <a:fillRect/>
          </a:stretch>
        </p:blipFill>
        <p:spPr bwMode="auto">
          <a:xfrm>
            <a:off x="322263" y="6525944"/>
            <a:ext cx="2655887" cy="120967"/>
          </a:xfrm>
          <a:prstGeom prst="rect">
            <a:avLst/>
          </a:prstGeom>
          <a:noFill/>
        </p:spPr>
      </p:pic>
      <p:pic>
        <p:nvPicPr>
          <p:cNvPr id="4" name="图片 3" descr="logo_honghon-0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29265" y="6437630"/>
            <a:ext cx="1238250" cy="29718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Ls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2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8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0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6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70"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807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5" name="图片 3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845" y="-18732"/>
            <a:ext cx="12254865" cy="6896735"/>
          </a:xfrm>
          <a:prstGeom prst="rect">
            <a:avLst/>
          </a:prstGeom>
        </p:spPr>
      </p:pic>
      <p:cxnSp>
        <p:nvCxnSpPr>
          <p:cNvPr id="36" name="直接连接符 35"/>
          <p:cNvCxnSpPr/>
          <p:nvPr userDrawn="1"/>
        </p:nvCxnSpPr>
        <p:spPr>
          <a:xfrm>
            <a:off x="302419" y="468784"/>
            <a:ext cx="11539537" cy="0"/>
          </a:xfrm>
          <a:prstGeom prst="line">
            <a:avLst/>
          </a:prstGeom>
          <a:ln w="6350">
            <a:solidFill>
              <a:schemeClr val="tx2">
                <a:lumMod val="40000"/>
                <a:lumOff val="60000"/>
                <a:alpha val="54902"/>
              </a:schemeClr>
            </a:solidFill>
          </a:ln>
        </p:spPr>
        <p:style>
          <a:lnRef idx="1">
            <a:schemeClr val="accent1"/>
          </a:lnRef>
          <a:fillRef idx="0">
            <a:schemeClr val="accent1"/>
          </a:fillRef>
          <a:effectRef idx="0">
            <a:schemeClr val="accent1"/>
          </a:effectRef>
          <a:fontRef idx="minor">
            <a:schemeClr val="tx1"/>
          </a:fontRef>
        </p:style>
      </p:cxnSp>
      <p:pic>
        <p:nvPicPr>
          <p:cNvPr id="37" name="Picture 2" descr="E:\01 日常工作\03 品牌规范设计\公司广告源文档\HW LOGO(horizontal）111.png"/>
          <p:cNvPicPr>
            <a:picLocks noChangeAspect="1" noChangeArrowheads="1"/>
          </p:cNvPicPr>
          <p:nvPr userDrawn="1"/>
        </p:nvPicPr>
        <p:blipFill>
          <a:blip r:embed="rId21" cstate="print">
            <a:lum/>
            <a:extLst>
              <a:ext uri="{28A0092B-C50C-407E-A947-70E740481C1C}">
                <a14:useLocalDpi xmlns:a14="http://schemas.microsoft.com/office/drawing/2010/main" val="0"/>
              </a:ext>
            </a:extLst>
          </a:blip>
          <a:stretch>
            <a:fillRect/>
          </a:stretch>
        </p:blipFill>
        <p:spPr bwMode="auto">
          <a:xfrm>
            <a:off x="10618156" y="6432248"/>
            <a:ext cx="1249200" cy="313838"/>
          </a:xfrm>
          <a:prstGeom prst="rect">
            <a:avLst/>
          </a:prstGeom>
          <a:noFill/>
        </p:spPr>
      </p:pic>
      <p:cxnSp>
        <p:nvCxnSpPr>
          <p:cNvPr id="38" name="直接连接符 37"/>
          <p:cNvCxnSpPr/>
          <p:nvPr userDrawn="1"/>
        </p:nvCxnSpPr>
        <p:spPr>
          <a:xfrm>
            <a:off x="327819" y="6373275"/>
            <a:ext cx="11539537" cy="0"/>
          </a:xfrm>
          <a:prstGeom prst="line">
            <a:avLst/>
          </a:prstGeom>
          <a:ln w="6350">
            <a:solidFill>
              <a:schemeClr val="tx2">
                <a:lumMod val="20000"/>
                <a:lumOff val="80000"/>
                <a:alpha val="54000"/>
              </a:schemeClr>
            </a:solidFill>
          </a:ln>
        </p:spPr>
        <p:style>
          <a:lnRef idx="1">
            <a:schemeClr val="accent1"/>
          </a:lnRef>
          <a:fillRef idx="0">
            <a:schemeClr val="accent1"/>
          </a:fillRef>
          <a:effectRef idx="0">
            <a:schemeClr val="accent1"/>
          </a:effectRef>
          <a:fontRef idx="minor">
            <a:schemeClr val="tx1"/>
          </a:fontRef>
        </p:style>
      </p:cxnSp>
      <p:pic>
        <p:nvPicPr>
          <p:cNvPr id="39" name="图片 38" descr="leading-new-ic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435584" y="243434"/>
            <a:ext cx="1431771" cy="108000"/>
          </a:xfrm>
          <a:prstGeom prst="rect">
            <a:avLst/>
          </a:prstGeom>
        </p:spPr>
      </p:pic>
      <p:sp>
        <p:nvSpPr>
          <p:cNvPr id="40" name="Rectangle 5"/>
          <p:cNvSpPr>
            <a:spLocks noChangeArrowheads="1"/>
          </p:cNvSpPr>
          <p:nvPr userDrawn="1"/>
        </p:nvSpPr>
        <p:spPr bwMode="auto">
          <a:xfrm>
            <a:off x="3040520" y="6539308"/>
            <a:ext cx="272055" cy="195943"/>
          </a:xfrm>
          <a:prstGeom prst="rect">
            <a:avLst/>
          </a:prstGeom>
          <a:noFill/>
          <a:ln w="9525">
            <a:noFill/>
            <a:miter lim="800000"/>
          </a:ln>
        </p:spPr>
        <p:txBody>
          <a:bodyPr lIns="0" tIns="0" rIns="0" bIns="0"/>
          <a:lstStyle/>
          <a:p>
            <a:pPr eaLnBrk="0" hangingPunct="0">
              <a:lnSpc>
                <a:spcPct val="85000"/>
              </a:lnSpc>
              <a:defRPr/>
            </a:pPr>
            <a:fld id="{F350CB96-EF0E-44F1-90D2-2D2DCEB1810F}" type="slidenum">
              <a:rPr lang="de-DE" altLang="zh-CN" sz="900" b="0" smtClean="0">
                <a:solidFill>
                  <a:schemeClr val="bg1"/>
                </a:solidFill>
                <a:latin typeface="+mn-lt"/>
                <a:ea typeface="+mn-ea"/>
              </a:rPr>
              <a:t>‹#›</a:t>
            </a:fld>
            <a:endParaRPr lang="en-GB" altLang="zh-CN" sz="900" b="0" dirty="0">
              <a:solidFill>
                <a:schemeClr val="bg1"/>
              </a:solidFill>
              <a:latin typeface="+mn-lt"/>
              <a:ea typeface="+mn-ea"/>
            </a:endParaRPr>
          </a:p>
        </p:txBody>
      </p:sp>
      <p:pic>
        <p:nvPicPr>
          <p:cNvPr id="41" name="Picture 2" descr="C:\Users\z00124665\Desktop\图形1.wmf"/>
          <p:cNvPicPr>
            <a:picLocks noChangeAspect="1" noChangeArrowheads="1"/>
          </p:cNvPicPr>
          <p:nvPr userDrawn="1"/>
        </p:nvPicPr>
        <p:blipFill>
          <a:blip r:embed="rId23" cstate="print">
            <a:lum bright="100000"/>
            <a:extLst>
              <a:ext uri="{28A0092B-C50C-407E-A947-70E740481C1C}">
                <a14:useLocalDpi xmlns:a14="http://schemas.microsoft.com/office/drawing/2010/main" val="0"/>
              </a:ext>
            </a:extLst>
          </a:blip>
          <a:srcRect/>
          <a:stretch>
            <a:fillRect/>
          </a:stretch>
        </p:blipFill>
        <p:spPr bwMode="auto">
          <a:xfrm>
            <a:off x="322263" y="6525944"/>
            <a:ext cx="2655887" cy="120967"/>
          </a:xfrm>
          <a:prstGeom prst="rect">
            <a:avLst/>
          </a:prstGeom>
          <a:noFill/>
        </p:spPr>
      </p:pic>
      <p:sp>
        <p:nvSpPr>
          <p:cNvPr id="13" name="TextBox 12"/>
          <p:cNvSpPr txBox="1"/>
          <p:nvPr userDrawn="1"/>
        </p:nvSpPr>
        <p:spPr>
          <a:xfrm>
            <a:off x="-2903413" y="165100"/>
            <a:ext cx="2903413" cy="8454687"/>
          </a:xfrm>
          <a:prstGeom prst="rect">
            <a:avLst/>
          </a:prstGeom>
          <a:noFill/>
        </p:spPr>
        <p:txBody>
          <a:bodyPr wrap="square" rtlCol="0">
            <a:spAutoFit/>
          </a:bodyPr>
          <a:lstStyle/>
          <a:p>
            <a:pPr>
              <a:lnSpc>
                <a:spcPct val="150000"/>
              </a:lnSpc>
            </a:pPr>
            <a:r>
              <a:rPr lang="zh-CN" altLang="en-US" sz="1400" dirty="0" smtClean="0">
                <a:solidFill>
                  <a:schemeClr val="bg1"/>
                </a:solidFill>
              </a:rPr>
              <a:t>排版：</a:t>
            </a:r>
            <a:r>
              <a:rPr lang="zh-CN" altLang="en-US" sz="1400" b="1" dirty="0" smtClean="0">
                <a:solidFill>
                  <a:schemeClr val="bg1"/>
                </a:solidFill>
              </a:rPr>
              <a:t>左对齐</a:t>
            </a:r>
            <a:endParaRPr lang="en-US" altLang="zh-CN" sz="1400" b="1" dirty="0" smtClean="0">
              <a:solidFill>
                <a:schemeClr val="bg1"/>
              </a:solidFill>
            </a:endParaRPr>
          </a:p>
          <a:p>
            <a:pPr>
              <a:lnSpc>
                <a:spcPct val="150000"/>
              </a:lnSpc>
            </a:pPr>
            <a:r>
              <a:rPr lang="zh-CN" altLang="en-US" sz="1400" dirty="0" smtClean="0">
                <a:solidFill>
                  <a:schemeClr val="bg1"/>
                </a:solidFill>
              </a:rPr>
              <a:t>中文字体：</a:t>
            </a:r>
            <a:r>
              <a:rPr lang="zh-CN" altLang="en-US" sz="1400" b="1" dirty="0" smtClean="0">
                <a:solidFill>
                  <a:schemeClr val="bg1"/>
                </a:solidFill>
              </a:rPr>
              <a:t>微软雅黑</a:t>
            </a:r>
            <a:endParaRPr lang="en-US" altLang="zh-CN" sz="1400" dirty="0" smtClean="0">
              <a:solidFill>
                <a:schemeClr val="bg1"/>
              </a:solidFill>
            </a:endParaRPr>
          </a:p>
          <a:p>
            <a:pPr>
              <a:lnSpc>
                <a:spcPct val="150000"/>
              </a:lnSpc>
            </a:pPr>
            <a:r>
              <a:rPr lang="zh-CN" altLang="en-US" sz="1400" dirty="0" smtClean="0">
                <a:solidFill>
                  <a:schemeClr val="bg1"/>
                </a:solidFill>
              </a:rPr>
              <a:t>英文字体：</a:t>
            </a:r>
            <a:r>
              <a:rPr lang="en-US" altLang="zh-CN" sz="1400" b="1" dirty="0" smtClean="0">
                <a:solidFill>
                  <a:schemeClr val="bg1"/>
                </a:solidFill>
              </a:rPr>
              <a:t>Arial</a:t>
            </a:r>
            <a:endParaRPr lang="en-US" altLang="zh-CN" sz="1400" dirty="0" smtClean="0">
              <a:solidFill>
                <a:schemeClr val="bg1"/>
              </a:solidFill>
            </a:endParaRPr>
          </a:p>
          <a:p>
            <a:pPr>
              <a:lnSpc>
                <a:spcPct val="150000"/>
              </a:lnSpc>
            </a:pPr>
            <a:r>
              <a:rPr lang="zh-CN" altLang="en-US" sz="1400" dirty="0" smtClean="0">
                <a:solidFill>
                  <a:schemeClr val="bg1"/>
                </a:solidFill>
              </a:rPr>
              <a:t>正文颜色：</a:t>
            </a:r>
            <a:r>
              <a:rPr lang="en-US" altLang="zh-CN" sz="1400" b="1" dirty="0" smtClean="0">
                <a:solidFill>
                  <a:schemeClr val="bg1"/>
                </a:solidFill>
              </a:rPr>
              <a:t>RGB: 210; 210; 210    </a:t>
            </a:r>
          </a:p>
          <a:p>
            <a:pPr>
              <a:lnSpc>
                <a:spcPct val="150000"/>
              </a:lnSpc>
            </a:pPr>
            <a:r>
              <a:rPr lang="zh-CN" altLang="en-US" sz="1400" dirty="0" smtClean="0">
                <a:solidFill>
                  <a:schemeClr val="bg1"/>
                </a:solidFill>
              </a:rPr>
              <a:t>标题</a:t>
            </a:r>
            <a:r>
              <a:rPr lang="en-US" altLang="zh-CN" sz="1400" dirty="0" smtClean="0">
                <a:solidFill>
                  <a:schemeClr val="bg1"/>
                </a:solidFill>
              </a:rPr>
              <a:t>/</a:t>
            </a:r>
            <a:r>
              <a:rPr lang="zh-CN" altLang="en-US" sz="1400" dirty="0" smtClean="0">
                <a:solidFill>
                  <a:schemeClr val="bg1"/>
                </a:solidFill>
              </a:rPr>
              <a:t>强调颜色</a:t>
            </a:r>
            <a:r>
              <a:rPr lang="en-US" altLang="zh-CN" sz="1400" dirty="0" smtClean="0">
                <a:solidFill>
                  <a:schemeClr val="bg1"/>
                </a:solidFill>
              </a:rPr>
              <a:t>: </a:t>
            </a:r>
            <a:r>
              <a:rPr lang="en-US" altLang="zh-CN" sz="1400" b="1" dirty="0" smtClean="0">
                <a:solidFill>
                  <a:schemeClr val="bg1"/>
                </a:solidFill>
              </a:rPr>
              <a:t>RGB: 255;255;255</a:t>
            </a: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分隔线条颜色： </a:t>
            </a:r>
            <a:r>
              <a:rPr lang="en-US" altLang="zh-CN" sz="1400" b="1" dirty="0" smtClean="0">
                <a:solidFill>
                  <a:schemeClr val="bg1"/>
                </a:solidFill>
              </a:rPr>
              <a:t>RGB: 255; 204; 102</a:t>
            </a: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分隔线条线粗： </a:t>
            </a:r>
            <a:r>
              <a:rPr lang="en-US" altLang="zh-CN" sz="1400" b="1" dirty="0" smtClean="0">
                <a:solidFill>
                  <a:schemeClr val="bg1"/>
                </a:solidFill>
              </a:rPr>
              <a:t>0.75</a:t>
            </a:r>
            <a:r>
              <a:rPr lang="zh-CN" altLang="en-US" sz="1400" b="1" dirty="0" smtClean="0">
                <a:solidFill>
                  <a:schemeClr val="bg1"/>
                </a:solidFill>
              </a:rPr>
              <a:t>磅</a:t>
            </a:r>
            <a:endParaRPr lang="en-US" altLang="zh-CN" sz="1400" b="1"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用做画面色块使用，三种颜色请搭配使用，同一个页面颜色不能重复使用</a:t>
            </a:r>
            <a:endParaRPr lang="en-US" altLang="zh-CN" sz="1400"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图形与文字搭配做底色使用，深浅搭配使用</a:t>
            </a:r>
            <a:endParaRPr lang="en-US" altLang="zh-CN" sz="1400"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红色仅作局部小范围点缀</a:t>
            </a: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渐变色只用在数据图形的展示方面</a:t>
            </a:r>
            <a:endParaRPr lang="en-US" altLang="zh-CN" sz="1400"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图标：整个胶片出现的图标，使用线稿效果，增加圆形线圈加以辅助；</a:t>
            </a: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图标尺寸为三种</a:t>
            </a:r>
            <a:r>
              <a:rPr lang="en-US" altLang="zh-CN" sz="1400" b="1" dirty="0" smtClean="0">
                <a:solidFill>
                  <a:schemeClr val="bg1"/>
                </a:solidFill>
              </a:rPr>
              <a:t>2.4x2.4cm</a:t>
            </a:r>
            <a:r>
              <a:rPr lang="zh-CN" altLang="en-US" sz="1400" b="1" dirty="0" smtClean="0">
                <a:solidFill>
                  <a:schemeClr val="bg1"/>
                </a:solidFill>
              </a:rPr>
              <a:t>，</a:t>
            </a:r>
            <a:r>
              <a:rPr lang="en-US" altLang="zh-CN" sz="1400" b="1" dirty="0" smtClean="0">
                <a:solidFill>
                  <a:schemeClr val="bg1"/>
                </a:solidFill>
              </a:rPr>
              <a:t>1.6x1.6cm</a:t>
            </a:r>
            <a:r>
              <a:rPr lang="zh-CN" altLang="en-US" sz="1400" b="1" dirty="0" smtClean="0">
                <a:solidFill>
                  <a:schemeClr val="bg1"/>
                </a:solidFill>
              </a:rPr>
              <a:t>，</a:t>
            </a:r>
            <a:r>
              <a:rPr lang="en-US" altLang="zh-CN" sz="1400" b="1" dirty="0" smtClean="0">
                <a:solidFill>
                  <a:schemeClr val="bg1"/>
                </a:solidFill>
              </a:rPr>
              <a:t>0.9x0.9cm</a:t>
            </a:r>
          </a:p>
          <a:p>
            <a:pPr marL="0" marR="0" indent="0" algn="l" defTabSz="1219200" rtl="0" eaLnBrk="1" fontAlgn="auto" latinLnBrk="0" hangingPunct="1">
              <a:lnSpc>
                <a:spcPct val="150000"/>
              </a:lnSpc>
              <a:spcBef>
                <a:spcPts val="0"/>
              </a:spcBef>
              <a:spcAft>
                <a:spcPts val="0"/>
              </a:spcAft>
              <a:buClrTx/>
              <a:buSzTx/>
              <a:buFontTx/>
              <a:buNone/>
              <a:defRPr/>
            </a:pPr>
            <a:r>
              <a:rPr lang="zh-CN" altLang="en-US" sz="1400" dirty="0" smtClean="0">
                <a:solidFill>
                  <a:schemeClr val="bg1"/>
                </a:solidFill>
              </a:rPr>
              <a:t>图片：</a:t>
            </a:r>
            <a:r>
              <a:rPr lang="zh-CN" altLang="en-US" sz="1400" b="1" dirty="0" smtClean="0">
                <a:solidFill>
                  <a:schemeClr val="bg1"/>
                </a:solidFill>
              </a:rPr>
              <a:t>选择亮度高、自然化的图片；</a:t>
            </a:r>
          </a:p>
          <a:p>
            <a:pPr marL="0" marR="0" indent="0" algn="l" defTabSz="1219200" rtl="0" eaLnBrk="1" fontAlgn="auto" latinLnBrk="0" hangingPunct="1">
              <a:lnSpc>
                <a:spcPct val="150000"/>
              </a:lnSpc>
              <a:spcBef>
                <a:spcPts val="0"/>
              </a:spcBef>
              <a:spcAft>
                <a:spcPts val="0"/>
              </a:spcAft>
              <a:buClrTx/>
              <a:buSzTx/>
              <a:buFontTx/>
              <a:buNone/>
              <a:defRPr/>
            </a:pPr>
            <a:endParaRPr lang="en-US" altLang="zh-CN" sz="1400"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endParaRPr lang="zh-CN" altLang="en-US" sz="1400"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endParaRPr lang="zh-CN" altLang="en-US" sz="1400"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endParaRPr lang="zh-CN" altLang="en-US" sz="1400" dirty="0" smtClean="0">
              <a:solidFill>
                <a:schemeClr val="bg1"/>
              </a:solidFill>
            </a:endParaRPr>
          </a:p>
          <a:p>
            <a:pPr marL="0" marR="0" indent="0" algn="l" defTabSz="1219200" rtl="0" eaLnBrk="1" fontAlgn="auto" latinLnBrk="0" hangingPunct="1">
              <a:lnSpc>
                <a:spcPct val="150000"/>
              </a:lnSpc>
              <a:spcBef>
                <a:spcPts val="0"/>
              </a:spcBef>
              <a:spcAft>
                <a:spcPts val="0"/>
              </a:spcAft>
              <a:buClrTx/>
              <a:buSzTx/>
              <a:buFontTx/>
              <a:buNone/>
              <a:defRPr/>
            </a:pPr>
            <a:endParaRPr lang="en-US" altLang="zh-CN" sz="1400" dirty="0" smtClean="0">
              <a:solidFill>
                <a:schemeClr val="bg1"/>
              </a:solidFill>
            </a:endParaRPr>
          </a:p>
          <a:p>
            <a:pPr>
              <a:lnSpc>
                <a:spcPct val="150000"/>
              </a:lnSpc>
            </a:pPr>
            <a:endParaRPr lang="zh-CN" altLang="en-US" sz="1400" dirty="0">
              <a:solidFill>
                <a:schemeClr val="bg1"/>
              </a:solidFill>
            </a:endParaRPr>
          </a:p>
        </p:txBody>
      </p:sp>
      <p:sp>
        <p:nvSpPr>
          <p:cNvPr id="21" name="TextBox 20"/>
          <p:cNvSpPr txBox="1"/>
          <p:nvPr userDrawn="1"/>
        </p:nvSpPr>
        <p:spPr>
          <a:xfrm>
            <a:off x="12362283" y="490230"/>
            <a:ext cx="902811" cy="307777"/>
          </a:xfrm>
          <a:prstGeom prst="rect">
            <a:avLst/>
          </a:prstGeom>
          <a:noFill/>
        </p:spPr>
        <p:txBody>
          <a:bodyPr wrap="none" rtlCol="0">
            <a:spAutoFit/>
          </a:bodyPr>
          <a:lstStyle/>
          <a:p>
            <a:r>
              <a:rPr lang="zh-CN" altLang="en-US" sz="1400" dirty="0" smtClean="0">
                <a:solidFill>
                  <a:schemeClr val="bg1"/>
                </a:solidFill>
              </a:rPr>
              <a:t>图标底色</a:t>
            </a:r>
            <a:endParaRPr lang="en-US" altLang="zh-CN" sz="1400" dirty="0" smtClean="0">
              <a:solidFill>
                <a:schemeClr val="bg1"/>
              </a:solidFill>
            </a:endParaRPr>
          </a:p>
        </p:txBody>
      </p:sp>
      <p:sp>
        <p:nvSpPr>
          <p:cNvPr id="22" name="TextBox 21"/>
          <p:cNvSpPr txBox="1"/>
          <p:nvPr userDrawn="1"/>
        </p:nvSpPr>
        <p:spPr>
          <a:xfrm>
            <a:off x="12362283" y="1004329"/>
            <a:ext cx="902811" cy="307777"/>
          </a:xfrm>
          <a:prstGeom prst="rect">
            <a:avLst/>
          </a:prstGeom>
          <a:noFill/>
        </p:spPr>
        <p:txBody>
          <a:bodyPr wrap="none" rtlCol="0">
            <a:spAutoFit/>
          </a:bodyPr>
          <a:lstStyle/>
          <a:p>
            <a:r>
              <a:rPr lang="zh-CN" altLang="en-US" sz="1400" dirty="0" smtClean="0">
                <a:solidFill>
                  <a:schemeClr val="bg1"/>
                </a:solidFill>
              </a:rPr>
              <a:t>文字底色</a:t>
            </a:r>
            <a:endParaRPr lang="en-US" altLang="zh-CN" sz="1400" dirty="0" smtClean="0">
              <a:solidFill>
                <a:schemeClr val="bg1"/>
              </a:solidFill>
            </a:endParaRPr>
          </a:p>
        </p:txBody>
      </p:sp>
      <p:sp>
        <p:nvSpPr>
          <p:cNvPr id="31" name="TextBox 30"/>
          <p:cNvSpPr txBox="1"/>
          <p:nvPr userDrawn="1"/>
        </p:nvSpPr>
        <p:spPr>
          <a:xfrm>
            <a:off x="12362283" y="2482708"/>
            <a:ext cx="723275" cy="307777"/>
          </a:xfrm>
          <a:prstGeom prst="rect">
            <a:avLst/>
          </a:prstGeom>
          <a:noFill/>
        </p:spPr>
        <p:txBody>
          <a:bodyPr wrap="none" rtlCol="0">
            <a:spAutoFit/>
          </a:bodyPr>
          <a:lstStyle/>
          <a:p>
            <a:r>
              <a:rPr lang="zh-CN" altLang="en-US" sz="1400" dirty="0" smtClean="0">
                <a:solidFill>
                  <a:schemeClr val="bg1"/>
                </a:solidFill>
              </a:rPr>
              <a:t>有色底</a:t>
            </a:r>
            <a:endParaRPr lang="en-US" altLang="zh-CN" sz="1400" dirty="0" smtClean="0">
              <a:solidFill>
                <a:schemeClr val="bg1"/>
              </a:solidFill>
            </a:endParaRPr>
          </a:p>
        </p:txBody>
      </p:sp>
      <p:sp>
        <p:nvSpPr>
          <p:cNvPr id="34" name="TextBox 33"/>
          <p:cNvSpPr txBox="1"/>
          <p:nvPr userDrawn="1"/>
        </p:nvSpPr>
        <p:spPr>
          <a:xfrm>
            <a:off x="12362283" y="3011985"/>
            <a:ext cx="1800493" cy="307777"/>
          </a:xfrm>
          <a:prstGeom prst="rect">
            <a:avLst/>
          </a:prstGeom>
          <a:noFill/>
        </p:spPr>
        <p:txBody>
          <a:bodyPr wrap="none" rtlCol="0">
            <a:spAutoFit/>
          </a:bodyPr>
          <a:lstStyle/>
          <a:p>
            <a:r>
              <a:rPr lang="zh-CN" altLang="en-US" sz="1400" dirty="0" smtClean="0">
                <a:solidFill>
                  <a:schemeClr val="bg1"/>
                </a:solidFill>
              </a:rPr>
              <a:t>与渐变图形搭配使用</a:t>
            </a:r>
            <a:endParaRPr lang="en-US" altLang="zh-CN" sz="1400" dirty="0" smtClean="0">
              <a:solidFill>
                <a:schemeClr val="bg1"/>
              </a:solidFill>
            </a:endParaRPr>
          </a:p>
        </p:txBody>
      </p:sp>
      <p:sp>
        <p:nvSpPr>
          <p:cNvPr id="42" name="矩形 41"/>
          <p:cNvSpPr/>
          <p:nvPr userDrawn="1"/>
        </p:nvSpPr>
        <p:spPr>
          <a:xfrm>
            <a:off x="14450435" y="981522"/>
            <a:ext cx="360000" cy="360000"/>
          </a:xfrm>
          <a:prstGeom prst="rect">
            <a:avLst/>
          </a:prstGeom>
          <a:gradFill>
            <a:gsLst>
              <a:gs pos="0">
                <a:schemeClr val="tx2">
                  <a:lumMod val="20000"/>
                  <a:lumOff val="80000"/>
                  <a:alpha val="25000"/>
                </a:schemeClr>
              </a:gs>
              <a:gs pos="100000">
                <a:schemeClr val="tx2">
                  <a:lumMod val="20000"/>
                  <a:lumOff val="80000"/>
                  <a:alpha val="15000"/>
                </a:schemeClr>
              </a:gs>
            </a:gsLst>
            <a:lin ang="4200000" scaled="0"/>
          </a:gradFill>
          <a:ln>
            <a:noFill/>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marL="0" indent="-228600" algn="l" defTabSz="1219200" rtl="0" eaLnBrk="0" fontAlgn="ctr" latinLnBrk="0" hangingPunct="0">
              <a:buClr>
                <a:srgbClr val="CC9900"/>
              </a:buClr>
              <a:buSzPct val="60000"/>
              <a:buFont typeface="Wingdings" pitchFamily="2" charset="2"/>
              <a:buChar char="n"/>
              <a:defRPr/>
            </a:pPr>
            <a:endParaRPr lang="zh-CN" altLang="en-US" sz="1800" kern="1200">
              <a:solidFill>
                <a:schemeClr val="bg1"/>
              </a:solidFill>
              <a:latin typeface="+mn-ea"/>
              <a:ea typeface="+mn-ea"/>
              <a:cs typeface="Arial" pitchFamily="34" charset="0"/>
              <a:sym typeface="Arial"/>
            </a:endParaRPr>
          </a:p>
        </p:txBody>
      </p:sp>
      <p:sp>
        <p:nvSpPr>
          <p:cNvPr id="43" name="矩形 42"/>
          <p:cNvSpPr/>
          <p:nvPr userDrawn="1"/>
        </p:nvSpPr>
        <p:spPr>
          <a:xfrm>
            <a:off x="14450435" y="469086"/>
            <a:ext cx="360000" cy="360000"/>
          </a:xfrm>
          <a:prstGeom prst="rect">
            <a:avLst/>
          </a:prstGeom>
          <a:gradFill>
            <a:gsLst>
              <a:gs pos="0">
                <a:srgbClr val="50B7F6">
                  <a:alpha val="70000"/>
                </a:srgbClr>
              </a:gs>
              <a:gs pos="100000">
                <a:srgbClr val="50B6F6">
                  <a:alpha val="50000"/>
                </a:srgbClr>
              </a:gs>
            </a:gsLst>
            <a:lin ang="4200000" scaled="0"/>
          </a:gradFill>
          <a:ln>
            <a:noFill/>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marL="0" algn="l" defTabSz="1219200" rtl="0" eaLnBrk="0" latinLnBrk="0" hangingPunct="0">
              <a:buClr>
                <a:srgbClr val="CC9900"/>
              </a:buClr>
              <a:buFont typeface="Wingdings" pitchFamily="2" charset="2"/>
              <a:buChar char="n"/>
              <a:defRPr/>
            </a:pPr>
            <a:endParaRPr lang="zh-CN" altLang="en-US" sz="1800" kern="1200">
              <a:solidFill>
                <a:schemeClr val="bg1"/>
              </a:solidFill>
              <a:latin typeface="+mn-ea"/>
              <a:ea typeface="+mn-ea"/>
              <a:cs typeface="Arial" pitchFamily="34" charset="0"/>
              <a:sym typeface="Arial"/>
            </a:endParaRPr>
          </a:p>
        </p:txBody>
      </p:sp>
      <p:sp>
        <p:nvSpPr>
          <p:cNvPr id="44" name="矩形 43"/>
          <p:cNvSpPr/>
          <p:nvPr userDrawn="1"/>
        </p:nvSpPr>
        <p:spPr>
          <a:xfrm>
            <a:off x="14810435" y="468784"/>
            <a:ext cx="360000" cy="360000"/>
          </a:xfrm>
          <a:prstGeom prst="rect">
            <a:avLst/>
          </a:prstGeom>
          <a:gradFill>
            <a:gsLst>
              <a:gs pos="0">
                <a:srgbClr val="089CB0"/>
              </a:gs>
              <a:gs pos="100000">
                <a:srgbClr val="089CB0">
                  <a:alpha val="50000"/>
                </a:srgbClr>
              </a:gs>
            </a:gsLst>
            <a:lin ang="4200000" scaled="0"/>
          </a:gradFill>
          <a:ln>
            <a:noFill/>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marL="0" indent="-228600" algn="l" defTabSz="1219200" rtl="0" eaLnBrk="0" fontAlgn="ctr" latinLnBrk="0" hangingPunct="0">
              <a:buClr>
                <a:srgbClr val="CC9900"/>
              </a:buClr>
              <a:buSzPct val="60000"/>
              <a:buFont typeface="Wingdings" pitchFamily="2" charset="2"/>
              <a:buChar char="n"/>
              <a:defRPr/>
            </a:pPr>
            <a:endParaRPr lang="zh-CN" altLang="en-US" sz="1800" kern="1200">
              <a:solidFill>
                <a:schemeClr val="bg1"/>
              </a:solidFill>
              <a:latin typeface="+mn-ea"/>
              <a:ea typeface="+mn-ea"/>
              <a:cs typeface="Arial" pitchFamily="34" charset="0"/>
              <a:sym typeface="Arial"/>
            </a:endParaRPr>
          </a:p>
        </p:txBody>
      </p:sp>
      <p:sp>
        <p:nvSpPr>
          <p:cNvPr id="45" name="矩形 44"/>
          <p:cNvSpPr/>
          <p:nvPr userDrawn="1"/>
        </p:nvSpPr>
        <p:spPr>
          <a:xfrm>
            <a:off x="14450435" y="1807594"/>
            <a:ext cx="36000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latin typeface="+mn-ea"/>
              <a:sym typeface="Arial"/>
            </a:endParaRPr>
          </a:p>
        </p:txBody>
      </p:sp>
      <p:sp>
        <p:nvSpPr>
          <p:cNvPr id="46" name="矩形 45"/>
          <p:cNvSpPr/>
          <p:nvPr userDrawn="1"/>
        </p:nvSpPr>
        <p:spPr>
          <a:xfrm>
            <a:off x="14450435" y="2376993"/>
            <a:ext cx="360000" cy="360000"/>
          </a:xfrm>
          <a:prstGeom prst="rect">
            <a:avLst/>
          </a:prstGeom>
          <a:gradFill flip="none" rotWithShape="1">
            <a:gsLst>
              <a:gs pos="0">
                <a:srgbClr val="F1F5F9"/>
              </a:gs>
              <a:gs pos="100000">
                <a:srgbClr val="CCDAE7">
                  <a:alpha val="4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219200" rtl="0" eaLnBrk="1" latinLnBrk="0" hangingPunct="1"/>
            <a:endParaRPr lang="zh-CN" altLang="en-US" sz="2400" kern="1200">
              <a:solidFill>
                <a:schemeClr val="lt1"/>
              </a:solidFill>
              <a:latin typeface="+mn-ea"/>
              <a:ea typeface="+mn-ea"/>
              <a:cs typeface="+mn-cs"/>
            </a:endParaRPr>
          </a:p>
        </p:txBody>
      </p:sp>
      <p:sp>
        <p:nvSpPr>
          <p:cNvPr id="47" name="矩形 46"/>
          <p:cNvSpPr/>
          <p:nvPr userDrawn="1"/>
        </p:nvSpPr>
        <p:spPr>
          <a:xfrm>
            <a:off x="14810435" y="2376993"/>
            <a:ext cx="360000" cy="360000"/>
          </a:xfrm>
          <a:prstGeom prst="rect">
            <a:avLst/>
          </a:prstGeom>
          <a:gradFill flip="none" rotWithShape="1">
            <a:gsLst>
              <a:gs pos="0">
                <a:srgbClr val="CE0B0F"/>
              </a:gs>
              <a:gs pos="100000">
                <a:srgbClr val="F1937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219200" rtl="0" eaLnBrk="1" latinLnBrk="0" hangingPunct="1"/>
            <a:endParaRPr lang="zh-CN" altLang="en-US" sz="2400" kern="1200">
              <a:solidFill>
                <a:schemeClr val="lt1"/>
              </a:solidFill>
              <a:latin typeface="+mn-ea"/>
              <a:ea typeface="+mn-ea"/>
              <a:cs typeface="+mn-cs"/>
            </a:endParaRPr>
          </a:p>
        </p:txBody>
      </p:sp>
      <p:sp>
        <p:nvSpPr>
          <p:cNvPr id="48" name="矩形 47"/>
          <p:cNvSpPr/>
          <p:nvPr userDrawn="1"/>
        </p:nvSpPr>
        <p:spPr>
          <a:xfrm>
            <a:off x="14450435" y="2959762"/>
            <a:ext cx="360000" cy="360000"/>
          </a:xfrm>
          <a:prstGeom prst="rect">
            <a:avLst/>
          </a:prstGeom>
          <a:gradFill flip="none" rotWithShape="1">
            <a:gsLst>
              <a:gs pos="0">
                <a:srgbClr val="F1F5F9"/>
              </a:gs>
              <a:gs pos="100000">
                <a:srgbClr val="CCDAE7">
                  <a:alpha val="4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9" name="矩形 48"/>
          <p:cNvSpPr/>
          <p:nvPr userDrawn="1"/>
        </p:nvSpPr>
        <p:spPr>
          <a:xfrm>
            <a:off x="14810435" y="2959762"/>
            <a:ext cx="360000" cy="360000"/>
          </a:xfrm>
          <a:prstGeom prst="rect">
            <a:avLst/>
          </a:prstGeom>
          <a:gradFill flip="none" rotWithShape="1">
            <a:gsLst>
              <a:gs pos="0">
                <a:srgbClr val="FE4B4B"/>
              </a:gs>
              <a:gs pos="100000">
                <a:srgbClr val="CC756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9" r:id="rId5"/>
    <p:sldLayoutId id="2147483660" r:id="rId6"/>
    <p:sldLayoutId id="2147483661" r:id="rId7"/>
    <p:sldLayoutId id="2147483665" r:id="rId8"/>
    <p:sldLayoutId id="2147483667" r:id="rId9"/>
    <p:sldLayoutId id="2147483668" r:id="rId10"/>
    <p:sldLayoutId id="2147483671" r:id="rId11"/>
    <p:sldLayoutId id="2147483673" r:id="rId12"/>
    <p:sldLayoutId id="2147483675" r:id="rId13"/>
    <p:sldLayoutId id="2147483676" r:id="rId14"/>
    <p:sldLayoutId id="2147483677" r:id="rId15"/>
    <p:sldLayoutId id="2147483679" r:id="rId16"/>
    <p:sldLayoutId id="2147483680" r:id="rId17"/>
    <p:sldLayoutId id="2147483682" r:id="rId18"/>
  </p:sldLayoutIdLst>
  <p:txStyles>
    <p:titleStyle>
      <a:lvl1pPr algn="l" defTabSz="914400" rtl="0" eaLnBrk="1" latinLnBrk="0" hangingPunct="1">
        <a:spcBef>
          <a:spcPct val="0"/>
        </a:spcBef>
        <a:buNone/>
        <a:defRPr sz="3200" kern="1200">
          <a:solidFill>
            <a:schemeClr val="bg1"/>
          </a:solidFill>
          <a:latin typeface="微软雅黑" pitchFamily="34" charset="-122"/>
          <a:ea typeface="微软雅黑" pitchFamily="34" charset="-122"/>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D2D2D2"/>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a:solidFill>
            <a:srgbClr val="D2D2D2"/>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000" kern="1200">
          <a:solidFill>
            <a:srgbClr val="D2D2D2"/>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800" kern="1200">
          <a:solidFill>
            <a:srgbClr val="D2D2D2"/>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600" kern="1200">
          <a:solidFill>
            <a:srgbClr val="D2D2D2"/>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2" descr="C:\Users\w00198332.CHINA\Desktop\封底.png"/>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922" y="-6985"/>
            <a:ext cx="12225020" cy="6873240"/>
          </a:xfrm>
          <a:prstGeom prst="rect">
            <a:avLst/>
          </a:prstGeom>
          <a:noFill/>
        </p:spPr>
      </p:pic>
      <p:sp>
        <p:nvSpPr>
          <p:cNvPr id="7" name="TextBox 6"/>
          <p:cNvSpPr txBox="1"/>
          <p:nvPr userDrawn="1"/>
        </p:nvSpPr>
        <p:spPr>
          <a:xfrm>
            <a:off x="3001411" y="2637711"/>
            <a:ext cx="6213475" cy="1397000"/>
          </a:xfrm>
          <a:prstGeom prst="rect">
            <a:avLst/>
          </a:prstGeom>
          <a:noFill/>
        </p:spPr>
        <p:txBody>
          <a:bodyPr wrap="none" rtlCol="0">
            <a:spAutoFit/>
          </a:bodyPr>
          <a:lstStyle/>
          <a:p>
            <a:pPr>
              <a:buNone/>
            </a:pPr>
            <a:r>
              <a:rPr lang="en-US" altLang="zh-CN" sz="8000" dirty="0" smtClean="0">
                <a:solidFill>
                  <a:schemeClr val="bg1"/>
                </a:solidFill>
                <a:latin typeface="微软雅黑" charset="0"/>
                <a:ea typeface="微软雅黑" charset="0"/>
              </a:rPr>
              <a:t>THANK YOU</a:t>
            </a:r>
          </a:p>
        </p:txBody>
      </p:sp>
      <p:sp>
        <p:nvSpPr>
          <p:cNvPr id="8" name="TextBox 7"/>
          <p:cNvSpPr txBox="1"/>
          <p:nvPr userDrawn="1"/>
        </p:nvSpPr>
        <p:spPr>
          <a:xfrm>
            <a:off x="582613" y="5566142"/>
            <a:ext cx="11061700" cy="707886"/>
          </a:xfrm>
          <a:prstGeom prst="rect">
            <a:avLst/>
          </a:prstGeom>
          <a:noFill/>
        </p:spPr>
        <p:txBody>
          <a:bodyPr wrap="square" rtlCol="0">
            <a:spAutoFit/>
          </a:bodyPr>
          <a:lstStyle/>
          <a:p>
            <a:pPr algn="l">
              <a:lnSpc>
                <a:spcPct val="100000"/>
              </a:lnSpc>
              <a:buNone/>
            </a:pPr>
            <a:r>
              <a:rPr lang="en-US" altLang="zh-CN" sz="1000" b="1" kern="1200" dirty="0" smtClean="0">
                <a:solidFill>
                  <a:schemeClr val="bg1"/>
                </a:solidFill>
                <a:effectLst/>
                <a:latin typeface="Arial" pitchFamily="34" charset="0"/>
                <a:ea typeface="宋体" charset="-122"/>
                <a:cs typeface="Arial" pitchFamily="34" charset="0"/>
              </a:rPr>
              <a:t>Copyright©2016 </a:t>
            </a:r>
            <a:r>
              <a:rPr lang="en-US" altLang="zh-CN" sz="1000" b="1" kern="1200" dirty="0" err="1" smtClean="0">
                <a:solidFill>
                  <a:schemeClr val="bg1"/>
                </a:solidFill>
                <a:effectLst/>
                <a:latin typeface="Arial" pitchFamily="34" charset="0"/>
                <a:ea typeface="宋体" charset="-122"/>
                <a:cs typeface="Arial" pitchFamily="34" charset="0"/>
              </a:rPr>
              <a:t>Huawei</a:t>
            </a:r>
            <a:r>
              <a:rPr lang="en-US" altLang="zh-CN" sz="1000" b="1" kern="1200" dirty="0" smtClean="0">
                <a:solidFill>
                  <a:schemeClr val="bg1"/>
                </a:solidFill>
                <a:effectLst/>
                <a:latin typeface="Arial" pitchFamily="34" charset="0"/>
                <a:ea typeface="宋体" charset="-122"/>
                <a:cs typeface="Arial" pitchFamily="34" charset="0"/>
              </a:rPr>
              <a:t> Technologies Co., Ltd. All Rights Reserved.</a:t>
            </a:r>
            <a:endParaRPr lang="zh-CN" altLang="zh-CN" sz="1000" kern="1200" dirty="0" smtClean="0">
              <a:solidFill>
                <a:schemeClr val="bg1"/>
              </a:solidFill>
              <a:effectLst/>
              <a:latin typeface="Arial" pitchFamily="34" charset="0"/>
              <a:ea typeface="宋体" charset="-122"/>
              <a:cs typeface="Arial" pitchFamily="34" charset="0"/>
            </a:endParaRPr>
          </a:p>
          <a:p>
            <a:pPr algn="l">
              <a:lnSpc>
                <a:spcPct val="100000"/>
              </a:lnSpc>
              <a:buNone/>
            </a:pPr>
            <a:r>
              <a:rPr lang="en-US" altLang="zh-CN" sz="1000" kern="1200" dirty="0" smtClean="0">
                <a:solidFill>
                  <a:schemeClr val="bg1"/>
                </a:solidFill>
                <a:effectLst/>
                <a:latin typeface="Arial" pitchFamily="34" charset="0"/>
                <a:ea typeface="宋体" charset="-122"/>
                <a:cs typeface="Arial"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000" kern="1200" dirty="0">
              <a:solidFill>
                <a:schemeClr val="bg1"/>
              </a:solidFill>
              <a:effectLst/>
              <a:latin typeface="Arial" pitchFamily="34" charset="0"/>
              <a:ea typeface="宋体" charset="-122"/>
              <a:cs typeface="Arial"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2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8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0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63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70"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807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2.jpeg"/><Relationship Id="rId12"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71.jpeg"/><Relationship Id="rId1" Type="http://schemas.openxmlformats.org/officeDocument/2006/relationships/slideLayout" Target="../slideLayouts/slideLayout18.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jpe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jpe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notesSlide" Target="../notesSlides/notesSlide10.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75.jpeg"/><Relationship Id="rId11" Type="http://schemas.openxmlformats.org/officeDocument/2006/relationships/image" Target="../media/image80.png"/><Relationship Id="rId24" Type="http://schemas.openxmlformats.org/officeDocument/2006/relationships/image" Target="../media/image93.png"/><Relationship Id="rId5" Type="http://schemas.openxmlformats.org/officeDocument/2006/relationships/image" Target="../media/image74.jpeg"/><Relationship Id="rId15" Type="http://schemas.openxmlformats.org/officeDocument/2006/relationships/image" Target="../media/image84.png"/><Relationship Id="rId23" Type="http://schemas.openxmlformats.org/officeDocument/2006/relationships/image" Target="../media/image92.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PowerPoint_____1.pptx"/><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120.jpeg"/><Relationship Id="rId4" Type="http://schemas.openxmlformats.org/officeDocument/2006/relationships/image" Target="../media/image119.emf"/></Relationships>
</file>

<file path=ppt/slides/_rels/slide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0.xml"/><Relationship Id="rId4" Type="http://schemas.openxmlformats.org/officeDocument/2006/relationships/image" Target="../media/image123.png"/></Relationships>
</file>

<file path=ppt/slides/_rels/slide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131.png"/><Relationship Id="rId3" Type="http://schemas.openxmlformats.org/officeDocument/2006/relationships/image" Target="../media/image125.jpg"/><Relationship Id="rId7" Type="http://schemas.openxmlformats.org/officeDocument/2006/relationships/chart" Target="../charts/chart1.xml"/><Relationship Id="rId12" Type="http://schemas.openxmlformats.org/officeDocument/2006/relationships/image" Target="../media/image130.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28.jpeg"/><Relationship Id="rId11" Type="http://schemas.openxmlformats.org/officeDocument/2006/relationships/image" Target="../media/image129.png"/><Relationship Id="rId5" Type="http://schemas.openxmlformats.org/officeDocument/2006/relationships/image" Target="../media/image127.jpeg"/><Relationship Id="rId10" Type="http://schemas.openxmlformats.org/officeDocument/2006/relationships/chart" Target="../charts/chart4.xml"/><Relationship Id="rId4" Type="http://schemas.openxmlformats.org/officeDocument/2006/relationships/image" Target="../media/image126.png"/><Relationship Id="rId9" Type="http://schemas.openxmlformats.org/officeDocument/2006/relationships/chart" Target="../charts/chart3.xml"/><Relationship Id="rId14" Type="http://schemas.openxmlformats.org/officeDocument/2006/relationships/image" Target="../media/image1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4.xml.rels><?xml version="1.0" encoding="UTF-8" standalone="yes"?>
<Relationships xmlns="http://schemas.openxmlformats.org/package/2006/relationships"><Relationship Id="rId8" Type="http://schemas.openxmlformats.org/officeDocument/2006/relationships/image" Target="../media/image151.gif"/><Relationship Id="rId13" Type="http://schemas.openxmlformats.org/officeDocument/2006/relationships/image" Target="../media/image156.png"/><Relationship Id="rId3" Type="http://schemas.openxmlformats.org/officeDocument/2006/relationships/image" Target="../media/image147.png"/><Relationship Id="rId7" Type="http://schemas.openxmlformats.org/officeDocument/2006/relationships/image" Target="../media/image150.gif"/><Relationship Id="rId12" Type="http://schemas.openxmlformats.org/officeDocument/2006/relationships/image" Target="../media/image155.png"/><Relationship Id="rId2" Type="http://schemas.openxmlformats.org/officeDocument/2006/relationships/image" Target="../media/image146.png"/><Relationship Id="rId16" Type="http://schemas.openxmlformats.org/officeDocument/2006/relationships/image" Target="../media/image158.png"/><Relationship Id="rId1" Type="http://schemas.openxmlformats.org/officeDocument/2006/relationships/slideLayout" Target="../slideLayouts/slideLayout17.xml"/><Relationship Id="rId6" Type="http://schemas.openxmlformats.org/officeDocument/2006/relationships/hyperlink" Target="http://www.easyicon.net/1197717-Video_icon.html" TargetMode="External"/><Relationship Id="rId11" Type="http://schemas.openxmlformats.org/officeDocument/2006/relationships/image" Target="../media/image154.png"/><Relationship Id="rId5" Type="http://schemas.openxmlformats.org/officeDocument/2006/relationships/image" Target="../media/image149.jpeg"/><Relationship Id="rId15" Type="http://schemas.openxmlformats.org/officeDocument/2006/relationships/image" Target="../media/image157.emf"/><Relationship Id="rId10" Type="http://schemas.openxmlformats.org/officeDocument/2006/relationships/image" Target="../media/image153.png"/><Relationship Id="rId4" Type="http://schemas.openxmlformats.org/officeDocument/2006/relationships/image" Target="../media/image148.jpeg"/><Relationship Id="rId9" Type="http://schemas.openxmlformats.org/officeDocument/2006/relationships/image" Target="../media/image152.png"/><Relationship Id="rId1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jpeg"/><Relationship Id="rId18" Type="http://schemas.openxmlformats.org/officeDocument/2006/relationships/image" Target="../media/image170.png"/><Relationship Id="rId3" Type="http://schemas.openxmlformats.org/officeDocument/2006/relationships/tags" Target="../tags/tag4.xml"/><Relationship Id="rId7" Type="http://schemas.openxmlformats.org/officeDocument/2006/relationships/notesSlide" Target="../notesSlides/notesSlide19.xml"/><Relationship Id="rId12" Type="http://schemas.openxmlformats.org/officeDocument/2006/relationships/image" Target="../media/image164.png"/><Relationship Id="rId17" Type="http://schemas.openxmlformats.org/officeDocument/2006/relationships/image" Target="../media/image169.jpeg"/><Relationship Id="rId2" Type="http://schemas.openxmlformats.org/officeDocument/2006/relationships/tags" Target="../tags/tag3.xml"/><Relationship Id="rId16" Type="http://schemas.openxmlformats.org/officeDocument/2006/relationships/image" Target="../media/image168.jpeg"/><Relationship Id="rId20" Type="http://schemas.openxmlformats.org/officeDocument/2006/relationships/image" Target="../media/image172.png"/><Relationship Id="rId1" Type="http://schemas.openxmlformats.org/officeDocument/2006/relationships/tags" Target="../tags/tag2.xml"/><Relationship Id="rId6" Type="http://schemas.openxmlformats.org/officeDocument/2006/relationships/slideLayout" Target="../slideLayouts/slideLayout14.xml"/><Relationship Id="rId11" Type="http://schemas.openxmlformats.org/officeDocument/2006/relationships/image" Target="../media/image163.png"/><Relationship Id="rId5" Type="http://schemas.openxmlformats.org/officeDocument/2006/relationships/tags" Target="../tags/tag6.xml"/><Relationship Id="rId15" Type="http://schemas.openxmlformats.org/officeDocument/2006/relationships/image" Target="../media/image167.jpe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tags" Target="../tags/tag5.xml"/><Relationship Id="rId9" Type="http://schemas.openxmlformats.org/officeDocument/2006/relationships/image" Target="../media/image161.png"/><Relationship Id="rId14" Type="http://schemas.openxmlformats.org/officeDocument/2006/relationships/image" Target="../media/image166.png"/></Relationships>
</file>

<file path=ppt/slides/_rels/slide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28.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5" Type="http://schemas.openxmlformats.org/officeDocument/2006/relationships/image" Target="../media/image19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s>
</file>

<file path=ppt/slides/_rels/slide2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gif"/><Relationship Id="rId10" Type="http://schemas.openxmlformats.org/officeDocument/2006/relationships/image" Target="../media/image198.jpeg"/><Relationship Id="rId4" Type="http://schemas.openxmlformats.org/officeDocument/2006/relationships/image" Target="../media/image192.jpeg"/><Relationship Id="rId9" Type="http://schemas.openxmlformats.org/officeDocument/2006/relationships/image" Target="../media/image197.jpe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05.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3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slide" Target="slide35.xml"/><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213.png"/></Relationships>
</file>

<file path=ppt/slides/_rels/slide34.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4.png"/><Relationship Id="rId7" Type="http://schemas.openxmlformats.org/officeDocument/2006/relationships/image" Target="../media/image218.jpeg"/><Relationship Id="rId12" Type="http://schemas.openxmlformats.org/officeDocument/2006/relationships/image" Target="../media/image22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17.png"/><Relationship Id="rId11" Type="http://schemas.openxmlformats.org/officeDocument/2006/relationships/image" Target="../media/image222.jpeg"/><Relationship Id="rId5" Type="http://schemas.openxmlformats.org/officeDocument/2006/relationships/image" Target="../media/image216.png"/><Relationship Id="rId10" Type="http://schemas.openxmlformats.org/officeDocument/2006/relationships/image" Target="../media/image221.jpeg"/><Relationship Id="rId4" Type="http://schemas.openxmlformats.org/officeDocument/2006/relationships/image" Target="../media/image215.jpeg"/><Relationship Id="rId9" Type="http://schemas.openxmlformats.org/officeDocument/2006/relationships/image" Target="../media/image220.jpeg"/></Relationships>
</file>

<file path=ppt/slides/_rels/slide3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openxmlformats.org/officeDocument/2006/relationships/image" Target="../media/image31.png"/><Relationship Id="rId26" Type="http://schemas.openxmlformats.org/officeDocument/2006/relationships/image" Target="../media/image38.jpeg"/><Relationship Id="rId39" Type="http://schemas.openxmlformats.org/officeDocument/2006/relationships/image" Target="../media/image47.png"/><Relationship Id="rId3" Type="http://schemas.openxmlformats.org/officeDocument/2006/relationships/notesSlide" Target="../notesSlides/notesSlide7.xml"/><Relationship Id="rId21" Type="http://schemas.openxmlformats.org/officeDocument/2006/relationships/image" Target="../media/image33.jpeg"/><Relationship Id="rId34" Type="http://schemas.openxmlformats.org/officeDocument/2006/relationships/image" Target="../media/image43.png"/><Relationship Id="rId7" Type="http://schemas.openxmlformats.org/officeDocument/2006/relationships/image" Target="../media/image25.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37.jpeg"/><Relationship Id="rId33" Type="http://schemas.microsoft.com/office/2007/relationships/hdphoto" Target="../media/hdphoto11.wdp"/><Relationship Id="rId38" Type="http://schemas.openxmlformats.org/officeDocument/2006/relationships/image" Target="../media/image46.png"/><Relationship Id="rId2" Type="http://schemas.openxmlformats.org/officeDocument/2006/relationships/slideLayout" Target="../slideLayouts/slideLayout11.xml"/><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image" Target="../media/image40.png"/><Relationship Id="rId41" Type="http://schemas.openxmlformats.org/officeDocument/2006/relationships/image" Target="../media/image49.png"/><Relationship Id="rId1" Type="http://schemas.openxmlformats.org/officeDocument/2006/relationships/tags" Target="../tags/tag1.xml"/><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36.jpeg"/><Relationship Id="rId32" Type="http://schemas.openxmlformats.org/officeDocument/2006/relationships/image" Target="../media/image42.png"/><Relationship Id="rId37" Type="http://schemas.microsoft.com/office/2007/relationships/hdphoto" Target="../media/hdphoto12.wdp"/><Relationship Id="rId40" Type="http://schemas.openxmlformats.org/officeDocument/2006/relationships/image" Target="../media/image48.png"/><Relationship Id="rId5" Type="http://schemas.microsoft.com/office/2007/relationships/hdphoto" Target="../media/hdphoto2.wdp"/><Relationship Id="rId15" Type="http://schemas.openxmlformats.org/officeDocument/2006/relationships/image" Target="../media/image29.png"/><Relationship Id="rId23" Type="http://schemas.openxmlformats.org/officeDocument/2006/relationships/image" Target="../media/image35.jpeg"/><Relationship Id="rId28" Type="http://schemas.microsoft.com/office/2007/relationships/hdphoto" Target="../media/hdphoto9.wdp"/><Relationship Id="rId36" Type="http://schemas.openxmlformats.org/officeDocument/2006/relationships/image" Target="../media/image45.png"/><Relationship Id="rId10" Type="http://schemas.microsoft.com/office/2007/relationships/hdphoto" Target="../media/hdphoto4.wdp"/><Relationship Id="rId19" Type="http://schemas.microsoft.com/office/2007/relationships/hdphoto" Target="../media/hdphoto8.wdp"/><Relationship Id="rId31" Type="http://schemas.microsoft.com/office/2007/relationships/hdphoto" Target="../media/hdphoto10.wdp"/><Relationship Id="rId4" Type="http://schemas.openxmlformats.org/officeDocument/2006/relationships/image" Target="../media/image23.png"/><Relationship Id="rId9" Type="http://schemas.openxmlformats.org/officeDocument/2006/relationships/image" Target="../media/image26.png"/><Relationship Id="rId14" Type="http://schemas.microsoft.com/office/2007/relationships/hdphoto" Target="../media/hdphoto6.wdp"/><Relationship Id="rId22" Type="http://schemas.openxmlformats.org/officeDocument/2006/relationships/image" Target="../media/image34.jpeg"/><Relationship Id="rId27" Type="http://schemas.openxmlformats.org/officeDocument/2006/relationships/image" Target="../media/image39.png"/><Relationship Id="rId30" Type="http://schemas.openxmlformats.org/officeDocument/2006/relationships/image" Target="../media/image41.png"/><Relationship Id="rId35"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logo_caiba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395" y="621030"/>
            <a:ext cx="1318895" cy="1236345"/>
          </a:xfrm>
          <a:prstGeom prst="rect">
            <a:avLst/>
          </a:prstGeom>
        </p:spPr>
      </p:pic>
      <p:pic>
        <p:nvPicPr>
          <p:cNvPr id="6" name="图片 5" descr="leading new ict_白"/>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3590" y="5445760"/>
            <a:ext cx="2609850" cy="226695"/>
          </a:xfrm>
          <a:prstGeom prst="rect">
            <a:avLst/>
          </a:prstGeom>
        </p:spPr>
      </p:pic>
      <p:sp>
        <p:nvSpPr>
          <p:cNvPr id="5" name="标题 1"/>
          <p:cNvSpPr txBox="1"/>
          <p:nvPr/>
        </p:nvSpPr>
        <p:spPr>
          <a:xfrm>
            <a:off x="575499" y="2243758"/>
            <a:ext cx="8186384" cy="970012"/>
          </a:xfrm>
          <a:prstGeom prst="rect">
            <a:avLst/>
          </a:prstGeom>
        </p:spPr>
        <p:txBody>
          <a:bodyPr>
            <a:noAutofit/>
          </a:bodyPr>
          <a:lstStyle>
            <a:lvl1pPr algn="l">
              <a:defRPr sz="5600" b="0" baseline="0">
                <a:solidFill>
                  <a:schemeClr val="bg1"/>
                </a:solidFill>
                <a:latin typeface="方正兰亭细黑_GBK" pitchFamily="2" charset="-122"/>
                <a:ea typeface="方正兰亭细黑_GBK" pitchFamily="2" charset="-122"/>
                <a:cs typeface="Arial" pitchFamily="34" charset="0"/>
              </a:defRPr>
            </a:lvl1pPr>
          </a:lstStyle>
          <a:p>
            <a:pPr marL="0" marR="0" lvl="0" indent="0" algn="l" defTabSz="1219200" rtl="0" eaLnBrk="1" fontAlgn="auto" latinLnBrk="0" hangingPunct="1">
              <a:lnSpc>
                <a:spcPct val="100000"/>
              </a:lnSpc>
              <a:spcBef>
                <a:spcPct val="0"/>
              </a:spcBef>
              <a:spcAft>
                <a:spcPts val="0"/>
              </a:spcAft>
              <a:buClrTx/>
              <a:buSzTx/>
              <a:buFontTx/>
              <a:buNone/>
              <a:defRPr/>
            </a:pPr>
            <a:r>
              <a:rPr kumimoji="0" lang="zh-CN" altLang="en-US" sz="560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rPr>
              <a:t>引领全联接，携手众教育</a:t>
            </a:r>
            <a:r>
              <a:rPr kumimoji="0" lang="en-US" altLang="zh-CN" sz="5600"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rPr>
              <a:t> </a:t>
            </a:r>
          </a:p>
        </p:txBody>
      </p:sp>
      <p:sp>
        <p:nvSpPr>
          <p:cNvPr id="9" name="标题 1"/>
          <p:cNvSpPr txBox="1"/>
          <p:nvPr/>
        </p:nvSpPr>
        <p:spPr>
          <a:xfrm>
            <a:off x="575499" y="3150399"/>
            <a:ext cx="8978472" cy="970012"/>
          </a:xfrm>
          <a:prstGeom prst="rect">
            <a:avLst/>
          </a:prstGeom>
        </p:spPr>
        <p:txBody>
          <a:bodyPr vert="horz" lIns="121944" tIns="60972" rIns="121944" bIns="60972" rtlCol="0" anchor="ctr">
            <a:noAutofit/>
          </a:bodyPr>
          <a:lstStyle>
            <a:lvl1pPr algn="l">
              <a:defRPr sz="5600" b="0" baseline="0">
                <a:solidFill>
                  <a:schemeClr val="tx1">
                    <a:lumMod val="95000"/>
                    <a:lumOff val="5000"/>
                  </a:schemeClr>
                </a:solidFill>
                <a:latin typeface="方正兰亭细黑_GBK" pitchFamily="2" charset="-122"/>
                <a:ea typeface="方正兰亭细黑_GBK" pitchFamily="2" charset="-122"/>
                <a:cs typeface="Arial" pitchFamily="34" charset="0"/>
              </a:defRPr>
            </a:lvl1pPr>
          </a:lstStyle>
          <a:p>
            <a:pPr lvl="0">
              <a:spcBef>
                <a:spcPct val="0"/>
              </a:spcBef>
              <a:defRPr/>
            </a:pPr>
            <a:r>
              <a:rPr lang="zh-CN" altLang="en-US" sz="4000" dirty="0" smtClean="0">
                <a:solidFill>
                  <a:schemeClr val="bg1"/>
                </a:solidFill>
                <a:latin typeface="微软雅黑" charset="0"/>
                <a:ea typeface="微软雅黑" charset="0"/>
              </a:rPr>
              <a:t>全</a:t>
            </a:r>
            <a:r>
              <a:rPr lang="zh-CN" altLang="en-US" sz="4000" dirty="0">
                <a:solidFill>
                  <a:schemeClr val="bg1"/>
                </a:solidFill>
                <a:latin typeface="微软雅黑" charset="0"/>
                <a:ea typeface="微软雅黑" charset="0"/>
              </a:rPr>
              <a:t>联接助力高校全业务信息化生态构建</a:t>
            </a:r>
            <a:endParaRPr lang="en-US" altLang="zh-CN" sz="4000" dirty="0">
              <a:solidFill>
                <a:schemeClr val="bg1"/>
              </a:solidFill>
              <a:latin typeface="微软雅黑" charset="0"/>
              <a:ea typeface="微软雅黑"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2"/>
          <p:cNvSpPr txBox="1">
            <a:spLocks/>
          </p:cNvSpPr>
          <p:nvPr/>
        </p:nvSpPr>
        <p:spPr>
          <a:xfrm>
            <a:off x="360000" y="486000"/>
            <a:ext cx="10083943" cy="634906"/>
          </a:xfrm>
          <a:prstGeom prst="rect">
            <a:avLst/>
          </a:prstGeom>
          <a:noFill/>
          <a:ln w="9525">
            <a:noFill/>
            <a:miter lim="800000"/>
            <a:headEnd/>
            <a:tailEnd/>
          </a:ln>
        </p:spPr>
        <p:txBody>
          <a:bodyPr wrap="square" lIns="0" tIns="40063" rIns="80127" bIns="40063" anchor="ctr">
            <a:spAutoFit/>
          </a:bodyPr>
          <a:lstStyle>
            <a:lvl1pPr defTabSz="601106" eaLnBrk="0" hangingPunct="0">
              <a:defRPr sz="2400" b="1">
                <a:solidFill>
                  <a:srgbClr val="990000"/>
                </a:solidFill>
                <a:latin typeface="微软雅黑"/>
                <a:ea typeface="微软雅黑"/>
              </a:defRPr>
            </a:lvl1pPr>
            <a:lvl2pPr eaLnBrk="0" hangingPunct="0">
              <a:defRPr sz="3200" b="1">
                <a:solidFill>
                  <a:srgbClr val="990000"/>
                </a:solidFill>
                <a:latin typeface="FrutigerNext LT Medium" pitchFamily="34" charset="0"/>
                <a:ea typeface="黑体" pitchFamily="49" charset="-122"/>
                <a:cs typeface="宋体" charset="-122"/>
              </a:defRPr>
            </a:lvl2pPr>
            <a:lvl3pPr eaLnBrk="0" hangingPunct="0">
              <a:defRPr sz="3200" b="1">
                <a:solidFill>
                  <a:srgbClr val="990000"/>
                </a:solidFill>
                <a:latin typeface="FrutigerNext LT Medium" pitchFamily="34" charset="0"/>
                <a:ea typeface="黑体" pitchFamily="49" charset="-122"/>
                <a:cs typeface="宋体" charset="-122"/>
              </a:defRPr>
            </a:lvl3pPr>
            <a:lvl4pPr eaLnBrk="0" hangingPunct="0">
              <a:defRPr sz="3200" b="1">
                <a:solidFill>
                  <a:srgbClr val="990000"/>
                </a:solidFill>
                <a:latin typeface="FrutigerNext LT Medium" pitchFamily="34" charset="0"/>
                <a:ea typeface="黑体" pitchFamily="49" charset="-122"/>
                <a:cs typeface="宋体" charset="-122"/>
              </a:defRPr>
            </a:lvl4pPr>
            <a:lvl5pPr eaLnBrk="0" hangingPunct="0">
              <a:defRPr sz="3200" b="1">
                <a:solidFill>
                  <a:srgbClr val="990000"/>
                </a:solidFill>
                <a:latin typeface="FrutigerNext LT Medium" pitchFamily="34" charset="0"/>
                <a:ea typeface="黑体" pitchFamily="49" charset="-122"/>
                <a:cs typeface="宋体"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宋体" charset="-122"/>
              </a:defRPr>
            </a:lvl9pPr>
          </a:lstStyle>
          <a:p>
            <a:pPr defTabSz="1219200" eaLnBrk="1" fontAlgn="base" hangingPunct="1">
              <a:spcBef>
                <a:spcPct val="0"/>
              </a:spcBef>
              <a:spcAft>
                <a:spcPct val="0"/>
              </a:spcAft>
            </a:pPr>
            <a:r>
              <a:rPr kumimoji="1" lang="zh-CN" altLang="en-US" sz="3600"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Calibri" pitchFamily="34" charset="0"/>
              </a:rPr>
              <a:t>跨地域、</a:t>
            </a:r>
            <a:r>
              <a:rPr kumimoji="1" lang="zh-CN" altLang="en-US" sz="3600"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Calibri" pitchFamily="34" charset="0"/>
              </a:rPr>
              <a:t>跨学科交流</a:t>
            </a:r>
            <a:r>
              <a:rPr kumimoji="1" lang="en-US" altLang="zh-CN" sz="3600"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Calibri" pitchFamily="34" charset="0"/>
              </a:rPr>
              <a:t>-</a:t>
            </a:r>
            <a:r>
              <a:rPr kumimoji="1" lang="zh-CN" altLang="en-US" sz="2000"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Calibri" pitchFamily="34" charset="0"/>
              </a:rPr>
              <a:t>在线学习、远程学习、互动学习</a:t>
            </a:r>
            <a:endParaRPr kumimoji="1" lang="zh-CN" altLang="en-US" sz="2000"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Calibri" pitchFamily="34" charset="0"/>
            </a:endParaRPr>
          </a:p>
        </p:txBody>
      </p:sp>
      <p:sp>
        <p:nvSpPr>
          <p:cNvPr id="59" name="矩形 45"/>
          <p:cNvSpPr>
            <a:spLocks noChangeArrowheads="1"/>
          </p:cNvSpPr>
          <p:nvPr/>
        </p:nvSpPr>
        <p:spPr bwMode="auto">
          <a:xfrm>
            <a:off x="176" y="6051060"/>
            <a:ext cx="12194822" cy="403070"/>
          </a:xfrm>
          <a:prstGeom prst="rect">
            <a:avLst/>
          </a:prstGeom>
          <a:solidFill>
            <a:schemeClr val="bg1">
              <a:lumMod val="75000"/>
            </a:schemeClr>
          </a:solidFill>
          <a:ln w="9525" algn="ctr">
            <a:noFill/>
            <a:miter lim="800000"/>
            <a:headEnd/>
            <a:tailEnd/>
          </a:ln>
        </p:spPr>
        <p:txBody>
          <a:bodyPr wrap="square" lIns="121796" tIns="60902" rIns="121796" bIns="60902" anchor="ctr">
            <a:spAutoFit/>
          </a:bodyPr>
          <a:lstStyle/>
          <a:p>
            <a:pPr marL="243466" indent="-243466" algn="ctr">
              <a:lnSpc>
                <a:spcPct val="130000"/>
              </a:lnSpc>
              <a:buClr>
                <a:srgbClr val="990000"/>
              </a:buClr>
              <a:buSzPct val="60000"/>
            </a:pPr>
            <a:r>
              <a:rPr lang="en-US" altLang="zh-CN" sz="1400" b="1" dirty="0">
                <a:solidFill>
                  <a:srgbClr val="C00000"/>
                </a:solidFill>
                <a:latin typeface="微软雅黑" pitchFamily="34" charset="-122"/>
                <a:ea typeface="微软雅黑" pitchFamily="34" charset="-122"/>
                <a:sym typeface="Calibri" pitchFamily="34" charset="0"/>
              </a:rPr>
              <a:t> </a:t>
            </a:r>
            <a:r>
              <a:rPr lang="zh-CN" altLang="en-US" sz="1400" b="1" dirty="0">
                <a:solidFill>
                  <a:srgbClr val="C00000"/>
                </a:solidFill>
                <a:latin typeface="微软雅黑" pitchFamily="34" charset="-122"/>
                <a:ea typeface="微软雅黑" pitchFamily="34" charset="-122"/>
                <a:sym typeface="Calibri" pitchFamily="34" charset="0"/>
              </a:rPr>
              <a:t>多方高清教室全景交互呈现，</a:t>
            </a:r>
            <a:r>
              <a:rPr lang="en-US" altLang="zh-CN" sz="1400" b="1" dirty="0">
                <a:solidFill>
                  <a:srgbClr val="C00000"/>
                </a:solidFill>
                <a:latin typeface="微软雅黑" pitchFamily="34" charset="-122"/>
                <a:ea typeface="微软雅黑" pitchFamily="34" charset="-122"/>
                <a:sym typeface="Calibri" pitchFamily="34" charset="0"/>
              </a:rPr>
              <a:t>1080P60</a:t>
            </a:r>
            <a:r>
              <a:rPr lang="zh-CN" altLang="en-US" sz="1400" b="1" dirty="0">
                <a:solidFill>
                  <a:srgbClr val="C00000"/>
                </a:solidFill>
                <a:latin typeface="微软雅黑" pitchFamily="34" charset="-122"/>
                <a:ea typeface="微软雅黑" pitchFamily="34" charset="-122"/>
                <a:sym typeface="Calibri" pitchFamily="34" charset="0"/>
              </a:rPr>
              <a:t>双流</a:t>
            </a:r>
            <a:r>
              <a:rPr lang="en-US" altLang="zh-CN" sz="1400" b="1" dirty="0">
                <a:solidFill>
                  <a:srgbClr val="C00000"/>
                </a:solidFill>
                <a:latin typeface="微软雅黑" pitchFamily="34" charset="-122"/>
                <a:ea typeface="微软雅黑" pitchFamily="34" charset="-122"/>
                <a:sym typeface="Calibri" pitchFamily="34" charset="0"/>
              </a:rPr>
              <a:t>/CD</a:t>
            </a:r>
            <a:r>
              <a:rPr lang="zh-CN" altLang="en-US" sz="1400" b="1" dirty="0">
                <a:solidFill>
                  <a:srgbClr val="C00000"/>
                </a:solidFill>
                <a:latin typeface="微软雅黑" pitchFamily="34" charset="-122"/>
                <a:ea typeface="微软雅黑" pitchFamily="34" charset="-122"/>
                <a:sym typeface="Calibri" pitchFamily="34" charset="0"/>
              </a:rPr>
              <a:t>音质，实时沉浸式教学体验</a:t>
            </a:r>
            <a:endParaRPr lang="en-US" altLang="zh-CN" sz="1400" b="1" dirty="0">
              <a:solidFill>
                <a:srgbClr val="C00000"/>
              </a:solidFill>
              <a:latin typeface="微软雅黑" pitchFamily="34" charset="-122"/>
              <a:ea typeface="微软雅黑" pitchFamily="34" charset="-122"/>
              <a:sym typeface="Calibri" pitchFamily="34" charset="0"/>
            </a:endParaRPr>
          </a:p>
        </p:txBody>
      </p:sp>
      <p:grpSp>
        <p:nvGrpSpPr>
          <p:cNvPr id="65" name="组合 64"/>
          <p:cNvGrpSpPr/>
          <p:nvPr/>
        </p:nvGrpSpPr>
        <p:grpSpPr>
          <a:xfrm>
            <a:off x="71907" y="1011523"/>
            <a:ext cx="12194822" cy="5082567"/>
            <a:chOff x="53786" y="438231"/>
            <a:chExt cx="9144000" cy="3811043"/>
          </a:xfrm>
        </p:grpSpPr>
        <p:pic>
          <p:nvPicPr>
            <p:cNvPr id="14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86" y="537882"/>
              <a:ext cx="9144000" cy="3711392"/>
            </a:xfrm>
            <a:prstGeom prst="rect">
              <a:avLst/>
            </a:prstGeom>
            <a:noFill/>
            <a:ln w="9525">
              <a:noFill/>
              <a:miter lim="800000"/>
              <a:headEnd/>
              <a:tailEnd/>
            </a:ln>
            <a:effectLst/>
          </p:spPr>
        </p:pic>
        <p:sp>
          <p:nvSpPr>
            <p:cNvPr id="102" name="AutoShape 62"/>
            <p:cNvSpPr>
              <a:spLocks noChangeArrowheads="1"/>
            </p:cNvSpPr>
            <p:nvPr/>
          </p:nvSpPr>
          <p:spPr bwMode="auto">
            <a:xfrm>
              <a:off x="451815" y="3033659"/>
              <a:ext cx="2624879" cy="828338"/>
            </a:xfrm>
            <a:prstGeom prst="flowChartAlternateProcess">
              <a:avLst/>
            </a:prstGeom>
            <a:solidFill>
              <a:schemeClr val="bg1">
                <a:lumMod val="85000"/>
                <a:alpha val="20000"/>
              </a:scheme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lIns="240056" tIns="144033" rIns="192044" bIns="96022" anchor="ctr"/>
            <a:lstStyle/>
            <a:p>
              <a:pPr marL="114323" indent="-114323" defTabSz="1066729" eaLnBrk="0" hangingPunct="0">
                <a:lnSpc>
                  <a:spcPct val="120000"/>
                </a:lnSpc>
                <a:spcBef>
                  <a:spcPct val="20000"/>
                </a:spcBef>
                <a:buClr>
                  <a:srgbClr val="C00000"/>
                </a:buClr>
                <a:buSzPct val="60000"/>
                <a:buFont typeface="Wingdings" pitchFamily="2" charset="2"/>
                <a:buChar char="n"/>
                <a:defRPr/>
              </a:pPr>
              <a:endParaRPr lang="zh-CN" altLang="en-US" sz="1600" dirty="0">
                <a:solidFill>
                  <a:srgbClr val="C00000"/>
                </a:solidFill>
                <a:latin typeface="微软雅黑" pitchFamily="34" charset="-122"/>
                <a:ea typeface="微软雅黑" pitchFamily="34" charset="-122"/>
                <a:sym typeface="Calibri" pitchFamily="34" charset="0"/>
              </a:endParaRPr>
            </a:p>
          </p:txBody>
        </p:sp>
        <p:pic>
          <p:nvPicPr>
            <p:cNvPr id="15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2015" y="1161986"/>
              <a:ext cx="3090719" cy="904894"/>
            </a:xfrm>
            <a:prstGeom prst="rect">
              <a:avLst/>
            </a:prstGeom>
            <a:noFill/>
            <a:ln w="9525">
              <a:noFill/>
              <a:miter lim="800000"/>
              <a:headEnd/>
              <a:tailEnd/>
            </a:ln>
            <a:effectLst/>
          </p:spPr>
        </p:pic>
        <p:pic>
          <p:nvPicPr>
            <p:cNvPr id="1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8184" y="1425830"/>
              <a:ext cx="3087443" cy="915106"/>
            </a:xfrm>
            <a:prstGeom prst="rect">
              <a:avLst/>
            </a:prstGeom>
            <a:noFill/>
            <a:ln w="9525">
              <a:noFill/>
              <a:miter lim="800000"/>
              <a:headEnd/>
              <a:tailEnd/>
            </a:ln>
            <a:effectLst/>
          </p:spPr>
        </p:pic>
        <p:sp>
          <p:nvSpPr>
            <p:cNvPr id="152" name="十二边形 151"/>
            <p:cNvSpPr/>
            <p:nvPr/>
          </p:nvSpPr>
          <p:spPr bwMode="auto">
            <a:xfrm>
              <a:off x="703692" y="438231"/>
              <a:ext cx="1032168" cy="720911"/>
            </a:xfrm>
            <a:prstGeom prst="dodec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a:buClr>
                  <a:srgbClr val="CC9900"/>
                </a:buClr>
                <a:buFont typeface="Wingdings" pitchFamily="2" charset="2"/>
                <a:buChar char="n"/>
              </a:pPr>
              <a:endParaRPr lang="zh-CN" altLang="en-US" sz="3201">
                <a:solidFill>
                  <a:srgbClr val="000000"/>
                </a:solidFill>
                <a:latin typeface="微软雅黑" pitchFamily="34" charset="-122"/>
                <a:ea typeface="微软雅黑" pitchFamily="34" charset="-122"/>
              </a:endParaRPr>
            </a:p>
          </p:txBody>
        </p:sp>
        <p:pic>
          <p:nvPicPr>
            <p:cNvPr id="161"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25786" y="2657141"/>
              <a:ext cx="3840481" cy="1265506"/>
            </a:xfrm>
            <a:prstGeom prst="rect">
              <a:avLst/>
            </a:prstGeom>
            <a:noFill/>
            <a:ln w="9525">
              <a:noFill/>
              <a:miter lim="800000"/>
              <a:headEnd/>
              <a:tailEnd/>
            </a:ln>
            <a:effectLst/>
          </p:spPr>
        </p:pic>
        <p:pic>
          <p:nvPicPr>
            <p:cNvPr id="105" name="Picture 4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52611" y="3166969"/>
              <a:ext cx="682752" cy="554736"/>
            </a:xfrm>
            <a:prstGeom prst="roundRect">
              <a:avLst>
                <a:gd name="adj" fmla="val 4792"/>
              </a:avLst>
            </a:prstGeom>
            <a:noFill/>
            <a:ln w="9525">
              <a:noFill/>
              <a:miter lim="800000"/>
              <a:headEnd/>
              <a:tailEnd/>
            </a:ln>
            <a:effectLst/>
          </p:spPr>
        </p:pic>
        <p:grpSp>
          <p:nvGrpSpPr>
            <p:cNvPr id="2" name="组合 123"/>
            <p:cNvGrpSpPr>
              <a:grpSpLocks noChangeAspect="1"/>
            </p:cNvGrpSpPr>
            <p:nvPr/>
          </p:nvGrpSpPr>
          <p:grpSpPr>
            <a:xfrm>
              <a:off x="2586281" y="3205785"/>
              <a:ext cx="308247" cy="537883"/>
              <a:chOff x="4114295" y="3108775"/>
              <a:chExt cx="330930" cy="554074"/>
            </a:xfrm>
          </p:grpSpPr>
          <p:pic>
            <p:nvPicPr>
              <p:cNvPr id="109" name="Picture 22" descr="2222"/>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4295" y="3108775"/>
                <a:ext cx="330930" cy="554074"/>
              </a:xfrm>
              <a:prstGeom prst="rect">
                <a:avLst/>
              </a:prstGeom>
              <a:noFill/>
              <a:ln w="9525">
                <a:noFill/>
                <a:miter lim="800000"/>
                <a:headEnd/>
                <a:tailEnd/>
              </a:ln>
            </p:spPr>
          </p:pic>
          <p:pic>
            <p:nvPicPr>
              <p:cNvPr id="110"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37293" y="3149817"/>
                <a:ext cx="284932" cy="466858"/>
              </a:xfrm>
              <a:prstGeom prst="rect">
                <a:avLst/>
              </a:prstGeom>
              <a:ln>
                <a:noFill/>
              </a:ln>
              <a:effectLst>
                <a:outerShdw blurRad="190500" algn="tl" rotWithShape="0">
                  <a:srgbClr val="000000">
                    <a:alpha val="70000"/>
                  </a:srgbClr>
                </a:outerShdw>
              </a:effectLst>
            </p:spPr>
          </p:pic>
          <p:pic>
            <p:nvPicPr>
              <p:cNvPr id="112" name="Picture 2" descr="C:\Users\j00200426\Desktop\无标题eeee.png"/>
              <p:cNvPicPr preferRelativeResize="0">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4137275" y="3151413"/>
                <a:ext cx="284392" cy="192226"/>
              </a:xfrm>
              <a:prstGeom prst="rect">
                <a:avLst/>
              </a:prstGeom>
              <a:noFill/>
              <a:ln>
                <a:noFill/>
              </a:ln>
              <a:effectLst>
                <a:outerShdw blurRad="50800" dist="38100" dir="13500000" algn="br" rotWithShape="0">
                  <a:prstClr val="black">
                    <a:alpha val="40000"/>
                  </a:prstClr>
                </a:outerShdw>
              </a:effectLst>
            </p:spPr>
          </p:pic>
        </p:grpSp>
        <p:sp>
          <p:nvSpPr>
            <p:cNvPr id="135" name="矩形 134"/>
            <p:cNvSpPr/>
            <p:nvPr/>
          </p:nvSpPr>
          <p:spPr>
            <a:xfrm>
              <a:off x="432293" y="1967540"/>
              <a:ext cx="561562" cy="253857"/>
            </a:xfrm>
            <a:prstGeom prst="rect">
              <a:avLst/>
            </a:prstGeom>
            <a:noFill/>
          </p:spPr>
          <p:txBody>
            <a:bodyPr wrap="none">
              <a:spAutoFit/>
            </a:bodyPr>
            <a:lstStyle/>
            <a:p>
              <a:r>
                <a:rPr lang="zh-CN" altLang="en-US" sz="1600" b="1" dirty="0">
                  <a:latin typeface="微软雅黑" pitchFamily="34" charset="-122"/>
                  <a:ea typeface="微软雅黑" pitchFamily="34" charset="-122"/>
                </a:rPr>
                <a:t>学校</a:t>
              </a:r>
              <a:r>
                <a:rPr lang="en-US" altLang="zh-CN" sz="1600" b="1" dirty="0">
                  <a:latin typeface="微软雅黑" pitchFamily="34" charset="-122"/>
                  <a:ea typeface="微软雅黑" pitchFamily="34" charset="-122"/>
                </a:rPr>
                <a:t>A</a:t>
              </a:r>
              <a:endParaRPr lang="zh-CN" altLang="en-US" sz="3201" dirty="0"/>
            </a:p>
          </p:txBody>
        </p:sp>
        <p:sp>
          <p:nvSpPr>
            <p:cNvPr id="136" name="矩形 135"/>
            <p:cNvSpPr/>
            <p:nvPr/>
          </p:nvSpPr>
          <p:spPr>
            <a:xfrm>
              <a:off x="5103171" y="3532811"/>
              <a:ext cx="549543" cy="253857"/>
            </a:xfrm>
            <a:prstGeom prst="rect">
              <a:avLst/>
            </a:prstGeom>
            <a:noFill/>
          </p:spPr>
          <p:txBody>
            <a:bodyPr wrap="none">
              <a:spAutoFit/>
            </a:bodyPr>
            <a:lstStyle/>
            <a:p>
              <a:r>
                <a:rPr lang="zh-CN" altLang="en-US" sz="1600" b="1" dirty="0">
                  <a:latin typeface="微软雅黑" pitchFamily="34" charset="-122"/>
                  <a:ea typeface="微软雅黑" pitchFamily="34" charset="-122"/>
                </a:rPr>
                <a:t>学校</a:t>
              </a:r>
              <a:r>
                <a:rPr lang="en-US" altLang="zh-CN" sz="1600" b="1" dirty="0">
                  <a:latin typeface="微软雅黑" pitchFamily="34" charset="-122"/>
                  <a:ea typeface="微软雅黑" pitchFamily="34" charset="-122"/>
                </a:rPr>
                <a:t>C</a:t>
              </a:r>
              <a:endParaRPr lang="zh-CN" altLang="en-US" sz="1600" dirty="0"/>
            </a:p>
          </p:txBody>
        </p:sp>
        <p:sp>
          <p:nvSpPr>
            <p:cNvPr id="207" name="矩形 206"/>
            <p:cNvSpPr/>
            <p:nvPr/>
          </p:nvSpPr>
          <p:spPr>
            <a:xfrm>
              <a:off x="537897" y="3872727"/>
              <a:ext cx="2463471" cy="223183"/>
            </a:xfrm>
            <a:prstGeom prst="rect">
              <a:avLst/>
            </a:prstGeom>
          </p:spPr>
          <p:txBody>
            <a:bodyPr wrap="square">
              <a:spAutoFit/>
            </a:bodyPr>
            <a:lstStyle/>
            <a:p>
              <a:pPr algn="ctr"/>
              <a:r>
                <a:rPr lang="zh-CN" altLang="en-US" sz="1334" dirty="0">
                  <a:solidFill>
                    <a:srgbClr val="FFC000"/>
                  </a:solidFill>
                  <a:latin typeface="微软雅黑" pitchFamily="34" charset="-122"/>
                  <a:ea typeface="微软雅黑" pitchFamily="34" charset="-122"/>
                </a:rPr>
                <a:t>移动软件客户端实时观看</a:t>
              </a:r>
            </a:p>
          </p:txBody>
        </p:sp>
        <p:pic>
          <p:nvPicPr>
            <p:cNvPr id="74" name="图片 73" descr="42-17321865.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79750" y="3195025"/>
              <a:ext cx="737616" cy="524256"/>
            </a:xfrm>
            <a:prstGeom prst="roundRect">
              <a:avLst>
                <a:gd name="adj" fmla="val 4792"/>
              </a:avLst>
            </a:prstGeom>
            <a:noFill/>
            <a:ln w="9525">
              <a:noFill/>
              <a:miter lim="800000"/>
              <a:headEnd/>
              <a:tailEnd/>
            </a:ln>
            <a:effectLst/>
          </p:spPr>
        </p:pic>
        <p:sp>
          <p:nvSpPr>
            <p:cNvPr id="90" name="圆角矩形 89"/>
            <p:cNvSpPr/>
            <p:nvPr/>
          </p:nvSpPr>
          <p:spPr>
            <a:xfrm>
              <a:off x="900775" y="592841"/>
              <a:ext cx="1602890" cy="252000"/>
            </a:xfrm>
            <a:prstGeom prst="roundRect">
              <a:avLst/>
            </a:prstGeom>
            <a:solidFill>
              <a:srgbClr val="C00000"/>
            </a:solidFill>
          </p:spPr>
          <p:txBody>
            <a:bodyPr wrap="square" anchor="ctr">
              <a:noAutofit/>
            </a:bodyPr>
            <a:lstStyle/>
            <a:p>
              <a:pPr lvl="0" algn="ctr"/>
              <a:r>
                <a:rPr lang="zh-CN" altLang="en-US" sz="1867" b="1" dirty="0">
                  <a:solidFill>
                    <a:schemeClr val="bg1"/>
                  </a:solidFill>
                  <a:latin typeface="微软雅黑" pitchFamily="34" charset="-122"/>
                  <a:ea typeface="微软雅黑" pitchFamily="34" charset="-122"/>
                </a:rPr>
                <a:t>主讲课堂</a:t>
              </a:r>
              <a:endParaRPr lang="en-US" altLang="zh-CN" sz="1867" dirty="0">
                <a:solidFill>
                  <a:schemeClr val="bg1"/>
                </a:solidFill>
                <a:latin typeface="微软雅黑" pitchFamily="34" charset="-122"/>
                <a:ea typeface="微软雅黑" pitchFamily="34" charset="-122"/>
              </a:endParaRPr>
            </a:p>
          </p:txBody>
        </p:sp>
        <p:sp>
          <p:nvSpPr>
            <p:cNvPr id="91" name="圆角矩形 90"/>
            <p:cNvSpPr/>
            <p:nvPr/>
          </p:nvSpPr>
          <p:spPr>
            <a:xfrm>
              <a:off x="634693" y="2712100"/>
              <a:ext cx="2248351" cy="252000"/>
            </a:xfrm>
            <a:prstGeom prst="roundRect">
              <a:avLst/>
            </a:prstGeom>
            <a:solidFill>
              <a:srgbClr val="C00000"/>
            </a:solidFill>
          </p:spPr>
          <p:txBody>
            <a:bodyPr wrap="square" anchor="ctr">
              <a:noAutofit/>
            </a:bodyPr>
            <a:lstStyle/>
            <a:p>
              <a:pPr algn="ctr"/>
              <a:r>
                <a:rPr lang="zh-CN" altLang="en-US" sz="1867" b="1" dirty="0">
                  <a:solidFill>
                    <a:schemeClr val="bg1"/>
                  </a:solidFill>
                  <a:latin typeface="微软雅黑" pitchFamily="34" charset="-122"/>
                  <a:ea typeface="微软雅黑" pitchFamily="34" charset="-122"/>
                </a:rPr>
                <a:t>在办公室 </a:t>
              </a:r>
              <a:r>
                <a:rPr lang="en-US" altLang="zh-CN" sz="1867" b="1" dirty="0">
                  <a:solidFill>
                    <a:schemeClr val="bg1"/>
                  </a:solidFill>
                  <a:latin typeface="微软雅黑" pitchFamily="34" charset="-122"/>
                  <a:ea typeface="微软雅黑" pitchFamily="34" charset="-122"/>
                </a:rPr>
                <a:t>/ </a:t>
              </a:r>
              <a:r>
                <a:rPr lang="zh-CN" altLang="en-US" sz="1867" b="1" dirty="0">
                  <a:solidFill>
                    <a:schemeClr val="bg1"/>
                  </a:solidFill>
                  <a:latin typeface="微软雅黑" pitchFamily="34" charset="-122"/>
                  <a:ea typeface="微软雅黑" pitchFamily="34" charset="-122"/>
                </a:rPr>
                <a:t>在家 </a:t>
              </a:r>
              <a:r>
                <a:rPr lang="en-US" altLang="zh-CN" sz="1867" b="1" dirty="0">
                  <a:solidFill>
                    <a:schemeClr val="bg1"/>
                  </a:solidFill>
                  <a:latin typeface="微软雅黑" pitchFamily="34" charset="-122"/>
                  <a:ea typeface="微软雅黑" pitchFamily="34" charset="-122"/>
                </a:rPr>
                <a:t>/ </a:t>
              </a:r>
              <a:r>
                <a:rPr lang="zh-CN" altLang="en-US" sz="1867" b="1" dirty="0">
                  <a:solidFill>
                    <a:schemeClr val="bg1"/>
                  </a:solidFill>
                  <a:latin typeface="微软雅黑" pitchFamily="34" charset="-122"/>
                  <a:ea typeface="微软雅黑" pitchFamily="34" charset="-122"/>
                </a:rPr>
                <a:t>在途</a:t>
              </a:r>
            </a:p>
          </p:txBody>
        </p:sp>
        <p:cxnSp>
          <p:nvCxnSpPr>
            <p:cNvPr id="160" name="直接连接符 159"/>
            <p:cNvCxnSpPr/>
            <p:nvPr/>
          </p:nvCxnSpPr>
          <p:spPr bwMode="auto">
            <a:xfrm flipH="1" flipV="1">
              <a:off x="3160087" y="1926516"/>
              <a:ext cx="648000" cy="216000"/>
            </a:xfrm>
            <a:prstGeom prst="line">
              <a:avLst/>
            </a:prstGeom>
            <a:noFill/>
            <a:ln w="12700">
              <a:solidFill>
                <a:srgbClr val="FF0000"/>
              </a:solidFill>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直接连接符 165"/>
            <p:cNvCxnSpPr/>
            <p:nvPr/>
          </p:nvCxnSpPr>
          <p:spPr bwMode="auto">
            <a:xfrm flipH="1">
              <a:off x="5541836" y="1731981"/>
              <a:ext cx="697611" cy="350563"/>
            </a:xfrm>
            <a:prstGeom prst="line">
              <a:avLst/>
            </a:prstGeom>
            <a:noFill/>
            <a:ln w="12700">
              <a:solidFill>
                <a:srgbClr val="FF0000"/>
              </a:solidFill>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直接连接符 125"/>
            <p:cNvCxnSpPr/>
            <p:nvPr/>
          </p:nvCxnSpPr>
          <p:spPr bwMode="auto">
            <a:xfrm flipH="1">
              <a:off x="2990628" y="2710927"/>
              <a:ext cx="666973" cy="279699"/>
            </a:xfrm>
            <a:prstGeom prst="line">
              <a:avLst/>
            </a:prstGeom>
            <a:noFill/>
            <a:ln w="12700">
              <a:solidFill>
                <a:srgbClr val="FF0000"/>
              </a:solidFill>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TextBox 155"/>
            <p:cNvSpPr txBox="1"/>
            <p:nvPr/>
          </p:nvSpPr>
          <p:spPr>
            <a:xfrm>
              <a:off x="634701" y="2333830"/>
              <a:ext cx="2538805" cy="207701"/>
            </a:xfrm>
            <a:prstGeom prst="rect">
              <a:avLst/>
            </a:prstGeom>
            <a:noFill/>
          </p:spPr>
          <p:txBody>
            <a:bodyPr wrap="square" rtlCol="0">
              <a:spAutoFit/>
            </a:bodyPr>
            <a:lstStyle/>
            <a:p>
              <a:r>
                <a:rPr lang="zh-CN" altLang="en-US" sz="1200" dirty="0">
                  <a:solidFill>
                    <a:srgbClr val="FFC000"/>
                  </a:solidFill>
                  <a:latin typeface="微软雅黑" pitchFamily="34" charset="-122"/>
                  <a:ea typeface="微软雅黑" pitchFamily="34" charset="-122"/>
                </a:rPr>
                <a:t>高清教学全景实时传送至远端，高清交互</a:t>
              </a:r>
            </a:p>
          </p:txBody>
        </p:sp>
        <p:sp>
          <p:nvSpPr>
            <p:cNvPr id="137" name="矩形 136"/>
            <p:cNvSpPr/>
            <p:nvPr/>
          </p:nvSpPr>
          <p:spPr>
            <a:xfrm>
              <a:off x="5310608" y="1644806"/>
              <a:ext cx="551946" cy="253857"/>
            </a:xfrm>
            <a:prstGeom prst="rect">
              <a:avLst/>
            </a:prstGeom>
            <a:noFill/>
          </p:spPr>
          <p:txBody>
            <a:bodyPr wrap="none">
              <a:spAutoFit/>
            </a:bodyPr>
            <a:lstStyle/>
            <a:p>
              <a:r>
                <a:rPr lang="zh-CN" altLang="en-US" sz="1600" b="1" dirty="0">
                  <a:latin typeface="微软雅黑" pitchFamily="34" charset="-122"/>
                  <a:ea typeface="微软雅黑" pitchFamily="34" charset="-122"/>
                </a:rPr>
                <a:t>学校</a:t>
              </a:r>
              <a:r>
                <a:rPr lang="en-US" altLang="zh-CN" sz="1600" b="1" dirty="0">
                  <a:latin typeface="微软雅黑" pitchFamily="34" charset="-122"/>
                  <a:ea typeface="微软雅黑" pitchFamily="34" charset="-122"/>
                </a:rPr>
                <a:t>B</a:t>
              </a:r>
              <a:endParaRPr lang="zh-CN" altLang="en-US" sz="1600" dirty="0"/>
            </a:p>
          </p:txBody>
        </p:sp>
        <p:sp>
          <p:nvSpPr>
            <p:cNvPr id="66" name="矩形 370"/>
            <p:cNvSpPr/>
            <p:nvPr/>
          </p:nvSpPr>
          <p:spPr bwMode="auto">
            <a:xfrm>
              <a:off x="3977591" y="1876778"/>
              <a:ext cx="1433473" cy="31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algn="ctr" defTabSz="1219444" fontAlgn="base">
                <a:spcBef>
                  <a:spcPct val="0"/>
                </a:spcBef>
                <a:spcAft>
                  <a:spcPct val="0"/>
                </a:spcAft>
                <a:buClr>
                  <a:srgbClr val="CC9900"/>
                </a:buClr>
              </a:pPr>
              <a:r>
                <a:rPr lang="zh-CN" altLang="en-US" sz="1867" b="1" dirty="0" smtClean="0">
                  <a:solidFill>
                    <a:srgbClr val="FFC000"/>
                  </a:solidFill>
                  <a:latin typeface="微软雅黑" pitchFamily="34" charset="-122"/>
                  <a:ea typeface="微软雅黑" pitchFamily="34" charset="-122"/>
                </a:rPr>
                <a:t>教学</a:t>
              </a:r>
              <a:r>
                <a:rPr lang="zh-CN" altLang="en-US" sz="1867" b="1" dirty="0">
                  <a:solidFill>
                    <a:srgbClr val="FFC000"/>
                  </a:solidFill>
                  <a:latin typeface="微软雅黑" pitchFamily="34" charset="-122"/>
                  <a:ea typeface="微软雅黑" pitchFamily="34" charset="-122"/>
                </a:rPr>
                <a:t>平台</a:t>
              </a:r>
            </a:p>
          </p:txBody>
        </p:sp>
        <p:pic>
          <p:nvPicPr>
            <p:cNvPr id="78" name="Picture 4" descr="F:\t图片素材\SMC2.0\01 RH2285V2(8 Disks).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93406" y="2230490"/>
              <a:ext cx="461734" cy="157910"/>
            </a:xfrm>
            <a:prstGeom prst="rect">
              <a:avLst/>
            </a:prstGeom>
            <a:noFill/>
            <a:ln w="9525">
              <a:noFill/>
              <a:miter lim="800000"/>
              <a:headEnd/>
              <a:tailEnd/>
            </a:ln>
          </p:spPr>
        </p:pic>
        <p:sp>
          <p:nvSpPr>
            <p:cNvPr id="80" name="Text Box 46"/>
            <p:cNvSpPr txBox="1">
              <a:spLocks noChangeArrowheads="1"/>
            </p:cNvSpPr>
            <p:nvPr/>
          </p:nvSpPr>
          <p:spPr bwMode="auto">
            <a:xfrm>
              <a:off x="3488517" y="2491777"/>
              <a:ext cx="732066" cy="162954"/>
            </a:xfrm>
            <a:prstGeom prst="rect">
              <a:avLst/>
            </a:prstGeom>
            <a:noFill/>
            <a:ln w="9525">
              <a:noFill/>
              <a:miter lim="800000"/>
              <a:headEnd/>
              <a:tailEnd/>
            </a:ln>
          </p:spPr>
          <p:txBody>
            <a:bodyPr wrap="square" lIns="0" tIns="0" rIns="0" bIns="0">
              <a:noAutofit/>
            </a:bodyPr>
            <a:lstStyle/>
            <a:p>
              <a:pPr algn="ctr" defTabSz="1113589">
                <a:defRPr/>
              </a:pPr>
              <a:r>
                <a:rPr lang="zh-CN" altLang="en-US" sz="1200" b="1" kern="0" dirty="0">
                  <a:solidFill>
                    <a:srgbClr val="000000"/>
                  </a:solidFill>
                  <a:latin typeface="微软雅黑" pitchFamily="34" charset="-122"/>
                  <a:ea typeface="微软雅黑" pitchFamily="34" charset="-122"/>
                </a:rPr>
                <a:t>视讯管理中心</a:t>
              </a:r>
            </a:p>
          </p:txBody>
        </p:sp>
        <p:sp>
          <p:nvSpPr>
            <p:cNvPr id="75" name="Text Box 46"/>
            <p:cNvSpPr txBox="1">
              <a:spLocks noChangeArrowheads="1"/>
            </p:cNvSpPr>
            <p:nvPr/>
          </p:nvSpPr>
          <p:spPr bwMode="auto">
            <a:xfrm>
              <a:off x="4285027" y="2508836"/>
              <a:ext cx="785546" cy="74396"/>
            </a:xfrm>
            <a:prstGeom prst="rect">
              <a:avLst/>
            </a:prstGeom>
            <a:noFill/>
            <a:ln w="9525">
              <a:noFill/>
              <a:miter lim="800000"/>
              <a:headEnd/>
              <a:tailEnd/>
            </a:ln>
          </p:spPr>
          <p:txBody>
            <a:bodyPr wrap="square" lIns="0" tIns="0" rIns="0" bIns="0">
              <a:noAutofit/>
            </a:bodyPr>
            <a:lstStyle/>
            <a:p>
              <a:pPr algn="ctr" defTabSz="1113589">
                <a:defRPr/>
              </a:pPr>
              <a:r>
                <a:rPr lang="zh-CN" altLang="en-US" sz="1200" b="1" kern="0" dirty="0">
                  <a:solidFill>
                    <a:srgbClr val="000000"/>
                  </a:solidFill>
                  <a:latin typeface="微软雅黑" pitchFamily="34" charset="-122"/>
                  <a:ea typeface="微软雅黑" pitchFamily="34" charset="-122"/>
                </a:rPr>
                <a:t>媒体交换中心</a:t>
              </a:r>
            </a:p>
          </p:txBody>
        </p:sp>
        <p:sp>
          <p:nvSpPr>
            <p:cNvPr id="89" name="Freeform 27"/>
            <p:cNvSpPr>
              <a:spLocks noEditPoints="1"/>
            </p:cNvSpPr>
            <p:nvPr/>
          </p:nvSpPr>
          <p:spPr bwMode="auto">
            <a:xfrm>
              <a:off x="3475991" y="1646859"/>
              <a:ext cx="2270205" cy="1088076"/>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solidFill>
              <a:schemeClr val="bg1"/>
            </a:solidFill>
            <a:ln w="12700">
              <a:noFill/>
              <a:miter lim="800000"/>
              <a:headEnd/>
              <a:tailEnd/>
            </a:ln>
            <a:effectLst/>
            <a:scene3d>
              <a:camera prst="orthographicFront">
                <a:rot lat="0" lon="0" rev="0"/>
              </a:camera>
              <a:lightRig rig="chilly" dir="t">
                <a:rot lat="0" lon="0" rev="18480000"/>
              </a:lightRig>
            </a:scene3d>
            <a:sp3d prstMaterial="clear">
              <a:bevelT h="63500"/>
            </a:sp3d>
          </p:spPr>
          <p:txBody>
            <a:bodyPr lIns="240056" tIns="144033" rIns="192044" bIns="96022" anchor="ctr"/>
            <a:lstStyle/>
            <a:p>
              <a:pPr marL="114323" indent="-114323" defTabSz="1066729" eaLnBrk="0" hangingPunct="0">
                <a:lnSpc>
                  <a:spcPct val="120000"/>
                </a:lnSpc>
                <a:spcBef>
                  <a:spcPct val="20000"/>
                </a:spcBef>
                <a:buClr>
                  <a:srgbClr val="C00000"/>
                </a:buClr>
                <a:buSzPct val="60000"/>
                <a:buFont typeface="Wingdings" pitchFamily="2" charset="2"/>
                <a:buChar char="n"/>
                <a:defRPr/>
              </a:pPr>
              <a:endParaRPr lang="zh-CN" altLang="en-US" sz="1600" dirty="0">
                <a:solidFill>
                  <a:srgbClr val="C00000"/>
                </a:solidFill>
                <a:latin typeface="微软雅黑" pitchFamily="34" charset="-122"/>
                <a:ea typeface="微软雅黑" pitchFamily="34" charset="-122"/>
                <a:sym typeface="Calibri" pitchFamily="34" charset="0"/>
              </a:endParaRPr>
            </a:p>
          </p:txBody>
        </p:sp>
        <p:pic>
          <p:nvPicPr>
            <p:cNvPr id="77" name="Picture 5" descr="F:\t图片素材\VP96XX\Huawei Videoconferencing MCU VP9660&amp;9650&amp;9630 Photos\Huawei Videoconferencing MCU VP 9650Photos\002.png"/>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63223" y="2215349"/>
              <a:ext cx="508573" cy="234684"/>
            </a:xfrm>
            <a:prstGeom prst="rect">
              <a:avLst/>
            </a:prstGeom>
            <a:noFill/>
            <a:ln w="9525">
              <a:noFill/>
              <a:miter lim="800000"/>
              <a:headEnd/>
              <a:tailEnd/>
            </a:ln>
          </p:spPr>
        </p:pic>
        <p:sp>
          <p:nvSpPr>
            <p:cNvPr id="104" name="矩形 103"/>
            <p:cNvSpPr/>
            <p:nvPr/>
          </p:nvSpPr>
          <p:spPr>
            <a:xfrm>
              <a:off x="7045392" y="2035102"/>
              <a:ext cx="600025" cy="207701"/>
            </a:xfrm>
            <a:prstGeom prst="rect">
              <a:avLst/>
            </a:prstGeom>
          </p:spPr>
          <p:txBody>
            <a:bodyPr wrap="none">
              <a:spAutoFit/>
            </a:bodyPr>
            <a:lstStyle/>
            <a:p>
              <a:r>
                <a:rPr lang="zh-CN" altLang="en-US" sz="1200" dirty="0">
                  <a:solidFill>
                    <a:srgbClr val="FFC000"/>
                  </a:solidFill>
                  <a:latin typeface="微软雅黑" pitchFamily="34" charset="-122"/>
                  <a:ea typeface="微软雅黑" pitchFamily="34" charset="-122"/>
                </a:rPr>
                <a:t>高清交互</a:t>
              </a:r>
              <a:endParaRPr lang="zh-CN" altLang="en-US" sz="3201" dirty="0">
                <a:solidFill>
                  <a:srgbClr val="FFC000"/>
                </a:solidFill>
              </a:endParaRPr>
            </a:p>
          </p:txBody>
        </p:sp>
        <p:sp>
          <p:nvSpPr>
            <p:cNvPr id="96" name="圆角矩形 95"/>
            <p:cNvSpPr/>
            <p:nvPr/>
          </p:nvSpPr>
          <p:spPr bwMode="auto">
            <a:xfrm>
              <a:off x="6454601" y="831201"/>
              <a:ext cx="1807272" cy="1041122"/>
            </a:xfrm>
            <a:prstGeom prst="roundRect">
              <a:avLst>
                <a:gd name="adj" fmla="val 4403"/>
              </a:avLst>
            </a:prstGeom>
            <a:solidFill>
              <a:schemeClr val="bg1">
                <a:lumMod val="85000"/>
                <a:alpha val="70000"/>
              </a:scheme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txBody>
            <a:bodyPr lIns="240056" tIns="144033" rIns="192044" bIns="96022" anchor="ctr"/>
            <a:lstStyle/>
            <a:p>
              <a:pPr marL="114323" indent="-114323" defTabSz="1066729" eaLnBrk="0" hangingPunct="0">
                <a:lnSpc>
                  <a:spcPct val="120000"/>
                </a:lnSpc>
                <a:spcBef>
                  <a:spcPct val="20000"/>
                </a:spcBef>
                <a:buClr>
                  <a:srgbClr val="C00000"/>
                </a:buClr>
                <a:buSzPct val="60000"/>
                <a:buFont typeface="Wingdings" pitchFamily="2" charset="2"/>
                <a:buChar char="n"/>
                <a:defRPr/>
              </a:pPr>
              <a:endParaRPr lang="en-US" altLang="zh-CN" sz="1600" dirty="0">
                <a:solidFill>
                  <a:srgbClr val="C00000"/>
                </a:solidFill>
                <a:latin typeface="微软雅黑" pitchFamily="34" charset="-122"/>
                <a:ea typeface="微软雅黑" pitchFamily="34" charset="-122"/>
                <a:sym typeface="Calibri" pitchFamily="34" charset="0"/>
              </a:endParaRPr>
            </a:p>
          </p:txBody>
        </p:sp>
        <p:sp>
          <p:nvSpPr>
            <p:cNvPr id="92" name="圆角矩形 91"/>
            <p:cNvSpPr/>
            <p:nvPr/>
          </p:nvSpPr>
          <p:spPr>
            <a:xfrm>
              <a:off x="6609508" y="528305"/>
              <a:ext cx="1435491" cy="252000"/>
            </a:xfrm>
            <a:prstGeom prst="roundRect">
              <a:avLst/>
            </a:prstGeom>
            <a:solidFill>
              <a:srgbClr val="C00000"/>
            </a:solidFill>
          </p:spPr>
          <p:txBody>
            <a:bodyPr wrap="square" anchor="ctr">
              <a:noAutofit/>
            </a:bodyPr>
            <a:lstStyle/>
            <a:p>
              <a:pPr lvl="0" algn="ctr"/>
              <a:r>
                <a:rPr lang="zh-CN" altLang="en-US" sz="1867" b="1" dirty="0">
                  <a:solidFill>
                    <a:schemeClr val="bg1"/>
                  </a:solidFill>
                  <a:latin typeface="微软雅黑" pitchFamily="34" charset="-122"/>
                  <a:ea typeface="微软雅黑" pitchFamily="34" charset="-122"/>
                </a:rPr>
                <a:t>听课课堂</a:t>
              </a:r>
              <a:endParaRPr lang="en-US" altLang="zh-CN" sz="1867" b="1" dirty="0">
                <a:solidFill>
                  <a:schemeClr val="bg1"/>
                </a:solidFill>
                <a:latin typeface="微软雅黑" pitchFamily="34" charset="-122"/>
                <a:ea typeface="微软雅黑" pitchFamily="34" charset="-122"/>
              </a:endParaRPr>
            </a:p>
          </p:txBody>
        </p:sp>
        <p:pic>
          <p:nvPicPr>
            <p:cNvPr id="82"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38101" y="868914"/>
              <a:ext cx="2094466" cy="1067219"/>
            </a:xfrm>
            <a:prstGeom prst="rect">
              <a:avLst/>
            </a:prstGeom>
            <a:noFill/>
            <a:ln w="9525">
              <a:noFill/>
              <a:miter lim="800000"/>
              <a:headEnd/>
              <a:tailEnd/>
            </a:ln>
          </p:spPr>
        </p:pic>
        <p:sp>
          <p:nvSpPr>
            <p:cNvPr id="107" name="矩形 106"/>
            <p:cNvSpPr/>
            <p:nvPr/>
          </p:nvSpPr>
          <p:spPr>
            <a:xfrm>
              <a:off x="7253083" y="3878620"/>
              <a:ext cx="600025" cy="207701"/>
            </a:xfrm>
            <a:prstGeom prst="rect">
              <a:avLst/>
            </a:prstGeom>
          </p:spPr>
          <p:txBody>
            <a:bodyPr wrap="none">
              <a:spAutoFit/>
            </a:bodyPr>
            <a:lstStyle/>
            <a:p>
              <a:r>
                <a:rPr lang="zh-CN" altLang="en-US" sz="1200" dirty="0">
                  <a:solidFill>
                    <a:srgbClr val="FFC000"/>
                  </a:solidFill>
                  <a:latin typeface="微软雅黑" pitchFamily="34" charset="-122"/>
                  <a:ea typeface="微软雅黑" pitchFamily="34" charset="-122"/>
                </a:rPr>
                <a:t>高清交互</a:t>
              </a:r>
              <a:endParaRPr lang="zh-CN" altLang="en-US" sz="3201" dirty="0">
                <a:solidFill>
                  <a:srgbClr val="FFC000"/>
                </a:solidFill>
              </a:endParaRPr>
            </a:p>
          </p:txBody>
        </p:sp>
        <p:sp>
          <p:nvSpPr>
            <p:cNvPr id="108" name="圆角矩形 107"/>
            <p:cNvSpPr/>
            <p:nvPr/>
          </p:nvSpPr>
          <p:spPr bwMode="auto">
            <a:xfrm>
              <a:off x="6543209" y="2780504"/>
              <a:ext cx="1807272" cy="1041122"/>
            </a:xfrm>
            <a:prstGeom prst="roundRect">
              <a:avLst>
                <a:gd name="adj" fmla="val 4403"/>
              </a:avLst>
            </a:prstGeom>
            <a:solidFill>
              <a:schemeClr val="bg1">
                <a:lumMod val="85000"/>
                <a:alpha val="70000"/>
              </a:scheme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txBody>
            <a:bodyPr lIns="240056" tIns="144033" rIns="192044" bIns="96022" anchor="ctr"/>
            <a:lstStyle/>
            <a:p>
              <a:pPr marL="114323" indent="-114323" defTabSz="1066729" eaLnBrk="0" hangingPunct="0">
                <a:lnSpc>
                  <a:spcPct val="120000"/>
                </a:lnSpc>
                <a:spcBef>
                  <a:spcPct val="20000"/>
                </a:spcBef>
                <a:buClr>
                  <a:srgbClr val="C00000"/>
                </a:buClr>
                <a:buSzPct val="60000"/>
                <a:buFont typeface="Wingdings" pitchFamily="2" charset="2"/>
                <a:buChar char="n"/>
                <a:defRPr/>
              </a:pPr>
              <a:endParaRPr lang="en-US" altLang="zh-CN" sz="1600" dirty="0">
                <a:solidFill>
                  <a:srgbClr val="C00000"/>
                </a:solidFill>
                <a:latin typeface="微软雅黑" pitchFamily="34" charset="-122"/>
                <a:ea typeface="微软雅黑" pitchFamily="34" charset="-122"/>
                <a:sym typeface="Calibri" pitchFamily="34" charset="0"/>
              </a:endParaRPr>
            </a:p>
          </p:txBody>
        </p:sp>
        <p:sp>
          <p:nvSpPr>
            <p:cNvPr id="119" name="圆角矩形 118"/>
            <p:cNvSpPr/>
            <p:nvPr/>
          </p:nvSpPr>
          <p:spPr>
            <a:xfrm>
              <a:off x="6698116" y="2477608"/>
              <a:ext cx="1435491" cy="252000"/>
            </a:xfrm>
            <a:prstGeom prst="roundRect">
              <a:avLst/>
            </a:prstGeom>
            <a:solidFill>
              <a:srgbClr val="C00000"/>
            </a:solidFill>
          </p:spPr>
          <p:txBody>
            <a:bodyPr wrap="square" anchor="ctr">
              <a:noAutofit/>
            </a:bodyPr>
            <a:lstStyle/>
            <a:p>
              <a:pPr lvl="0" algn="ctr"/>
              <a:r>
                <a:rPr lang="zh-CN" altLang="en-US" sz="1867" b="1" dirty="0">
                  <a:solidFill>
                    <a:schemeClr val="bg1"/>
                  </a:solidFill>
                  <a:latin typeface="微软雅黑" pitchFamily="34" charset="-122"/>
                  <a:ea typeface="微软雅黑" pitchFamily="34" charset="-122"/>
                </a:rPr>
                <a:t>听课课堂</a:t>
              </a:r>
              <a:endParaRPr lang="en-US" altLang="zh-CN" sz="1867" b="1" dirty="0">
                <a:solidFill>
                  <a:schemeClr val="bg1"/>
                </a:solidFill>
                <a:latin typeface="微软雅黑" pitchFamily="34" charset="-122"/>
                <a:ea typeface="微软雅黑" pitchFamily="34" charset="-122"/>
              </a:endParaRPr>
            </a:p>
          </p:txBody>
        </p:sp>
        <p:cxnSp>
          <p:nvCxnSpPr>
            <p:cNvPr id="121" name="直接连接符 120"/>
            <p:cNvCxnSpPr/>
            <p:nvPr/>
          </p:nvCxnSpPr>
          <p:spPr bwMode="auto">
            <a:xfrm flipH="1" flipV="1">
              <a:off x="5460709" y="2755382"/>
              <a:ext cx="855032" cy="349325"/>
            </a:xfrm>
            <a:prstGeom prst="line">
              <a:avLst/>
            </a:prstGeom>
            <a:noFill/>
            <a:ln w="12700">
              <a:solidFill>
                <a:srgbClr val="FF0000"/>
              </a:solidFill>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2" name="Text Box 67"/>
          <p:cNvSpPr txBox="1">
            <a:spLocks noChangeArrowheads="1"/>
          </p:cNvSpPr>
          <p:nvPr/>
        </p:nvSpPr>
        <p:spPr bwMode="auto">
          <a:xfrm>
            <a:off x="6457595" y="3672365"/>
            <a:ext cx="1300780" cy="262477"/>
          </a:xfrm>
          <a:prstGeom prst="rect">
            <a:avLst/>
          </a:prstGeom>
          <a:noFill/>
          <a:ln w="9525" algn="ctr">
            <a:noFill/>
            <a:miter lim="800000"/>
            <a:headEnd/>
            <a:tailEnd/>
          </a:ln>
        </p:spPr>
        <p:txBody>
          <a:bodyPr wrap="none" lIns="109537" tIns="56960" rIns="109537" bIns="56960"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defTabSz="1484972">
              <a:lnSpc>
                <a:spcPct val="70000"/>
              </a:lnSpc>
              <a:defRPr/>
            </a:pPr>
            <a:r>
              <a:rPr lang="zh-CN" altLang="en-US" sz="1200" b="1" dirty="0">
                <a:latin typeface="Arial" pitchFamily="34" charset="0"/>
                <a:ea typeface="微软雅黑" pitchFamily="34" charset="-122"/>
                <a:cs typeface="Arial" pitchFamily="34" charset="0"/>
              </a:rPr>
              <a:t>录播管理</a:t>
            </a:r>
            <a:endParaRPr lang="en-US" altLang="zh-CN" sz="1200" b="1" dirty="0">
              <a:latin typeface="Arial" pitchFamily="34" charset="0"/>
              <a:ea typeface="微软雅黑" pitchFamily="34" charset="-122"/>
              <a:cs typeface="Arial" pitchFamily="34" charset="0"/>
            </a:endParaRPr>
          </a:p>
        </p:txBody>
      </p:sp>
      <p:pic>
        <p:nvPicPr>
          <p:cNvPr id="63" name="图片 62" descr="VP9630-左.jpg"/>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6805979" y="3365255"/>
            <a:ext cx="621973" cy="261546"/>
          </a:xfrm>
          <a:prstGeom prst="rect">
            <a:avLst/>
          </a:prstGeom>
        </p:spPr>
      </p:pic>
      <p:pic>
        <p:nvPicPr>
          <p:cNvPr id="64" name="图片 63"/>
          <p:cNvPicPr>
            <a:picLocks noChangeAspect="1"/>
          </p:cNvPicPr>
          <p:nvPr/>
        </p:nvPicPr>
        <p:blipFill rotWithShape="1">
          <a:blip r:embed="rId15" cstate="print">
            <a:extLst>
              <a:ext uri="{28A0092B-C50C-407E-A947-70E740481C1C}">
                <a14:useLocalDpi xmlns:a14="http://schemas.microsoft.com/office/drawing/2010/main" val="0"/>
              </a:ext>
            </a:extLst>
          </a:blip>
          <a:srcRect b="-1588"/>
          <a:stretch/>
        </p:blipFill>
        <p:spPr>
          <a:xfrm>
            <a:off x="8866533" y="4189829"/>
            <a:ext cx="2128738" cy="1152272"/>
          </a:xfrm>
          <a:prstGeom prst="rect">
            <a:avLst/>
          </a:prstGeom>
        </p:spPr>
      </p:pic>
      <p:pic>
        <p:nvPicPr>
          <p:cNvPr id="70" name="图片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53349" y="1542688"/>
            <a:ext cx="2150464" cy="1197716"/>
          </a:xfrm>
          <a:prstGeom prst="rect">
            <a:avLst/>
          </a:prstGeom>
        </p:spPr>
      </p:pic>
    </p:spTree>
    <p:extLst>
      <p:ext uri="{BB962C8B-B14F-4D97-AF65-F5344CB8AC3E}">
        <p14:creationId xmlns:p14="http://schemas.microsoft.com/office/powerpoint/2010/main" val="1478841920"/>
      </p:ext>
    </p:extLst>
  </p:cSld>
  <p:clrMapOvr>
    <a:masterClrMapping/>
  </p:clrMapOvr>
  <p:transition advClick="0">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572"/>
          <p:cNvSpPr/>
          <p:nvPr/>
        </p:nvSpPr>
        <p:spPr bwMode="auto">
          <a:xfrm>
            <a:off x="552449" y="2541101"/>
            <a:ext cx="11091863" cy="423069"/>
          </a:xfrm>
          <a:custGeom>
            <a:avLst/>
            <a:gdLst/>
            <a:ahLst/>
            <a:cxnLst>
              <a:cxn ang="0">
                <a:pos x="wd2" y="hd2"/>
              </a:cxn>
              <a:cxn ang="5400000">
                <a:pos x="wd2" y="hd2"/>
              </a:cxn>
              <a:cxn ang="10800000">
                <a:pos x="wd2" y="hd2"/>
              </a:cxn>
              <a:cxn ang="16200000">
                <a:pos x="wd2" y="hd2"/>
              </a:cxn>
            </a:cxnLst>
            <a:rect l="0" t="0" r="r" b="b"/>
            <a:pathLst>
              <a:path w="21600" h="21600" extrusionOk="0">
                <a:moveTo>
                  <a:pt x="0" y="21477"/>
                </a:moveTo>
                <a:lnTo>
                  <a:pt x="4800" y="0"/>
                </a:lnTo>
                <a:lnTo>
                  <a:pt x="16749" y="0"/>
                </a:lnTo>
                <a:lnTo>
                  <a:pt x="21600" y="21600"/>
                </a:lnTo>
                <a:lnTo>
                  <a:pt x="0" y="21477"/>
                </a:lnTo>
                <a:close/>
              </a:path>
            </a:pathLst>
          </a:custGeom>
          <a:gradFill flip="none" rotWithShape="1">
            <a:gsLst>
              <a:gs pos="0">
                <a:srgbClr val="00A3D7">
                  <a:alpha val="55000"/>
                </a:srgbClr>
              </a:gs>
              <a:gs pos="100000">
                <a:srgbClr val="3A88FE">
                  <a:alpha val="0"/>
                </a:srgbClr>
              </a:gs>
            </a:gsLst>
            <a:lin ang="16260000" scaled="0"/>
          </a:gradFill>
          <a:ln w="12700" cap="flat">
            <a:noFill/>
            <a:miter lim="400000"/>
          </a:ln>
          <a:effectLst/>
        </p:spPr>
        <p:txBody>
          <a:bodyPr lIns="0" tIns="0" rIns="0" bIns="0" anchor="ctr"/>
          <a:lstStyle/>
          <a:p>
            <a:pPr defTabSz="161544">
              <a:defRPr sz="2200">
                <a:latin typeface="Gill Sans"/>
                <a:ea typeface="Gill Sans"/>
                <a:cs typeface="Gill Sans"/>
                <a:sym typeface="Gill Sans"/>
              </a:defRPr>
            </a:pPr>
            <a:endParaRPr sz="800" b="1" kern="0" dirty="0">
              <a:solidFill>
                <a:sysClr val="windowText" lastClr="000000"/>
              </a:solidFill>
              <a:latin typeface="微软雅黑" pitchFamily="34" charset="-122"/>
              <a:ea typeface="微软雅黑" pitchFamily="34" charset="-122"/>
              <a:cs typeface="Gill Sans"/>
              <a:sym typeface="Gill Sans"/>
            </a:endParaRPr>
          </a:p>
        </p:txBody>
      </p:sp>
      <p:sp>
        <p:nvSpPr>
          <p:cNvPr id="2054" name="标题 1"/>
          <p:cNvSpPr txBox="1">
            <a:spLocks/>
          </p:cNvSpPr>
          <p:nvPr/>
        </p:nvSpPr>
        <p:spPr bwMode="auto">
          <a:xfrm>
            <a:off x="360000" y="486000"/>
            <a:ext cx="11304028" cy="682718"/>
          </a:xfrm>
          <a:prstGeom prst="rect">
            <a:avLst/>
          </a:prstGeom>
          <a:extLst/>
        </p:spPr>
        <p:txBody>
          <a:bodyPr vert="horz" lIns="81638" tIns="40819" rIns="81638" bIns="40819" rtlCol="0" anchor="ctr">
            <a:noAutofit/>
          </a:bodyPr>
          <a:lstStyle>
            <a:defPPr>
              <a:defRPr lang="zh-CN"/>
            </a:defPPr>
            <a:lvl1pPr defTabSz="914400">
              <a:spcBef>
                <a:spcPct val="0"/>
              </a:spcBef>
              <a:buNone/>
              <a:defRPr kumimoji="1" sz="3600" b="1">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r>
              <a:rPr lang="zh-CN" altLang="en-US" dirty="0" smtClean="0">
                <a:sym typeface="Arial"/>
              </a:rPr>
              <a:t>校园资源整合</a:t>
            </a:r>
            <a:r>
              <a:rPr lang="zh-CN" altLang="en-US" dirty="0">
                <a:sym typeface="Arial"/>
              </a:rPr>
              <a:t>优化解决方案</a:t>
            </a:r>
            <a:endParaRPr lang="en-US" altLang="zh-CN" dirty="0">
              <a:sym typeface="Arial"/>
            </a:endParaRPr>
          </a:p>
        </p:txBody>
      </p:sp>
      <p:sp>
        <p:nvSpPr>
          <p:cNvPr id="151" name="任意多边形 150"/>
          <p:cNvSpPr/>
          <p:nvPr/>
        </p:nvSpPr>
        <p:spPr bwMode="auto">
          <a:xfrm>
            <a:off x="5225009" y="2913970"/>
            <a:ext cx="1635617" cy="813080"/>
          </a:xfrm>
          <a:custGeom>
            <a:avLst/>
            <a:gdLst>
              <a:gd name="connsiteX0" fmla="*/ 528615 w 1422416"/>
              <a:gd name="connsiteY0" fmla="*/ 0 h 995708"/>
              <a:gd name="connsiteX1" fmla="*/ 818578 w 1422416"/>
              <a:gd name="connsiteY1" fmla="*/ 192200 h 995708"/>
              <a:gd name="connsiteX2" fmla="*/ 830364 w 1422416"/>
              <a:gd name="connsiteY2" fmla="*/ 250573 h 995708"/>
              <a:gd name="connsiteX3" fmla="*/ 843416 w 1422416"/>
              <a:gd name="connsiteY3" fmla="*/ 231217 h 995708"/>
              <a:gd name="connsiteX4" fmla="*/ 982831 w 1422416"/>
              <a:gd name="connsiteY4" fmla="*/ 173468 h 995708"/>
              <a:gd name="connsiteX5" fmla="*/ 1179997 w 1422416"/>
              <a:gd name="connsiteY5" fmla="*/ 370633 h 995708"/>
              <a:gd name="connsiteX6" fmla="*/ 1176532 w 1422416"/>
              <a:gd name="connsiteY6" fmla="*/ 387799 h 995708"/>
              <a:gd name="connsiteX7" fmla="*/ 1177258 w 1422416"/>
              <a:gd name="connsiteY7" fmla="*/ 387872 h 995708"/>
              <a:gd name="connsiteX8" fmla="*/ 1422416 w 1422416"/>
              <a:gd name="connsiteY8" fmla="*/ 688671 h 995708"/>
              <a:gd name="connsiteX9" fmla="*/ 1115379 w 1422416"/>
              <a:gd name="connsiteY9" fmla="*/ 995708 h 995708"/>
              <a:gd name="connsiteX10" fmla="*/ 1108678 w 1422416"/>
              <a:gd name="connsiteY10" fmla="*/ 995033 h 995708"/>
              <a:gd name="connsiteX11" fmla="*/ 1108678 w 1422416"/>
              <a:gd name="connsiteY11" fmla="*/ 995708 h 995708"/>
              <a:gd name="connsiteX12" fmla="*/ 307037 w 1422416"/>
              <a:gd name="connsiteY12" fmla="*/ 995708 h 995708"/>
              <a:gd name="connsiteX13" fmla="*/ 292042 w 1422416"/>
              <a:gd name="connsiteY13" fmla="*/ 995708 h 995708"/>
              <a:gd name="connsiteX14" fmla="*/ 292042 w 1422416"/>
              <a:gd name="connsiteY14" fmla="*/ 994197 h 995708"/>
              <a:gd name="connsiteX15" fmla="*/ 245158 w 1422416"/>
              <a:gd name="connsiteY15" fmla="*/ 989470 h 995708"/>
              <a:gd name="connsiteX16" fmla="*/ 0 w 1422416"/>
              <a:gd name="connsiteY16" fmla="*/ 688671 h 995708"/>
              <a:gd name="connsiteX17" fmla="*/ 194454 w 1422416"/>
              <a:gd name="connsiteY17" fmla="*/ 402931 h 995708"/>
              <a:gd name="connsiteX18" fmla="*/ 225186 w 1422416"/>
              <a:gd name="connsiteY18" fmla="*/ 393804 h 995708"/>
              <a:gd name="connsiteX19" fmla="*/ 220316 w 1422416"/>
              <a:gd name="connsiteY19" fmla="*/ 378114 h 995708"/>
              <a:gd name="connsiteX20" fmla="*/ 213922 w 1422416"/>
              <a:gd name="connsiteY20" fmla="*/ 314692 h 995708"/>
              <a:gd name="connsiteX21" fmla="*/ 528615 w 1422416"/>
              <a:gd name="connsiteY21" fmla="*/ 0 h 99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416" h="995708">
                <a:moveTo>
                  <a:pt x="528615" y="0"/>
                </a:moveTo>
                <a:cubicBezTo>
                  <a:pt x="658965" y="0"/>
                  <a:pt x="770803" y="79254"/>
                  <a:pt x="818578" y="192200"/>
                </a:cubicBezTo>
                <a:lnTo>
                  <a:pt x="830364" y="250573"/>
                </a:lnTo>
                <a:lnTo>
                  <a:pt x="843416" y="231217"/>
                </a:lnTo>
                <a:cubicBezTo>
                  <a:pt x="879095" y="195536"/>
                  <a:pt x="928387" y="173468"/>
                  <a:pt x="982831" y="173468"/>
                </a:cubicBezTo>
                <a:cubicBezTo>
                  <a:pt x="1091724" y="173468"/>
                  <a:pt x="1179997" y="261741"/>
                  <a:pt x="1179997" y="370633"/>
                </a:cubicBezTo>
                <a:lnTo>
                  <a:pt x="1176532" y="387799"/>
                </a:lnTo>
                <a:lnTo>
                  <a:pt x="1177258" y="387872"/>
                </a:lnTo>
                <a:cubicBezTo>
                  <a:pt x="1317170" y="416502"/>
                  <a:pt x="1422416" y="540296"/>
                  <a:pt x="1422416" y="688671"/>
                </a:cubicBezTo>
                <a:cubicBezTo>
                  <a:pt x="1422416" y="858243"/>
                  <a:pt x="1284951" y="995708"/>
                  <a:pt x="1115379" y="995708"/>
                </a:cubicBezTo>
                <a:lnTo>
                  <a:pt x="1108678" y="995033"/>
                </a:lnTo>
                <a:lnTo>
                  <a:pt x="1108678" y="995708"/>
                </a:lnTo>
                <a:lnTo>
                  <a:pt x="307037" y="995708"/>
                </a:lnTo>
                <a:lnTo>
                  <a:pt x="292042" y="995708"/>
                </a:lnTo>
                <a:lnTo>
                  <a:pt x="292042" y="994197"/>
                </a:lnTo>
                <a:lnTo>
                  <a:pt x="245158" y="989470"/>
                </a:lnTo>
                <a:cubicBezTo>
                  <a:pt x="105246" y="960840"/>
                  <a:pt x="0" y="837047"/>
                  <a:pt x="0" y="688671"/>
                </a:cubicBezTo>
                <a:cubicBezTo>
                  <a:pt x="0" y="558843"/>
                  <a:pt x="80579" y="447835"/>
                  <a:pt x="194454" y="402931"/>
                </a:cubicBezTo>
                <a:lnTo>
                  <a:pt x="225186" y="393804"/>
                </a:lnTo>
                <a:lnTo>
                  <a:pt x="220316" y="378114"/>
                </a:lnTo>
                <a:cubicBezTo>
                  <a:pt x="216124" y="357628"/>
                  <a:pt x="213922" y="336417"/>
                  <a:pt x="213922" y="314692"/>
                </a:cubicBezTo>
                <a:cubicBezTo>
                  <a:pt x="213922" y="140894"/>
                  <a:pt x="354816" y="0"/>
                  <a:pt x="528615" y="0"/>
                </a:cubicBezTo>
                <a:close/>
              </a:path>
            </a:pathLst>
          </a:custGeom>
          <a:gradFill>
            <a:gsLst>
              <a:gs pos="0">
                <a:srgbClr val="0070C0">
                  <a:alpha val="38000"/>
                </a:srgbClr>
              </a:gs>
              <a:gs pos="100000">
                <a:srgbClr val="0070C0">
                  <a:alpha val="95000"/>
                </a:srgbClr>
              </a:gs>
            </a:gsLst>
            <a:lin ang="5400000" scaled="0"/>
          </a:gradFill>
          <a:ln w="3175">
            <a:noFill/>
            <a:miter lim="800000"/>
            <a:headEnd/>
            <a:tailEnd/>
          </a:ln>
          <a:effectLst/>
        </p:spPr>
        <p:txBody>
          <a:bodyPr lIns="0" tIns="0" rIns="0" bIns="0"/>
          <a:lstStyle/>
          <a:p>
            <a:pPr marL="0" lvl="1" indent="-260273" defTabSz="967801">
              <a:lnSpc>
                <a:spcPts val="4047"/>
              </a:lnSpc>
              <a:spcBef>
                <a:spcPct val="0"/>
              </a:spcBef>
              <a:spcAft>
                <a:spcPts val="2707"/>
              </a:spcAft>
              <a:buClr>
                <a:srgbClr val="CC9900"/>
              </a:buClr>
              <a:buSzPct val="100000"/>
              <a:buFont typeface="Arial" pitchFamily="34" charset="0"/>
              <a:buChar char="•"/>
              <a:defRPr/>
            </a:pPr>
            <a:endParaRPr lang="zh-CN" altLang="en-US" sz="11500" kern="0" noProof="1">
              <a:solidFill>
                <a:sysClr val="windowText" lastClr="000000"/>
              </a:solidFill>
              <a:latin typeface="+mj-lt"/>
              <a:sym typeface="Arial"/>
            </a:endParaRPr>
          </a:p>
        </p:txBody>
      </p:sp>
      <p:pic>
        <p:nvPicPr>
          <p:cNvPr id="2094" name="图片 193" descr="audio-headse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276" y="3248104"/>
            <a:ext cx="442059" cy="41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5" name="图片 194" descr="multimedia.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442" y="3226351"/>
            <a:ext cx="442059" cy="41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TextBox 198"/>
          <p:cNvSpPr txBox="1"/>
          <p:nvPr/>
        </p:nvSpPr>
        <p:spPr bwMode="auto">
          <a:xfrm>
            <a:off x="5612390" y="2985589"/>
            <a:ext cx="748923" cy="261610"/>
          </a:xfrm>
          <a:prstGeom prst="rect">
            <a:avLst/>
          </a:prstGeom>
          <a:noFill/>
        </p:spPr>
        <p:txBody>
          <a:bodyPr wrap="none">
            <a:spAutoFit/>
          </a:bodyPr>
          <a:lstStyle/>
          <a:p>
            <a:pPr>
              <a:defRPr/>
            </a:pPr>
            <a:r>
              <a:rPr lang="zh-CN" altLang="en-US" sz="1100" b="1" kern="0" dirty="0">
                <a:solidFill>
                  <a:schemeClr val="bg1"/>
                </a:solidFill>
                <a:latin typeface="微软雅黑" pitchFamily="34" charset="-122"/>
                <a:ea typeface="微软雅黑" pitchFamily="34" charset="-122"/>
              </a:rPr>
              <a:t>卓越体验</a:t>
            </a:r>
          </a:p>
        </p:txBody>
      </p:sp>
      <p:sp>
        <p:nvSpPr>
          <p:cNvPr id="2058" name="TextBox 233"/>
          <p:cNvSpPr txBox="1">
            <a:spLocks noChangeArrowheads="1"/>
          </p:cNvSpPr>
          <p:nvPr/>
        </p:nvSpPr>
        <p:spPr bwMode="auto">
          <a:xfrm>
            <a:off x="802538" y="1496351"/>
            <a:ext cx="2254040" cy="3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panose="020B0604020202020204" pitchFamily="34" charset="0"/>
                <a:ea typeface="宋体" panose="02010600030101010101" pitchFamily="2" charset="-122"/>
              </a:defRPr>
            </a:lvl1pPr>
            <a:lvl2pPr marL="742950" indent="-285750">
              <a:defRPr sz="4800">
                <a:solidFill>
                  <a:schemeClr val="tx1"/>
                </a:solidFill>
                <a:latin typeface="Arial" panose="020B0604020202020204" pitchFamily="34" charset="0"/>
                <a:ea typeface="宋体" panose="02010600030101010101" pitchFamily="2" charset="-122"/>
              </a:defRPr>
            </a:lvl2pPr>
            <a:lvl3pPr marL="1143000" indent="-228600">
              <a:defRPr sz="4800">
                <a:solidFill>
                  <a:schemeClr val="tx1"/>
                </a:solidFill>
                <a:latin typeface="Arial" panose="020B0604020202020204" pitchFamily="34" charset="0"/>
                <a:ea typeface="宋体" panose="02010600030101010101" pitchFamily="2" charset="-122"/>
              </a:defRPr>
            </a:lvl3pPr>
            <a:lvl4pPr marL="1600200" indent="-228600">
              <a:defRPr sz="4800">
                <a:solidFill>
                  <a:schemeClr val="tx1"/>
                </a:solidFill>
                <a:latin typeface="Arial" panose="020B0604020202020204" pitchFamily="34" charset="0"/>
                <a:ea typeface="宋体" panose="02010600030101010101" pitchFamily="2" charset="-122"/>
              </a:defRPr>
            </a:lvl4pPr>
            <a:lvl5pPr marL="2057400" indent="-228600">
              <a:defRPr sz="4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9pPr>
          </a:lstStyle>
          <a:p>
            <a:pPr marL="0" lvl="2" algn="ctr" defTabSz="912731">
              <a:lnSpc>
                <a:spcPct val="95000"/>
              </a:lnSpc>
              <a:spcAft>
                <a:spcPts val="0"/>
              </a:spcAft>
              <a:buClr>
                <a:srgbClr val="292929"/>
              </a:buClr>
            </a:pPr>
            <a:r>
              <a:rPr lang="zh-CN" altLang="en-US" sz="1600" b="1" noProof="1" smtClean="0">
                <a:solidFill>
                  <a:schemeClr val="bg1"/>
                </a:solidFill>
                <a:latin typeface="微软雅黑" panose="020B0503020204020204" pitchFamily="34" charset="-122"/>
                <a:ea typeface="微软雅黑" panose="020B0503020204020204" pitchFamily="34" charset="-122"/>
              </a:rPr>
              <a:t>多媒体教室</a:t>
            </a:r>
            <a:endParaRPr lang="en-US" altLang="zh-CN" sz="1600" b="1" noProof="1">
              <a:solidFill>
                <a:schemeClr val="bg1"/>
              </a:solidFill>
              <a:latin typeface="微软雅黑" panose="020B0503020204020204" pitchFamily="34" charset="-122"/>
              <a:ea typeface="微软雅黑" panose="020B0503020204020204" pitchFamily="34" charset="-122"/>
            </a:endParaRPr>
          </a:p>
        </p:txBody>
      </p:sp>
      <p:sp>
        <p:nvSpPr>
          <p:cNvPr id="2060" name="TextBox 235"/>
          <p:cNvSpPr txBox="1">
            <a:spLocks noChangeArrowheads="1"/>
          </p:cNvSpPr>
          <p:nvPr/>
        </p:nvSpPr>
        <p:spPr bwMode="auto">
          <a:xfrm>
            <a:off x="3937347" y="1485578"/>
            <a:ext cx="1484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vl2pPr marL="742950" indent="-285750">
              <a:defRPr sz="4800">
                <a:latin typeface="Arial" panose="020B0604020202020204" pitchFamily="34" charset="0"/>
                <a:ea typeface="宋体" panose="02010600030101010101" pitchFamily="2" charset="-122"/>
              </a:defRPr>
            </a:lvl2pPr>
            <a:lvl3pPr marL="1143000" indent="-228600">
              <a:defRPr sz="4800">
                <a:latin typeface="Arial" panose="020B0604020202020204" pitchFamily="34" charset="0"/>
                <a:ea typeface="宋体" panose="02010600030101010101" pitchFamily="2" charset="-122"/>
              </a:defRPr>
            </a:lvl3pPr>
            <a:lvl4pPr marL="1600200" indent="-228600">
              <a:defRPr sz="4800">
                <a:latin typeface="Arial" panose="020B0604020202020204" pitchFamily="34" charset="0"/>
                <a:ea typeface="宋体" panose="02010600030101010101" pitchFamily="2" charset="-122"/>
              </a:defRPr>
            </a:lvl4pPr>
            <a:lvl5pPr marL="2057400" indent="-228600">
              <a:defRPr sz="4800">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latin typeface="Arial" panose="020B0604020202020204" pitchFamily="34" charset="0"/>
                <a:ea typeface="宋体" panose="02010600030101010101" pitchFamily="2" charset="-122"/>
              </a:defRPr>
            </a:lvl9pPr>
          </a:lstStyle>
          <a:p>
            <a:r>
              <a:rPr lang="zh-CN" altLang="en-US" sz="1600" dirty="0" smtClean="0"/>
              <a:t>云课堂</a:t>
            </a:r>
            <a:endParaRPr lang="zh-CN" altLang="en-US" sz="1600" dirty="0"/>
          </a:p>
        </p:txBody>
      </p:sp>
      <p:sp>
        <p:nvSpPr>
          <p:cNvPr id="2061" name="TextBox 236"/>
          <p:cNvSpPr txBox="1">
            <a:spLocks noChangeArrowheads="1"/>
          </p:cNvSpPr>
          <p:nvPr/>
        </p:nvSpPr>
        <p:spPr bwMode="auto">
          <a:xfrm>
            <a:off x="6835796" y="1485578"/>
            <a:ext cx="10433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vl2pPr marL="742950" indent="-285750">
              <a:defRPr sz="4800">
                <a:latin typeface="Arial" panose="020B0604020202020204" pitchFamily="34" charset="0"/>
                <a:ea typeface="宋体" panose="02010600030101010101" pitchFamily="2" charset="-122"/>
              </a:defRPr>
            </a:lvl2pPr>
            <a:lvl3pPr marL="1143000" indent="-228600">
              <a:defRPr sz="4800">
                <a:latin typeface="Arial" panose="020B0604020202020204" pitchFamily="34" charset="0"/>
                <a:ea typeface="宋体" panose="02010600030101010101" pitchFamily="2" charset="-122"/>
              </a:defRPr>
            </a:lvl3pPr>
            <a:lvl4pPr marL="1600200" indent="-228600">
              <a:defRPr sz="4800">
                <a:latin typeface="Arial" panose="020B0604020202020204" pitchFamily="34" charset="0"/>
                <a:ea typeface="宋体" panose="02010600030101010101" pitchFamily="2" charset="-122"/>
              </a:defRPr>
            </a:lvl4pPr>
            <a:lvl5pPr marL="2057400" indent="-228600">
              <a:defRPr sz="4800">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latin typeface="Arial" panose="020B0604020202020204" pitchFamily="34" charset="0"/>
                <a:ea typeface="宋体" panose="02010600030101010101" pitchFamily="2" charset="-122"/>
              </a:defRPr>
            </a:lvl9pPr>
          </a:lstStyle>
          <a:p>
            <a:r>
              <a:rPr lang="zh-CN" altLang="en-US" sz="1600" dirty="0"/>
              <a:t>安全科研</a:t>
            </a:r>
          </a:p>
        </p:txBody>
      </p:sp>
      <p:pic>
        <p:nvPicPr>
          <p:cNvPr id="239" name="图片 238" descr="soho-lady.jpg"/>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3924307" y="1805443"/>
            <a:ext cx="1400400" cy="1087200"/>
          </a:xfrm>
          <a:prstGeom prst="rect">
            <a:avLst/>
          </a:prstGeom>
          <a:noFill/>
          <a:ln>
            <a:noFill/>
          </a:ln>
        </p:spPr>
      </p:pic>
      <p:pic>
        <p:nvPicPr>
          <p:cNvPr id="240" name="图片 239" descr="room2.jpg"/>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92196" y="1805443"/>
            <a:ext cx="1400537" cy="1088451"/>
          </a:xfrm>
          <a:prstGeom prst="rect">
            <a:avLst/>
          </a:prstGeom>
          <a:noFill/>
          <a:ln>
            <a:noFill/>
          </a:ln>
        </p:spPr>
      </p:pic>
      <p:pic>
        <p:nvPicPr>
          <p:cNvPr id="246" name="Picture 6" descr="http://img4.imgtn.bdimg.com/it/u=3391636151,94054283&amp;fm=23&amp;gp=0.jpg"/>
          <p:cNvPicPr preferRelativeResize="0">
            <a:picLocks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743533" y="1805443"/>
            <a:ext cx="1400400" cy="1087200"/>
          </a:xfrm>
          <a:prstGeom prst="rect">
            <a:avLst/>
          </a:prstGeom>
          <a:noFill/>
          <a:ln>
            <a:noFill/>
          </a:ln>
        </p:spPr>
      </p:pic>
      <p:sp>
        <p:nvSpPr>
          <p:cNvPr id="2071" name="TextBox 250"/>
          <p:cNvSpPr txBox="1">
            <a:spLocks noChangeArrowheads="1"/>
          </p:cNvSpPr>
          <p:nvPr/>
        </p:nvSpPr>
        <p:spPr bwMode="auto">
          <a:xfrm>
            <a:off x="10153965" y="4169503"/>
            <a:ext cx="17334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panose="020B0604020202020204" pitchFamily="34" charset="0"/>
                <a:ea typeface="宋体" panose="02010600030101010101" pitchFamily="2" charset="-122"/>
              </a:defRPr>
            </a:lvl1pPr>
            <a:lvl2pPr marL="742950" indent="-285750">
              <a:defRPr sz="4800">
                <a:solidFill>
                  <a:schemeClr val="tx1"/>
                </a:solidFill>
                <a:latin typeface="Arial" panose="020B0604020202020204" pitchFamily="34" charset="0"/>
                <a:ea typeface="宋体" panose="02010600030101010101" pitchFamily="2" charset="-122"/>
              </a:defRPr>
            </a:lvl2pPr>
            <a:lvl3pPr marL="1143000" indent="-228600">
              <a:defRPr sz="4800">
                <a:solidFill>
                  <a:schemeClr val="tx1"/>
                </a:solidFill>
                <a:latin typeface="Arial" panose="020B0604020202020204" pitchFamily="34" charset="0"/>
                <a:ea typeface="宋体" panose="02010600030101010101" pitchFamily="2" charset="-122"/>
              </a:defRPr>
            </a:lvl3pPr>
            <a:lvl4pPr marL="1600200" indent="-228600">
              <a:defRPr sz="4800">
                <a:solidFill>
                  <a:schemeClr val="tx1"/>
                </a:solidFill>
                <a:latin typeface="Arial" panose="020B0604020202020204" pitchFamily="34" charset="0"/>
                <a:ea typeface="宋体" panose="02010600030101010101" pitchFamily="2" charset="-122"/>
              </a:defRPr>
            </a:lvl4pPr>
            <a:lvl5pPr marL="2057400" indent="-228600">
              <a:defRPr sz="4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集中管理</a:t>
            </a:r>
            <a:r>
              <a:rPr lang="zh-CN" altLang="en-US" sz="2000" b="1" dirty="0" smtClean="0">
                <a:solidFill>
                  <a:schemeClr val="bg1"/>
                </a:solidFill>
                <a:latin typeface="微软雅黑" panose="020B0503020204020204" pitchFamily="34" charset="-122"/>
                <a:ea typeface="微软雅黑" panose="020B0503020204020204" pitchFamily="34" charset="-122"/>
              </a:rPr>
              <a:t>，</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便</a:t>
            </a:r>
            <a:r>
              <a:rPr lang="zh-CN" altLang="en-US" sz="2000" b="1" dirty="0">
                <a:solidFill>
                  <a:schemeClr val="bg1"/>
                </a:solidFill>
                <a:latin typeface="微软雅黑" panose="020B0503020204020204" pitchFamily="34" charset="-122"/>
                <a:ea typeface="微软雅黑" panose="020B0503020204020204" pitchFamily="34" charset="-122"/>
              </a:rPr>
              <a:t>捷运维</a:t>
            </a:r>
          </a:p>
        </p:txBody>
      </p:sp>
      <p:sp>
        <p:nvSpPr>
          <p:cNvPr id="2072" name="TextBox 251"/>
          <p:cNvSpPr txBox="1">
            <a:spLocks noChangeArrowheads="1"/>
          </p:cNvSpPr>
          <p:nvPr/>
        </p:nvSpPr>
        <p:spPr bwMode="auto">
          <a:xfrm>
            <a:off x="577759" y="4159360"/>
            <a:ext cx="1805684"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panose="020B0604020202020204" pitchFamily="34" charset="0"/>
                <a:ea typeface="宋体" panose="02010600030101010101" pitchFamily="2" charset="-122"/>
              </a:defRPr>
            </a:lvl1pPr>
            <a:lvl2pPr marL="742950" indent="-285750">
              <a:defRPr sz="4800">
                <a:solidFill>
                  <a:schemeClr val="tx1"/>
                </a:solidFill>
                <a:latin typeface="Arial" panose="020B0604020202020204" pitchFamily="34" charset="0"/>
                <a:ea typeface="宋体" panose="02010600030101010101" pitchFamily="2" charset="-122"/>
              </a:defRPr>
            </a:lvl2pPr>
            <a:lvl3pPr marL="1143000" indent="-228600">
              <a:defRPr sz="4800">
                <a:solidFill>
                  <a:schemeClr val="tx1"/>
                </a:solidFill>
                <a:latin typeface="Arial" panose="020B0604020202020204" pitchFamily="34" charset="0"/>
                <a:ea typeface="宋体" panose="02010600030101010101" pitchFamily="2" charset="-122"/>
              </a:defRPr>
            </a:lvl3pPr>
            <a:lvl4pPr marL="1600200" indent="-228600">
              <a:defRPr sz="4800">
                <a:solidFill>
                  <a:schemeClr val="tx1"/>
                </a:solidFill>
                <a:latin typeface="Arial" panose="020B0604020202020204" pitchFamily="34" charset="0"/>
                <a:ea typeface="宋体" panose="02010600030101010101" pitchFamily="2" charset="-122"/>
              </a:defRPr>
            </a:lvl4pPr>
            <a:lvl5pPr marL="2057400" indent="-228600">
              <a:defRPr sz="4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灵活接入</a:t>
            </a:r>
            <a:r>
              <a:rPr lang="zh-CN" altLang="en-US" sz="2000" b="1" dirty="0" smtClean="0">
                <a:solidFill>
                  <a:schemeClr val="bg1"/>
                </a:solidFill>
                <a:latin typeface="微软雅黑" panose="020B0503020204020204" pitchFamily="34" charset="-122"/>
                <a:ea typeface="微软雅黑" panose="020B0503020204020204" pitchFamily="34" charset="-122"/>
              </a:rPr>
              <a:t>，</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数</a:t>
            </a:r>
            <a:r>
              <a:rPr lang="zh-CN" altLang="en-US" sz="2000" b="1" dirty="0">
                <a:solidFill>
                  <a:schemeClr val="bg1"/>
                </a:solidFill>
                <a:latin typeface="微软雅黑" panose="020B0503020204020204" pitchFamily="34" charset="-122"/>
                <a:ea typeface="微软雅黑" panose="020B0503020204020204" pitchFamily="34" charset="-122"/>
              </a:rPr>
              <a:t>据安全</a:t>
            </a:r>
          </a:p>
        </p:txBody>
      </p:sp>
      <p:pic>
        <p:nvPicPr>
          <p:cNvPr id="645" name="Picture 2"/>
          <p:cNvPicPr>
            <a:picLocks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190979" y="1805443"/>
            <a:ext cx="1400400" cy="1087200"/>
          </a:xfrm>
          <a:prstGeom prst="rect">
            <a:avLst/>
          </a:prstGeom>
          <a:noFill/>
          <a:ln>
            <a:noFill/>
          </a:ln>
        </p:spPr>
      </p:pic>
      <p:sp>
        <p:nvSpPr>
          <p:cNvPr id="646" name="TextBox 100"/>
          <p:cNvSpPr txBox="1"/>
          <p:nvPr/>
        </p:nvSpPr>
        <p:spPr>
          <a:xfrm>
            <a:off x="8689875" y="1485578"/>
            <a:ext cx="2376264" cy="326243"/>
          </a:xfrm>
          <a:prstGeom prst="rect">
            <a:avLst/>
          </a:prstGeom>
          <a:noFill/>
        </p:spPr>
        <p:txBody>
          <a:bodyPr wrap="square" rtlCol="0">
            <a:spAutoFit/>
          </a:bodyPr>
          <a:lstStyle/>
          <a:p>
            <a:pPr marL="0" lvl="2" algn="ctr" defTabSz="912731">
              <a:lnSpc>
                <a:spcPct val="95000"/>
              </a:lnSpc>
              <a:spcAft>
                <a:spcPts val="0"/>
              </a:spcAft>
              <a:buClr>
                <a:srgbClr val="292929"/>
              </a:buClr>
            </a:pPr>
            <a:r>
              <a:rPr lang="zh-CN" altLang="en-US" sz="1600" b="1" noProof="1">
                <a:solidFill>
                  <a:schemeClr val="bg1"/>
                </a:solidFill>
                <a:latin typeface="微软雅黑" panose="020B0503020204020204" pitchFamily="34" charset="-122"/>
                <a:ea typeface="微软雅黑" panose="020B0503020204020204" pitchFamily="34" charset="-122"/>
              </a:rPr>
              <a:t>三维</a:t>
            </a:r>
            <a:r>
              <a:rPr lang="zh-CN" altLang="en-US" sz="1600" b="1" noProof="1" smtClean="0">
                <a:solidFill>
                  <a:schemeClr val="bg1"/>
                </a:solidFill>
                <a:latin typeface="微软雅黑" panose="020B0503020204020204" pitchFamily="34" charset="-122"/>
                <a:ea typeface="微软雅黑" panose="020B0503020204020204" pitchFamily="34" charset="-122"/>
              </a:rPr>
              <a:t>制图</a:t>
            </a:r>
            <a:r>
              <a:rPr lang="zh-CN" altLang="en-US" sz="1600" b="1" noProof="1">
                <a:solidFill>
                  <a:schemeClr val="bg1"/>
                </a:solidFill>
                <a:latin typeface="微软雅黑" panose="020B0503020204020204" pitchFamily="34" charset="-122"/>
                <a:ea typeface="微软雅黑" panose="020B0503020204020204" pitchFamily="34" charset="-122"/>
              </a:rPr>
              <a:t>、科学仿真</a:t>
            </a:r>
            <a:endParaRPr lang="en-US" altLang="zh-CN" sz="1600" b="1" noProof="1">
              <a:solidFill>
                <a:schemeClr val="bg1"/>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599414" y="2873303"/>
            <a:ext cx="761869" cy="3634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4" name="直接连接符 663"/>
          <p:cNvCxnSpPr/>
          <p:nvPr/>
        </p:nvCxnSpPr>
        <p:spPr>
          <a:xfrm flipV="1">
            <a:off x="8553691" y="2923182"/>
            <a:ext cx="831607" cy="4103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3" name="任意多边形 152"/>
          <p:cNvSpPr/>
          <p:nvPr/>
        </p:nvSpPr>
        <p:spPr bwMode="auto">
          <a:xfrm>
            <a:off x="3499809" y="2930858"/>
            <a:ext cx="1679823" cy="848055"/>
          </a:xfrm>
          <a:custGeom>
            <a:avLst/>
            <a:gdLst>
              <a:gd name="connsiteX0" fmla="*/ 528615 w 1422416"/>
              <a:gd name="connsiteY0" fmla="*/ 0 h 995708"/>
              <a:gd name="connsiteX1" fmla="*/ 818578 w 1422416"/>
              <a:gd name="connsiteY1" fmla="*/ 192200 h 995708"/>
              <a:gd name="connsiteX2" fmla="*/ 830364 w 1422416"/>
              <a:gd name="connsiteY2" fmla="*/ 250573 h 995708"/>
              <a:gd name="connsiteX3" fmla="*/ 843416 w 1422416"/>
              <a:gd name="connsiteY3" fmla="*/ 231217 h 995708"/>
              <a:gd name="connsiteX4" fmla="*/ 982831 w 1422416"/>
              <a:gd name="connsiteY4" fmla="*/ 173468 h 995708"/>
              <a:gd name="connsiteX5" fmla="*/ 1179997 w 1422416"/>
              <a:gd name="connsiteY5" fmla="*/ 370633 h 995708"/>
              <a:gd name="connsiteX6" fmla="*/ 1176532 w 1422416"/>
              <a:gd name="connsiteY6" fmla="*/ 387799 h 995708"/>
              <a:gd name="connsiteX7" fmla="*/ 1177258 w 1422416"/>
              <a:gd name="connsiteY7" fmla="*/ 387872 h 995708"/>
              <a:gd name="connsiteX8" fmla="*/ 1422416 w 1422416"/>
              <a:gd name="connsiteY8" fmla="*/ 688671 h 995708"/>
              <a:gd name="connsiteX9" fmla="*/ 1115379 w 1422416"/>
              <a:gd name="connsiteY9" fmla="*/ 995708 h 995708"/>
              <a:gd name="connsiteX10" fmla="*/ 1108678 w 1422416"/>
              <a:gd name="connsiteY10" fmla="*/ 995033 h 995708"/>
              <a:gd name="connsiteX11" fmla="*/ 1108678 w 1422416"/>
              <a:gd name="connsiteY11" fmla="*/ 995708 h 995708"/>
              <a:gd name="connsiteX12" fmla="*/ 307037 w 1422416"/>
              <a:gd name="connsiteY12" fmla="*/ 995708 h 995708"/>
              <a:gd name="connsiteX13" fmla="*/ 292042 w 1422416"/>
              <a:gd name="connsiteY13" fmla="*/ 995708 h 995708"/>
              <a:gd name="connsiteX14" fmla="*/ 292042 w 1422416"/>
              <a:gd name="connsiteY14" fmla="*/ 994197 h 995708"/>
              <a:gd name="connsiteX15" fmla="*/ 245158 w 1422416"/>
              <a:gd name="connsiteY15" fmla="*/ 989470 h 995708"/>
              <a:gd name="connsiteX16" fmla="*/ 0 w 1422416"/>
              <a:gd name="connsiteY16" fmla="*/ 688671 h 995708"/>
              <a:gd name="connsiteX17" fmla="*/ 194454 w 1422416"/>
              <a:gd name="connsiteY17" fmla="*/ 402931 h 995708"/>
              <a:gd name="connsiteX18" fmla="*/ 225186 w 1422416"/>
              <a:gd name="connsiteY18" fmla="*/ 393804 h 995708"/>
              <a:gd name="connsiteX19" fmla="*/ 220316 w 1422416"/>
              <a:gd name="connsiteY19" fmla="*/ 378114 h 995708"/>
              <a:gd name="connsiteX20" fmla="*/ 213922 w 1422416"/>
              <a:gd name="connsiteY20" fmla="*/ 314692 h 995708"/>
              <a:gd name="connsiteX21" fmla="*/ 528615 w 1422416"/>
              <a:gd name="connsiteY21" fmla="*/ 0 h 99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416" h="995708">
                <a:moveTo>
                  <a:pt x="528615" y="0"/>
                </a:moveTo>
                <a:cubicBezTo>
                  <a:pt x="658965" y="0"/>
                  <a:pt x="770803" y="79254"/>
                  <a:pt x="818578" y="192200"/>
                </a:cubicBezTo>
                <a:lnTo>
                  <a:pt x="830364" y="250573"/>
                </a:lnTo>
                <a:lnTo>
                  <a:pt x="843416" y="231217"/>
                </a:lnTo>
                <a:cubicBezTo>
                  <a:pt x="879095" y="195536"/>
                  <a:pt x="928387" y="173468"/>
                  <a:pt x="982831" y="173468"/>
                </a:cubicBezTo>
                <a:cubicBezTo>
                  <a:pt x="1091724" y="173468"/>
                  <a:pt x="1179997" y="261741"/>
                  <a:pt x="1179997" y="370633"/>
                </a:cubicBezTo>
                <a:lnTo>
                  <a:pt x="1176532" y="387799"/>
                </a:lnTo>
                <a:lnTo>
                  <a:pt x="1177258" y="387872"/>
                </a:lnTo>
                <a:cubicBezTo>
                  <a:pt x="1317170" y="416502"/>
                  <a:pt x="1422416" y="540296"/>
                  <a:pt x="1422416" y="688671"/>
                </a:cubicBezTo>
                <a:cubicBezTo>
                  <a:pt x="1422416" y="858243"/>
                  <a:pt x="1284951" y="995708"/>
                  <a:pt x="1115379" y="995708"/>
                </a:cubicBezTo>
                <a:lnTo>
                  <a:pt x="1108678" y="995033"/>
                </a:lnTo>
                <a:lnTo>
                  <a:pt x="1108678" y="995708"/>
                </a:lnTo>
                <a:lnTo>
                  <a:pt x="307037" y="995708"/>
                </a:lnTo>
                <a:lnTo>
                  <a:pt x="292042" y="995708"/>
                </a:lnTo>
                <a:lnTo>
                  <a:pt x="292042" y="994197"/>
                </a:lnTo>
                <a:lnTo>
                  <a:pt x="245158" y="989470"/>
                </a:lnTo>
                <a:cubicBezTo>
                  <a:pt x="105246" y="960840"/>
                  <a:pt x="0" y="837047"/>
                  <a:pt x="0" y="688671"/>
                </a:cubicBezTo>
                <a:cubicBezTo>
                  <a:pt x="0" y="558843"/>
                  <a:pt x="80579" y="447835"/>
                  <a:pt x="194454" y="402931"/>
                </a:cubicBezTo>
                <a:lnTo>
                  <a:pt x="225186" y="393804"/>
                </a:lnTo>
                <a:lnTo>
                  <a:pt x="220316" y="378114"/>
                </a:lnTo>
                <a:cubicBezTo>
                  <a:pt x="216124" y="357628"/>
                  <a:pt x="213922" y="336417"/>
                  <a:pt x="213922" y="314692"/>
                </a:cubicBezTo>
                <a:cubicBezTo>
                  <a:pt x="213922" y="140894"/>
                  <a:pt x="354816" y="0"/>
                  <a:pt x="528615" y="0"/>
                </a:cubicBezTo>
                <a:close/>
              </a:path>
            </a:pathLst>
          </a:custGeom>
          <a:gradFill>
            <a:gsLst>
              <a:gs pos="0">
                <a:srgbClr val="0070C0">
                  <a:alpha val="38000"/>
                </a:srgbClr>
              </a:gs>
              <a:gs pos="100000">
                <a:srgbClr val="0070C0">
                  <a:alpha val="95000"/>
                </a:srgbClr>
              </a:gs>
            </a:gsLst>
            <a:lin ang="5400000" scaled="0"/>
          </a:gradFill>
          <a:ln w="3175">
            <a:noFill/>
            <a:miter lim="800000"/>
            <a:headEnd/>
            <a:tailEnd/>
          </a:ln>
          <a:effectLst/>
        </p:spPr>
        <p:txBody>
          <a:bodyPr lIns="0" tIns="0" rIns="0" bIns="0"/>
          <a:lstStyle/>
          <a:p>
            <a:pPr marL="0" lvl="1" indent="-260273" defTabSz="967801">
              <a:lnSpc>
                <a:spcPts val="4047"/>
              </a:lnSpc>
              <a:spcBef>
                <a:spcPct val="0"/>
              </a:spcBef>
              <a:spcAft>
                <a:spcPts val="2707"/>
              </a:spcAft>
              <a:buClr>
                <a:srgbClr val="CC9900"/>
              </a:buClr>
              <a:buSzPct val="100000"/>
              <a:buFont typeface="Arial" pitchFamily="34" charset="0"/>
              <a:buChar char="•"/>
              <a:defRPr/>
            </a:pPr>
            <a:endParaRPr lang="zh-CN" altLang="en-US" sz="11500" kern="0" noProof="1">
              <a:solidFill>
                <a:sysClr val="windowText" lastClr="000000"/>
              </a:solidFill>
              <a:latin typeface="+mj-lt"/>
              <a:sym typeface="Arial"/>
            </a:endParaRPr>
          </a:p>
        </p:txBody>
      </p:sp>
      <p:pic>
        <p:nvPicPr>
          <p:cNvPr id="2092" name="图片 191" descr="windows-7.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5252" y="3286742"/>
            <a:ext cx="444541" cy="43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3" name="图片 192" descr="ie.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53900" y="3273985"/>
            <a:ext cx="442059" cy="43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 name="TextBox 197"/>
          <p:cNvSpPr txBox="1"/>
          <p:nvPr/>
        </p:nvSpPr>
        <p:spPr bwMode="auto">
          <a:xfrm>
            <a:off x="3886435" y="2992819"/>
            <a:ext cx="748923" cy="261610"/>
          </a:xfrm>
          <a:prstGeom prst="rect">
            <a:avLst/>
          </a:prstGeom>
          <a:noFill/>
        </p:spPr>
        <p:txBody>
          <a:bodyPr wrap="none">
            <a:spAutoFit/>
          </a:bodyPr>
          <a:lstStyle/>
          <a:p>
            <a:pPr>
              <a:defRPr/>
            </a:pPr>
            <a:r>
              <a:rPr lang="zh-CN" altLang="en-US" sz="1100" b="1" kern="0" dirty="0" smtClean="0">
                <a:solidFill>
                  <a:schemeClr val="bg1"/>
                </a:solidFill>
                <a:latin typeface="微软雅黑" pitchFamily="34" charset="-122"/>
                <a:ea typeface="微软雅黑" pitchFamily="34" charset="-122"/>
              </a:rPr>
              <a:t>敏捷高效</a:t>
            </a:r>
            <a:endParaRPr lang="zh-CN" altLang="en-US" sz="1100" b="1" kern="0" dirty="0">
              <a:solidFill>
                <a:schemeClr val="bg1"/>
              </a:solidFill>
              <a:latin typeface="微软雅黑" pitchFamily="34" charset="-122"/>
              <a:ea typeface="微软雅黑" pitchFamily="34" charset="-122"/>
            </a:endParaRPr>
          </a:p>
        </p:txBody>
      </p:sp>
      <p:cxnSp>
        <p:nvCxnSpPr>
          <p:cNvPr id="665" name="直接连接符 664"/>
          <p:cNvCxnSpPr/>
          <p:nvPr/>
        </p:nvCxnSpPr>
        <p:spPr>
          <a:xfrm>
            <a:off x="5202868" y="2787936"/>
            <a:ext cx="0" cy="5104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2" name="任意多边形 151"/>
          <p:cNvSpPr/>
          <p:nvPr/>
        </p:nvSpPr>
        <p:spPr bwMode="auto">
          <a:xfrm>
            <a:off x="6946980" y="2977494"/>
            <a:ext cx="1635617" cy="749556"/>
          </a:xfrm>
          <a:custGeom>
            <a:avLst/>
            <a:gdLst>
              <a:gd name="connsiteX0" fmla="*/ 528615 w 1422416"/>
              <a:gd name="connsiteY0" fmla="*/ 0 h 995708"/>
              <a:gd name="connsiteX1" fmla="*/ 818578 w 1422416"/>
              <a:gd name="connsiteY1" fmla="*/ 192200 h 995708"/>
              <a:gd name="connsiteX2" fmla="*/ 830364 w 1422416"/>
              <a:gd name="connsiteY2" fmla="*/ 250573 h 995708"/>
              <a:gd name="connsiteX3" fmla="*/ 843416 w 1422416"/>
              <a:gd name="connsiteY3" fmla="*/ 231217 h 995708"/>
              <a:gd name="connsiteX4" fmla="*/ 982831 w 1422416"/>
              <a:gd name="connsiteY4" fmla="*/ 173468 h 995708"/>
              <a:gd name="connsiteX5" fmla="*/ 1179997 w 1422416"/>
              <a:gd name="connsiteY5" fmla="*/ 370633 h 995708"/>
              <a:gd name="connsiteX6" fmla="*/ 1176532 w 1422416"/>
              <a:gd name="connsiteY6" fmla="*/ 387799 h 995708"/>
              <a:gd name="connsiteX7" fmla="*/ 1177258 w 1422416"/>
              <a:gd name="connsiteY7" fmla="*/ 387872 h 995708"/>
              <a:gd name="connsiteX8" fmla="*/ 1422416 w 1422416"/>
              <a:gd name="connsiteY8" fmla="*/ 688671 h 995708"/>
              <a:gd name="connsiteX9" fmla="*/ 1115379 w 1422416"/>
              <a:gd name="connsiteY9" fmla="*/ 995708 h 995708"/>
              <a:gd name="connsiteX10" fmla="*/ 1108678 w 1422416"/>
              <a:gd name="connsiteY10" fmla="*/ 995033 h 995708"/>
              <a:gd name="connsiteX11" fmla="*/ 1108678 w 1422416"/>
              <a:gd name="connsiteY11" fmla="*/ 995708 h 995708"/>
              <a:gd name="connsiteX12" fmla="*/ 307037 w 1422416"/>
              <a:gd name="connsiteY12" fmla="*/ 995708 h 995708"/>
              <a:gd name="connsiteX13" fmla="*/ 292042 w 1422416"/>
              <a:gd name="connsiteY13" fmla="*/ 995708 h 995708"/>
              <a:gd name="connsiteX14" fmla="*/ 292042 w 1422416"/>
              <a:gd name="connsiteY14" fmla="*/ 994197 h 995708"/>
              <a:gd name="connsiteX15" fmla="*/ 245158 w 1422416"/>
              <a:gd name="connsiteY15" fmla="*/ 989470 h 995708"/>
              <a:gd name="connsiteX16" fmla="*/ 0 w 1422416"/>
              <a:gd name="connsiteY16" fmla="*/ 688671 h 995708"/>
              <a:gd name="connsiteX17" fmla="*/ 194454 w 1422416"/>
              <a:gd name="connsiteY17" fmla="*/ 402931 h 995708"/>
              <a:gd name="connsiteX18" fmla="*/ 225186 w 1422416"/>
              <a:gd name="connsiteY18" fmla="*/ 393804 h 995708"/>
              <a:gd name="connsiteX19" fmla="*/ 220316 w 1422416"/>
              <a:gd name="connsiteY19" fmla="*/ 378114 h 995708"/>
              <a:gd name="connsiteX20" fmla="*/ 213922 w 1422416"/>
              <a:gd name="connsiteY20" fmla="*/ 314692 h 995708"/>
              <a:gd name="connsiteX21" fmla="*/ 528615 w 1422416"/>
              <a:gd name="connsiteY21" fmla="*/ 0 h 99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416" h="995708">
                <a:moveTo>
                  <a:pt x="528615" y="0"/>
                </a:moveTo>
                <a:cubicBezTo>
                  <a:pt x="658965" y="0"/>
                  <a:pt x="770803" y="79254"/>
                  <a:pt x="818578" y="192200"/>
                </a:cubicBezTo>
                <a:lnTo>
                  <a:pt x="830364" y="250573"/>
                </a:lnTo>
                <a:lnTo>
                  <a:pt x="843416" y="231217"/>
                </a:lnTo>
                <a:cubicBezTo>
                  <a:pt x="879095" y="195536"/>
                  <a:pt x="928387" y="173468"/>
                  <a:pt x="982831" y="173468"/>
                </a:cubicBezTo>
                <a:cubicBezTo>
                  <a:pt x="1091724" y="173468"/>
                  <a:pt x="1179997" y="261741"/>
                  <a:pt x="1179997" y="370633"/>
                </a:cubicBezTo>
                <a:lnTo>
                  <a:pt x="1176532" y="387799"/>
                </a:lnTo>
                <a:lnTo>
                  <a:pt x="1177258" y="387872"/>
                </a:lnTo>
                <a:cubicBezTo>
                  <a:pt x="1317170" y="416502"/>
                  <a:pt x="1422416" y="540296"/>
                  <a:pt x="1422416" y="688671"/>
                </a:cubicBezTo>
                <a:cubicBezTo>
                  <a:pt x="1422416" y="858243"/>
                  <a:pt x="1284951" y="995708"/>
                  <a:pt x="1115379" y="995708"/>
                </a:cubicBezTo>
                <a:lnTo>
                  <a:pt x="1108678" y="995033"/>
                </a:lnTo>
                <a:lnTo>
                  <a:pt x="1108678" y="995708"/>
                </a:lnTo>
                <a:lnTo>
                  <a:pt x="307037" y="995708"/>
                </a:lnTo>
                <a:lnTo>
                  <a:pt x="292042" y="995708"/>
                </a:lnTo>
                <a:lnTo>
                  <a:pt x="292042" y="994197"/>
                </a:lnTo>
                <a:lnTo>
                  <a:pt x="245158" y="989470"/>
                </a:lnTo>
                <a:cubicBezTo>
                  <a:pt x="105246" y="960840"/>
                  <a:pt x="0" y="837047"/>
                  <a:pt x="0" y="688671"/>
                </a:cubicBezTo>
                <a:cubicBezTo>
                  <a:pt x="0" y="558843"/>
                  <a:pt x="80579" y="447835"/>
                  <a:pt x="194454" y="402931"/>
                </a:cubicBezTo>
                <a:lnTo>
                  <a:pt x="225186" y="393804"/>
                </a:lnTo>
                <a:lnTo>
                  <a:pt x="220316" y="378114"/>
                </a:lnTo>
                <a:cubicBezTo>
                  <a:pt x="216124" y="357628"/>
                  <a:pt x="213922" y="336417"/>
                  <a:pt x="213922" y="314692"/>
                </a:cubicBezTo>
                <a:cubicBezTo>
                  <a:pt x="213922" y="140894"/>
                  <a:pt x="354816" y="0"/>
                  <a:pt x="528615" y="0"/>
                </a:cubicBezTo>
                <a:close/>
              </a:path>
            </a:pathLst>
          </a:custGeom>
          <a:gradFill>
            <a:gsLst>
              <a:gs pos="0">
                <a:srgbClr val="0070C0">
                  <a:alpha val="38000"/>
                </a:srgbClr>
              </a:gs>
              <a:gs pos="100000">
                <a:srgbClr val="0070C0">
                  <a:alpha val="95000"/>
                </a:srgbClr>
              </a:gs>
            </a:gsLst>
            <a:lin ang="5400000" scaled="0"/>
          </a:gradFill>
          <a:ln w="3175">
            <a:noFill/>
            <a:miter lim="800000"/>
            <a:headEnd/>
            <a:tailEnd/>
          </a:ln>
          <a:effectLst/>
        </p:spPr>
        <p:txBody>
          <a:bodyPr lIns="0" tIns="0" rIns="0" bIns="0"/>
          <a:lstStyle/>
          <a:p>
            <a:pPr marL="0" lvl="1" indent="-260273" defTabSz="967801">
              <a:lnSpc>
                <a:spcPts val="4047"/>
              </a:lnSpc>
              <a:spcBef>
                <a:spcPct val="0"/>
              </a:spcBef>
              <a:spcAft>
                <a:spcPts val="2707"/>
              </a:spcAft>
              <a:buClr>
                <a:srgbClr val="CC9900"/>
              </a:buClr>
              <a:buSzPct val="100000"/>
              <a:buFont typeface="Arial" pitchFamily="34" charset="0"/>
              <a:buChar char="•"/>
              <a:defRPr/>
            </a:pPr>
            <a:endParaRPr lang="zh-CN" altLang="en-US" sz="11500" kern="0" noProof="1">
              <a:solidFill>
                <a:sysClr val="windowText" lastClr="000000"/>
              </a:solidFill>
              <a:latin typeface="+mj-lt"/>
              <a:sym typeface="Arial"/>
            </a:endParaRPr>
          </a:p>
        </p:txBody>
      </p:sp>
      <p:pic>
        <p:nvPicPr>
          <p:cNvPr id="2096" name="图片 195" descr="id_card.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65091" y="3278905"/>
            <a:ext cx="442059" cy="3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7" name="图片 196" descr="VPN.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530" y="3275263"/>
            <a:ext cx="442059" cy="3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TextBox 199"/>
          <p:cNvSpPr txBox="1"/>
          <p:nvPr/>
        </p:nvSpPr>
        <p:spPr bwMode="auto">
          <a:xfrm>
            <a:off x="7278472" y="3043516"/>
            <a:ext cx="748923" cy="261610"/>
          </a:xfrm>
          <a:prstGeom prst="rect">
            <a:avLst/>
          </a:prstGeom>
          <a:noFill/>
        </p:spPr>
        <p:txBody>
          <a:bodyPr wrap="none">
            <a:spAutoFit/>
          </a:bodyPr>
          <a:lstStyle/>
          <a:p>
            <a:pPr>
              <a:defRPr/>
            </a:pPr>
            <a:r>
              <a:rPr lang="zh-CN" altLang="en-US" sz="1100" b="1" kern="0" dirty="0">
                <a:solidFill>
                  <a:schemeClr val="bg1"/>
                </a:solidFill>
                <a:latin typeface="微软雅黑" pitchFamily="34" charset="-122"/>
                <a:ea typeface="微软雅黑" pitchFamily="34" charset="-122"/>
              </a:rPr>
              <a:t>安全可靠</a:t>
            </a:r>
          </a:p>
        </p:txBody>
      </p:sp>
      <p:cxnSp>
        <p:nvCxnSpPr>
          <p:cNvPr id="669" name="直接连接符 668"/>
          <p:cNvCxnSpPr/>
          <p:nvPr/>
        </p:nvCxnSpPr>
        <p:spPr>
          <a:xfrm>
            <a:off x="6932466" y="2851172"/>
            <a:ext cx="0" cy="4511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5" name="组合 84"/>
          <p:cNvGrpSpPr/>
          <p:nvPr/>
        </p:nvGrpSpPr>
        <p:grpSpPr>
          <a:xfrm>
            <a:off x="1932973" y="3501802"/>
            <a:ext cx="8090704" cy="2880320"/>
            <a:chOff x="2557849" y="3501802"/>
            <a:chExt cx="6827449" cy="2880320"/>
          </a:xfrm>
        </p:grpSpPr>
        <p:sp>
          <p:nvSpPr>
            <p:cNvPr id="154" name="立方体 153"/>
            <p:cNvSpPr/>
            <p:nvPr/>
          </p:nvSpPr>
          <p:spPr bwMode="auto">
            <a:xfrm>
              <a:off x="2599414" y="3915181"/>
              <a:ext cx="6785884" cy="1744561"/>
            </a:xfrm>
            <a:prstGeom prst="cube">
              <a:avLst>
                <a:gd name="adj" fmla="val 0"/>
              </a:avLst>
            </a:prstGeom>
            <a:solidFill>
              <a:srgbClr val="0070C0">
                <a:alpha val="30000"/>
              </a:srgbClr>
            </a:solidFill>
            <a:ln w="25400" cap="flat" cmpd="sng" algn="ctr">
              <a:noFill/>
              <a:prstDash val="solid"/>
            </a:ln>
            <a:effectLst/>
            <a:scene3d>
              <a:camera prst="orthographicFront">
                <a:rot lat="0" lon="0" rev="0"/>
              </a:camera>
              <a:lightRig rig="threePt" dir="t"/>
            </a:scene3d>
          </p:spPr>
          <p:txBody>
            <a:bodyPr anchor="ctr"/>
            <a:lstStyle/>
            <a:p>
              <a:pPr algn="ctr">
                <a:defRPr/>
              </a:pPr>
              <a:endParaRPr lang="zh-CN" altLang="en-US" sz="800" b="1" kern="0">
                <a:solidFill>
                  <a:sysClr val="window" lastClr="FFFFFF"/>
                </a:solidFill>
                <a:latin typeface="微软雅黑" pitchFamily="34" charset="-122"/>
                <a:ea typeface="微软雅黑" pitchFamily="34" charset="-122"/>
              </a:endParaRPr>
            </a:p>
          </p:txBody>
        </p:sp>
        <p:sp>
          <p:nvSpPr>
            <p:cNvPr id="189" name="Shape 572"/>
            <p:cNvSpPr/>
            <p:nvPr/>
          </p:nvSpPr>
          <p:spPr bwMode="auto">
            <a:xfrm>
              <a:off x="2599414" y="3501802"/>
              <a:ext cx="6785884" cy="423069"/>
            </a:xfrm>
            <a:custGeom>
              <a:avLst/>
              <a:gdLst/>
              <a:ahLst/>
              <a:cxnLst>
                <a:cxn ang="0">
                  <a:pos x="wd2" y="hd2"/>
                </a:cxn>
                <a:cxn ang="5400000">
                  <a:pos x="wd2" y="hd2"/>
                </a:cxn>
                <a:cxn ang="10800000">
                  <a:pos x="wd2" y="hd2"/>
                </a:cxn>
                <a:cxn ang="16200000">
                  <a:pos x="wd2" y="hd2"/>
                </a:cxn>
              </a:cxnLst>
              <a:rect l="0" t="0" r="r" b="b"/>
              <a:pathLst>
                <a:path w="21600" h="21600" extrusionOk="0">
                  <a:moveTo>
                    <a:pt x="0" y="21477"/>
                  </a:moveTo>
                  <a:lnTo>
                    <a:pt x="4800" y="0"/>
                  </a:lnTo>
                  <a:lnTo>
                    <a:pt x="16749" y="0"/>
                  </a:lnTo>
                  <a:lnTo>
                    <a:pt x="21600" y="21600"/>
                  </a:lnTo>
                  <a:lnTo>
                    <a:pt x="0" y="21477"/>
                  </a:lnTo>
                  <a:close/>
                </a:path>
              </a:pathLst>
            </a:custGeom>
            <a:gradFill flip="none" rotWithShape="1">
              <a:gsLst>
                <a:gs pos="0">
                  <a:srgbClr val="00A3D7">
                    <a:alpha val="55000"/>
                  </a:srgbClr>
                </a:gs>
                <a:gs pos="100000">
                  <a:srgbClr val="3A88FE">
                    <a:alpha val="0"/>
                  </a:srgbClr>
                </a:gs>
              </a:gsLst>
              <a:lin ang="16260000" scaled="0"/>
            </a:gradFill>
            <a:ln w="12700" cap="flat">
              <a:noFill/>
              <a:miter lim="400000"/>
            </a:ln>
            <a:effectLst/>
          </p:spPr>
          <p:txBody>
            <a:bodyPr lIns="0" tIns="0" rIns="0" bIns="0" anchor="ctr"/>
            <a:lstStyle/>
            <a:p>
              <a:pPr defTabSz="161544">
                <a:defRPr sz="2200">
                  <a:latin typeface="Gill Sans"/>
                  <a:ea typeface="Gill Sans"/>
                  <a:cs typeface="Gill Sans"/>
                  <a:sym typeface="Gill Sans"/>
                </a:defRPr>
              </a:pPr>
              <a:endParaRPr sz="800" b="1" kern="0" dirty="0">
                <a:solidFill>
                  <a:sysClr val="windowText" lastClr="000000"/>
                </a:solidFill>
                <a:latin typeface="微软雅黑" pitchFamily="34" charset="-122"/>
                <a:ea typeface="微软雅黑" pitchFamily="34" charset="-122"/>
                <a:cs typeface="Gill Sans"/>
                <a:sym typeface="Gill Sans"/>
              </a:endParaRPr>
            </a:p>
          </p:txBody>
        </p:sp>
        <p:sp>
          <p:nvSpPr>
            <p:cNvPr id="190" name="TextBox 37"/>
            <p:cNvSpPr txBox="1"/>
            <p:nvPr/>
          </p:nvSpPr>
          <p:spPr bwMode="auto">
            <a:xfrm>
              <a:off x="5032386" y="3697304"/>
              <a:ext cx="2102111" cy="251765"/>
            </a:xfrm>
            <a:prstGeom prst="rect">
              <a:avLst/>
            </a:prstGeom>
            <a:noFill/>
          </p:spPr>
          <p:txBody>
            <a:bodyPr wrap="square" lIns="17985" tIns="17985" rIns="17985" bIns="17985">
              <a:spAutoFit/>
            </a:bodyPr>
            <a:lstStyle/>
            <a:p>
              <a:pPr algn="ctr" defTabSz="457070">
                <a:buClr>
                  <a:srgbClr val="990000"/>
                </a:buClr>
                <a:buSzPct val="75000"/>
                <a:defRPr/>
              </a:pPr>
              <a:r>
                <a:rPr lang="en-US" altLang="zh-CN" sz="1400" b="1" kern="0" dirty="0">
                  <a:solidFill>
                    <a:sysClr val="window" lastClr="FFFFFF"/>
                  </a:solidFill>
                  <a:latin typeface="微软雅黑" pitchFamily="34" charset="-122"/>
                  <a:ea typeface="微软雅黑" pitchFamily="34" charset="-122"/>
                  <a:cs typeface="Arial" pitchFamily="34" charset="0"/>
                </a:rPr>
                <a:t>FusionAccess</a:t>
              </a:r>
            </a:p>
          </p:txBody>
        </p:sp>
        <p:sp>
          <p:nvSpPr>
            <p:cNvPr id="212" name="Rectangle 8"/>
            <p:cNvSpPr>
              <a:spLocks noChangeArrowheads="1"/>
            </p:cNvSpPr>
            <p:nvPr/>
          </p:nvSpPr>
          <p:spPr bwMode="auto">
            <a:xfrm>
              <a:off x="2957338" y="3965610"/>
              <a:ext cx="972343" cy="549275"/>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algn="ctr" eaLnBrk="0" hangingPunct="0">
                <a:lnSpc>
                  <a:spcPct val="150000"/>
                </a:lnSpc>
                <a:buClr>
                  <a:srgbClr val="CC9900"/>
                </a:buClr>
                <a:defRPr/>
              </a:pPr>
              <a:endParaRPr lang="zh-CN" altLang="en-US" sz="1100">
                <a:solidFill>
                  <a:schemeClr val="bg1">
                    <a:lumMod val="95000"/>
                  </a:schemeClr>
                </a:solidFill>
                <a:latin typeface="+mj-lt"/>
                <a:ea typeface="微软雅黑" panose="020B0503020204020204" pitchFamily="34" charset="-122"/>
                <a:cs typeface="Arial" pitchFamily="34" charset="0"/>
              </a:endParaRPr>
            </a:p>
          </p:txBody>
        </p:sp>
        <p:sp>
          <p:nvSpPr>
            <p:cNvPr id="213" name="TextBox 170"/>
            <p:cNvSpPr txBox="1">
              <a:spLocks noChangeArrowheads="1"/>
            </p:cNvSpPr>
            <p:nvPr/>
          </p:nvSpPr>
          <p:spPr bwMode="auto">
            <a:xfrm>
              <a:off x="2957338" y="3965610"/>
              <a:ext cx="972343" cy="200053"/>
            </a:xfrm>
            <a:prstGeom prst="rect">
              <a:avLst/>
            </a:prstGeom>
            <a:solidFill>
              <a:srgbClr val="0070C0"/>
            </a:solidFill>
            <a:ln w="9525">
              <a:noFill/>
              <a:miter lim="800000"/>
              <a:headEnd/>
              <a:tailEnd/>
            </a:ln>
          </p:spPr>
          <p:txBody>
            <a:bodyPr lIns="45717" tIns="22859" rIns="45717" bIns="22859">
              <a:spAutoFit/>
            </a:bodyPr>
            <a:lstStyle/>
            <a:p>
              <a:pPr algn="ctr">
                <a:defRPr/>
              </a:pPr>
              <a:r>
                <a:rPr lang="zh-CN" altLang="en-US" sz="1000" b="1" kern="0" dirty="0">
                  <a:solidFill>
                    <a:schemeClr val="bg1"/>
                  </a:solidFill>
                  <a:latin typeface="微软雅黑" pitchFamily="34" charset="-122"/>
                  <a:ea typeface="微软雅黑" pitchFamily="34" charset="-122"/>
                  <a:cs typeface="Arial" pitchFamily="34" charset="0"/>
                </a:rPr>
                <a:t>全内存桌面</a:t>
              </a:r>
            </a:p>
          </p:txBody>
        </p:sp>
        <p:pic>
          <p:nvPicPr>
            <p:cNvPr id="2131" name="图片 210" descr="windows-7.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2192" y="4210334"/>
              <a:ext cx="499954" cy="29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Rectangle 8"/>
            <p:cNvSpPr>
              <a:spLocks noChangeArrowheads="1"/>
            </p:cNvSpPr>
            <p:nvPr/>
          </p:nvSpPr>
          <p:spPr bwMode="auto">
            <a:xfrm>
              <a:off x="6332486" y="3966404"/>
              <a:ext cx="1061245" cy="548481"/>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algn="ctr" eaLnBrk="0" hangingPunct="0">
                <a:lnSpc>
                  <a:spcPct val="150000"/>
                </a:lnSpc>
                <a:buClr>
                  <a:srgbClr val="CC9900"/>
                </a:buClr>
                <a:defRPr/>
              </a:pPr>
              <a:endParaRPr lang="zh-CN" altLang="en-US" sz="1100">
                <a:solidFill>
                  <a:schemeClr val="bg1">
                    <a:lumMod val="95000"/>
                  </a:schemeClr>
                </a:solidFill>
                <a:latin typeface="+mj-lt"/>
                <a:ea typeface="微软雅黑" panose="020B0503020204020204" pitchFamily="34" charset="-122"/>
                <a:cs typeface="Arial" pitchFamily="34" charset="0"/>
              </a:endParaRPr>
            </a:p>
          </p:txBody>
        </p:sp>
        <p:sp>
          <p:nvSpPr>
            <p:cNvPr id="223" name="TextBox 170"/>
            <p:cNvSpPr txBox="1">
              <a:spLocks noChangeArrowheads="1"/>
            </p:cNvSpPr>
            <p:nvPr/>
          </p:nvSpPr>
          <p:spPr bwMode="auto">
            <a:xfrm>
              <a:off x="6332486" y="3966404"/>
              <a:ext cx="1061245" cy="200053"/>
            </a:xfrm>
            <a:prstGeom prst="rect">
              <a:avLst/>
            </a:prstGeom>
            <a:solidFill>
              <a:srgbClr val="0070C0"/>
            </a:solidFill>
            <a:ln w="9525">
              <a:noFill/>
              <a:miter lim="800000"/>
              <a:headEnd/>
              <a:tailEnd/>
            </a:ln>
          </p:spPr>
          <p:txBody>
            <a:bodyPr lIns="45717" tIns="22859" rIns="45717" bIns="22859">
              <a:spAutoFit/>
            </a:bodyPr>
            <a:lstStyle>
              <a:defPPr>
                <a:defRPr lang="zh-CN"/>
              </a:defPPr>
              <a:lvl1pPr algn="ctr" fontAlgn="auto">
                <a:spcBef>
                  <a:spcPts val="0"/>
                </a:spcBef>
                <a:spcAft>
                  <a:spcPts val="0"/>
                </a:spcAft>
                <a:defRPr sz="750" kern="0">
                  <a:solidFill>
                    <a:sysClr val="windowText" lastClr="000000">
                      <a:lumMod val="65000"/>
                      <a:lumOff val="35000"/>
                    </a:sysClr>
                  </a:solidFill>
                  <a:latin typeface="微软雅黑" pitchFamily="34" charset="-122"/>
                  <a:ea typeface="微软雅黑" pitchFamily="34" charset="-122"/>
                  <a:cs typeface="Arial" pitchFamily="34" charset="0"/>
                </a:defRPr>
              </a:lvl1pPr>
            </a:lstStyle>
            <a:p>
              <a:pPr>
                <a:defRPr/>
              </a:pPr>
              <a:r>
                <a:rPr lang="zh-CN" altLang="en-US" sz="1000" b="1" dirty="0">
                  <a:solidFill>
                    <a:schemeClr val="bg1"/>
                  </a:solidFill>
                </a:rPr>
                <a:t>图形处理桌面</a:t>
              </a:r>
            </a:p>
          </p:txBody>
        </p:sp>
        <p:pic>
          <p:nvPicPr>
            <p:cNvPr id="2123" name="图片 220" descr="windows.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52852" y="4192015"/>
              <a:ext cx="454689" cy="30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 name="云形 646"/>
            <p:cNvSpPr/>
            <p:nvPr/>
          </p:nvSpPr>
          <p:spPr bwMode="auto">
            <a:xfrm flipV="1">
              <a:off x="2557849" y="5717242"/>
              <a:ext cx="6746789" cy="664880"/>
            </a:xfrm>
            <a:prstGeom prst="cloud">
              <a:avLst/>
            </a:prstGeom>
            <a:gradFill>
              <a:gsLst>
                <a:gs pos="100000">
                  <a:srgbClr val="1C77EA">
                    <a:lumMod val="100000"/>
                    <a:alpha val="8000"/>
                  </a:srgbClr>
                </a:gs>
                <a:gs pos="0">
                  <a:srgbClr val="1C77EA">
                    <a:alpha val="25000"/>
                  </a:srgbClr>
                </a:gs>
              </a:gsLst>
              <a:lin ang="5400000" scaled="1"/>
            </a:gradFill>
            <a:ln>
              <a:noFill/>
            </a:ln>
            <a:effectLst/>
          </p:spPr>
          <p:txBody>
            <a:bodyPr lIns="11826" tIns="5913" rIns="11826" bIns="5913"/>
            <a:lstStyle/>
            <a:p>
              <a:pPr algn="ctr" defTabSz="118257">
                <a:buClr>
                  <a:srgbClr val="CC9900"/>
                </a:buClr>
                <a:defRPr/>
              </a:pPr>
              <a:endParaRPr lang="zh-CN" altLang="en-US" sz="800" b="1" kern="0" dirty="0">
                <a:solidFill>
                  <a:sysClr val="window" lastClr="FFFFFF"/>
                </a:solidFill>
                <a:latin typeface="微软雅黑" pitchFamily="34" charset="-122"/>
                <a:ea typeface="微软雅黑" pitchFamily="34" charset="-122"/>
                <a:cs typeface="Arial Unicode MS" pitchFamily="34" charset="-122"/>
              </a:endParaRPr>
            </a:p>
          </p:txBody>
        </p:sp>
        <p:sp>
          <p:nvSpPr>
            <p:cNvPr id="648" name="圆角矩形 647"/>
            <p:cNvSpPr/>
            <p:nvPr/>
          </p:nvSpPr>
          <p:spPr bwMode="auto">
            <a:xfrm>
              <a:off x="3920295" y="5723015"/>
              <a:ext cx="2126597" cy="542606"/>
            </a:xfrm>
            <a:prstGeom prst="roundRect">
              <a:avLst/>
            </a:prstGeom>
            <a:gradFill>
              <a:gsLst>
                <a:gs pos="100000">
                  <a:srgbClr val="1C77EA">
                    <a:alpha val="0"/>
                    <a:lumMod val="100000"/>
                  </a:srgbClr>
                </a:gs>
                <a:gs pos="0">
                  <a:srgbClr val="1C77EA">
                    <a:alpha val="25000"/>
                  </a:srgbClr>
                </a:gs>
              </a:gsLst>
              <a:lin ang="5400000" scaled="1"/>
            </a:gradFill>
            <a:ln>
              <a:solidFill>
                <a:srgbClr val="2E75B6">
                  <a:alpha val="65098"/>
                </a:srgbClr>
              </a:solidFill>
            </a:ln>
            <a:effectLst/>
          </p:spPr>
          <p:txBody>
            <a:bodyPr lIns="11826" tIns="5913" rIns="11826" bIns="5913"/>
            <a:lstStyle/>
            <a:p>
              <a:pPr algn="ctr" defTabSz="118257">
                <a:buClr>
                  <a:srgbClr val="CC9900"/>
                </a:buClr>
                <a:defRPr/>
              </a:pPr>
              <a:endParaRPr lang="zh-CN" altLang="en-US" sz="800" b="1" kern="0" dirty="0">
                <a:solidFill>
                  <a:sysClr val="window" lastClr="FFFFFF"/>
                </a:solidFill>
                <a:latin typeface="微软雅黑" pitchFamily="34" charset="-122"/>
                <a:ea typeface="微软雅黑" pitchFamily="34" charset="-122"/>
                <a:cs typeface="Arial Unicode MS" pitchFamily="34" charset="-122"/>
              </a:endParaRPr>
            </a:p>
          </p:txBody>
        </p:sp>
        <p:sp>
          <p:nvSpPr>
            <p:cNvPr id="649" name="圆角矩形 648"/>
            <p:cNvSpPr/>
            <p:nvPr/>
          </p:nvSpPr>
          <p:spPr bwMode="auto">
            <a:xfrm>
              <a:off x="6240093" y="5727511"/>
              <a:ext cx="1995683" cy="542606"/>
            </a:xfrm>
            <a:prstGeom prst="roundRect">
              <a:avLst/>
            </a:prstGeom>
            <a:gradFill>
              <a:gsLst>
                <a:gs pos="100000">
                  <a:srgbClr val="1C77EA">
                    <a:alpha val="0"/>
                    <a:lumMod val="100000"/>
                  </a:srgbClr>
                </a:gs>
                <a:gs pos="0">
                  <a:srgbClr val="1C77EA">
                    <a:alpha val="25000"/>
                  </a:srgbClr>
                </a:gs>
              </a:gsLst>
              <a:lin ang="5400000" scaled="1"/>
            </a:gradFill>
            <a:ln>
              <a:solidFill>
                <a:srgbClr val="2E75B6">
                  <a:alpha val="65098"/>
                </a:srgbClr>
              </a:solidFill>
            </a:ln>
            <a:effectLst/>
          </p:spPr>
          <p:txBody>
            <a:bodyPr lIns="11826" tIns="5913" rIns="11826" bIns="5913"/>
            <a:lstStyle/>
            <a:p>
              <a:pPr algn="ctr" defTabSz="118257">
                <a:buClr>
                  <a:srgbClr val="CC9900"/>
                </a:buClr>
                <a:defRPr/>
              </a:pPr>
              <a:endParaRPr lang="zh-CN" altLang="en-US" sz="800" b="1" kern="0" dirty="0">
                <a:solidFill>
                  <a:sysClr val="window" lastClr="FFFFFF"/>
                </a:solidFill>
                <a:latin typeface="微软雅黑" pitchFamily="34" charset="-122"/>
                <a:ea typeface="微软雅黑" pitchFamily="34" charset="-122"/>
                <a:cs typeface="Arial Unicode MS" pitchFamily="34" charset="-122"/>
              </a:endParaRPr>
            </a:p>
          </p:txBody>
        </p:sp>
        <p:pic>
          <p:nvPicPr>
            <p:cNvPr id="650" name="图片 20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21899" y="5827087"/>
              <a:ext cx="549042" cy="31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1" name="图片 203" descr="K1_1.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57389" y="5754458"/>
              <a:ext cx="362580" cy="48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 name="图片 204" descr="K0_1.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19354" y="5717242"/>
              <a:ext cx="397669" cy="56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 name="Picture 2"/>
            <p:cNvPicPr>
              <a:picLocks noChangeAspect="1" noChangeArrowheads="1"/>
            </p:cNvPicPr>
            <p:nvPr/>
          </p:nvPicPr>
          <p:blipFill>
            <a:blip r:embed="rId18" cstate="print">
              <a:clrChange>
                <a:clrFrom>
                  <a:srgbClr val="FFFFED"/>
                </a:clrFrom>
                <a:clrTo>
                  <a:srgbClr val="FFFFED">
                    <a:alpha val="0"/>
                  </a:srgbClr>
                </a:clrTo>
              </a:clrChange>
              <a:extLst>
                <a:ext uri="{28A0092B-C50C-407E-A947-70E740481C1C}">
                  <a14:useLocalDpi xmlns:a14="http://schemas.microsoft.com/office/drawing/2010/main" val="0"/>
                </a:ext>
              </a:extLst>
            </a:blip>
            <a:srcRect/>
            <a:stretch>
              <a:fillRect/>
            </a:stretch>
          </p:blipFill>
          <p:spPr bwMode="auto">
            <a:xfrm>
              <a:off x="4057847" y="5803051"/>
              <a:ext cx="480243" cy="4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4" name="Picture 8"/>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4620" y="5863402"/>
              <a:ext cx="530561" cy="33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 name="图片 50" descr="E6000_c_压缩.pn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65493" y="5790771"/>
              <a:ext cx="592985" cy="44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 name="Rectangle 8"/>
            <p:cNvSpPr>
              <a:spLocks noChangeArrowheads="1"/>
            </p:cNvSpPr>
            <p:nvPr/>
          </p:nvSpPr>
          <p:spPr bwMode="auto">
            <a:xfrm>
              <a:off x="8004688" y="3966404"/>
              <a:ext cx="1061245" cy="548481"/>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algn="ctr" eaLnBrk="0" hangingPunct="0">
                <a:lnSpc>
                  <a:spcPct val="150000"/>
                </a:lnSpc>
                <a:buClr>
                  <a:srgbClr val="CC9900"/>
                </a:buClr>
                <a:defRPr/>
              </a:pPr>
              <a:endParaRPr lang="zh-CN" altLang="en-US" sz="1100">
                <a:solidFill>
                  <a:schemeClr val="bg1">
                    <a:lumMod val="95000"/>
                  </a:schemeClr>
                </a:solidFill>
                <a:latin typeface="+mj-lt"/>
                <a:ea typeface="微软雅黑" panose="020B0503020204020204" pitchFamily="34" charset="-122"/>
                <a:cs typeface="Arial" pitchFamily="34" charset="0"/>
              </a:endParaRPr>
            </a:p>
          </p:txBody>
        </p:sp>
        <p:sp>
          <p:nvSpPr>
            <p:cNvPr id="660" name="TextBox 170"/>
            <p:cNvSpPr txBox="1">
              <a:spLocks noChangeArrowheads="1"/>
            </p:cNvSpPr>
            <p:nvPr/>
          </p:nvSpPr>
          <p:spPr bwMode="auto">
            <a:xfrm>
              <a:off x="8004688" y="3966404"/>
              <a:ext cx="1061245" cy="200053"/>
            </a:xfrm>
            <a:prstGeom prst="rect">
              <a:avLst/>
            </a:prstGeom>
            <a:solidFill>
              <a:srgbClr val="0070C0"/>
            </a:solidFill>
            <a:ln w="9525">
              <a:noFill/>
              <a:miter lim="800000"/>
              <a:headEnd/>
              <a:tailEnd/>
            </a:ln>
          </p:spPr>
          <p:txBody>
            <a:bodyPr lIns="45717" tIns="22859" rIns="45717" bIns="22859">
              <a:spAutoFit/>
            </a:bodyPr>
            <a:lstStyle>
              <a:defPPr>
                <a:defRPr lang="zh-CN"/>
              </a:defPPr>
              <a:lvl1pPr algn="ctr" fontAlgn="auto">
                <a:spcBef>
                  <a:spcPts val="0"/>
                </a:spcBef>
                <a:spcAft>
                  <a:spcPts val="0"/>
                </a:spcAft>
                <a:defRPr sz="750" kern="0">
                  <a:solidFill>
                    <a:sysClr val="windowText" lastClr="000000">
                      <a:lumMod val="65000"/>
                      <a:lumOff val="35000"/>
                    </a:sysClr>
                  </a:solidFill>
                  <a:latin typeface="微软雅黑" pitchFamily="34" charset="-122"/>
                  <a:ea typeface="微软雅黑" pitchFamily="34" charset="-122"/>
                  <a:cs typeface="Arial" pitchFamily="34" charset="0"/>
                </a:defRPr>
              </a:lvl1pPr>
            </a:lstStyle>
            <a:p>
              <a:pPr>
                <a:defRPr/>
              </a:pPr>
              <a:r>
                <a:rPr lang="zh-CN" altLang="en-US" sz="1000" b="1" dirty="0" smtClean="0">
                  <a:solidFill>
                    <a:schemeClr val="bg1"/>
                  </a:solidFill>
                </a:rPr>
                <a:t>安全桌面</a:t>
              </a:r>
              <a:endParaRPr lang="zh-CN" altLang="en-US" sz="1000" b="1" dirty="0">
                <a:solidFill>
                  <a:schemeClr val="bg1"/>
                </a:solidFill>
              </a:endParaRPr>
            </a:p>
          </p:txBody>
        </p:sp>
        <p:pic>
          <p:nvPicPr>
            <p:cNvPr id="658" name="图片 220" descr="windows.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13811" y="4192015"/>
              <a:ext cx="454689" cy="30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上箭头标注 8"/>
            <p:cNvSpPr/>
            <p:nvPr/>
          </p:nvSpPr>
          <p:spPr>
            <a:xfrm>
              <a:off x="4378656" y="4518061"/>
              <a:ext cx="1547167" cy="1082679"/>
            </a:xfrm>
            <a:prstGeom prst="upArrowCallout">
              <a:avLst>
                <a:gd name="adj1" fmla="val 32106"/>
                <a:gd name="adj2" fmla="val 18583"/>
                <a:gd name="adj3" fmla="val 14341"/>
                <a:gd name="adj4" fmla="val 85659"/>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eaLnBrk="0" hangingPunct="0">
                <a:lnSpc>
                  <a:spcPct val="150000"/>
                </a:lnSpc>
                <a:buClr>
                  <a:srgbClr val="CC9900"/>
                </a:buClr>
                <a:defRPr/>
              </a:pPr>
              <a:r>
                <a:rPr lang="zh-CN" altLang="en-US" sz="1100" dirty="0" smtClean="0">
                  <a:solidFill>
                    <a:schemeClr val="bg1">
                      <a:lumMod val="95000"/>
                    </a:schemeClr>
                  </a:solidFill>
                  <a:latin typeface="+mj-lt"/>
                  <a:ea typeface="微软雅黑" panose="020B0503020204020204" pitchFamily="34" charset="-122"/>
                  <a:cs typeface="Arial" pitchFamily="34" charset="0"/>
                </a:rPr>
                <a:t>华为与讯方深度合作无缝集成教学软件，易管理易操作效果好</a:t>
              </a:r>
              <a:endParaRPr lang="zh-CN" altLang="en-US" sz="1100" dirty="0">
                <a:solidFill>
                  <a:schemeClr val="bg1">
                    <a:lumMod val="95000"/>
                  </a:schemeClr>
                </a:solidFill>
                <a:latin typeface="+mj-lt"/>
                <a:ea typeface="微软雅黑" panose="020B0503020204020204" pitchFamily="34" charset="-122"/>
                <a:cs typeface="Arial" pitchFamily="34" charset="0"/>
              </a:endParaRPr>
            </a:p>
          </p:txBody>
        </p:sp>
        <p:sp>
          <p:nvSpPr>
            <p:cNvPr id="69" name="上箭头标注 68"/>
            <p:cNvSpPr/>
            <p:nvPr/>
          </p:nvSpPr>
          <p:spPr>
            <a:xfrm>
              <a:off x="2650413" y="4518061"/>
              <a:ext cx="1547167" cy="1082680"/>
            </a:xfrm>
            <a:prstGeom prst="upArrowCallout">
              <a:avLst>
                <a:gd name="adj1" fmla="val 32106"/>
                <a:gd name="adj2" fmla="val 18583"/>
                <a:gd name="adj3" fmla="val 14341"/>
                <a:gd name="adj4" fmla="val 85659"/>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eaLnBrk="0" hangingPunct="0">
                <a:lnSpc>
                  <a:spcPct val="150000"/>
                </a:lnSpc>
                <a:buClr>
                  <a:srgbClr val="CC9900"/>
                </a:buClr>
                <a:defRPr/>
              </a:pPr>
              <a:r>
                <a:rPr lang="zh-CN" altLang="en-US" sz="1100" dirty="0" smtClean="0">
                  <a:solidFill>
                    <a:schemeClr val="bg1">
                      <a:lumMod val="95000"/>
                    </a:schemeClr>
                  </a:solidFill>
                  <a:latin typeface="+mj-lt"/>
                  <a:ea typeface="微软雅黑" panose="020B0503020204020204" pitchFamily="34" charset="-122"/>
                  <a:cs typeface="Arial" pitchFamily="34" charset="0"/>
                </a:rPr>
                <a:t>磁盘操作为内存操作，提供极速读写性能，极大提升用户体验</a:t>
              </a:r>
              <a:endParaRPr lang="zh-CN" altLang="en-US" sz="1100" dirty="0">
                <a:solidFill>
                  <a:schemeClr val="bg1">
                    <a:lumMod val="95000"/>
                  </a:schemeClr>
                </a:solidFill>
                <a:latin typeface="+mj-lt"/>
                <a:ea typeface="微软雅黑" panose="020B0503020204020204" pitchFamily="34" charset="-122"/>
                <a:cs typeface="Arial" pitchFamily="34" charset="0"/>
              </a:endParaRPr>
            </a:p>
          </p:txBody>
        </p:sp>
        <p:sp>
          <p:nvSpPr>
            <p:cNvPr id="70" name="上箭头标注 69"/>
            <p:cNvSpPr/>
            <p:nvPr/>
          </p:nvSpPr>
          <p:spPr>
            <a:xfrm>
              <a:off x="6094316" y="4519312"/>
              <a:ext cx="1547167" cy="1065614"/>
            </a:xfrm>
            <a:prstGeom prst="upArrowCallout">
              <a:avLst>
                <a:gd name="adj1" fmla="val 32106"/>
                <a:gd name="adj2" fmla="val 27567"/>
                <a:gd name="adj3" fmla="val 14341"/>
                <a:gd name="adj4" fmla="val 85659"/>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algn="ctr" eaLnBrk="0" hangingPunct="0">
                <a:lnSpc>
                  <a:spcPct val="150000"/>
                </a:lnSpc>
                <a:buClr>
                  <a:srgbClr val="CC9900"/>
                </a:buClr>
                <a:defRPr/>
              </a:pPr>
              <a:r>
                <a:rPr lang="zh-CN" altLang="en-US" sz="1100" dirty="0" smtClean="0">
                  <a:solidFill>
                    <a:schemeClr val="bg1">
                      <a:lumMod val="95000"/>
                    </a:schemeClr>
                  </a:solidFill>
                  <a:latin typeface="+mj-lt"/>
                  <a:ea typeface="微软雅黑" panose="020B0503020204020204" pitchFamily="34" charset="-122"/>
                  <a:cs typeface="Arial" pitchFamily="34" charset="0"/>
                </a:rPr>
                <a:t>基于</a:t>
              </a:r>
              <a:r>
                <a:rPr lang="en-US" altLang="zh-CN" sz="1100" dirty="0" smtClean="0">
                  <a:solidFill>
                    <a:schemeClr val="bg1">
                      <a:lumMod val="95000"/>
                    </a:schemeClr>
                  </a:solidFill>
                  <a:latin typeface="+mj-lt"/>
                  <a:ea typeface="微软雅黑" panose="020B0503020204020204" pitchFamily="34" charset="-122"/>
                  <a:cs typeface="Arial" pitchFamily="34" charset="0"/>
                </a:rPr>
                <a:t>NVIDIA K1/K2</a:t>
              </a:r>
              <a:r>
                <a:rPr lang="zh-CN" altLang="en-US" sz="1100" dirty="0" smtClean="0">
                  <a:solidFill>
                    <a:schemeClr val="bg1">
                      <a:lumMod val="95000"/>
                    </a:schemeClr>
                  </a:solidFill>
                  <a:latin typeface="+mj-lt"/>
                  <a:ea typeface="微软雅黑" panose="020B0503020204020204" pitchFamily="34" charset="-122"/>
                  <a:cs typeface="Arial" pitchFamily="34" charset="0"/>
                </a:rPr>
                <a:t>实现</a:t>
              </a:r>
              <a:r>
                <a:rPr lang="en-US" altLang="zh-CN" sz="1100" dirty="0" smtClean="0">
                  <a:solidFill>
                    <a:schemeClr val="bg1">
                      <a:lumMod val="95000"/>
                    </a:schemeClr>
                  </a:solidFill>
                  <a:latin typeface="+mj-lt"/>
                  <a:ea typeface="微软雅黑" panose="020B0503020204020204" pitchFamily="34" charset="-122"/>
                  <a:cs typeface="Arial" pitchFamily="34" charset="0"/>
                </a:rPr>
                <a:t>GPU</a:t>
              </a:r>
              <a:r>
                <a:rPr lang="zh-CN" altLang="en-US" sz="1100" dirty="0" smtClean="0">
                  <a:solidFill>
                    <a:schemeClr val="bg1">
                      <a:lumMod val="95000"/>
                    </a:schemeClr>
                  </a:solidFill>
                  <a:latin typeface="+mj-lt"/>
                  <a:ea typeface="微软雅黑" panose="020B0503020204020204" pitchFamily="34" charset="-122"/>
                  <a:cs typeface="Arial" pitchFamily="34" charset="0"/>
                </a:rPr>
                <a:t>虚拟化，性能更高效果更好</a:t>
              </a:r>
              <a:endParaRPr lang="zh-CN" altLang="en-US" sz="1100" dirty="0">
                <a:solidFill>
                  <a:schemeClr val="bg1">
                    <a:lumMod val="95000"/>
                  </a:schemeClr>
                </a:solidFill>
                <a:latin typeface="+mj-lt"/>
                <a:ea typeface="微软雅黑" panose="020B0503020204020204" pitchFamily="34" charset="-122"/>
                <a:cs typeface="Arial" pitchFamily="34" charset="0"/>
              </a:endParaRPr>
            </a:p>
          </p:txBody>
        </p:sp>
        <p:sp>
          <p:nvSpPr>
            <p:cNvPr id="73" name="上箭头标注 72"/>
            <p:cNvSpPr/>
            <p:nvPr/>
          </p:nvSpPr>
          <p:spPr>
            <a:xfrm>
              <a:off x="7764788" y="4519312"/>
              <a:ext cx="1547167" cy="1065613"/>
            </a:xfrm>
            <a:prstGeom prst="upArrowCallout">
              <a:avLst>
                <a:gd name="adj1" fmla="val 32106"/>
                <a:gd name="adj2" fmla="val 20610"/>
                <a:gd name="adj3" fmla="val 14341"/>
                <a:gd name="adj4" fmla="val 85659"/>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eaLnBrk="0" hangingPunct="0">
                <a:lnSpc>
                  <a:spcPct val="150000"/>
                </a:lnSpc>
                <a:buClr>
                  <a:srgbClr val="CC9900"/>
                </a:buClr>
                <a:defRPr/>
              </a:pPr>
              <a:r>
                <a:rPr lang="zh-CN" altLang="en-US" sz="1100" dirty="0">
                  <a:solidFill>
                    <a:schemeClr val="bg1">
                      <a:lumMod val="95000"/>
                    </a:schemeClr>
                  </a:solidFill>
                  <a:latin typeface="+mj-lt"/>
                  <a:ea typeface="微软雅黑" panose="020B0503020204020204" pitchFamily="34" charset="-122"/>
                  <a:cs typeface="Arial" pitchFamily="34" charset="0"/>
                </a:rPr>
                <a:t>外设管控</a:t>
              </a:r>
              <a:r>
                <a:rPr lang="zh-CN" altLang="en-US" sz="1100" dirty="0" smtClean="0">
                  <a:solidFill>
                    <a:schemeClr val="bg1">
                      <a:lumMod val="95000"/>
                    </a:schemeClr>
                  </a:solidFill>
                  <a:latin typeface="+mj-lt"/>
                  <a:ea typeface="微软雅黑" panose="020B0503020204020204" pitchFamily="34" charset="-122"/>
                  <a:cs typeface="Arial" pitchFamily="34" charset="0"/>
                </a:rPr>
                <a:t>、传输加密、安全网关等防护体系，确保数据安全</a:t>
              </a:r>
              <a:endParaRPr lang="zh-CN" altLang="en-US" sz="1100" dirty="0">
                <a:solidFill>
                  <a:schemeClr val="bg1">
                    <a:lumMod val="95000"/>
                  </a:schemeClr>
                </a:solidFill>
                <a:latin typeface="+mj-lt"/>
                <a:ea typeface="微软雅黑" panose="020B0503020204020204" pitchFamily="34" charset="-122"/>
                <a:cs typeface="Arial" pitchFamily="34" charset="0"/>
              </a:endParaRPr>
            </a:p>
          </p:txBody>
        </p:sp>
        <p:pic>
          <p:nvPicPr>
            <p:cNvPr id="78"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99567" y="4186280"/>
              <a:ext cx="328821" cy="298562"/>
            </a:xfrm>
            <a:prstGeom prst="rect">
              <a:avLst/>
            </a:prstGeom>
            <a:noFill/>
            <a:ln w="9525">
              <a:noFill/>
              <a:miter lim="800000"/>
              <a:headEnd/>
              <a:tailEnd/>
            </a:ln>
          </p:spPr>
        </p:pic>
        <p:pic>
          <p:nvPicPr>
            <p:cNvPr id="79" name="Picture 4" descr="F:\PIC\16：10_PPT_pic\ICOS\Keys-icon.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608342" y="4201122"/>
              <a:ext cx="434258" cy="323555"/>
            </a:xfrm>
            <a:prstGeom prst="rect">
              <a:avLst/>
            </a:prstGeom>
            <a:noFill/>
          </p:spPr>
        </p:pic>
        <p:sp>
          <p:nvSpPr>
            <p:cNvPr id="217" name="Rectangle 8"/>
            <p:cNvSpPr>
              <a:spLocks noChangeArrowheads="1"/>
            </p:cNvSpPr>
            <p:nvPr/>
          </p:nvSpPr>
          <p:spPr bwMode="auto">
            <a:xfrm>
              <a:off x="4651644" y="3979898"/>
              <a:ext cx="972344" cy="538164"/>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algn="ctr" eaLnBrk="0" hangingPunct="0">
                <a:lnSpc>
                  <a:spcPct val="150000"/>
                </a:lnSpc>
                <a:buClr>
                  <a:srgbClr val="CC9900"/>
                </a:buClr>
                <a:defRPr/>
              </a:pPr>
              <a:endParaRPr lang="zh-CN" altLang="en-US" sz="1100">
                <a:solidFill>
                  <a:schemeClr val="bg1">
                    <a:lumMod val="95000"/>
                  </a:schemeClr>
                </a:solidFill>
                <a:latin typeface="+mj-lt"/>
                <a:ea typeface="微软雅黑" panose="020B0503020204020204" pitchFamily="34" charset="-122"/>
                <a:cs typeface="Arial" pitchFamily="34" charset="0"/>
              </a:endParaRPr>
            </a:p>
          </p:txBody>
        </p:sp>
        <p:sp>
          <p:nvSpPr>
            <p:cNvPr id="218" name="TextBox 170"/>
            <p:cNvSpPr txBox="1">
              <a:spLocks noChangeArrowheads="1"/>
            </p:cNvSpPr>
            <p:nvPr/>
          </p:nvSpPr>
          <p:spPr bwMode="auto">
            <a:xfrm>
              <a:off x="4651646" y="3979898"/>
              <a:ext cx="972344" cy="200053"/>
            </a:xfrm>
            <a:prstGeom prst="rect">
              <a:avLst/>
            </a:prstGeom>
            <a:solidFill>
              <a:srgbClr val="0070C0"/>
            </a:solidFill>
            <a:ln w="9525">
              <a:noFill/>
              <a:miter lim="800000"/>
              <a:headEnd/>
              <a:tailEnd/>
            </a:ln>
          </p:spPr>
          <p:txBody>
            <a:bodyPr lIns="45717" tIns="22859" rIns="45717" bIns="22859">
              <a:spAutoFit/>
            </a:bodyPr>
            <a:lstStyle/>
            <a:p>
              <a:pPr algn="ctr">
                <a:defRPr/>
              </a:pPr>
              <a:r>
                <a:rPr lang="zh-CN" altLang="en-US" sz="1000" b="1" kern="0" dirty="0" smtClean="0">
                  <a:solidFill>
                    <a:schemeClr val="bg1"/>
                  </a:solidFill>
                  <a:latin typeface="微软雅黑" pitchFamily="34" charset="-122"/>
                  <a:ea typeface="微软雅黑" pitchFamily="34" charset="-122"/>
                  <a:cs typeface="Arial" pitchFamily="34" charset="0"/>
                </a:rPr>
                <a:t>云课堂方案</a:t>
              </a:r>
              <a:endParaRPr lang="zh-CN" altLang="en-US" sz="1000" b="1" kern="0" dirty="0">
                <a:solidFill>
                  <a:schemeClr val="bg1"/>
                </a:solidFill>
                <a:latin typeface="微软雅黑" pitchFamily="34" charset="-122"/>
                <a:ea typeface="微软雅黑" pitchFamily="34" charset="-122"/>
                <a:cs typeface="Arial" pitchFamily="34" charset="0"/>
              </a:endParaRPr>
            </a:p>
          </p:txBody>
        </p:sp>
        <p:pic>
          <p:nvPicPr>
            <p:cNvPr id="2127" name="图片 215" descr="microsoftwindowsxp2gn.png"/>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35167" y="4220869"/>
              <a:ext cx="666605" cy="29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p:nvGrpSpPr>
          <p:grpSpPr>
            <a:xfrm>
              <a:off x="5189795" y="4220869"/>
              <a:ext cx="512160" cy="276290"/>
              <a:chOff x="10564439" y="5666271"/>
              <a:chExt cx="768144" cy="487331"/>
            </a:xfrm>
          </p:grpSpPr>
          <p:sp>
            <p:nvSpPr>
              <p:cNvPr id="81" name="椭圆 80"/>
              <p:cNvSpPr/>
              <p:nvPr/>
            </p:nvSpPr>
            <p:spPr bwMode="auto">
              <a:xfrm>
                <a:off x="10720613" y="5666271"/>
                <a:ext cx="455409" cy="487331"/>
              </a:xfrm>
              <a:prstGeom prst="ellipse">
                <a:avLst/>
              </a:prstGeom>
              <a:solidFill>
                <a:srgbClr val="007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pic>
            <p:nvPicPr>
              <p:cNvPr id="80" name="Picture 2" descr="D:\2014laptop\品牌演示\HCC教育云展会\LOGO.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564439" y="5690860"/>
                <a:ext cx="768144" cy="393785"/>
              </a:xfrm>
              <a:prstGeom prst="rect">
                <a:avLst/>
              </a:prstGeom>
              <a:noFill/>
            </p:spPr>
          </p:pic>
        </p:grpSp>
        <p:pic>
          <p:nvPicPr>
            <p:cNvPr id="16" name="图片 1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45636" y="4247865"/>
              <a:ext cx="309391" cy="246520"/>
            </a:xfrm>
            <a:prstGeom prst="rect">
              <a:avLst/>
            </a:prstGeom>
          </p:spPr>
        </p:pic>
      </p:grpSp>
    </p:spTree>
    <p:extLst>
      <p:ext uri="{BB962C8B-B14F-4D97-AF65-F5344CB8AC3E}">
        <p14:creationId xmlns:p14="http://schemas.microsoft.com/office/powerpoint/2010/main" val="128735782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p:nvPr/>
        </p:nvSpPr>
        <p:spPr>
          <a:xfrm>
            <a:off x="4085855" y="490809"/>
            <a:ext cx="44246" cy="505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1877" tIns="21877" rIns="21877" bIns="21877" numCol="1" anchor="ctr">
            <a:spAutoFit/>
          </a:bodyPr>
          <a:lstStyle>
            <a:lvl1pPr>
              <a:defRPr sz="6000" b="1">
                <a:solidFill>
                  <a:srgbClr val="FFCA00"/>
                </a:solidFill>
                <a:latin typeface="Microsoft YaHei"/>
                <a:ea typeface="Microsoft YaHei"/>
                <a:cs typeface="Microsoft YaHei"/>
                <a:sym typeface="Microsoft YaHei"/>
              </a:defRPr>
            </a:lvl1pPr>
          </a:lstStyle>
          <a:p>
            <a:pPr lvl="0">
              <a:defRPr sz="1800" b="0">
                <a:solidFill>
                  <a:srgbClr val="000000"/>
                </a:solidFill>
              </a:defRPr>
            </a:pPr>
            <a:endParaRPr sz="3001" dirty="0"/>
          </a:p>
        </p:txBody>
      </p:sp>
      <p:sp>
        <p:nvSpPr>
          <p:cNvPr id="6" name="Shape 78"/>
          <p:cNvSpPr/>
          <p:nvPr/>
        </p:nvSpPr>
        <p:spPr>
          <a:xfrm>
            <a:off x="271797" y="455702"/>
            <a:ext cx="7430599" cy="565405"/>
          </a:xfrm>
          <a:prstGeom prst="rect">
            <a:avLst/>
          </a:prstGeom>
          <a:extLst>
            <a:ext uri="{C572A759-6A51-4108-AA02-DFA0A04FC94B}">
              <ma14:wrappingTextBoxFlag xmlns:ma14="http://schemas.microsoft.com/office/mac/drawingml/2011/main" xmlns="" val="1"/>
            </a:ext>
          </a:extLst>
        </p:spPr>
        <p:txBody>
          <a:bodyPr lIns="108871" tIns="54435" rIns="108871" bIns="54435"/>
          <a:lstStyle/>
          <a:p>
            <a:pPr>
              <a:spcBef>
                <a:spcPct val="0"/>
              </a:spcBef>
            </a:pPr>
            <a:r>
              <a:rPr kumimoji="1" lang="zh-CN" altLang="en-US" sz="3387"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全合一绿色</a:t>
            </a:r>
            <a:r>
              <a:rPr kumimoji="1" lang="zh-CN" altLang="en-US" sz="3387"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智慧教室</a:t>
            </a:r>
            <a:endParaRPr kumimoji="1" sz="3387"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pic>
        <p:nvPicPr>
          <p:cNvPr id="19" name="图片 18" descr="多媒体教室-智慧云课堂_0009_圆圈.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130" y="0"/>
            <a:ext cx="8415697" cy="6859588"/>
          </a:xfrm>
          <a:prstGeom prst="rect">
            <a:avLst/>
          </a:prstGeom>
        </p:spPr>
      </p:pic>
      <p:pic>
        <p:nvPicPr>
          <p:cNvPr id="20" name="图片 19" descr="多媒体教室-智慧云课堂_0010_椭圆-3-拷贝-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773" y="1781498"/>
            <a:ext cx="2000713" cy="876503"/>
          </a:xfrm>
          <a:prstGeom prst="rect">
            <a:avLst/>
          </a:prstGeom>
        </p:spPr>
      </p:pic>
      <p:pic>
        <p:nvPicPr>
          <p:cNvPr id="21" name="图片 20" descr="多媒体教室-智慧云课堂_0011_椭圆-3-拷贝-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7678" y="3913394"/>
            <a:ext cx="2267475" cy="882854"/>
          </a:xfrm>
          <a:prstGeom prst="rect">
            <a:avLst/>
          </a:prstGeom>
        </p:spPr>
      </p:pic>
      <p:pic>
        <p:nvPicPr>
          <p:cNvPr id="30" name="图片 29" descr="多媒体教室-智慧云课堂_0000_All-in-1-教室智能云边界-使用0门槛，教学0等待.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6924" y="4119238"/>
            <a:ext cx="2356395" cy="673255"/>
          </a:xfrm>
          <a:prstGeom prst="rect">
            <a:avLst/>
          </a:prstGeom>
        </p:spPr>
      </p:pic>
      <p:pic>
        <p:nvPicPr>
          <p:cNvPr id="23" name="图片 22" descr="多媒体教室-智慧云课堂_0001_上排图标.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0669" y="3170563"/>
            <a:ext cx="997181" cy="1225834"/>
          </a:xfrm>
          <a:prstGeom prst="rect">
            <a:avLst/>
          </a:prstGeom>
        </p:spPr>
      </p:pic>
      <p:pic>
        <p:nvPicPr>
          <p:cNvPr id="24" name="图片 23" descr="多媒体教室-智慧云课堂_0002_高清视频.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0068" y="4783545"/>
            <a:ext cx="997181" cy="1225834"/>
          </a:xfrm>
          <a:prstGeom prst="rect">
            <a:avLst/>
          </a:prstGeom>
        </p:spPr>
      </p:pic>
      <p:pic>
        <p:nvPicPr>
          <p:cNvPr id="25" name="图片 24" descr="多媒体教室-智慧云课堂_0003_7.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1758" y="4783545"/>
            <a:ext cx="971775" cy="1238537"/>
          </a:xfrm>
          <a:prstGeom prst="rect">
            <a:avLst/>
          </a:prstGeom>
        </p:spPr>
      </p:pic>
      <p:pic>
        <p:nvPicPr>
          <p:cNvPr id="26" name="图片 25" descr="多媒体教室-智慧云课堂_0004_师生BOOD-自带设备.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3533" y="3030830"/>
            <a:ext cx="971775" cy="1365566"/>
          </a:xfrm>
          <a:prstGeom prst="rect">
            <a:avLst/>
          </a:prstGeom>
        </p:spPr>
      </p:pic>
      <p:pic>
        <p:nvPicPr>
          <p:cNvPr id="27" name="图片 26" descr="多媒体教室-智慧云课堂_0005_远程教学-.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97152" y="1522654"/>
            <a:ext cx="971775" cy="1225834"/>
          </a:xfrm>
          <a:prstGeom prst="rect">
            <a:avLst/>
          </a:prstGeom>
        </p:spPr>
      </p:pic>
      <p:pic>
        <p:nvPicPr>
          <p:cNvPr id="28" name="图片 27" descr="多媒体教室-智慧云课堂_0006_图片7.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3805" y="834308"/>
            <a:ext cx="971775" cy="1213131"/>
          </a:xfrm>
          <a:prstGeom prst="rect">
            <a:avLst/>
          </a:prstGeom>
        </p:spPr>
      </p:pic>
      <p:pic>
        <p:nvPicPr>
          <p:cNvPr id="29" name="图片 28" descr="多媒体教室-智慧云课堂_0007_图片4.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0068" y="1509951"/>
            <a:ext cx="971775" cy="1225834"/>
          </a:xfrm>
          <a:prstGeom prst="rect">
            <a:avLst/>
          </a:prstGeom>
        </p:spPr>
      </p:pic>
      <p:pic>
        <p:nvPicPr>
          <p:cNvPr id="22" name="图片 21" descr="多媒体教室-智慧云课堂_0008_机器&amp;括弧.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30029" y="2376339"/>
            <a:ext cx="2553291" cy="1537056"/>
          </a:xfrm>
          <a:prstGeom prst="rect">
            <a:avLst/>
          </a:prstGeom>
        </p:spPr>
      </p:pic>
      <p:sp>
        <p:nvSpPr>
          <p:cNvPr id="16" name="Text Box 18"/>
          <p:cNvSpPr txBox="1">
            <a:spLocks noChangeArrowheads="1"/>
          </p:cNvSpPr>
          <p:nvPr/>
        </p:nvSpPr>
        <p:spPr bwMode="gray">
          <a:xfrm>
            <a:off x="3001553" y="5974815"/>
            <a:ext cx="6768752" cy="479273"/>
          </a:xfrm>
          <a:prstGeom prst="rect">
            <a:avLst/>
          </a:prstGeom>
          <a:noFill/>
          <a:ln w="9525" algn="ctr">
            <a:noFill/>
            <a:miter lim="800000"/>
            <a:headEnd/>
            <a:tailEnd/>
          </a:ln>
        </p:spPr>
        <p:txBody>
          <a:bodyPr wrap="square" lIns="108879" tIns="54439" rIns="108879" bIns="54439">
            <a:spAutoFit/>
          </a:bodyPr>
          <a:lstStyle/>
          <a:p>
            <a:pPr>
              <a:spcBef>
                <a:spcPts val="715"/>
              </a:spcBef>
              <a:defRPr/>
            </a:pPr>
            <a:r>
              <a:rPr lang="zh-CN" altLang="en-US" b="1" dirty="0" smtClean="0">
                <a:solidFill>
                  <a:srgbClr val="FFFF00"/>
                </a:solidFill>
                <a:latin typeface="微软雅黑" panose="020B0503020204020204" pitchFamily="34" charset="-122"/>
                <a:ea typeface="微软雅黑" panose="020B0503020204020204" pitchFamily="34" charset="-122"/>
              </a:rPr>
              <a:t>课堂设备统一化，集中化，</a:t>
            </a:r>
            <a:r>
              <a:rPr lang="en-US" altLang="zh-CN" b="1" dirty="0" smtClean="0">
                <a:solidFill>
                  <a:srgbClr val="FFFF00"/>
                </a:solidFill>
                <a:latin typeface="微软雅黑" panose="020B0503020204020204" pitchFamily="34" charset="-122"/>
                <a:ea typeface="微软雅黑" panose="020B0503020204020204" pitchFamily="34" charset="-122"/>
              </a:rPr>
              <a:t>All in One</a:t>
            </a:r>
            <a:r>
              <a:rPr lang="zh-CN" altLang="en-US" b="1" dirty="0" smtClean="0">
                <a:solidFill>
                  <a:srgbClr val="FFFF00"/>
                </a:solidFill>
                <a:latin typeface="微软雅黑" panose="020B0503020204020204" pitchFamily="34" charset="-122"/>
                <a:ea typeface="微软雅黑" panose="020B0503020204020204" pitchFamily="34" charset="-122"/>
              </a:rPr>
              <a:t>全合一</a:t>
            </a:r>
            <a:endParaRPr lang="zh-CN" altLang="en-US"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0695256"/>
      </p:ext>
    </p:extLst>
  </p:cSld>
  <p:clrMapOvr>
    <a:masterClrMapping/>
  </p:clrMapOvr>
  <p:transition spd="slow" advTm="22000">
    <p:pull/>
  </p:transition>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6131503" y="2094100"/>
            <a:ext cx="5564777" cy="3924908"/>
          </a:xfrm>
          <a:prstGeom prst="rect">
            <a:avLst/>
          </a:prstGeom>
          <a:gradFill>
            <a:gsLst>
              <a:gs pos="0">
                <a:schemeClr val="tx2">
                  <a:lumMod val="20000"/>
                  <a:lumOff val="80000"/>
                  <a:alpha val="15000"/>
                </a:schemeClr>
              </a:gs>
              <a:gs pos="100000">
                <a:schemeClr val="tx2">
                  <a:lumMod val="20000"/>
                  <a:lumOff val="80000"/>
                  <a:alpha val="5000"/>
                </a:scheme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indent="-228646" eaLnBrk="0" fontAlgn="ctr" hangingPunct="0">
              <a:buClr>
                <a:srgbClr val="CC9900"/>
              </a:buClr>
              <a:buSzPct val="60000"/>
              <a:buFont typeface="Wingdings" pitchFamily="2" charset="2"/>
              <a:buChar char="n"/>
              <a:defRPr/>
            </a:pPr>
            <a:endParaRPr lang="zh-CN" altLang="en-US" sz="1800">
              <a:solidFill>
                <a:schemeClr val="bg1"/>
              </a:solidFill>
              <a:latin typeface="微软雅黑" panose="020B0503020204020204" pitchFamily="34" charset="-122"/>
              <a:ea typeface="微软雅黑" panose="020B0503020204020204" pitchFamily="34" charset="-122"/>
              <a:cs typeface="Arial" pitchFamily="34" charset="0"/>
              <a:sym typeface="Arial"/>
            </a:endParaRPr>
          </a:p>
        </p:txBody>
      </p:sp>
      <p:sp>
        <p:nvSpPr>
          <p:cNvPr id="10" name="Freeform 6"/>
          <p:cNvSpPr>
            <a:spLocks/>
          </p:cNvSpPr>
          <p:nvPr/>
        </p:nvSpPr>
        <p:spPr bwMode="auto">
          <a:xfrm>
            <a:off x="6257750" y="2283048"/>
            <a:ext cx="1728400" cy="3474997"/>
          </a:xfrm>
          <a:prstGeom prst="rect">
            <a:avLst/>
          </a:prstGeom>
          <a:gradFill>
            <a:gsLst>
              <a:gs pos="0">
                <a:srgbClr val="089CB0"/>
              </a:gs>
              <a:gs pos="100000">
                <a:srgbClr val="089CB0">
                  <a:alpha val="50000"/>
                </a:srgbClr>
              </a:gs>
            </a:gsLst>
            <a:lin ang="4200000" scaled="0"/>
          </a:gradFill>
          <a:ln>
            <a:noFill/>
            <a:headEnd/>
            <a:tailEnd/>
          </a:ln>
          <a:effectLst/>
          <a:scene3d>
            <a:camera prst="orthographicFront"/>
            <a:lightRig rig="threePt" dir="t">
              <a:rot lat="0" lon="0" rev="1200000"/>
            </a:lightRig>
          </a:scene3d>
          <a:sp3d/>
          <a:extLst>
            <a:ext uri="{91240B29-F687-4F45-9708-019B960494DF}">
              <a14:hiddenLine xmlns:a14="http://schemas.microsoft.com/office/drawing/2010/main" w="9525">
                <a:solidFill>
                  <a:srgbClr val="000000"/>
                </a:solidFill>
                <a:round/>
                <a:headEnd/>
                <a:tailEnd/>
              </a14:hiddenLine>
            </a:ext>
          </a:extLst>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algn="ctr" eaLnBrk="0" hangingPunct="0">
              <a:buClr>
                <a:srgbClr val="CC9900"/>
              </a:buClr>
            </a:pPr>
            <a:endParaRPr lang="zh-CN" altLang="en-US" sz="200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53" name="Freeform 6"/>
          <p:cNvSpPr>
            <a:spLocks/>
          </p:cNvSpPr>
          <p:nvPr/>
        </p:nvSpPr>
        <p:spPr bwMode="auto">
          <a:xfrm>
            <a:off x="8055073" y="2283048"/>
            <a:ext cx="1728400" cy="3474997"/>
          </a:xfrm>
          <a:prstGeom prst="rect">
            <a:avLst/>
          </a:prstGeom>
          <a:gradFill>
            <a:gsLst>
              <a:gs pos="0">
                <a:srgbClr val="089CB0"/>
              </a:gs>
              <a:gs pos="100000">
                <a:srgbClr val="089CB0">
                  <a:alpha val="50000"/>
                </a:srgbClr>
              </a:gs>
            </a:gsLst>
            <a:lin ang="4200000" scaled="0"/>
          </a:gradFill>
          <a:ln>
            <a:noFill/>
            <a:headEnd/>
            <a:tailEnd/>
          </a:ln>
          <a:effectLst/>
          <a:scene3d>
            <a:camera prst="orthographicFront"/>
            <a:lightRig rig="threePt" dir="t">
              <a:rot lat="0" lon="0" rev="1200000"/>
            </a:lightRig>
          </a:scene3d>
          <a:sp3d/>
          <a:extLst>
            <a:ext uri="{91240B29-F687-4F45-9708-019B960494DF}">
              <a14:hiddenLine xmlns:a14="http://schemas.microsoft.com/office/drawing/2010/main" w="9525">
                <a:solidFill>
                  <a:srgbClr val="000000"/>
                </a:solidFill>
                <a:round/>
                <a:headEnd/>
                <a:tailEnd/>
              </a14:hiddenLine>
            </a:ext>
          </a:extLst>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algn="ctr" eaLnBrk="0" hangingPunct="0">
              <a:buClr>
                <a:srgbClr val="CC9900"/>
              </a:buClr>
            </a:pPr>
            <a:endParaRPr lang="zh-CN" altLang="en-US" sz="200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54" name="Freeform 6"/>
          <p:cNvSpPr>
            <a:spLocks/>
          </p:cNvSpPr>
          <p:nvPr/>
        </p:nvSpPr>
        <p:spPr bwMode="auto">
          <a:xfrm>
            <a:off x="9852397" y="2283048"/>
            <a:ext cx="1728400" cy="3474997"/>
          </a:xfrm>
          <a:prstGeom prst="rect">
            <a:avLst/>
          </a:prstGeom>
          <a:gradFill>
            <a:gsLst>
              <a:gs pos="0">
                <a:srgbClr val="089CB0"/>
              </a:gs>
              <a:gs pos="100000">
                <a:srgbClr val="089CB0">
                  <a:alpha val="50000"/>
                </a:srgbClr>
              </a:gs>
            </a:gsLst>
            <a:lin ang="4200000" scaled="0"/>
          </a:gradFill>
          <a:ln>
            <a:noFill/>
            <a:headEnd/>
            <a:tailEnd/>
          </a:ln>
          <a:effectLst/>
          <a:scene3d>
            <a:camera prst="orthographicFront"/>
            <a:lightRig rig="threePt" dir="t">
              <a:rot lat="0" lon="0" rev="1200000"/>
            </a:lightRig>
          </a:scene3d>
          <a:sp3d/>
          <a:extLst>
            <a:ext uri="{91240B29-F687-4F45-9708-019B960494DF}">
              <a14:hiddenLine xmlns:a14="http://schemas.microsoft.com/office/drawing/2010/main" w="9525">
                <a:solidFill>
                  <a:srgbClr val="000000"/>
                </a:solidFill>
                <a:round/>
                <a:headEnd/>
                <a:tailEnd/>
              </a14:hiddenLine>
            </a:ext>
          </a:extLst>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algn="ctr" eaLnBrk="0" hangingPunct="0">
              <a:buClr>
                <a:srgbClr val="CC9900"/>
              </a:buClr>
            </a:pPr>
            <a:endParaRPr lang="zh-CN" altLang="en-US" sz="200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33" name="矩形 32"/>
          <p:cNvSpPr/>
          <p:nvPr/>
        </p:nvSpPr>
        <p:spPr>
          <a:xfrm>
            <a:off x="426692" y="2094100"/>
            <a:ext cx="5564777" cy="3924908"/>
          </a:xfrm>
          <a:prstGeom prst="rect">
            <a:avLst/>
          </a:prstGeom>
          <a:gradFill>
            <a:gsLst>
              <a:gs pos="0">
                <a:schemeClr val="tx2">
                  <a:lumMod val="20000"/>
                  <a:lumOff val="80000"/>
                  <a:alpha val="15000"/>
                </a:schemeClr>
              </a:gs>
              <a:gs pos="100000">
                <a:schemeClr val="tx2">
                  <a:lumMod val="20000"/>
                  <a:lumOff val="80000"/>
                  <a:alpha val="5000"/>
                </a:scheme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indent="-228646" eaLnBrk="0" fontAlgn="ctr" hangingPunct="0">
              <a:buClr>
                <a:srgbClr val="CC9900"/>
              </a:buClr>
              <a:buSzPct val="60000"/>
              <a:buFont typeface="Wingdings" pitchFamily="2" charset="2"/>
              <a:buChar char="n"/>
              <a:defRPr/>
            </a:pPr>
            <a:endParaRPr lang="zh-CN" altLang="en-US" sz="1800">
              <a:solidFill>
                <a:schemeClr val="bg1"/>
              </a:solidFill>
              <a:latin typeface="微软雅黑" panose="020B0503020204020204" pitchFamily="34" charset="-122"/>
              <a:ea typeface="微软雅黑" panose="020B0503020204020204" pitchFamily="34" charset="-122"/>
              <a:cs typeface="Arial" pitchFamily="34" charset="0"/>
              <a:sym typeface="Arial"/>
            </a:endParaRPr>
          </a:p>
        </p:txBody>
      </p:sp>
      <p:sp>
        <p:nvSpPr>
          <p:cNvPr id="4" name="矩形 3"/>
          <p:cNvSpPr/>
          <p:nvPr/>
        </p:nvSpPr>
        <p:spPr>
          <a:xfrm>
            <a:off x="437741" y="1314852"/>
            <a:ext cx="11069351" cy="717798"/>
          </a:xfrm>
          <a:prstGeom prst="rect">
            <a:avLst/>
          </a:prstGeom>
        </p:spPr>
        <p:txBody>
          <a:bodyPr wrap="square">
            <a:spAutoFit/>
          </a:bodyPr>
          <a:lstStyle/>
          <a:p>
            <a:pPr algn="ctr" defTabSz="1088801">
              <a:lnSpc>
                <a:spcPct val="120000"/>
              </a:lnSpc>
            </a:pPr>
            <a:r>
              <a:rPr lang="zh-CN" altLang="en-US" sz="1693" dirty="0">
                <a:solidFill>
                  <a:srgbClr val="FFFFFF"/>
                </a:solidFill>
                <a:latin typeface="微软雅黑" panose="020B0503020204020204" pitchFamily="34" charset="-122"/>
                <a:ea typeface="微软雅黑" panose="020B0503020204020204" pitchFamily="34" charset="-122"/>
              </a:rPr>
              <a:t>未来，华为在云、大数据、路由交换以及光通信等高科技领域将与高校展开深入合作，以大数据作为牵引，</a:t>
            </a:r>
            <a:endParaRPr lang="en-US" altLang="zh-CN" sz="1693" dirty="0">
              <a:solidFill>
                <a:srgbClr val="FFFFFF"/>
              </a:solidFill>
              <a:latin typeface="微软雅黑" panose="020B0503020204020204" pitchFamily="34" charset="-122"/>
              <a:ea typeface="微软雅黑" panose="020B0503020204020204" pitchFamily="34" charset="-122"/>
            </a:endParaRPr>
          </a:p>
          <a:p>
            <a:pPr algn="ctr" defTabSz="1088801">
              <a:lnSpc>
                <a:spcPct val="120000"/>
              </a:lnSpc>
            </a:pPr>
            <a:r>
              <a:rPr lang="zh-CN" altLang="en-US" sz="1693" dirty="0">
                <a:solidFill>
                  <a:srgbClr val="FFFFFF"/>
                </a:solidFill>
                <a:latin typeface="微软雅黑" panose="020B0503020204020204" pitchFamily="34" charset="-122"/>
                <a:ea typeface="微软雅黑" panose="020B0503020204020204" pitchFamily="34" charset="-122"/>
              </a:rPr>
              <a:t>助力高校各个学科院系实验室的科学研究。必要时，可以联合组建相关的实验室。</a:t>
            </a:r>
            <a:endParaRPr lang="en-US" altLang="zh-CN" sz="1693" dirty="0">
              <a:solidFill>
                <a:srgbClr val="FFFFFF"/>
              </a:solidFill>
              <a:latin typeface="微软雅黑" panose="020B0503020204020204" pitchFamily="34" charset="-122"/>
              <a:ea typeface="微软雅黑" panose="020B0503020204020204" pitchFamily="34" charset="-122"/>
            </a:endParaRPr>
          </a:p>
        </p:txBody>
      </p:sp>
      <p:sp>
        <p:nvSpPr>
          <p:cNvPr id="142" name="Rectangle 10"/>
          <p:cNvSpPr>
            <a:spLocks noChangeArrowheads="1"/>
          </p:cNvSpPr>
          <p:nvPr/>
        </p:nvSpPr>
        <p:spPr bwMode="gray">
          <a:xfrm>
            <a:off x="6282370" y="4028713"/>
            <a:ext cx="1512350" cy="1212921"/>
          </a:xfrm>
          <a:prstGeom prst="rect">
            <a:avLst/>
          </a:prstGeom>
          <a:noFill/>
          <a:ln w="9525">
            <a:noFill/>
            <a:miter lim="800000"/>
            <a:headEnd/>
            <a:tailEnd/>
          </a:ln>
          <a:effectLst/>
        </p:spPr>
        <p:txBody>
          <a:bodyPr wrap="square" anchor="t" anchorCtr="0">
            <a:spAutoFit/>
          </a:bodyPr>
          <a:lstStyle/>
          <a:p>
            <a:pPr algn="just" defTabSz="801279" eaLnBrk="0" hangingPunct="0">
              <a:lnSpc>
                <a:spcPct val="130000"/>
              </a:lnSpc>
              <a:buClr>
                <a:srgbClr val="777777"/>
              </a:buClr>
              <a:buSzPct val="60000"/>
              <a:defRPr/>
            </a:pPr>
            <a:r>
              <a:rPr lang="zh-CN" altLang="en-US" sz="1400" kern="0" dirty="0">
                <a:solidFill>
                  <a:srgbClr val="FFFFFF"/>
                </a:solidFill>
                <a:latin typeface="微软雅黑" panose="020B0503020204020204" pitchFamily="34" charset="-122"/>
                <a:ea typeface="微软雅黑" panose="020B0503020204020204" pitchFamily="34" charset="-122"/>
                <a:cs typeface="Arial" pitchFamily="34" charset="0"/>
              </a:rPr>
              <a:t>实验室配置方案源自真实案例，轻松模拟各种组网场景</a:t>
            </a:r>
            <a:endParaRPr lang="en-US" altLang="zh-CN" sz="14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43" name="Rectangle 10"/>
          <p:cNvSpPr>
            <a:spLocks noChangeArrowheads="1"/>
          </p:cNvSpPr>
          <p:nvPr/>
        </p:nvSpPr>
        <p:spPr bwMode="gray">
          <a:xfrm>
            <a:off x="8222896" y="4028713"/>
            <a:ext cx="1381990" cy="1493062"/>
          </a:xfrm>
          <a:prstGeom prst="rect">
            <a:avLst/>
          </a:prstGeom>
          <a:noFill/>
          <a:ln w="9525">
            <a:noFill/>
            <a:miter lim="800000"/>
            <a:headEnd/>
            <a:tailEnd/>
          </a:ln>
          <a:effectLst/>
        </p:spPr>
        <p:txBody>
          <a:bodyPr wrap="square" anchor="t" anchorCtr="0">
            <a:spAutoFit/>
          </a:bodyPr>
          <a:lstStyle/>
          <a:p>
            <a:pPr algn="just" defTabSz="801279" eaLnBrk="0" hangingPunct="0">
              <a:lnSpc>
                <a:spcPct val="130000"/>
              </a:lnSpc>
              <a:buClr>
                <a:srgbClr val="777777"/>
              </a:buClr>
              <a:buSzPct val="60000"/>
              <a:defRPr/>
            </a:pPr>
            <a:r>
              <a:rPr lang="zh-CN" altLang="en-US" sz="1400" kern="0" dirty="0">
                <a:solidFill>
                  <a:srgbClr val="FFFFFF"/>
                </a:solidFill>
                <a:latin typeface="微软雅黑" panose="020B0503020204020204" pitchFamily="34" charset="-122"/>
                <a:ea typeface="微软雅黑" panose="020B0503020204020204" pitchFamily="34" charset="-122"/>
                <a:cs typeface="Arial" pitchFamily="34" charset="0"/>
              </a:rPr>
              <a:t>实验设备广泛应用于全球市场，学员接触到当前最新的技术和产品</a:t>
            </a:r>
            <a:endParaRPr lang="en-US" altLang="zh-CN" sz="14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44" name="Rectangle 10"/>
          <p:cNvSpPr>
            <a:spLocks noChangeArrowheads="1"/>
          </p:cNvSpPr>
          <p:nvPr/>
        </p:nvSpPr>
        <p:spPr bwMode="gray">
          <a:xfrm>
            <a:off x="10042492" y="4028713"/>
            <a:ext cx="1512350" cy="1493062"/>
          </a:xfrm>
          <a:prstGeom prst="rect">
            <a:avLst/>
          </a:prstGeom>
          <a:noFill/>
          <a:ln w="9525">
            <a:noFill/>
            <a:miter lim="800000"/>
            <a:headEnd/>
            <a:tailEnd/>
          </a:ln>
          <a:effectLst/>
        </p:spPr>
        <p:txBody>
          <a:bodyPr wrap="square" anchor="t" anchorCtr="0">
            <a:spAutoFit/>
          </a:bodyPr>
          <a:lstStyle/>
          <a:p>
            <a:pPr algn="just" defTabSz="801279" eaLnBrk="0" hangingPunct="0">
              <a:lnSpc>
                <a:spcPct val="130000"/>
              </a:lnSpc>
              <a:buClr>
                <a:srgbClr val="777777"/>
              </a:buClr>
              <a:buSzPct val="60000"/>
              <a:defRPr/>
            </a:pPr>
            <a:r>
              <a:rPr lang="zh-CN" altLang="en-US" sz="1400" kern="0" dirty="0">
                <a:solidFill>
                  <a:srgbClr val="FFFFFF"/>
                </a:solidFill>
                <a:latin typeface="微软雅黑" panose="020B0503020204020204" pitchFamily="34" charset="-122"/>
                <a:ea typeface="微软雅黑" panose="020B0503020204020204" pitchFamily="34" charset="-122"/>
                <a:cs typeface="Arial" pitchFamily="34" charset="0"/>
              </a:rPr>
              <a:t>满足设备安装调测，配置运维，故障赔偿和优化设计等各种教学要求</a:t>
            </a:r>
            <a:endParaRPr lang="en-US" altLang="zh-CN" sz="1400"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3" name="标题 2"/>
          <p:cNvSpPr>
            <a:spLocks noGrp="1"/>
          </p:cNvSpPr>
          <p:nvPr>
            <p:ph type="ctrTitle"/>
          </p:nvPr>
        </p:nvSpPr>
        <p:spPr>
          <a:xfrm>
            <a:off x="360000" y="486000"/>
            <a:ext cx="11504810" cy="655169"/>
          </a:xfrm>
        </p:spPr>
        <p:txBody>
          <a:bodyPr>
            <a:normAutofit/>
          </a:bodyPr>
          <a:lstStyle/>
          <a:p>
            <a:pPr defTabSz="1219200" fontAlgn="base">
              <a:spcAft>
                <a:spcPct val="0"/>
              </a:spcAft>
            </a:pP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sym typeface="Arial"/>
              </a:rPr>
              <a:t>“产学研”</a:t>
            </a: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sym typeface="Arial"/>
              </a:rPr>
              <a:t>一体化生态孵化器</a:t>
            </a:r>
            <a:endPar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endParaRPr>
          </a:p>
        </p:txBody>
      </p:sp>
      <p:sp>
        <p:nvSpPr>
          <p:cNvPr id="28" name="矩形 27"/>
          <p:cNvSpPr/>
          <p:nvPr/>
        </p:nvSpPr>
        <p:spPr>
          <a:xfrm>
            <a:off x="12700999" y="1704993"/>
            <a:ext cx="720167" cy="720167"/>
          </a:xfrm>
          <a:prstGeom prst="rect">
            <a:avLst/>
          </a:prstGeom>
          <a:gradFill>
            <a:gsLst>
              <a:gs pos="0">
                <a:srgbClr val="089CB0"/>
              </a:gs>
              <a:gs pos="100000">
                <a:srgbClr val="089CB0">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eaLnBrk="0" hangingPunct="0">
              <a:buClr>
                <a:srgbClr val="CC9900"/>
              </a:buClr>
              <a:buFont typeface="Wingdings" pitchFamily="2" charset="2"/>
              <a:buChar char="n"/>
              <a:defRPr/>
            </a:pPr>
            <a:endParaRPr lang="zh-CN" altLang="en-US" sz="1800">
              <a:solidFill>
                <a:schemeClr val="bg1"/>
              </a:solidFill>
              <a:latin typeface="微软雅黑" panose="020B0503020204020204" pitchFamily="34" charset="-122"/>
              <a:ea typeface="微软雅黑" panose="020B0503020204020204" pitchFamily="34" charset="-122"/>
              <a:cs typeface="Arial" pitchFamily="34" charset="0"/>
              <a:sym typeface="Arial"/>
            </a:endParaRPr>
          </a:p>
        </p:txBody>
      </p:sp>
      <p:sp>
        <p:nvSpPr>
          <p:cNvPr id="29" name="矩形 28"/>
          <p:cNvSpPr/>
          <p:nvPr/>
        </p:nvSpPr>
        <p:spPr>
          <a:xfrm>
            <a:off x="12700999" y="2569893"/>
            <a:ext cx="720167" cy="720167"/>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eaLnBrk="0" hangingPunct="0">
              <a:buClr>
                <a:srgbClr val="CC9900"/>
              </a:buClr>
              <a:buFont typeface="Wingdings" pitchFamily="2" charset="2"/>
              <a:buChar char="n"/>
              <a:defRPr/>
            </a:pPr>
            <a:endParaRPr lang="zh-CN" altLang="en-US" sz="1800">
              <a:solidFill>
                <a:schemeClr val="bg1"/>
              </a:solidFill>
              <a:latin typeface="微软雅黑" panose="020B0503020204020204" pitchFamily="34" charset="-122"/>
              <a:ea typeface="微软雅黑" panose="020B0503020204020204" pitchFamily="34" charset="-122"/>
              <a:cs typeface="Arial" pitchFamily="34" charset="0"/>
              <a:sym typeface="Arial"/>
            </a:endParaRPr>
          </a:p>
        </p:txBody>
      </p:sp>
      <p:sp>
        <p:nvSpPr>
          <p:cNvPr id="30" name="矩形 29"/>
          <p:cNvSpPr/>
          <p:nvPr/>
        </p:nvSpPr>
        <p:spPr>
          <a:xfrm>
            <a:off x="12700999" y="3434491"/>
            <a:ext cx="720167" cy="720167"/>
          </a:xfrm>
          <a:prstGeom prst="rect">
            <a:avLst/>
          </a:prstGeom>
          <a:gradFill>
            <a:gsLst>
              <a:gs pos="0">
                <a:schemeClr val="tx2">
                  <a:lumMod val="20000"/>
                  <a:lumOff val="80000"/>
                  <a:alpha val="25000"/>
                </a:schemeClr>
              </a:gs>
              <a:gs pos="100000">
                <a:schemeClr val="tx2">
                  <a:lumMod val="20000"/>
                  <a:lumOff val="80000"/>
                  <a:alpha val="15000"/>
                </a:scheme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indent="-228646" eaLnBrk="0" fontAlgn="ctr" hangingPunct="0">
              <a:buClr>
                <a:srgbClr val="CC9900"/>
              </a:buClr>
              <a:buSzPct val="60000"/>
              <a:buFont typeface="Wingdings" pitchFamily="2" charset="2"/>
              <a:buChar char="n"/>
              <a:defRPr/>
            </a:pPr>
            <a:endParaRPr lang="zh-CN" altLang="en-US" sz="1800">
              <a:solidFill>
                <a:schemeClr val="bg1"/>
              </a:solidFill>
              <a:latin typeface="微软雅黑" panose="020B0503020204020204" pitchFamily="34" charset="-122"/>
              <a:ea typeface="微软雅黑" panose="020B0503020204020204" pitchFamily="34" charset="-122"/>
              <a:cs typeface="Arial" pitchFamily="34" charset="0"/>
              <a:sym typeface="Arial"/>
            </a:endParaRPr>
          </a:p>
        </p:txBody>
      </p:sp>
      <p:sp>
        <p:nvSpPr>
          <p:cNvPr id="126" name="椭圆 125"/>
          <p:cNvSpPr/>
          <p:nvPr/>
        </p:nvSpPr>
        <p:spPr>
          <a:xfrm>
            <a:off x="2536377" y="2275422"/>
            <a:ext cx="1043639" cy="985659"/>
          </a:xfrm>
          <a:prstGeom prst="ellipse">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b" anchorCtr="0">
            <a:noAutofit/>
          </a:bodyPr>
          <a:lstStyle/>
          <a:p>
            <a:pPr algn="ctr" eaLnBrk="0" hangingPunct="0">
              <a:buClr>
                <a:srgbClr val="CC9900"/>
              </a:buClr>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生产</a:t>
            </a:r>
          </a:p>
        </p:txBody>
      </p:sp>
      <p:sp>
        <p:nvSpPr>
          <p:cNvPr id="127" name="椭圆 126"/>
          <p:cNvSpPr/>
          <p:nvPr/>
        </p:nvSpPr>
        <p:spPr>
          <a:xfrm>
            <a:off x="1295455" y="4203266"/>
            <a:ext cx="1043639" cy="985659"/>
          </a:xfrm>
          <a:prstGeom prst="ellipse">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b" anchorCtr="0">
            <a:noAutofit/>
          </a:bodyPr>
          <a:lstStyle/>
          <a:p>
            <a:pPr algn="ctr" eaLnBrk="0" hangingPunct="0">
              <a:buClr>
                <a:srgbClr val="CC9900"/>
              </a:buClr>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科研</a:t>
            </a:r>
          </a:p>
        </p:txBody>
      </p:sp>
      <p:sp>
        <p:nvSpPr>
          <p:cNvPr id="128" name="椭圆 127"/>
          <p:cNvSpPr/>
          <p:nvPr/>
        </p:nvSpPr>
        <p:spPr>
          <a:xfrm>
            <a:off x="3602229" y="4230006"/>
            <a:ext cx="1043639" cy="985659"/>
          </a:xfrm>
          <a:prstGeom prst="ellipse">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b" anchorCtr="0">
            <a:noAutofit/>
          </a:bodyPr>
          <a:lstStyle/>
          <a:p>
            <a:pPr algn="ctr" eaLnBrk="0" hangingPunct="0">
              <a:buClr>
                <a:srgbClr val="CC9900"/>
              </a:buClr>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教学</a:t>
            </a:r>
          </a:p>
        </p:txBody>
      </p:sp>
      <p:sp>
        <p:nvSpPr>
          <p:cNvPr id="130" name="上下箭头 129"/>
          <p:cNvSpPr/>
          <p:nvPr/>
        </p:nvSpPr>
        <p:spPr>
          <a:xfrm rot="12973341">
            <a:off x="2157900" y="3140733"/>
            <a:ext cx="472397" cy="1150590"/>
          </a:xfrm>
          <a:prstGeom prst="upDownArrow">
            <a:avLst/>
          </a:prstGeom>
          <a:gradFill>
            <a:gsLst>
              <a:gs pos="0">
                <a:schemeClr val="tx2">
                  <a:lumMod val="20000"/>
                  <a:lumOff val="80000"/>
                  <a:alpha val="25000"/>
                </a:schemeClr>
              </a:gs>
              <a:gs pos="100000">
                <a:schemeClr val="tx2">
                  <a:lumMod val="20000"/>
                  <a:lumOff val="80000"/>
                  <a:alpha val="15000"/>
                </a:scheme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indent="-228646" eaLnBrk="0" fontAlgn="ctr" hangingPunct="0">
              <a:buClr>
                <a:srgbClr val="CC9900"/>
              </a:buClr>
              <a:buSzPct val="60000"/>
              <a:buFont typeface="Wingdings" pitchFamily="2" charset="2"/>
              <a:buChar char="n"/>
            </a:pPr>
            <a:endParaRPr lang="zh-CN" altLang="en-US">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32" name="上箭头 131"/>
          <p:cNvSpPr/>
          <p:nvPr/>
        </p:nvSpPr>
        <p:spPr>
          <a:xfrm>
            <a:off x="5119069" y="2343693"/>
            <a:ext cx="738884" cy="3138898"/>
          </a:xfrm>
          <a:prstGeom prst="upArrow">
            <a:avLst>
              <a:gd name="adj1" fmla="val 59258"/>
              <a:gd name="adj2" fmla="val 50000"/>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algn="ctr" eaLnBrk="0" hangingPunct="0">
              <a:buClr>
                <a:srgbClr val="CC9900"/>
              </a:buClr>
            </a:pPr>
            <a:r>
              <a:rPr lang="zh-CN" altLang="en-US" sz="2000" dirty="0">
                <a:solidFill>
                  <a:schemeClr val="bg1"/>
                </a:solidFill>
                <a:latin typeface="微软雅黑" panose="020B0503020204020204" pitchFamily="34" charset="-122"/>
                <a:ea typeface="微软雅黑" panose="020B0503020204020204" pitchFamily="34" charset="-122"/>
                <a:cs typeface="Arial" pitchFamily="34" charset="0"/>
              </a:rPr>
              <a:t>学生社会竞争力</a:t>
            </a:r>
          </a:p>
        </p:txBody>
      </p:sp>
      <p:sp>
        <p:nvSpPr>
          <p:cNvPr id="134" name="矩形 133"/>
          <p:cNvSpPr/>
          <p:nvPr/>
        </p:nvSpPr>
        <p:spPr>
          <a:xfrm>
            <a:off x="801377" y="5214765"/>
            <a:ext cx="2031795" cy="535655"/>
          </a:xfrm>
          <a:prstGeom prst="rect">
            <a:avLst/>
          </a:prstGeom>
        </p:spPr>
        <p:txBody>
          <a:bodyPr wrap="none">
            <a:spAutoFit/>
          </a:bodyPr>
          <a:lstStyle/>
          <a:p>
            <a:pPr algn="ct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联合建立大数据、光通信、</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路由交换等实验室</a:t>
            </a:r>
            <a:endParaRPr lang="zh-CN" altLang="en-US" sz="1200" dirty="0">
              <a:latin typeface="微软雅黑" panose="020B0503020204020204" pitchFamily="34" charset="-122"/>
              <a:ea typeface="微软雅黑" panose="020B0503020204020204" pitchFamily="34" charset="-122"/>
            </a:endParaRPr>
          </a:p>
        </p:txBody>
      </p:sp>
      <p:sp>
        <p:nvSpPr>
          <p:cNvPr id="135" name="矩形 134"/>
          <p:cNvSpPr/>
          <p:nvPr/>
        </p:nvSpPr>
        <p:spPr>
          <a:xfrm>
            <a:off x="3108152" y="5214764"/>
            <a:ext cx="2031795" cy="757305"/>
          </a:xfrm>
          <a:prstGeom prst="rect">
            <a:avLst/>
          </a:prstGeom>
        </p:spPr>
        <p:txBody>
          <a:bodyPr wrap="none">
            <a:spAutoFit/>
          </a:bodyPr>
          <a:lstStyle/>
          <a:p>
            <a:pPr algn="ct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未来的高校</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更少的教室、更多的实验室</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将教学与实验室深度融合</a:t>
            </a:r>
            <a:endParaRPr lang="zh-CN" altLang="en-US" sz="1200" dirty="0">
              <a:latin typeface="微软雅黑" panose="020B0503020204020204" pitchFamily="34" charset="-122"/>
              <a:ea typeface="微软雅黑" panose="020B0503020204020204" pitchFamily="34" charset="-122"/>
            </a:endParaRPr>
          </a:p>
        </p:txBody>
      </p:sp>
      <p:sp>
        <p:nvSpPr>
          <p:cNvPr id="136" name="矩形 135"/>
          <p:cNvSpPr/>
          <p:nvPr/>
        </p:nvSpPr>
        <p:spPr>
          <a:xfrm>
            <a:off x="1154330" y="2500424"/>
            <a:ext cx="1416100" cy="535655"/>
          </a:xfrm>
          <a:prstGeom prst="rect">
            <a:avLst/>
          </a:prstGeom>
        </p:spPr>
        <p:txBody>
          <a:bodyPr wrap="none">
            <a:spAutoFit/>
          </a:bodyPr>
          <a:lstStyle/>
          <a:p>
            <a:pPr algn="ct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研发成果联合上市</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联合推广</a:t>
            </a:r>
            <a:endParaRPr lang="zh-CN" altLang="en-US" sz="1200" dirty="0">
              <a:latin typeface="微软雅黑" panose="020B0503020204020204" pitchFamily="34" charset="-122"/>
              <a:ea typeface="微软雅黑" panose="020B0503020204020204" pitchFamily="34" charset="-122"/>
            </a:endParaRPr>
          </a:p>
        </p:txBody>
      </p:sp>
      <p:sp>
        <p:nvSpPr>
          <p:cNvPr id="31" name="上下箭头 30"/>
          <p:cNvSpPr/>
          <p:nvPr/>
        </p:nvSpPr>
        <p:spPr>
          <a:xfrm rot="8626659" flipH="1">
            <a:off x="3512038" y="3140733"/>
            <a:ext cx="472397" cy="1150590"/>
          </a:xfrm>
          <a:prstGeom prst="upDownArrow">
            <a:avLst/>
          </a:prstGeom>
          <a:gradFill>
            <a:gsLst>
              <a:gs pos="0">
                <a:schemeClr val="tx2">
                  <a:lumMod val="20000"/>
                  <a:lumOff val="80000"/>
                  <a:alpha val="25000"/>
                </a:schemeClr>
              </a:gs>
              <a:gs pos="100000">
                <a:schemeClr val="tx2">
                  <a:lumMod val="20000"/>
                  <a:lumOff val="80000"/>
                  <a:alpha val="15000"/>
                </a:scheme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indent="-228646" eaLnBrk="0" fontAlgn="ctr" hangingPunct="0">
              <a:buClr>
                <a:srgbClr val="CC9900"/>
              </a:buClr>
              <a:buSzPct val="60000"/>
              <a:buFont typeface="Wingdings" pitchFamily="2" charset="2"/>
              <a:buChar char="n"/>
            </a:pPr>
            <a:endParaRPr lang="zh-CN" altLang="en-US">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32" name="上下箭头 31"/>
          <p:cNvSpPr/>
          <p:nvPr/>
        </p:nvSpPr>
        <p:spPr>
          <a:xfrm rot="16200000">
            <a:off x="2734462" y="4154297"/>
            <a:ext cx="472397" cy="1150590"/>
          </a:xfrm>
          <a:prstGeom prst="upDownArrow">
            <a:avLst/>
          </a:prstGeom>
          <a:gradFill>
            <a:gsLst>
              <a:gs pos="0">
                <a:schemeClr val="tx2">
                  <a:lumMod val="20000"/>
                  <a:lumOff val="80000"/>
                  <a:alpha val="25000"/>
                </a:schemeClr>
              </a:gs>
              <a:gs pos="100000">
                <a:schemeClr val="tx2">
                  <a:lumMod val="20000"/>
                  <a:lumOff val="80000"/>
                  <a:alpha val="15000"/>
                </a:scheme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p>
            <a:pPr indent="-228646" eaLnBrk="0" fontAlgn="ctr" hangingPunct="0">
              <a:buClr>
                <a:srgbClr val="CC9900"/>
              </a:buClr>
              <a:buSzPct val="60000"/>
              <a:buFont typeface="Wingdings" pitchFamily="2" charset="2"/>
              <a:buChar char="n"/>
            </a:pPr>
            <a:endParaRPr lang="zh-CN" altLang="en-US">
              <a:solidFill>
                <a:schemeClr val="bg1"/>
              </a:solidFill>
              <a:latin typeface="微软雅黑" panose="020B0503020204020204" pitchFamily="34" charset="-122"/>
              <a:ea typeface="微软雅黑" panose="020B0503020204020204" pitchFamily="34" charset="-122"/>
              <a:cs typeface="Arial" pitchFamily="34" charset="0"/>
            </a:endParaRPr>
          </a:p>
        </p:txBody>
      </p:sp>
      <p:cxnSp>
        <p:nvCxnSpPr>
          <p:cNvPr id="47" name="直接连接符 46"/>
          <p:cNvCxnSpPr/>
          <p:nvPr/>
        </p:nvCxnSpPr>
        <p:spPr>
          <a:xfrm flipH="1">
            <a:off x="6344474" y="3910601"/>
            <a:ext cx="1554952" cy="0"/>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7" name="TextBox 163"/>
          <p:cNvSpPr txBox="1"/>
          <p:nvPr/>
        </p:nvSpPr>
        <p:spPr>
          <a:xfrm>
            <a:off x="6641779" y="3367633"/>
            <a:ext cx="960342" cy="477164"/>
          </a:xfrm>
          <a:prstGeom prst="rect">
            <a:avLst/>
          </a:prstGeom>
          <a:noFill/>
        </p:spPr>
        <p:txBody>
          <a:bodyPr wrap="square" rtlCol="0" anchor="ctr">
            <a:spAutoFit/>
          </a:bodyPr>
          <a:lstStyle/>
          <a:p>
            <a:pPr algn="ctr" defTabSz="1088801"/>
            <a:r>
              <a:rPr lang="zh-CN" altLang="en-US" sz="2501" dirty="0">
                <a:solidFill>
                  <a:schemeClr val="bg1"/>
                </a:solidFill>
                <a:latin typeface="微软雅黑" panose="020B0503020204020204" pitchFamily="34" charset="-122"/>
                <a:ea typeface="微软雅黑" panose="020B0503020204020204" pitchFamily="34" charset="-122"/>
              </a:rPr>
              <a:t>模拟</a:t>
            </a:r>
            <a:endParaRPr lang="en-US" sz="2501" dirty="0">
              <a:solidFill>
                <a:schemeClr val="bg1"/>
              </a:solidFill>
              <a:latin typeface="微软雅黑" panose="020B0503020204020204" pitchFamily="34" charset="-122"/>
              <a:ea typeface="微软雅黑" panose="020B0503020204020204" pitchFamily="34" charset="-122"/>
            </a:endParaRPr>
          </a:p>
        </p:txBody>
      </p:sp>
      <p:sp>
        <p:nvSpPr>
          <p:cNvPr id="145" name="TextBox 130"/>
          <p:cNvSpPr txBox="1"/>
          <p:nvPr/>
        </p:nvSpPr>
        <p:spPr>
          <a:xfrm>
            <a:off x="8481022" y="3367633"/>
            <a:ext cx="876503" cy="477164"/>
          </a:xfrm>
          <a:prstGeom prst="rect">
            <a:avLst/>
          </a:prstGeom>
          <a:noFill/>
        </p:spPr>
        <p:txBody>
          <a:bodyPr wrap="square" rtlCol="0" anchor="ctr">
            <a:spAutoFit/>
          </a:bodyPr>
          <a:lstStyle/>
          <a:p>
            <a:pPr algn="ctr" defTabSz="1088801"/>
            <a:r>
              <a:rPr lang="zh-CN" altLang="en-US" sz="2501" dirty="0">
                <a:solidFill>
                  <a:schemeClr val="bg1"/>
                </a:solidFill>
                <a:latin typeface="微软雅黑" panose="020B0503020204020204" pitchFamily="34" charset="-122"/>
                <a:ea typeface="微软雅黑" panose="020B0503020204020204" pitchFamily="34" charset="-122"/>
              </a:rPr>
              <a:t>价值</a:t>
            </a:r>
            <a:endParaRPr lang="en-US" sz="2501" dirty="0">
              <a:solidFill>
                <a:schemeClr val="bg1"/>
              </a:solidFill>
              <a:latin typeface="微软雅黑" panose="020B0503020204020204" pitchFamily="34" charset="-122"/>
              <a:ea typeface="微软雅黑" panose="020B0503020204020204" pitchFamily="34" charset="-122"/>
            </a:endParaRPr>
          </a:p>
        </p:txBody>
      </p:sp>
      <p:sp>
        <p:nvSpPr>
          <p:cNvPr id="146" name="TextBox 131"/>
          <p:cNvSpPr txBox="1"/>
          <p:nvPr/>
        </p:nvSpPr>
        <p:spPr>
          <a:xfrm>
            <a:off x="10240237" y="3367633"/>
            <a:ext cx="952720" cy="477164"/>
          </a:xfrm>
          <a:prstGeom prst="rect">
            <a:avLst/>
          </a:prstGeom>
          <a:noFill/>
        </p:spPr>
        <p:txBody>
          <a:bodyPr wrap="square" rtlCol="0" anchor="ctr">
            <a:spAutoFit/>
          </a:bodyPr>
          <a:lstStyle/>
          <a:p>
            <a:pPr algn="ctr" defTabSz="1088801"/>
            <a:r>
              <a:rPr lang="zh-CN" altLang="en-US" sz="2501" dirty="0">
                <a:solidFill>
                  <a:schemeClr val="bg1"/>
                </a:solidFill>
                <a:latin typeface="微软雅黑" panose="020B0503020204020204" pitchFamily="34" charset="-122"/>
                <a:ea typeface="微软雅黑" panose="020B0503020204020204" pitchFamily="34" charset="-122"/>
              </a:rPr>
              <a:t>实践</a:t>
            </a:r>
            <a:endParaRPr lang="en-US" sz="2501" dirty="0">
              <a:solidFill>
                <a:schemeClr val="bg1"/>
              </a:solidFill>
              <a:latin typeface="微软雅黑" panose="020B0503020204020204" pitchFamily="34" charset="-122"/>
              <a:ea typeface="微软雅黑" panose="020B0503020204020204" pitchFamily="34" charset="-122"/>
            </a:endParaRPr>
          </a:p>
        </p:txBody>
      </p:sp>
      <p:cxnSp>
        <p:nvCxnSpPr>
          <p:cNvPr id="58" name="直接连接符 57"/>
          <p:cNvCxnSpPr/>
          <p:nvPr/>
        </p:nvCxnSpPr>
        <p:spPr>
          <a:xfrm flipH="1">
            <a:off x="8141797" y="3910601"/>
            <a:ext cx="1554952" cy="0"/>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9939121" y="3910601"/>
            <a:ext cx="1554952" cy="0"/>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9" name="Freeform 11"/>
          <p:cNvSpPr>
            <a:spLocks noEditPoints="1"/>
          </p:cNvSpPr>
          <p:nvPr/>
        </p:nvSpPr>
        <p:spPr bwMode="auto">
          <a:xfrm>
            <a:off x="3939855" y="4401843"/>
            <a:ext cx="368385" cy="300107"/>
          </a:xfrm>
          <a:custGeom>
            <a:avLst/>
            <a:gdLst>
              <a:gd name="T0" fmla="*/ 0 w 98"/>
              <a:gd name="T1" fmla="*/ 4 h 80"/>
              <a:gd name="T2" fmla="*/ 6 w 98"/>
              <a:gd name="T3" fmla="*/ 59 h 80"/>
              <a:gd name="T4" fmla="*/ 10 w 98"/>
              <a:gd name="T5" fmla="*/ 65 h 80"/>
              <a:gd name="T6" fmla="*/ 2 w 98"/>
              <a:gd name="T7" fmla="*/ 73 h 80"/>
              <a:gd name="T8" fmla="*/ 1 w 98"/>
              <a:gd name="T9" fmla="*/ 78 h 80"/>
              <a:gd name="T10" fmla="*/ 97 w 98"/>
              <a:gd name="T11" fmla="*/ 78 h 80"/>
              <a:gd name="T12" fmla="*/ 96 w 98"/>
              <a:gd name="T13" fmla="*/ 74 h 80"/>
              <a:gd name="T14" fmla="*/ 91 w 98"/>
              <a:gd name="T15" fmla="*/ 66 h 80"/>
              <a:gd name="T16" fmla="*/ 88 w 98"/>
              <a:gd name="T17" fmla="*/ 65 h 80"/>
              <a:gd name="T18" fmla="*/ 95 w 98"/>
              <a:gd name="T19" fmla="*/ 59 h 80"/>
              <a:gd name="T20" fmla="*/ 95 w 98"/>
              <a:gd name="T21" fmla="*/ 0 h 80"/>
              <a:gd name="T22" fmla="*/ 89 w 98"/>
              <a:gd name="T23" fmla="*/ 70 h 80"/>
              <a:gd name="T24" fmla="*/ 91 w 98"/>
              <a:gd name="T25" fmla="*/ 73 h 80"/>
              <a:gd name="T26" fmla="*/ 92 w 98"/>
              <a:gd name="T27" fmla="*/ 76 h 80"/>
              <a:gd name="T28" fmla="*/ 6 w 98"/>
              <a:gd name="T29" fmla="*/ 74 h 80"/>
              <a:gd name="T30" fmla="*/ 13 w 98"/>
              <a:gd name="T31" fmla="*/ 69 h 80"/>
              <a:gd name="T32" fmla="*/ 31 w 98"/>
              <a:gd name="T33" fmla="*/ 70 h 80"/>
              <a:gd name="T34" fmla="*/ 33 w 98"/>
              <a:gd name="T35" fmla="*/ 71 h 80"/>
              <a:gd name="T36" fmla="*/ 39 w 98"/>
              <a:gd name="T37" fmla="*/ 70 h 80"/>
              <a:gd name="T38" fmla="*/ 58 w 98"/>
              <a:gd name="T39" fmla="*/ 69 h 80"/>
              <a:gd name="T40" fmla="*/ 61 w 98"/>
              <a:gd name="T41" fmla="*/ 71 h 80"/>
              <a:gd name="T42" fmla="*/ 62 w 98"/>
              <a:gd name="T43" fmla="*/ 72 h 80"/>
              <a:gd name="T44" fmla="*/ 71 w 98"/>
              <a:gd name="T45" fmla="*/ 69 h 80"/>
              <a:gd name="T46" fmla="*/ 87 w 98"/>
              <a:gd name="T47" fmla="*/ 69 h 80"/>
              <a:gd name="T48" fmla="*/ 10 w 98"/>
              <a:gd name="T49" fmla="*/ 54 h 80"/>
              <a:gd name="T50" fmla="*/ 20 w 98"/>
              <a:gd name="T51" fmla="*/ 44 h 80"/>
              <a:gd name="T52" fmla="*/ 24 w 98"/>
              <a:gd name="T53" fmla="*/ 64 h 80"/>
              <a:gd name="T54" fmla="*/ 16 w 98"/>
              <a:gd name="T55" fmla="*/ 64 h 80"/>
              <a:gd name="T56" fmla="*/ 30 w 98"/>
              <a:gd name="T57" fmla="*/ 65 h 80"/>
              <a:gd name="T58" fmla="*/ 35 w 98"/>
              <a:gd name="T59" fmla="*/ 57 h 80"/>
              <a:gd name="T60" fmla="*/ 37 w 98"/>
              <a:gd name="T61" fmla="*/ 66 h 80"/>
              <a:gd name="T62" fmla="*/ 31 w 98"/>
              <a:gd name="T63" fmla="*/ 65 h 80"/>
              <a:gd name="T64" fmla="*/ 39 w 98"/>
              <a:gd name="T65" fmla="*/ 54 h 80"/>
              <a:gd name="T66" fmla="*/ 49 w 98"/>
              <a:gd name="T67" fmla="*/ 44 h 80"/>
              <a:gd name="T68" fmla="*/ 53 w 98"/>
              <a:gd name="T69" fmla="*/ 63 h 80"/>
              <a:gd name="T70" fmla="*/ 45 w 98"/>
              <a:gd name="T71" fmla="*/ 64 h 80"/>
              <a:gd name="T72" fmla="*/ 39 w 98"/>
              <a:gd name="T73" fmla="*/ 54 h 80"/>
              <a:gd name="T74" fmla="*/ 61 w 98"/>
              <a:gd name="T75" fmla="*/ 62 h 80"/>
              <a:gd name="T76" fmla="*/ 68 w 98"/>
              <a:gd name="T77" fmla="*/ 65 h 80"/>
              <a:gd name="T78" fmla="*/ 63 w 98"/>
              <a:gd name="T79" fmla="*/ 66 h 80"/>
              <a:gd name="T80" fmla="*/ 68 w 98"/>
              <a:gd name="T81" fmla="*/ 54 h 80"/>
              <a:gd name="T82" fmla="*/ 68 w 98"/>
              <a:gd name="T83" fmla="*/ 52 h 80"/>
              <a:gd name="T84" fmla="*/ 86 w 98"/>
              <a:gd name="T85" fmla="*/ 60 h 80"/>
              <a:gd name="T86" fmla="*/ 78 w 98"/>
              <a:gd name="T87" fmla="*/ 64 h 80"/>
              <a:gd name="T88" fmla="*/ 69 w 98"/>
              <a:gd name="T89" fmla="*/ 60 h 80"/>
              <a:gd name="T90" fmla="*/ 91 w 98"/>
              <a:gd name="T91" fmla="*/ 48 h 80"/>
              <a:gd name="T92" fmla="*/ 64 w 98"/>
              <a:gd name="T93" fmla="*/ 49 h 80"/>
              <a:gd name="T94" fmla="*/ 63 w 98"/>
              <a:gd name="T95" fmla="*/ 52 h 80"/>
              <a:gd name="T96" fmla="*/ 35 w 98"/>
              <a:gd name="T97" fmla="*/ 51 h 80"/>
              <a:gd name="T98" fmla="*/ 7 w 98"/>
              <a:gd name="T99" fmla="*/ 48 h 80"/>
              <a:gd name="T100" fmla="*/ 91 w 98"/>
              <a:gd name="T101"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 h="80">
                <a:moveTo>
                  <a:pt x="95" y="0"/>
                </a:moveTo>
                <a:cubicBezTo>
                  <a:pt x="3" y="0"/>
                  <a:pt x="3" y="0"/>
                  <a:pt x="3" y="0"/>
                </a:cubicBezTo>
                <a:cubicBezTo>
                  <a:pt x="1" y="0"/>
                  <a:pt x="0" y="2"/>
                  <a:pt x="0" y="4"/>
                </a:cubicBezTo>
                <a:cubicBezTo>
                  <a:pt x="0" y="55"/>
                  <a:pt x="0" y="55"/>
                  <a:pt x="0" y="55"/>
                </a:cubicBezTo>
                <a:cubicBezTo>
                  <a:pt x="0" y="57"/>
                  <a:pt x="1" y="59"/>
                  <a:pt x="3" y="59"/>
                </a:cubicBezTo>
                <a:cubicBezTo>
                  <a:pt x="6" y="59"/>
                  <a:pt x="6" y="59"/>
                  <a:pt x="6" y="59"/>
                </a:cubicBezTo>
                <a:cubicBezTo>
                  <a:pt x="6" y="59"/>
                  <a:pt x="6" y="59"/>
                  <a:pt x="6" y="59"/>
                </a:cubicBezTo>
                <a:cubicBezTo>
                  <a:pt x="7" y="60"/>
                  <a:pt x="7" y="61"/>
                  <a:pt x="8" y="62"/>
                </a:cubicBezTo>
                <a:cubicBezTo>
                  <a:pt x="9" y="63"/>
                  <a:pt x="9" y="64"/>
                  <a:pt x="10" y="65"/>
                </a:cubicBezTo>
                <a:cubicBezTo>
                  <a:pt x="9" y="65"/>
                  <a:pt x="8" y="65"/>
                  <a:pt x="7" y="66"/>
                </a:cubicBezTo>
                <a:cubicBezTo>
                  <a:pt x="6" y="67"/>
                  <a:pt x="4" y="68"/>
                  <a:pt x="3" y="70"/>
                </a:cubicBezTo>
                <a:cubicBezTo>
                  <a:pt x="2" y="71"/>
                  <a:pt x="2" y="72"/>
                  <a:pt x="2" y="73"/>
                </a:cubicBezTo>
                <a:cubicBezTo>
                  <a:pt x="2" y="73"/>
                  <a:pt x="2" y="73"/>
                  <a:pt x="2" y="73"/>
                </a:cubicBezTo>
                <a:cubicBezTo>
                  <a:pt x="1" y="74"/>
                  <a:pt x="1" y="75"/>
                  <a:pt x="1" y="76"/>
                </a:cubicBezTo>
                <a:cubicBezTo>
                  <a:pt x="1" y="78"/>
                  <a:pt x="1" y="78"/>
                  <a:pt x="1" y="78"/>
                </a:cubicBezTo>
                <a:cubicBezTo>
                  <a:pt x="1" y="79"/>
                  <a:pt x="2" y="80"/>
                  <a:pt x="3" y="80"/>
                </a:cubicBezTo>
                <a:cubicBezTo>
                  <a:pt x="95" y="80"/>
                  <a:pt x="95" y="80"/>
                  <a:pt x="95" y="80"/>
                </a:cubicBezTo>
                <a:cubicBezTo>
                  <a:pt x="96" y="80"/>
                  <a:pt x="97" y="79"/>
                  <a:pt x="97" y="78"/>
                </a:cubicBezTo>
                <a:cubicBezTo>
                  <a:pt x="97" y="76"/>
                  <a:pt x="97" y="76"/>
                  <a:pt x="97" y="76"/>
                </a:cubicBezTo>
                <a:cubicBezTo>
                  <a:pt x="97" y="75"/>
                  <a:pt x="97" y="74"/>
                  <a:pt x="96" y="74"/>
                </a:cubicBezTo>
                <a:cubicBezTo>
                  <a:pt x="96" y="74"/>
                  <a:pt x="96" y="74"/>
                  <a:pt x="96" y="74"/>
                </a:cubicBezTo>
                <a:cubicBezTo>
                  <a:pt x="96" y="73"/>
                  <a:pt x="96" y="72"/>
                  <a:pt x="95" y="71"/>
                </a:cubicBezTo>
                <a:cubicBezTo>
                  <a:pt x="95" y="70"/>
                  <a:pt x="94" y="69"/>
                  <a:pt x="94" y="68"/>
                </a:cubicBezTo>
                <a:cubicBezTo>
                  <a:pt x="93" y="68"/>
                  <a:pt x="92" y="67"/>
                  <a:pt x="91" y="66"/>
                </a:cubicBezTo>
                <a:cubicBezTo>
                  <a:pt x="91" y="66"/>
                  <a:pt x="91" y="66"/>
                  <a:pt x="91" y="66"/>
                </a:cubicBezTo>
                <a:cubicBezTo>
                  <a:pt x="90" y="66"/>
                  <a:pt x="89" y="65"/>
                  <a:pt x="88" y="65"/>
                </a:cubicBezTo>
                <a:cubicBezTo>
                  <a:pt x="88" y="65"/>
                  <a:pt x="88" y="65"/>
                  <a:pt x="88" y="65"/>
                </a:cubicBezTo>
                <a:cubicBezTo>
                  <a:pt x="89" y="64"/>
                  <a:pt x="89" y="63"/>
                  <a:pt x="90" y="62"/>
                </a:cubicBezTo>
                <a:cubicBezTo>
                  <a:pt x="91" y="61"/>
                  <a:pt x="91" y="60"/>
                  <a:pt x="92" y="59"/>
                </a:cubicBezTo>
                <a:cubicBezTo>
                  <a:pt x="95" y="59"/>
                  <a:pt x="95" y="59"/>
                  <a:pt x="95" y="59"/>
                </a:cubicBezTo>
                <a:cubicBezTo>
                  <a:pt x="97" y="59"/>
                  <a:pt x="98" y="57"/>
                  <a:pt x="98" y="55"/>
                </a:cubicBezTo>
                <a:cubicBezTo>
                  <a:pt x="98" y="4"/>
                  <a:pt x="98" y="4"/>
                  <a:pt x="98" y="4"/>
                </a:cubicBezTo>
                <a:cubicBezTo>
                  <a:pt x="98" y="2"/>
                  <a:pt x="97" y="0"/>
                  <a:pt x="95" y="0"/>
                </a:cubicBezTo>
                <a:close/>
                <a:moveTo>
                  <a:pt x="89" y="70"/>
                </a:moveTo>
                <a:cubicBezTo>
                  <a:pt x="89" y="70"/>
                  <a:pt x="89" y="70"/>
                  <a:pt x="89" y="70"/>
                </a:cubicBezTo>
                <a:cubicBezTo>
                  <a:pt x="89" y="70"/>
                  <a:pt x="89" y="70"/>
                  <a:pt x="89" y="70"/>
                </a:cubicBezTo>
                <a:cubicBezTo>
                  <a:pt x="89" y="71"/>
                  <a:pt x="90" y="71"/>
                  <a:pt x="90" y="71"/>
                </a:cubicBezTo>
                <a:cubicBezTo>
                  <a:pt x="90" y="71"/>
                  <a:pt x="90" y="71"/>
                  <a:pt x="90" y="71"/>
                </a:cubicBezTo>
                <a:cubicBezTo>
                  <a:pt x="91" y="72"/>
                  <a:pt x="91" y="72"/>
                  <a:pt x="91" y="73"/>
                </a:cubicBezTo>
                <a:cubicBezTo>
                  <a:pt x="92" y="73"/>
                  <a:pt x="92" y="74"/>
                  <a:pt x="92" y="75"/>
                </a:cubicBezTo>
                <a:cubicBezTo>
                  <a:pt x="92" y="75"/>
                  <a:pt x="92" y="75"/>
                  <a:pt x="92" y="75"/>
                </a:cubicBezTo>
                <a:cubicBezTo>
                  <a:pt x="92" y="75"/>
                  <a:pt x="92" y="75"/>
                  <a:pt x="92" y="76"/>
                </a:cubicBezTo>
                <a:cubicBezTo>
                  <a:pt x="6" y="76"/>
                  <a:pt x="6" y="76"/>
                  <a:pt x="6" y="76"/>
                </a:cubicBezTo>
                <a:cubicBezTo>
                  <a:pt x="6" y="75"/>
                  <a:pt x="6" y="75"/>
                  <a:pt x="6" y="74"/>
                </a:cubicBezTo>
                <a:cubicBezTo>
                  <a:pt x="6" y="74"/>
                  <a:pt x="6" y="74"/>
                  <a:pt x="6" y="74"/>
                </a:cubicBezTo>
                <a:cubicBezTo>
                  <a:pt x="6" y="74"/>
                  <a:pt x="7" y="73"/>
                  <a:pt x="7" y="72"/>
                </a:cubicBezTo>
                <a:cubicBezTo>
                  <a:pt x="8" y="71"/>
                  <a:pt x="9" y="70"/>
                  <a:pt x="10" y="70"/>
                </a:cubicBezTo>
                <a:cubicBezTo>
                  <a:pt x="11" y="69"/>
                  <a:pt x="12" y="69"/>
                  <a:pt x="13" y="69"/>
                </a:cubicBezTo>
                <a:cubicBezTo>
                  <a:pt x="27" y="69"/>
                  <a:pt x="27" y="69"/>
                  <a:pt x="27" y="69"/>
                </a:cubicBezTo>
                <a:cubicBezTo>
                  <a:pt x="28" y="69"/>
                  <a:pt x="29" y="69"/>
                  <a:pt x="29" y="69"/>
                </a:cubicBezTo>
                <a:cubicBezTo>
                  <a:pt x="30" y="70"/>
                  <a:pt x="31" y="70"/>
                  <a:pt x="31" y="70"/>
                </a:cubicBezTo>
                <a:cubicBezTo>
                  <a:pt x="32" y="70"/>
                  <a:pt x="32" y="71"/>
                  <a:pt x="32" y="71"/>
                </a:cubicBezTo>
                <a:cubicBezTo>
                  <a:pt x="32" y="71"/>
                  <a:pt x="32" y="71"/>
                  <a:pt x="32" y="71"/>
                </a:cubicBezTo>
                <a:cubicBezTo>
                  <a:pt x="32" y="71"/>
                  <a:pt x="33" y="71"/>
                  <a:pt x="33" y="71"/>
                </a:cubicBezTo>
                <a:cubicBezTo>
                  <a:pt x="33" y="72"/>
                  <a:pt x="33" y="72"/>
                  <a:pt x="33" y="72"/>
                </a:cubicBezTo>
                <a:cubicBezTo>
                  <a:pt x="34" y="73"/>
                  <a:pt x="35" y="73"/>
                  <a:pt x="36" y="72"/>
                </a:cubicBezTo>
                <a:cubicBezTo>
                  <a:pt x="37" y="71"/>
                  <a:pt x="38" y="70"/>
                  <a:pt x="39" y="70"/>
                </a:cubicBezTo>
                <a:cubicBezTo>
                  <a:pt x="40" y="69"/>
                  <a:pt x="41" y="69"/>
                  <a:pt x="42" y="69"/>
                </a:cubicBezTo>
                <a:cubicBezTo>
                  <a:pt x="56" y="69"/>
                  <a:pt x="56" y="69"/>
                  <a:pt x="56" y="69"/>
                </a:cubicBezTo>
                <a:cubicBezTo>
                  <a:pt x="57" y="69"/>
                  <a:pt x="57" y="69"/>
                  <a:pt x="58" y="69"/>
                </a:cubicBezTo>
                <a:cubicBezTo>
                  <a:pt x="58" y="69"/>
                  <a:pt x="58" y="69"/>
                  <a:pt x="58" y="69"/>
                </a:cubicBezTo>
                <a:cubicBezTo>
                  <a:pt x="59" y="70"/>
                  <a:pt x="59" y="70"/>
                  <a:pt x="60" y="70"/>
                </a:cubicBezTo>
                <a:cubicBezTo>
                  <a:pt x="60" y="70"/>
                  <a:pt x="61" y="71"/>
                  <a:pt x="61" y="71"/>
                </a:cubicBezTo>
                <a:cubicBezTo>
                  <a:pt x="61" y="71"/>
                  <a:pt x="61" y="71"/>
                  <a:pt x="61" y="71"/>
                </a:cubicBezTo>
                <a:cubicBezTo>
                  <a:pt x="61" y="71"/>
                  <a:pt x="61" y="71"/>
                  <a:pt x="62" y="71"/>
                </a:cubicBezTo>
                <a:cubicBezTo>
                  <a:pt x="62" y="72"/>
                  <a:pt x="62" y="72"/>
                  <a:pt x="62" y="72"/>
                </a:cubicBezTo>
                <a:cubicBezTo>
                  <a:pt x="63" y="73"/>
                  <a:pt x="64" y="73"/>
                  <a:pt x="65" y="72"/>
                </a:cubicBezTo>
                <a:cubicBezTo>
                  <a:pt x="66" y="71"/>
                  <a:pt x="67" y="70"/>
                  <a:pt x="68" y="70"/>
                </a:cubicBezTo>
                <a:cubicBezTo>
                  <a:pt x="69" y="69"/>
                  <a:pt x="70" y="69"/>
                  <a:pt x="71" y="69"/>
                </a:cubicBezTo>
                <a:cubicBezTo>
                  <a:pt x="85" y="69"/>
                  <a:pt x="85" y="69"/>
                  <a:pt x="85" y="69"/>
                </a:cubicBezTo>
                <a:cubicBezTo>
                  <a:pt x="85" y="69"/>
                  <a:pt x="86" y="69"/>
                  <a:pt x="87" y="69"/>
                </a:cubicBezTo>
                <a:cubicBezTo>
                  <a:pt x="87" y="69"/>
                  <a:pt x="87" y="69"/>
                  <a:pt x="87" y="69"/>
                </a:cubicBezTo>
                <a:cubicBezTo>
                  <a:pt x="88" y="70"/>
                  <a:pt x="88" y="70"/>
                  <a:pt x="89" y="70"/>
                </a:cubicBezTo>
                <a:close/>
                <a:moveTo>
                  <a:pt x="10" y="54"/>
                </a:moveTo>
                <a:cubicBezTo>
                  <a:pt x="10" y="54"/>
                  <a:pt x="10" y="54"/>
                  <a:pt x="10" y="54"/>
                </a:cubicBezTo>
                <a:cubicBezTo>
                  <a:pt x="10" y="54"/>
                  <a:pt x="10" y="53"/>
                  <a:pt x="10" y="52"/>
                </a:cubicBezTo>
                <a:cubicBezTo>
                  <a:pt x="10" y="52"/>
                  <a:pt x="11" y="51"/>
                  <a:pt x="11" y="50"/>
                </a:cubicBezTo>
                <a:cubicBezTo>
                  <a:pt x="12" y="47"/>
                  <a:pt x="16" y="44"/>
                  <a:pt x="20" y="44"/>
                </a:cubicBezTo>
                <a:cubicBezTo>
                  <a:pt x="26" y="44"/>
                  <a:pt x="30" y="49"/>
                  <a:pt x="30" y="54"/>
                </a:cubicBezTo>
                <a:cubicBezTo>
                  <a:pt x="30" y="56"/>
                  <a:pt x="30" y="58"/>
                  <a:pt x="28" y="60"/>
                </a:cubicBezTo>
                <a:cubicBezTo>
                  <a:pt x="27" y="61"/>
                  <a:pt x="26" y="63"/>
                  <a:pt x="24" y="64"/>
                </a:cubicBezTo>
                <a:cubicBezTo>
                  <a:pt x="23" y="64"/>
                  <a:pt x="21" y="64"/>
                  <a:pt x="20" y="64"/>
                </a:cubicBezTo>
                <a:cubicBezTo>
                  <a:pt x="19" y="64"/>
                  <a:pt x="17" y="64"/>
                  <a:pt x="16" y="64"/>
                </a:cubicBezTo>
                <a:cubicBezTo>
                  <a:pt x="16" y="64"/>
                  <a:pt x="16" y="64"/>
                  <a:pt x="16" y="64"/>
                </a:cubicBezTo>
                <a:cubicBezTo>
                  <a:pt x="14" y="63"/>
                  <a:pt x="13" y="61"/>
                  <a:pt x="12" y="60"/>
                </a:cubicBezTo>
                <a:cubicBezTo>
                  <a:pt x="11" y="58"/>
                  <a:pt x="10" y="56"/>
                  <a:pt x="10" y="54"/>
                </a:cubicBezTo>
                <a:close/>
                <a:moveTo>
                  <a:pt x="30" y="65"/>
                </a:moveTo>
                <a:cubicBezTo>
                  <a:pt x="30" y="65"/>
                  <a:pt x="30" y="65"/>
                  <a:pt x="30" y="65"/>
                </a:cubicBezTo>
                <a:cubicBezTo>
                  <a:pt x="31" y="64"/>
                  <a:pt x="32" y="63"/>
                  <a:pt x="32" y="62"/>
                </a:cubicBezTo>
                <a:cubicBezTo>
                  <a:pt x="33" y="61"/>
                  <a:pt x="34" y="59"/>
                  <a:pt x="35" y="57"/>
                </a:cubicBezTo>
                <a:cubicBezTo>
                  <a:pt x="35" y="59"/>
                  <a:pt x="36" y="61"/>
                  <a:pt x="37" y="62"/>
                </a:cubicBezTo>
                <a:cubicBezTo>
                  <a:pt x="37" y="63"/>
                  <a:pt x="38" y="64"/>
                  <a:pt x="39" y="65"/>
                </a:cubicBezTo>
                <a:cubicBezTo>
                  <a:pt x="38" y="65"/>
                  <a:pt x="38" y="65"/>
                  <a:pt x="37" y="66"/>
                </a:cubicBezTo>
                <a:cubicBezTo>
                  <a:pt x="36" y="66"/>
                  <a:pt x="35" y="66"/>
                  <a:pt x="35" y="67"/>
                </a:cubicBezTo>
                <a:cubicBezTo>
                  <a:pt x="34" y="67"/>
                  <a:pt x="34" y="67"/>
                  <a:pt x="34" y="66"/>
                </a:cubicBezTo>
                <a:cubicBezTo>
                  <a:pt x="33" y="66"/>
                  <a:pt x="32" y="65"/>
                  <a:pt x="31" y="65"/>
                </a:cubicBezTo>
                <a:cubicBezTo>
                  <a:pt x="30" y="65"/>
                  <a:pt x="30" y="65"/>
                  <a:pt x="30" y="65"/>
                </a:cubicBezTo>
                <a:close/>
                <a:moveTo>
                  <a:pt x="39" y="54"/>
                </a:moveTo>
                <a:cubicBezTo>
                  <a:pt x="39" y="54"/>
                  <a:pt x="39" y="54"/>
                  <a:pt x="39" y="54"/>
                </a:cubicBezTo>
                <a:cubicBezTo>
                  <a:pt x="39" y="54"/>
                  <a:pt x="39" y="53"/>
                  <a:pt x="39" y="52"/>
                </a:cubicBezTo>
                <a:cubicBezTo>
                  <a:pt x="39" y="52"/>
                  <a:pt x="39" y="51"/>
                  <a:pt x="40" y="50"/>
                </a:cubicBezTo>
                <a:cubicBezTo>
                  <a:pt x="41" y="47"/>
                  <a:pt x="45" y="44"/>
                  <a:pt x="49" y="44"/>
                </a:cubicBezTo>
                <a:cubicBezTo>
                  <a:pt x="54" y="44"/>
                  <a:pt x="59" y="49"/>
                  <a:pt x="59" y="54"/>
                </a:cubicBezTo>
                <a:cubicBezTo>
                  <a:pt x="59" y="56"/>
                  <a:pt x="58" y="58"/>
                  <a:pt x="57" y="60"/>
                </a:cubicBezTo>
                <a:cubicBezTo>
                  <a:pt x="56" y="61"/>
                  <a:pt x="55" y="63"/>
                  <a:pt x="53" y="63"/>
                </a:cubicBezTo>
                <a:cubicBezTo>
                  <a:pt x="53" y="64"/>
                  <a:pt x="53" y="64"/>
                  <a:pt x="53" y="64"/>
                </a:cubicBezTo>
                <a:cubicBezTo>
                  <a:pt x="52" y="64"/>
                  <a:pt x="50" y="64"/>
                  <a:pt x="49" y="64"/>
                </a:cubicBezTo>
                <a:cubicBezTo>
                  <a:pt x="48" y="64"/>
                  <a:pt x="46" y="64"/>
                  <a:pt x="45" y="64"/>
                </a:cubicBezTo>
                <a:cubicBezTo>
                  <a:pt x="45" y="64"/>
                  <a:pt x="45" y="64"/>
                  <a:pt x="45" y="64"/>
                </a:cubicBezTo>
                <a:cubicBezTo>
                  <a:pt x="43" y="63"/>
                  <a:pt x="42" y="61"/>
                  <a:pt x="41" y="60"/>
                </a:cubicBezTo>
                <a:cubicBezTo>
                  <a:pt x="40" y="58"/>
                  <a:pt x="39" y="56"/>
                  <a:pt x="39" y="54"/>
                </a:cubicBezTo>
                <a:close/>
                <a:moveTo>
                  <a:pt x="59" y="65"/>
                </a:moveTo>
                <a:cubicBezTo>
                  <a:pt x="59" y="65"/>
                  <a:pt x="59" y="65"/>
                  <a:pt x="59" y="65"/>
                </a:cubicBezTo>
                <a:cubicBezTo>
                  <a:pt x="60" y="64"/>
                  <a:pt x="60" y="63"/>
                  <a:pt x="61" y="62"/>
                </a:cubicBezTo>
                <a:cubicBezTo>
                  <a:pt x="62" y="61"/>
                  <a:pt x="63" y="59"/>
                  <a:pt x="63" y="57"/>
                </a:cubicBezTo>
                <a:cubicBezTo>
                  <a:pt x="64" y="59"/>
                  <a:pt x="64" y="61"/>
                  <a:pt x="66" y="62"/>
                </a:cubicBezTo>
                <a:cubicBezTo>
                  <a:pt x="66" y="63"/>
                  <a:pt x="67" y="64"/>
                  <a:pt x="68" y="65"/>
                </a:cubicBezTo>
                <a:cubicBezTo>
                  <a:pt x="67" y="65"/>
                  <a:pt x="66" y="65"/>
                  <a:pt x="66" y="66"/>
                </a:cubicBezTo>
                <a:cubicBezTo>
                  <a:pt x="65" y="66"/>
                  <a:pt x="64" y="66"/>
                  <a:pt x="63" y="67"/>
                </a:cubicBezTo>
                <a:cubicBezTo>
                  <a:pt x="63" y="67"/>
                  <a:pt x="63" y="67"/>
                  <a:pt x="63" y="66"/>
                </a:cubicBezTo>
                <a:cubicBezTo>
                  <a:pt x="62" y="66"/>
                  <a:pt x="61" y="65"/>
                  <a:pt x="59" y="65"/>
                </a:cubicBezTo>
                <a:cubicBezTo>
                  <a:pt x="59" y="65"/>
                  <a:pt x="59" y="65"/>
                  <a:pt x="59" y="65"/>
                </a:cubicBezTo>
                <a:close/>
                <a:moveTo>
                  <a:pt x="68" y="54"/>
                </a:moveTo>
                <a:cubicBezTo>
                  <a:pt x="68" y="54"/>
                  <a:pt x="68" y="54"/>
                  <a:pt x="68" y="54"/>
                </a:cubicBezTo>
                <a:cubicBezTo>
                  <a:pt x="68" y="54"/>
                  <a:pt x="68" y="53"/>
                  <a:pt x="68" y="52"/>
                </a:cubicBezTo>
                <a:cubicBezTo>
                  <a:pt x="68" y="52"/>
                  <a:pt x="68" y="52"/>
                  <a:pt x="68" y="52"/>
                </a:cubicBezTo>
                <a:cubicBezTo>
                  <a:pt x="69" y="48"/>
                  <a:pt x="73" y="44"/>
                  <a:pt x="78" y="44"/>
                </a:cubicBezTo>
                <a:cubicBezTo>
                  <a:pt x="83" y="44"/>
                  <a:pt x="88" y="49"/>
                  <a:pt x="88" y="54"/>
                </a:cubicBezTo>
                <a:cubicBezTo>
                  <a:pt x="88" y="56"/>
                  <a:pt x="87" y="58"/>
                  <a:pt x="86" y="60"/>
                </a:cubicBezTo>
                <a:cubicBezTo>
                  <a:pt x="85" y="61"/>
                  <a:pt x="84" y="63"/>
                  <a:pt x="82" y="63"/>
                </a:cubicBezTo>
                <a:cubicBezTo>
                  <a:pt x="82" y="64"/>
                  <a:pt x="82" y="64"/>
                  <a:pt x="82" y="64"/>
                </a:cubicBezTo>
                <a:cubicBezTo>
                  <a:pt x="80" y="64"/>
                  <a:pt x="79" y="64"/>
                  <a:pt x="78" y="64"/>
                </a:cubicBezTo>
                <a:cubicBezTo>
                  <a:pt x="76" y="64"/>
                  <a:pt x="75" y="64"/>
                  <a:pt x="74" y="64"/>
                </a:cubicBezTo>
                <a:cubicBezTo>
                  <a:pt x="74" y="64"/>
                  <a:pt x="74" y="64"/>
                  <a:pt x="74" y="64"/>
                </a:cubicBezTo>
                <a:cubicBezTo>
                  <a:pt x="72" y="63"/>
                  <a:pt x="70" y="61"/>
                  <a:pt x="69" y="60"/>
                </a:cubicBezTo>
                <a:cubicBezTo>
                  <a:pt x="68" y="58"/>
                  <a:pt x="68" y="56"/>
                  <a:pt x="68" y="54"/>
                </a:cubicBezTo>
                <a:close/>
                <a:moveTo>
                  <a:pt x="91" y="48"/>
                </a:moveTo>
                <a:cubicBezTo>
                  <a:pt x="91" y="48"/>
                  <a:pt x="91" y="48"/>
                  <a:pt x="91" y="48"/>
                </a:cubicBezTo>
                <a:cubicBezTo>
                  <a:pt x="90" y="46"/>
                  <a:pt x="89" y="45"/>
                  <a:pt x="88" y="44"/>
                </a:cubicBezTo>
                <a:cubicBezTo>
                  <a:pt x="85" y="41"/>
                  <a:pt x="82" y="40"/>
                  <a:pt x="78" y="40"/>
                </a:cubicBezTo>
                <a:cubicBezTo>
                  <a:pt x="72" y="40"/>
                  <a:pt x="67" y="43"/>
                  <a:pt x="64" y="49"/>
                </a:cubicBezTo>
                <a:cubicBezTo>
                  <a:pt x="64" y="50"/>
                  <a:pt x="64" y="51"/>
                  <a:pt x="63" y="51"/>
                </a:cubicBezTo>
                <a:cubicBezTo>
                  <a:pt x="63" y="51"/>
                  <a:pt x="63" y="51"/>
                  <a:pt x="63" y="51"/>
                </a:cubicBezTo>
                <a:cubicBezTo>
                  <a:pt x="63" y="52"/>
                  <a:pt x="63" y="52"/>
                  <a:pt x="63" y="52"/>
                </a:cubicBezTo>
                <a:cubicBezTo>
                  <a:pt x="62" y="45"/>
                  <a:pt x="56" y="40"/>
                  <a:pt x="49" y="40"/>
                </a:cubicBezTo>
                <a:cubicBezTo>
                  <a:pt x="43" y="40"/>
                  <a:pt x="38" y="43"/>
                  <a:pt x="35" y="49"/>
                </a:cubicBezTo>
                <a:cubicBezTo>
                  <a:pt x="35" y="50"/>
                  <a:pt x="35" y="51"/>
                  <a:pt x="35" y="51"/>
                </a:cubicBezTo>
                <a:cubicBezTo>
                  <a:pt x="35" y="52"/>
                  <a:pt x="35" y="52"/>
                  <a:pt x="35" y="52"/>
                </a:cubicBezTo>
                <a:cubicBezTo>
                  <a:pt x="33" y="45"/>
                  <a:pt x="27" y="40"/>
                  <a:pt x="20" y="40"/>
                </a:cubicBezTo>
                <a:cubicBezTo>
                  <a:pt x="15" y="40"/>
                  <a:pt x="10" y="43"/>
                  <a:pt x="7" y="48"/>
                </a:cubicBezTo>
                <a:cubicBezTo>
                  <a:pt x="7" y="8"/>
                  <a:pt x="7" y="8"/>
                  <a:pt x="7" y="8"/>
                </a:cubicBezTo>
                <a:cubicBezTo>
                  <a:pt x="91" y="8"/>
                  <a:pt x="91" y="8"/>
                  <a:pt x="91" y="8"/>
                </a:cubicBezTo>
                <a:cubicBezTo>
                  <a:pt x="91" y="48"/>
                  <a:pt x="91" y="48"/>
                  <a:pt x="91" y="48"/>
                </a:cubicBezTo>
                <a:close/>
              </a:path>
            </a:pathLst>
          </a:custGeom>
          <a:solidFill>
            <a:schemeClr val="bg1">
              <a:alpha val="60000"/>
            </a:schemeClr>
          </a:solidFill>
          <a:ln>
            <a:noFill/>
          </a:ln>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nvGrpSpPr>
          <p:cNvPr id="26" name="组合 25"/>
          <p:cNvGrpSpPr/>
          <p:nvPr/>
        </p:nvGrpSpPr>
        <p:grpSpPr>
          <a:xfrm>
            <a:off x="2890063" y="2379702"/>
            <a:ext cx="336267" cy="400389"/>
            <a:chOff x="85725" y="1490663"/>
            <a:chExt cx="715963" cy="852487"/>
          </a:xfrm>
          <a:solidFill>
            <a:schemeClr val="bg1">
              <a:alpha val="60000"/>
            </a:schemeClr>
          </a:solidFill>
        </p:grpSpPr>
        <p:sp>
          <p:nvSpPr>
            <p:cNvPr id="23" name="Freeform 16"/>
            <p:cNvSpPr>
              <a:spLocks noEditPoints="1"/>
            </p:cNvSpPr>
            <p:nvPr/>
          </p:nvSpPr>
          <p:spPr bwMode="auto">
            <a:xfrm>
              <a:off x="330200" y="2044700"/>
              <a:ext cx="169863" cy="168275"/>
            </a:xfrm>
            <a:custGeom>
              <a:avLst/>
              <a:gdLst>
                <a:gd name="T0" fmla="*/ 287 w 574"/>
                <a:gd name="T1" fmla="*/ 0 h 574"/>
                <a:gd name="T2" fmla="*/ 0 w 574"/>
                <a:gd name="T3" fmla="*/ 287 h 574"/>
                <a:gd name="T4" fmla="*/ 287 w 574"/>
                <a:gd name="T5" fmla="*/ 574 h 574"/>
                <a:gd name="T6" fmla="*/ 574 w 574"/>
                <a:gd name="T7" fmla="*/ 287 h 574"/>
                <a:gd name="T8" fmla="*/ 287 w 574"/>
                <a:gd name="T9" fmla="*/ 0 h 574"/>
                <a:gd name="T10" fmla="*/ 287 w 574"/>
                <a:gd name="T11" fmla="*/ 456 h 574"/>
                <a:gd name="T12" fmla="*/ 118 w 574"/>
                <a:gd name="T13" fmla="*/ 287 h 574"/>
                <a:gd name="T14" fmla="*/ 287 w 574"/>
                <a:gd name="T15" fmla="*/ 117 h 574"/>
                <a:gd name="T16" fmla="*/ 456 w 574"/>
                <a:gd name="T17" fmla="*/ 287 h 574"/>
                <a:gd name="T18" fmla="*/ 287 w 574"/>
                <a:gd name="T19" fmla="*/ 45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 h="574">
                  <a:moveTo>
                    <a:pt x="287" y="0"/>
                  </a:moveTo>
                  <a:cubicBezTo>
                    <a:pt x="129" y="0"/>
                    <a:pt x="0" y="128"/>
                    <a:pt x="0" y="287"/>
                  </a:cubicBezTo>
                  <a:cubicBezTo>
                    <a:pt x="0" y="445"/>
                    <a:pt x="129" y="574"/>
                    <a:pt x="287" y="574"/>
                  </a:cubicBezTo>
                  <a:cubicBezTo>
                    <a:pt x="445" y="574"/>
                    <a:pt x="574" y="445"/>
                    <a:pt x="574" y="287"/>
                  </a:cubicBezTo>
                  <a:cubicBezTo>
                    <a:pt x="574" y="128"/>
                    <a:pt x="445" y="0"/>
                    <a:pt x="287" y="0"/>
                  </a:cubicBezTo>
                  <a:close/>
                  <a:moveTo>
                    <a:pt x="287" y="456"/>
                  </a:moveTo>
                  <a:cubicBezTo>
                    <a:pt x="194" y="456"/>
                    <a:pt x="118" y="380"/>
                    <a:pt x="118" y="287"/>
                  </a:cubicBezTo>
                  <a:cubicBezTo>
                    <a:pt x="118" y="193"/>
                    <a:pt x="194" y="117"/>
                    <a:pt x="287" y="117"/>
                  </a:cubicBezTo>
                  <a:cubicBezTo>
                    <a:pt x="380" y="117"/>
                    <a:pt x="456" y="193"/>
                    <a:pt x="456" y="287"/>
                  </a:cubicBezTo>
                  <a:cubicBezTo>
                    <a:pt x="456" y="380"/>
                    <a:pt x="380" y="456"/>
                    <a:pt x="287" y="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4" name="Freeform 17"/>
            <p:cNvSpPr>
              <a:spLocks noEditPoints="1"/>
            </p:cNvSpPr>
            <p:nvPr/>
          </p:nvSpPr>
          <p:spPr bwMode="auto">
            <a:xfrm>
              <a:off x="603250" y="1790700"/>
              <a:ext cx="115888" cy="115887"/>
            </a:xfrm>
            <a:custGeom>
              <a:avLst/>
              <a:gdLst>
                <a:gd name="T0" fmla="*/ 196 w 391"/>
                <a:gd name="T1" fmla="*/ 0 h 390"/>
                <a:gd name="T2" fmla="*/ 0 w 391"/>
                <a:gd name="T3" fmla="*/ 195 h 390"/>
                <a:gd name="T4" fmla="*/ 196 w 391"/>
                <a:gd name="T5" fmla="*/ 390 h 390"/>
                <a:gd name="T6" fmla="*/ 391 w 391"/>
                <a:gd name="T7" fmla="*/ 195 h 390"/>
                <a:gd name="T8" fmla="*/ 196 w 391"/>
                <a:gd name="T9" fmla="*/ 0 h 390"/>
                <a:gd name="T10" fmla="*/ 196 w 391"/>
                <a:gd name="T11" fmla="*/ 272 h 390"/>
                <a:gd name="T12" fmla="*/ 118 w 391"/>
                <a:gd name="T13" fmla="*/ 195 h 390"/>
                <a:gd name="T14" fmla="*/ 196 w 391"/>
                <a:gd name="T15" fmla="*/ 117 h 390"/>
                <a:gd name="T16" fmla="*/ 273 w 391"/>
                <a:gd name="T17" fmla="*/ 195 h 390"/>
                <a:gd name="T18" fmla="*/ 196 w 391"/>
                <a:gd name="T19" fmla="*/ 27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390">
                  <a:moveTo>
                    <a:pt x="196" y="0"/>
                  </a:moveTo>
                  <a:cubicBezTo>
                    <a:pt x="88" y="0"/>
                    <a:pt x="0" y="87"/>
                    <a:pt x="0" y="195"/>
                  </a:cubicBezTo>
                  <a:cubicBezTo>
                    <a:pt x="0" y="302"/>
                    <a:pt x="88" y="390"/>
                    <a:pt x="196" y="390"/>
                  </a:cubicBezTo>
                  <a:cubicBezTo>
                    <a:pt x="303" y="390"/>
                    <a:pt x="391" y="302"/>
                    <a:pt x="391" y="195"/>
                  </a:cubicBezTo>
                  <a:cubicBezTo>
                    <a:pt x="391" y="87"/>
                    <a:pt x="303" y="0"/>
                    <a:pt x="196" y="0"/>
                  </a:cubicBezTo>
                  <a:close/>
                  <a:moveTo>
                    <a:pt x="196" y="272"/>
                  </a:moveTo>
                  <a:cubicBezTo>
                    <a:pt x="153" y="272"/>
                    <a:pt x="118" y="237"/>
                    <a:pt x="118" y="195"/>
                  </a:cubicBezTo>
                  <a:cubicBezTo>
                    <a:pt x="118" y="152"/>
                    <a:pt x="153" y="117"/>
                    <a:pt x="196" y="117"/>
                  </a:cubicBezTo>
                  <a:cubicBezTo>
                    <a:pt x="238" y="117"/>
                    <a:pt x="273" y="152"/>
                    <a:pt x="273" y="195"/>
                  </a:cubicBezTo>
                  <a:cubicBezTo>
                    <a:pt x="273" y="237"/>
                    <a:pt x="238" y="272"/>
                    <a:pt x="196"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 name="Freeform 18"/>
            <p:cNvSpPr>
              <a:spLocks noEditPoints="1"/>
            </p:cNvSpPr>
            <p:nvPr/>
          </p:nvSpPr>
          <p:spPr bwMode="auto">
            <a:xfrm>
              <a:off x="85725" y="1490663"/>
              <a:ext cx="715963" cy="852487"/>
            </a:xfrm>
            <a:custGeom>
              <a:avLst/>
              <a:gdLst>
                <a:gd name="T0" fmla="*/ 2417 w 2417"/>
                <a:gd name="T1" fmla="*/ 330 h 2882"/>
                <a:gd name="T2" fmla="*/ 1976 w 2417"/>
                <a:gd name="T3" fmla="*/ 148 h 2882"/>
                <a:gd name="T4" fmla="*/ 1380 w 2417"/>
                <a:gd name="T5" fmla="*/ 146 h 2882"/>
                <a:gd name="T6" fmla="*/ 982 w 2417"/>
                <a:gd name="T7" fmla="*/ 260 h 2882"/>
                <a:gd name="T8" fmla="*/ 555 w 2417"/>
                <a:gd name="T9" fmla="*/ 0 h 2882"/>
                <a:gd name="T10" fmla="*/ 341 w 2417"/>
                <a:gd name="T11" fmla="*/ 156 h 2882"/>
                <a:gd name="T12" fmla="*/ 555 w 2417"/>
                <a:gd name="T13" fmla="*/ 118 h 2882"/>
                <a:gd name="T14" fmla="*/ 555 w 2417"/>
                <a:gd name="T15" fmla="*/ 532 h 2882"/>
                <a:gd name="T16" fmla="*/ 347 w 2417"/>
                <a:gd name="T17" fmla="*/ 501 h 2882"/>
                <a:gd name="T18" fmla="*/ 555 w 2417"/>
                <a:gd name="T19" fmla="*/ 650 h 2882"/>
                <a:gd name="T20" fmla="*/ 976 w 2417"/>
                <a:gd name="T21" fmla="*/ 378 h 2882"/>
                <a:gd name="T22" fmla="*/ 1414 w 2417"/>
                <a:gd name="T23" fmla="*/ 477 h 2882"/>
                <a:gd name="T24" fmla="*/ 1946 w 2417"/>
                <a:gd name="T25" fmla="*/ 477 h 2882"/>
                <a:gd name="T26" fmla="*/ 1762 w 2417"/>
                <a:gd name="T27" fmla="*/ 802 h 2882"/>
                <a:gd name="T28" fmla="*/ 1518 w 2417"/>
                <a:gd name="T29" fmla="*/ 1067 h 2882"/>
                <a:gd name="T30" fmla="*/ 856 w 2417"/>
                <a:gd name="T31" fmla="*/ 1590 h 2882"/>
                <a:gd name="T32" fmla="*/ 610 w 2417"/>
                <a:gd name="T33" fmla="*/ 2525 h 2882"/>
                <a:gd name="T34" fmla="*/ 0 w 2417"/>
                <a:gd name="T35" fmla="*/ 2584 h 2882"/>
                <a:gd name="T36" fmla="*/ 59 w 2417"/>
                <a:gd name="T37" fmla="*/ 2882 h 2882"/>
                <a:gd name="T38" fmla="*/ 2242 w 2417"/>
                <a:gd name="T39" fmla="*/ 2823 h 2882"/>
                <a:gd name="T40" fmla="*/ 2183 w 2417"/>
                <a:gd name="T41" fmla="*/ 2525 h 2882"/>
                <a:gd name="T42" fmla="*/ 1736 w 2417"/>
                <a:gd name="T43" fmla="*/ 2177 h 2882"/>
                <a:gd name="T44" fmla="*/ 2390 w 2417"/>
                <a:gd name="T45" fmla="*/ 1209 h 2882"/>
                <a:gd name="T46" fmla="*/ 2396 w 2417"/>
                <a:gd name="T47" fmla="*/ 433 h 2882"/>
                <a:gd name="T48" fmla="*/ 2299 w 2417"/>
                <a:gd name="T49" fmla="*/ 330 h 2882"/>
                <a:gd name="T50" fmla="*/ 2019 w 2417"/>
                <a:gd name="T51" fmla="*/ 330 h 2882"/>
                <a:gd name="T52" fmla="*/ 1218 w 2417"/>
                <a:gd name="T53" fmla="*/ 458 h 2882"/>
                <a:gd name="T54" fmla="*/ 1218 w 2417"/>
                <a:gd name="T55" fmla="*/ 202 h 2882"/>
                <a:gd name="T56" fmla="*/ 1218 w 2417"/>
                <a:gd name="T57" fmla="*/ 458 h 2882"/>
                <a:gd name="T58" fmla="*/ 1910 w 2417"/>
                <a:gd name="T59" fmla="*/ 263 h 2882"/>
                <a:gd name="T60" fmla="*/ 1903 w 2417"/>
                <a:gd name="T61" fmla="*/ 359 h 2882"/>
                <a:gd name="T62" fmla="*/ 1463 w 2417"/>
                <a:gd name="T63" fmla="*/ 330 h 2882"/>
                <a:gd name="T64" fmla="*/ 2036 w 2417"/>
                <a:gd name="T65" fmla="*/ 557 h 2882"/>
                <a:gd name="T66" fmla="*/ 2270 w 2417"/>
                <a:gd name="T67" fmla="*/ 563 h 2882"/>
                <a:gd name="T68" fmla="*/ 1945 w 2417"/>
                <a:gd name="T69" fmla="*/ 763 h 2882"/>
                <a:gd name="T70" fmla="*/ 2036 w 2417"/>
                <a:gd name="T71" fmla="*/ 557 h 2882"/>
                <a:gd name="T72" fmla="*/ 118 w 2417"/>
                <a:gd name="T73" fmla="*/ 2764 h 2882"/>
                <a:gd name="T74" fmla="*/ 2124 w 2417"/>
                <a:gd name="T75" fmla="*/ 2643 h 2882"/>
                <a:gd name="T76" fmla="*/ 1459 w 2417"/>
                <a:gd name="T77" fmla="*/ 2525 h 2882"/>
                <a:gd name="T78" fmla="*/ 608 w 2417"/>
                <a:gd name="T79" fmla="*/ 2158 h 2882"/>
                <a:gd name="T80" fmla="*/ 1618 w 2417"/>
                <a:gd name="T81" fmla="*/ 2158 h 2882"/>
                <a:gd name="T82" fmla="*/ 1716 w 2417"/>
                <a:gd name="T83" fmla="*/ 2000 h 2882"/>
                <a:gd name="T84" fmla="*/ 1500 w 2417"/>
                <a:gd name="T85" fmla="*/ 1232 h 2882"/>
                <a:gd name="T86" fmla="*/ 1959 w 2417"/>
                <a:gd name="T87" fmla="*/ 1654 h 2882"/>
                <a:gd name="T88" fmla="*/ 1945 w 2417"/>
                <a:gd name="T89" fmla="*/ 1536 h 2882"/>
                <a:gd name="T90" fmla="*/ 1945 w 2417"/>
                <a:gd name="T91" fmla="*/ 881 h 2882"/>
                <a:gd name="T92" fmla="*/ 1945 w 2417"/>
                <a:gd name="T93" fmla="*/ 1536 h 2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17" h="2882">
                  <a:moveTo>
                    <a:pt x="2396" y="433"/>
                  </a:moveTo>
                  <a:cubicBezTo>
                    <a:pt x="2409" y="401"/>
                    <a:pt x="2417" y="366"/>
                    <a:pt x="2417" y="330"/>
                  </a:cubicBezTo>
                  <a:cubicBezTo>
                    <a:pt x="2417" y="187"/>
                    <a:pt x="2301" y="71"/>
                    <a:pt x="2159" y="71"/>
                  </a:cubicBezTo>
                  <a:cubicBezTo>
                    <a:pt x="2088" y="71"/>
                    <a:pt x="2023" y="101"/>
                    <a:pt x="1976" y="148"/>
                  </a:cubicBezTo>
                  <a:cubicBezTo>
                    <a:pt x="1971" y="146"/>
                    <a:pt x="1965" y="146"/>
                    <a:pt x="1960" y="146"/>
                  </a:cubicBezTo>
                  <a:cubicBezTo>
                    <a:pt x="1380" y="146"/>
                    <a:pt x="1380" y="146"/>
                    <a:pt x="1380" y="146"/>
                  </a:cubicBezTo>
                  <a:cubicBezTo>
                    <a:pt x="1337" y="107"/>
                    <a:pt x="1280" y="84"/>
                    <a:pt x="1218" y="84"/>
                  </a:cubicBezTo>
                  <a:cubicBezTo>
                    <a:pt x="1106" y="84"/>
                    <a:pt x="1012" y="158"/>
                    <a:pt x="982" y="260"/>
                  </a:cubicBezTo>
                  <a:cubicBezTo>
                    <a:pt x="874" y="260"/>
                    <a:pt x="874" y="260"/>
                    <a:pt x="874" y="260"/>
                  </a:cubicBezTo>
                  <a:cubicBezTo>
                    <a:pt x="844" y="112"/>
                    <a:pt x="712" y="0"/>
                    <a:pt x="555" y="0"/>
                  </a:cubicBezTo>
                  <a:cubicBezTo>
                    <a:pt x="481" y="0"/>
                    <a:pt x="407" y="26"/>
                    <a:pt x="350" y="73"/>
                  </a:cubicBezTo>
                  <a:cubicBezTo>
                    <a:pt x="324" y="94"/>
                    <a:pt x="321" y="131"/>
                    <a:pt x="341" y="156"/>
                  </a:cubicBezTo>
                  <a:cubicBezTo>
                    <a:pt x="362" y="182"/>
                    <a:pt x="399" y="185"/>
                    <a:pt x="424" y="165"/>
                  </a:cubicBezTo>
                  <a:cubicBezTo>
                    <a:pt x="462" y="134"/>
                    <a:pt x="507" y="118"/>
                    <a:pt x="555" y="118"/>
                  </a:cubicBezTo>
                  <a:cubicBezTo>
                    <a:pt x="670" y="118"/>
                    <a:pt x="763" y="211"/>
                    <a:pt x="763" y="325"/>
                  </a:cubicBezTo>
                  <a:cubicBezTo>
                    <a:pt x="763" y="439"/>
                    <a:pt x="670" y="532"/>
                    <a:pt x="555" y="532"/>
                  </a:cubicBezTo>
                  <a:cubicBezTo>
                    <a:pt x="510" y="532"/>
                    <a:pt x="466" y="518"/>
                    <a:pt x="430" y="490"/>
                  </a:cubicBezTo>
                  <a:cubicBezTo>
                    <a:pt x="404" y="470"/>
                    <a:pt x="367" y="475"/>
                    <a:pt x="347" y="501"/>
                  </a:cubicBezTo>
                  <a:cubicBezTo>
                    <a:pt x="327" y="527"/>
                    <a:pt x="332" y="564"/>
                    <a:pt x="358" y="583"/>
                  </a:cubicBezTo>
                  <a:cubicBezTo>
                    <a:pt x="415" y="627"/>
                    <a:pt x="483" y="650"/>
                    <a:pt x="555" y="650"/>
                  </a:cubicBezTo>
                  <a:cubicBezTo>
                    <a:pt x="717" y="650"/>
                    <a:pt x="851" y="532"/>
                    <a:pt x="876" y="378"/>
                  </a:cubicBezTo>
                  <a:cubicBezTo>
                    <a:pt x="976" y="378"/>
                    <a:pt x="976" y="378"/>
                    <a:pt x="976" y="378"/>
                  </a:cubicBezTo>
                  <a:cubicBezTo>
                    <a:pt x="999" y="490"/>
                    <a:pt x="1098" y="575"/>
                    <a:pt x="1218" y="575"/>
                  </a:cubicBezTo>
                  <a:cubicBezTo>
                    <a:pt x="1298" y="575"/>
                    <a:pt x="1369" y="537"/>
                    <a:pt x="1414" y="477"/>
                  </a:cubicBezTo>
                  <a:cubicBezTo>
                    <a:pt x="1941" y="477"/>
                    <a:pt x="1941" y="477"/>
                    <a:pt x="1941" y="477"/>
                  </a:cubicBezTo>
                  <a:cubicBezTo>
                    <a:pt x="1942" y="477"/>
                    <a:pt x="1944" y="477"/>
                    <a:pt x="1946" y="477"/>
                  </a:cubicBezTo>
                  <a:cubicBezTo>
                    <a:pt x="1766" y="793"/>
                    <a:pt x="1766" y="793"/>
                    <a:pt x="1766" y="793"/>
                  </a:cubicBezTo>
                  <a:cubicBezTo>
                    <a:pt x="1765" y="796"/>
                    <a:pt x="1763" y="799"/>
                    <a:pt x="1762" y="802"/>
                  </a:cubicBezTo>
                  <a:cubicBezTo>
                    <a:pt x="1651" y="853"/>
                    <a:pt x="1564" y="948"/>
                    <a:pt x="1523" y="1064"/>
                  </a:cubicBezTo>
                  <a:cubicBezTo>
                    <a:pt x="1522" y="1065"/>
                    <a:pt x="1520" y="1066"/>
                    <a:pt x="1518" y="1067"/>
                  </a:cubicBezTo>
                  <a:cubicBezTo>
                    <a:pt x="858" y="1589"/>
                    <a:pt x="858" y="1589"/>
                    <a:pt x="858" y="1589"/>
                  </a:cubicBezTo>
                  <a:cubicBezTo>
                    <a:pt x="857" y="1589"/>
                    <a:pt x="857" y="1590"/>
                    <a:pt x="856" y="1590"/>
                  </a:cubicBezTo>
                  <a:cubicBezTo>
                    <a:pt x="640" y="1688"/>
                    <a:pt x="490" y="1906"/>
                    <a:pt x="490" y="2158"/>
                  </a:cubicBezTo>
                  <a:cubicBezTo>
                    <a:pt x="490" y="2291"/>
                    <a:pt x="533" y="2419"/>
                    <a:pt x="610" y="2525"/>
                  </a:cubicBezTo>
                  <a:cubicBezTo>
                    <a:pt x="59" y="2525"/>
                    <a:pt x="59" y="2525"/>
                    <a:pt x="59" y="2525"/>
                  </a:cubicBezTo>
                  <a:cubicBezTo>
                    <a:pt x="26" y="2525"/>
                    <a:pt x="0" y="2551"/>
                    <a:pt x="0" y="2584"/>
                  </a:cubicBezTo>
                  <a:cubicBezTo>
                    <a:pt x="0" y="2823"/>
                    <a:pt x="0" y="2823"/>
                    <a:pt x="0" y="2823"/>
                  </a:cubicBezTo>
                  <a:cubicBezTo>
                    <a:pt x="0" y="2856"/>
                    <a:pt x="26" y="2882"/>
                    <a:pt x="59" y="2882"/>
                  </a:cubicBezTo>
                  <a:cubicBezTo>
                    <a:pt x="2183" y="2882"/>
                    <a:pt x="2183" y="2882"/>
                    <a:pt x="2183" y="2882"/>
                  </a:cubicBezTo>
                  <a:cubicBezTo>
                    <a:pt x="2216" y="2882"/>
                    <a:pt x="2242" y="2856"/>
                    <a:pt x="2242" y="2823"/>
                  </a:cubicBezTo>
                  <a:cubicBezTo>
                    <a:pt x="2242" y="2584"/>
                    <a:pt x="2242" y="2584"/>
                    <a:pt x="2242" y="2584"/>
                  </a:cubicBezTo>
                  <a:cubicBezTo>
                    <a:pt x="2242" y="2551"/>
                    <a:pt x="2216" y="2525"/>
                    <a:pt x="2183" y="2525"/>
                  </a:cubicBezTo>
                  <a:cubicBezTo>
                    <a:pt x="1616" y="2525"/>
                    <a:pt x="1616" y="2525"/>
                    <a:pt x="1616" y="2525"/>
                  </a:cubicBezTo>
                  <a:cubicBezTo>
                    <a:pt x="1689" y="2424"/>
                    <a:pt x="1732" y="2303"/>
                    <a:pt x="1736" y="2177"/>
                  </a:cubicBezTo>
                  <a:cubicBezTo>
                    <a:pt x="2133" y="1612"/>
                    <a:pt x="2133" y="1612"/>
                    <a:pt x="2133" y="1612"/>
                  </a:cubicBezTo>
                  <a:cubicBezTo>
                    <a:pt x="2285" y="1541"/>
                    <a:pt x="2390" y="1387"/>
                    <a:pt x="2390" y="1209"/>
                  </a:cubicBezTo>
                  <a:cubicBezTo>
                    <a:pt x="2390" y="1151"/>
                    <a:pt x="2379" y="1095"/>
                    <a:pt x="2359" y="1045"/>
                  </a:cubicBezTo>
                  <a:lnTo>
                    <a:pt x="2396" y="433"/>
                  </a:lnTo>
                  <a:close/>
                  <a:moveTo>
                    <a:pt x="2159" y="189"/>
                  </a:moveTo>
                  <a:cubicBezTo>
                    <a:pt x="2236" y="189"/>
                    <a:pt x="2299" y="252"/>
                    <a:pt x="2299" y="330"/>
                  </a:cubicBezTo>
                  <a:cubicBezTo>
                    <a:pt x="2299" y="407"/>
                    <a:pt x="2236" y="470"/>
                    <a:pt x="2159" y="470"/>
                  </a:cubicBezTo>
                  <a:cubicBezTo>
                    <a:pt x="2082" y="470"/>
                    <a:pt x="2019" y="407"/>
                    <a:pt x="2019" y="330"/>
                  </a:cubicBezTo>
                  <a:cubicBezTo>
                    <a:pt x="2019" y="252"/>
                    <a:pt x="2082" y="189"/>
                    <a:pt x="2159" y="189"/>
                  </a:cubicBezTo>
                  <a:close/>
                  <a:moveTo>
                    <a:pt x="1218" y="458"/>
                  </a:moveTo>
                  <a:cubicBezTo>
                    <a:pt x="1147" y="458"/>
                    <a:pt x="1090" y="400"/>
                    <a:pt x="1090" y="330"/>
                  </a:cubicBezTo>
                  <a:cubicBezTo>
                    <a:pt x="1090" y="259"/>
                    <a:pt x="1147" y="202"/>
                    <a:pt x="1218" y="202"/>
                  </a:cubicBezTo>
                  <a:cubicBezTo>
                    <a:pt x="1288" y="202"/>
                    <a:pt x="1346" y="259"/>
                    <a:pt x="1346" y="330"/>
                  </a:cubicBezTo>
                  <a:cubicBezTo>
                    <a:pt x="1346" y="400"/>
                    <a:pt x="1288" y="458"/>
                    <a:pt x="1218" y="458"/>
                  </a:cubicBezTo>
                  <a:close/>
                  <a:moveTo>
                    <a:pt x="1454" y="263"/>
                  </a:moveTo>
                  <a:cubicBezTo>
                    <a:pt x="1910" y="263"/>
                    <a:pt x="1910" y="263"/>
                    <a:pt x="1910" y="263"/>
                  </a:cubicBezTo>
                  <a:cubicBezTo>
                    <a:pt x="1904" y="285"/>
                    <a:pt x="1901" y="307"/>
                    <a:pt x="1901" y="330"/>
                  </a:cubicBezTo>
                  <a:cubicBezTo>
                    <a:pt x="1901" y="340"/>
                    <a:pt x="1902" y="350"/>
                    <a:pt x="1903" y="359"/>
                  </a:cubicBezTo>
                  <a:cubicBezTo>
                    <a:pt x="1462" y="359"/>
                    <a:pt x="1462" y="359"/>
                    <a:pt x="1462" y="359"/>
                  </a:cubicBezTo>
                  <a:cubicBezTo>
                    <a:pt x="1463" y="350"/>
                    <a:pt x="1463" y="340"/>
                    <a:pt x="1463" y="330"/>
                  </a:cubicBezTo>
                  <a:cubicBezTo>
                    <a:pt x="1463" y="307"/>
                    <a:pt x="1460" y="284"/>
                    <a:pt x="1454" y="263"/>
                  </a:cubicBezTo>
                  <a:close/>
                  <a:moveTo>
                    <a:pt x="2036" y="557"/>
                  </a:moveTo>
                  <a:cubicBezTo>
                    <a:pt x="2073" y="576"/>
                    <a:pt x="2115" y="588"/>
                    <a:pt x="2159" y="588"/>
                  </a:cubicBezTo>
                  <a:cubicBezTo>
                    <a:pt x="2199" y="588"/>
                    <a:pt x="2236" y="579"/>
                    <a:pt x="2270" y="563"/>
                  </a:cubicBezTo>
                  <a:cubicBezTo>
                    <a:pt x="2250" y="885"/>
                    <a:pt x="2250" y="885"/>
                    <a:pt x="2250" y="885"/>
                  </a:cubicBezTo>
                  <a:cubicBezTo>
                    <a:pt x="2170" y="810"/>
                    <a:pt x="2063" y="763"/>
                    <a:pt x="1945" y="763"/>
                  </a:cubicBezTo>
                  <a:cubicBezTo>
                    <a:pt x="1936" y="763"/>
                    <a:pt x="1927" y="764"/>
                    <a:pt x="1918" y="764"/>
                  </a:cubicBezTo>
                  <a:lnTo>
                    <a:pt x="2036" y="557"/>
                  </a:lnTo>
                  <a:close/>
                  <a:moveTo>
                    <a:pt x="2124" y="2764"/>
                  </a:moveTo>
                  <a:cubicBezTo>
                    <a:pt x="118" y="2764"/>
                    <a:pt x="118" y="2764"/>
                    <a:pt x="118" y="2764"/>
                  </a:cubicBezTo>
                  <a:cubicBezTo>
                    <a:pt x="118" y="2643"/>
                    <a:pt x="118" y="2643"/>
                    <a:pt x="118" y="2643"/>
                  </a:cubicBezTo>
                  <a:cubicBezTo>
                    <a:pt x="2124" y="2643"/>
                    <a:pt x="2124" y="2643"/>
                    <a:pt x="2124" y="2643"/>
                  </a:cubicBezTo>
                  <a:lnTo>
                    <a:pt x="2124" y="2764"/>
                  </a:lnTo>
                  <a:close/>
                  <a:moveTo>
                    <a:pt x="1459" y="2525"/>
                  </a:moveTo>
                  <a:cubicBezTo>
                    <a:pt x="767" y="2525"/>
                    <a:pt x="767" y="2525"/>
                    <a:pt x="767" y="2525"/>
                  </a:cubicBezTo>
                  <a:cubicBezTo>
                    <a:pt x="666" y="2430"/>
                    <a:pt x="608" y="2297"/>
                    <a:pt x="608" y="2158"/>
                  </a:cubicBezTo>
                  <a:cubicBezTo>
                    <a:pt x="608" y="1879"/>
                    <a:pt x="835" y="1653"/>
                    <a:pt x="1113" y="1653"/>
                  </a:cubicBezTo>
                  <a:cubicBezTo>
                    <a:pt x="1391" y="1653"/>
                    <a:pt x="1618" y="1879"/>
                    <a:pt x="1618" y="2158"/>
                  </a:cubicBezTo>
                  <a:cubicBezTo>
                    <a:pt x="1618" y="2297"/>
                    <a:pt x="1560" y="2430"/>
                    <a:pt x="1459" y="2525"/>
                  </a:cubicBezTo>
                  <a:close/>
                  <a:moveTo>
                    <a:pt x="1716" y="2000"/>
                  </a:moveTo>
                  <a:cubicBezTo>
                    <a:pt x="1646" y="1734"/>
                    <a:pt x="1404" y="1536"/>
                    <a:pt x="1116" y="1535"/>
                  </a:cubicBezTo>
                  <a:cubicBezTo>
                    <a:pt x="1500" y="1232"/>
                    <a:pt x="1500" y="1232"/>
                    <a:pt x="1500" y="1232"/>
                  </a:cubicBezTo>
                  <a:cubicBezTo>
                    <a:pt x="1512" y="1467"/>
                    <a:pt x="1707" y="1654"/>
                    <a:pt x="1945" y="1654"/>
                  </a:cubicBezTo>
                  <a:cubicBezTo>
                    <a:pt x="1950" y="1654"/>
                    <a:pt x="1955" y="1654"/>
                    <a:pt x="1959" y="1654"/>
                  </a:cubicBezTo>
                  <a:lnTo>
                    <a:pt x="1716" y="2000"/>
                  </a:lnTo>
                  <a:close/>
                  <a:moveTo>
                    <a:pt x="1945" y="1536"/>
                  </a:moveTo>
                  <a:cubicBezTo>
                    <a:pt x="1764" y="1536"/>
                    <a:pt x="1617" y="1389"/>
                    <a:pt x="1617" y="1209"/>
                  </a:cubicBezTo>
                  <a:cubicBezTo>
                    <a:pt x="1617" y="1028"/>
                    <a:pt x="1764" y="881"/>
                    <a:pt x="1945" y="881"/>
                  </a:cubicBezTo>
                  <a:cubicBezTo>
                    <a:pt x="2125" y="881"/>
                    <a:pt x="2272" y="1028"/>
                    <a:pt x="2272" y="1209"/>
                  </a:cubicBezTo>
                  <a:cubicBezTo>
                    <a:pt x="2272" y="1389"/>
                    <a:pt x="2125" y="1536"/>
                    <a:pt x="1945" y="15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1623344" y="4350819"/>
            <a:ext cx="387858" cy="354517"/>
            <a:chOff x="603250" y="4119563"/>
            <a:chExt cx="554038" cy="506413"/>
          </a:xfrm>
          <a:solidFill>
            <a:schemeClr val="bg1">
              <a:alpha val="60000"/>
            </a:schemeClr>
          </a:solidFill>
        </p:grpSpPr>
        <p:sp>
          <p:nvSpPr>
            <p:cNvPr id="36" name="Freeform 23"/>
            <p:cNvSpPr>
              <a:spLocks noEditPoints="1"/>
            </p:cNvSpPr>
            <p:nvPr/>
          </p:nvSpPr>
          <p:spPr bwMode="auto">
            <a:xfrm>
              <a:off x="603250" y="4119563"/>
              <a:ext cx="554038" cy="506413"/>
            </a:xfrm>
            <a:custGeom>
              <a:avLst/>
              <a:gdLst>
                <a:gd name="T0" fmla="*/ 120 w 148"/>
                <a:gd name="T1" fmla="*/ 42 h 135"/>
                <a:gd name="T2" fmla="*/ 111 w 148"/>
                <a:gd name="T3" fmla="*/ 4 h 135"/>
                <a:gd name="T4" fmla="*/ 81 w 148"/>
                <a:gd name="T5" fmla="*/ 14 h 135"/>
                <a:gd name="T6" fmla="*/ 107 w 148"/>
                <a:gd name="T7" fmla="*/ 11 h 135"/>
                <a:gd name="T8" fmla="*/ 107 w 148"/>
                <a:gd name="T9" fmla="*/ 60 h 135"/>
                <a:gd name="T10" fmla="*/ 98 w 148"/>
                <a:gd name="T11" fmla="*/ 44 h 135"/>
                <a:gd name="T12" fmla="*/ 107 w 148"/>
                <a:gd name="T13" fmla="*/ 42 h 135"/>
                <a:gd name="T14" fmla="*/ 93 w 148"/>
                <a:gd name="T15" fmla="*/ 36 h 135"/>
                <a:gd name="T16" fmla="*/ 37 w 148"/>
                <a:gd name="T17" fmla="*/ 4 h 135"/>
                <a:gd name="T18" fmla="*/ 28 w 148"/>
                <a:gd name="T19" fmla="*/ 42 h 135"/>
                <a:gd name="T20" fmla="*/ 0 w 148"/>
                <a:gd name="T21" fmla="*/ 69 h 135"/>
                <a:gd name="T22" fmla="*/ 28 w 148"/>
                <a:gd name="T23" fmla="*/ 95 h 135"/>
                <a:gd name="T24" fmla="*/ 46 w 148"/>
                <a:gd name="T25" fmla="*/ 135 h 135"/>
                <a:gd name="T26" fmla="*/ 74 w 148"/>
                <a:gd name="T27" fmla="*/ 122 h 135"/>
                <a:gd name="T28" fmla="*/ 111 w 148"/>
                <a:gd name="T29" fmla="*/ 133 h 135"/>
                <a:gd name="T30" fmla="*/ 148 w 148"/>
                <a:gd name="T31" fmla="*/ 69 h 135"/>
                <a:gd name="T32" fmla="*/ 65 w 148"/>
                <a:gd name="T33" fmla="*/ 18 h 135"/>
                <a:gd name="T34" fmla="*/ 74 w 148"/>
                <a:gd name="T35" fmla="*/ 35 h 135"/>
                <a:gd name="T36" fmla="*/ 34 w 148"/>
                <a:gd name="T37" fmla="*/ 36 h 135"/>
                <a:gd name="T38" fmla="*/ 65 w 148"/>
                <a:gd name="T39" fmla="*/ 119 h 135"/>
                <a:gd name="T40" fmla="*/ 35 w 148"/>
                <a:gd name="T41" fmla="*/ 97 h 135"/>
                <a:gd name="T42" fmla="*/ 55 w 148"/>
                <a:gd name="T43" fmla="*/ 101 h 135"/>
                <a:gd name="T44" fmla="*/ 65 w 148"/>
                <a:gd name="T45" fmla="*/ 119 h 135"/>
                <a:gd name="T46" fmla="*/ 74 w 148"/>
                <a:gd name="T47" fmla="*/ 102 h 135"/>
                <a:gd name="T48" fmla="*/ 74 w 148"/>
                <a:gd name="T49" fmla="*/ 95 h 135"/>
                <a:gd name="T50" fmla="*/ 7 w 148"/>
                <a:gd name="T51" fmla="*/ 69 h 135"/>
                <a:gd name="T52" fmla="*/ 30 w 148"/>
                <a:gd name="T53" fmla="*/ 49 h 135"/>
                <a:gd name="T54" fmla="*/ 48 w 148"/>
                <a:gd name="T55" fmla="*/ 87 h 135"/>
                <a:gd name="T56" fmla="*/ 51 w 148"/>
                <a:gd name="T57" fmla="*/ 82 h 135"/>
                <a:gd name="T58" fmla="*/ 74 w 148"/>
                <a:gd name="T59" fmla="*/ 42 h 135"/>
                <a:gd name="T60" fmla="*/ 97 w 148"/>
                <a:gd name="T61" fmla="*/ 55 h 135"/>
                <a:gd name="T62" fmla="*/ 97 w 148"/>
                <a:gd name="T63" fmla="*/ 82 h 135"/>
                <a:gd name="T64" fmla="*/ 87 w 148"/>
                <a:gd name="T65" fmla="*/ 96 h 135"/>
                <a:gd name="T66" fmla="*/ 65 w 148"/>
                <a:gd name="T67" fmla="*/ 102 h 135"/>
                <a:gd name="T68" fmla="*/ 79 w 148"/>
                <a:gd name="T69" fmla="*/ 117 h 135"/>
                <a:gd name="T70" fmla="*/ 113 w 148"/>
                <a:gd name="T71" fmla="*/ 97 h 135"/>
                <a:gd name="T72" fmla="*/ 98 w 148"/>
                <a:gd name="T73" fmla="*/ 93 h 135"/>
                <a:gd name="T74" fmla="*/ 118 w 148"/>
                <a:gd name="T75" fmla="*/ 49 h 135"/>
                <a:gd name="T76" fmla="*/ 98 w 148"/>
                <a:gd name="T77" fmla="*/ 9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35">
                  <a:moveTo>
                    <a:pt x="148" y="69"/>
                  </a:moveTo>
                  <a:cubicBezTo>
                    <a:pt x="148" y="58"/>
                    <a:pt x="138" y="48"/>
                    <a:pt x="120" y="42"/>
                  </a:cubicBezTo>
                  <a:cubicBezTo>
                    <a:pt x="120" y="40"/>
                    <a:pt x="121" y="38"/>
                    <a:pt x="121" y="36"/>
                  </a:cubicBezTo>
                  <a:cubicBezTo>
                    <a:pt x="123" y="21"/>
                    <a:pt x="119" y="9"/>
                    <a:pt x="111" y="4"/>
                  </a:cubicBezTo>
                  <a:cubicBezTo>
                    <a:pt x="104" y="0"/>
                    <a:pt x="93" y="2"/>
                    <a:pt x="82" y="9"/>
                  </a:cubicBezTo>
                  <a:cubicBezTo>
                    <a:pt x="80" y="10"/>
                    <a:pt x="80" y="13"/>
                    <a:pt x="81" y="14"/>
                  </a:cubicBezTo>
                  <a:cubicBezTo>
                    <a:pt x="82" y="16"/>
                    <a:pt x="84" y="16"/>
                    <a:pt x="86" y="15"/>
                  </a:cubicBezTo>
                  <a:cubicBezTo>
                    <a:pt x="95" y="10"/>
                    <a:pt x="102" y="8"/>
                    <a:pt x="107" y="11"/>
                  </a:cubicBezTo>
                  <a:cubicBezTo>
                    <a:pt x="113" y="14"/>
                    <a:pt x="115" y="23"/>
                    <a:pt x="114" y="36"/>
                  </a:cubicBezTo>
                  <a:cubicBezTo>
                    <a:pt x="113" y="43"/>
                    <a:pt x="110" y="51"/>
                    <a:pt x="107" y="60"/>
                  </a:cubicBezTo>
                  <a:cubicBezTo>
                    <a:pt x="106" y="57"/>
                    <a:pt x="105" y="54"/>
                    <a:pt x="103" y="52"/>
                  </a:cubicBezTo>
                  <a:cubicBezTo>
                    <a:pt x="102" y="49"/>
                    <a:pt x="100" y="47"/>
                    <a:pt x="98" y="44"/>
                  </a:cubicBezTo>
                  <a:cubicBezTo>
                    <a:pt x="100" y="44"/>
                    <a:pt x="101" y="45"/>
                    <a:pt x="102" y="45"/>
                  </a:cubicBezTo>
                  <a:cubicBezTo>
                    <a:pt x="104" y="45"/>
                    <a:pt x="106" y="44"/>
                    <a:pt x="107" y="42"/>
                  </a:cubicBezTo>
                  <a:cubicBezTo>
                    <a:pt x="107" y="40"/>
                    <a:pt x="106" y="38"/>
                    <a:pt x="104" y="38"/>
                  </a:cubicBezTo>
                  <a:cubicBezTo>
                    <a:pt x="100" y="37"/>
                    <a:pt x="96" y="36"/>
                    <a:pt x="93" y="36"/>
                  </a:cubicBezTo>
                  <a:cubicBezTo>
                    <a:pt x="86" y="26"/>
                    <a:pt x="78" y="18"/>
                    <a:pt x="70" y="12"/>
                  </a:cubicBezTo>
                  <a:cubicBezTo>
                    <a:pt x="57" y="2"/>
                    <a:pt x="45" y="0"/>
                    <a:pt x="37" y="4"/>
                  </a:cubicBezTo>
                  <a:cubicBezTo>
                    <a:pt x="29" y="9"/>
                    <a:pt x="25" y="21"/>
                    <a:pt x="27" y="36"/>
                  </a:cubicBezTo>
                  <a:cubicBezTo>
                    <a:pt x="27" y="38"/>
                    <a:pt x="28" y="40"/>
                    <a:pt x="28" y="42"/>
                  </a:cubicBezTo>
                  <a:cubicBezTo>
                    <a:pt x="26" y="43"/>
                    <a:pt x="24" y="43"/>
                    <a:pt x="23" y="44"/>
                  </a:cubicBezTo>
                  <a:cubicBezTo>
                    <a:pt x="8" y="50"/>
                    <a:pt x="0" y="59"/>
                    <a:pt x="0" y="69"/>
                  </a:cubicBezTo>
                  <a:cubicBezTo>
                    <a:pt x="0" y="77"/>
                    <a:pt x="6" y="85"/>
                    <a:pt x="17" y="91"/>
                  </a:cubicBezTo>
                  <a:cubicBezTo>
                    <a:pt x="21" y="92"/>
                    <a:pt x="24" y="94"/>
                    <a:pt x="28" y="95"/>
                  </a:cubicBezTo>
                  <a:cubicBezTo>
                    <a:pt x="24" y="114"/>
                    <a:pt x="28" y="127"/>
                    <a:pt x="37" y="133"/>
                  </a:cubicBezTo>
                  <a:cubicBezTo>
                    <a:pt x="40" y="134"/>
                    <a:pt x="43" y="135"/>
                    <a:pt x="46" y="135"/>
                  </a:cubicBezTo>
                  <a:cubicBezTo>
                    <a:pt x="53" y="135"/>
                    <a:pt x="61" y="132"/>
                    <a:pt x="70" y="125"/>
                  </a:cubicBezTo>
                  <a:cubicBezTo>
                    <a:pt x="71" y="124"/>
                    <a:pt x="73" y="123"/>
                    <a:pt x="74" y="122"/>
                  </a:cubicBezTo>
                  <a:cubicBezTo>
                    <a:pt x="84" y="130"/>
                    <a:pt x="94" y="135"/>
                    <a:pt x="102" y="135"/>
                  </a:cubicBezTo>
                  <a:cubicBezTo>
                    <a:pt x="105" y="135"/>
                    <a:pt x="108" y="134"/>
                    <a:pt x="111" y="133"/>
                  </a:cubicBezTo>
                  <a:cubicBezTo>
                    <a:pt x="120" y="127"/>
                    <a:pt x="123" y="114"/>
                    <a:pt x="120" y="95"/>
                  </a:cubicBezTo>
                  <a:cubicBezTo>
                    <a:pt x="137" y="89"/>
                    <a:pt x="148" y="79"/>
                    <a:pt x="148" y="69"/>
                  </a:cubicBezTo>
                  <a:close/>
                  <a:moveTo>
                    <a:pt x="41" y="11"/>
                  </a:moveTo>
                  <a:cubicBezTo>
                    <a:pt x="46" y="8"/>
                    <a:pt x="55" y="10"/>
                    <a:pt x="65" y="18"/>
                  </a:cubicBezTo>
                  <a:cubicBezTo>
                    <a:pt x="71" y="22"/>
                    <a:pt x="77" y="28"/>
                    <a:pt x="83" y="35"/>
                  </a:cubicBezTo>
                  <a:cubicBezTo>
                    <a:pt x="80" y="35"/>
                    <a:pt x="77" y="35"/>
                    <a:pt x="74" y="35"/>
                  </a:cubicBezTo>
                  <a:cubicBezTo>
                    <a:pt x="60" y="35"/>
                    <a:pt x="47" y="37"/>
                    <a:pt x="35" y="40"/>
                  </a:cubicBezTo>
                  <a:cubicBezTo>
                    <a:pt x="35" y="38"/>
                    <a:pt x="35" y="37"/>
                    <a:pt x="34" y="36"/>
                  </a:cubicBezTo>
                  <a:cubicBezTo>
                    <a:pt x="33" y="23"/>
                    <a:pt x="35" y="14"/>
                    <a:pt x="41" y="11"/>
                  </a:cubicBezTo>
                  <a:close/>
                  <a:moveTo>
                    <a:pt x="65" y="119"/>
                  </a:moveTo>
                  <a:cubicBezTo>
                    <a:pt x="55" y="127"/>
                    <a:pt x="46" y="130"/>
                    <a:pt x="41" y="126"/>
                  </a:cubicBezTo>
                  <a:cubicBezTo>
                    <a:pt x="35" y="123"/>
                    <a:pt x="32" y="112"/>
                    <a:pt x="35" y="97"/>
                  </a:cubicBezTo>
                  <a:cubicBezTo>
                    <a:pt x="41" y="99"/>
                    <a:pt x="48" y="100"/>
                    <a:pt x="55" y="101"/>
                  </a:cubicBezTo>
                  <a:cubicBezTo>
                    <a:pt x="55" y="101"/>
                    <a:pt x="55" y="101"/>
                    <a:pt x="55" y="101"/>
                  </a:cubicBezTo>
                  <a:cubicBezTo>
                    <a:pt x="60" y="107"/>
                    <a:pt x="64" y="112"/>
                    <a:pt x="69" y="117"/>
                  </a:cubicBezTo>
                  <a:cubicBezTo>
                    <a:pt x="67" y="118"/>
                    <a:pt x="66" y="119"/>
                    <a:pt x="65" y="119"/>
                  </a:cubicBezTo>
                  <a:close/>
                  <a:moveTo>
                    <a:pt x="65" y="102"/>
                  </a:moveTo>
                  <a:cubicBezTo>
                    <a:pt x="68" y="102"/>
                    <a:pt x="71" y="102"/>
                    <a:pt x="74" y="102"/>
                  </a:cubicBezTo>
                  <a:cubicBezTo>
                    <a:pt x="76" y="102"/>
                    <a:pt x="78" y="101"/>
                    <a:pt x="78" y="99"/>
                  </a:cubicBezTo>
                  <a:cubicBezTo>
                    <a:pt x="78" y="96"/>
                    <a:pt x="76" y="95"/>
                    <a:pt x="74" y="95"/>
                  </a:cubicBezTo>
                  <a:cubicBezTo>
                    <a:pt x="69" y="95"/>
                    <a:pt x="64" y="95"/>
                    <a:pt x="59" y="94"/>
                  </a:cubicBezTo>
                  <a:cubicBezTo>
                    <a:pt x="29" y="91"/>
                    <a:pt x="7" y="80"/>
                    <a:pt x="7" y="69"/>
                  </a:cubicBezTo>
                  <a:cubicBezTo>
                    <a:pt x="7" y="62"/>
                    <a:pt x="14" y="56"/>
                    <a:pt x="26" y="51"/>
                  </a:cubicBezTo>
                  <a:cubicBezTo>
                    <a:pt x="27" y="50"/>
                    <a:pt x="28" y="50"/>
                    <a:pt x="30" y="49"/>
                  </a:cubicBezTo>
                  <a:cubicBezTo>
                    <a:pt x="33" y="61"/>
                    <a:pt x="38" y="73"/>
                    <a:pt x="45" y="85"/>
                  </a:cubicBezTo>
                  <a:cubicBezTo>
                    <a:pt x="46" y="87"/>
                    <a:pt x="47" y="87"/>
                    <a:pt x="48" y="87"/>
                  </a:cubicBezTo>
                  <a:cubicBezTo>
                    <a:pt x="49" y="87"/>
                    <a:pt x="49" y="87"/>
                    <a:pt x="50" y="87"/>
                  </a:cubicBezTo>
                  <a:cubicBezTo>
                    <a:pt x="52" y="86"/>
                    <a:pt x="52" y="83"/>
                    <a:pt x="51" y="82"/>
                  </a:cubicBezTo>
                  <a:cubicBezTo>
                    <a:pt x="44" y="70"/>
                    <a:pt x="39" y="58"/>
                    <a:pt x="37" y="47"/>
                  </a:cubicBezTo>
                  <a:cubicBezTo>
                    <a:pt x="48" y="44"/>
                    <a:pt x="60" y="42"/>
                    <a:pt x="74" y="42"/>
                  </a:cubicBezTo>
                  <a:cubicBezTo>
                    <a:pt x="79" y="42"/>
                    <a:pt x="84" y="43"/>
                    <a:pt x="89" y="43"/>
                  </a:cubicBezTo>
                  <a:cubicBezTo>
                    <a:pt x="92" y="47"/>
                    <a:pt x="94" y="51"/>
                    <a:pt x="97" y="55"/>
                  </a:cubicBezTo>
                  <a:cubicBezTo>
                    <a:pt x="99" y="60"/>
                    <a:pt x="101" y="64"/>
                    <a:pt x="104" y="69"/>
                  </a:cubicBezTo>
                  <a:cubicBezTo>
                    <a:pt x="101" y="73"/>
                    <a:pt x="99" y="77"/>
                    <a:pt x="97" y="82"/>
                  </a:cubicBezTo>
                  <a:cubicBezTo>
                    <a:pt x="94" y="86"/>
                    <a:pt x="91" y="91"/>
                    <a:pt x="88" y="95"/>
                  </a:cubicBezTo>
                  <a:cubicBezTo>
                    <a:pt x="88" y="95"/>
                    <a:pt x="87" y="96"/>
                    <a:pt x="87" y="96"/>
                  </a:cubicBezTo>
                  <a:cubicBezTo>
                    <a:pt x="83" y="102"/>
                    <a:pt x="79" y="107"/>
                    <a:pt x="74" y="112"/>
                  </a:cubicBezTo>
                  <a:cubicBezTo>
                    <a:pt x="71" y="109"/>
                    <a:pt x="68" y="106"/>
                    <a:pt x="65" y="102"/>
                  </a:cubicBezTo>
                  <a:close/>
                  <a:moveTo>
                    <a:pt x="107" y="126"/>
                  </a:moveTo>
                  <a:cubicBezTo>
                    <a:pt x="101" y="130"/>
                    <a:pt x="91" y="126"/>
                    <a:pt x="79" y="117"/>
                  </a:cubicBezTo>
                  <a:cubicBezTo>
                    <a:pt x="84" y="112"/>
                    <a:pt x="89" y="107"/>
                    <a:pt x="93" y="101"/>
                  </a:cubicBezTo>
                  <a:cubicBezTo>
                    <a:pt x="100" y="100"/>
                    <a:pt x="107" y="99"/>
                    <a:pt x="113" y="97"/>
                  </a:cubicBezTo>
                  <a:cubicBezTo>
                    <a:pt x="115" y="112"/>
                    <a:pt x="113" y="123"/>
                    <a:pt x="107" y="126"/>
                  </a:cubicBezTo>
                  <a:close/>
                  <a:moveTo>
                    <a:pt x="98" y="93"/>
                  </a:moveTo>
                  <a:cubicBezTo>
                    <a:pt x="100" y="90"/>
                    <a:pt x="102" y="88"/>
                    <a:pt x="103" y="85"/>
                  </a:cubicBezTo>
                  <a:cubicBezTo>
                    <a:pt x="110" y="73"/>
                    <a:pt x="115" y="61"/>
                    <a:pt x="118" y="49"/>
                  </a:cubicBezTo>
                  <a:cubicBezTo>
                    <a:pt x="132" y="54"/>
                    <a:pt x="141" y="61"/>
                    <a:pt x="141" y="69"/>
                  </a:cubicBezTo>
                  <a:cubicBezTo>
                    <a:pt x="141" y="79"/>
                    <a:pt x="123" y="89"/>
                    <a:pt x="98"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 name="Oval 24"/>
            <p:cNvSpPr>
              <a:spLocks noChangeArrowheads="1"/>
            </p:cNvSpPr>
            <p:nvPr/>
          </p:nvSpPr>
          <p:spPr bwMode="auto">
            <a:xfrm>
              <a:off x="817563" y="4311650"/>
              <a:ext cx="127000" cy="131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sp>
        <p:nvSpPr>
          <p:cNvPr id="43" name="Freeform 29"/>
          <p:cNvSpPr>
            <a:spLocks noEditPoints="1"/>
          </p:cNvSpPr>
          <p:nvPr/>
        </p:nvSpPr>
        <p:spPr bwMode="auto">
          <a:xfrm>
            <a:off x="8625752" y="2652698"/>
            <a:ext cx="587045" cy="456591"/>
          </a:xfrm>
          <a:custGeom>
            <a:avLst/>
            <a:gdLst>
              <a:gd name="T0" fmla="*/ 1 w 99"/>
              <a:gd name="T1" fmla="*/ 25 h 77"/>
              <a:gd name="T2" fmla="*/ 15 w 99"/>
              <a:gd name="T3" fmla="*/ 2 h 77"/>
              <a:gd name="T4" fmla="*/ 18 w 99"/>
              <a:gd name="T5" fmla="*/ 0 h 77"/>
              <a:gd name="T6" fmla="*/ 18 w 99"/>
              <a:gd name="T7" fmla="*/ 0 h 77"/>
              <a:gd name="T8" fmla="*/ 81 w 99"/>
              <a:gd name="T9" fmla="*/ 0 h 77"/>
              <a:gd name="T10" fmla="*/ 84 w 99"/>
              <a:gd name="T11" fmla="*/ 2 h 77"/>
              <a:gd name="T12" fmla="*/ 98 w 99"/>
              <a:gd name="T13" fmla="*/ 25 h 77"/>
              <a:gd name="T14" fmla="*/ 98 w 99"/>
              <a:gd name="T15" fmla="*/ 30 h 77"/>
              <a:gd name="T16" fmla="*/ 98 w 99"/>
              <a:gd name="T17" fmla="*/ 30 h 77"/>
              <a:gd name="T18" fmla="*/ 52 w 99"/>
              <a:gd name="T19" fmla="*/ 76 h 77"/>
              <a:gd name="T20" fmla="*/ 47 w 99"/>
              <a:gd name="T21" fmla="*/ 76 h 77"/>
              <a:gd name="T22" fmla="*/ 47 w 99"/>
              <a:gd name="T23" fmla="*/ 76 h 77"/>
              <a:gd name="T24" fmla="*/ 1 w 99"/>
              <a:gd name="T25" fmla="*/ 30 h 77"/>
              <a:gd name="T26" fmla="*/ 1 w 99"/>
              <a:gd name="T27" fmla="*/ 25 h 77"/>
              <a:gd name="T28" fmla="*/ 10 w 99"/>
              <a:gd name="T29" fmla="*/ 25 h 77"/>
              <a:gd name="T30" fmla="*/ 10 w 99"/>
              <a:gd name="T31" fmla="*/ 25 h 77"/>
              <a:gd name="T32" fmla="*/ 29 w 99"/>
              <a:gd name="T33" fmla="*/ 25 h 77"/>
              <a:gd name="T34" fmla="*/ 19 w 99"/>
              <a:gd name="T35" fmla="*/ 9 h 77"/>
              <a:gd name="T36" fmla="*/ 10 w 99"/>
              <a:gd name="T37" fmla="*/ 25 h 77"/>
              <a:gd name="T38" fmla="*/ 80 w 99"/>
              <a:gd name="T39" fmla="*/ 9 h 77"/>
              <a:gd name="T40" fmla="*/ 80 w 99"/>
              <a:gd name="T41" fmla="*/ 9 h 77"/>
              <a:gd name="T42" fmla="*/ 70 w 99"/>
              <a:gd name="T43" fmla="*/ 25 h 77"/>
              <a:gd name="T44" fmla="*/ 89 w 99"/>
              <a:gd name="T45" fmla="*/ 25 h 77"/>
              <a:gd name="T46" fmla="*/ 80 w 99"/>
              <a:gd name="T47" fmla="*/ 9 h 77"/>
              <a:gd name="T48" fmla="*/ 87 w 99"/>
              <a:gd name="T49" fmla="*/ 30 h 77"/>
              <a:gd name="T50" fmla="*/ 87 w 99"/>
              <a:gd name="T51" fmla="*/ 30 h 77"/>
              <a:gd name="T52" fmla="*/ 68 w 99"/>
              <a:gd name="T53" fmla="*/ 30 h 77"/>
              <a:gd name="T54" fmla="*/ 56 w 99"/>
              <a:gd name="T55" fmla="*/ 61 h 77"/>
              <a:gd name="T56" fmla="*/ 87 w 99"/>
              <a:gd name="T57" fmla="*/ 30 h 77"/>
              <a:gd name="T58" fmla="*/ 42 w 99"/>
              <a:gd name="T59" fmla="*/ 61 h 77"/>
              <a:gd name="T60" fmla="*/ 42 w 99"/>
              <a:gd name="T61" fmla="*/ 61 h 77"/>
              <a:gd name="T62" fmla="*/ 31 w 99"/>
              <a:gd name="T63" fmla="*/ 30 h 77"/>
              <a:gd name="T64" fmla="*/ 11 w 99"/>
              <a:gd name="T65" fmla="*/ 30 h 77"/>
              <a:gd name="T66" fmla="*/ 42 w 99"/>
              <a:gd name="T67" fmla="*/ 61 h 77"/>
              <a:gd name="T68" fmla="*/ 76 w 99"/>
              <a:gd name="T69" fmla="*/ 7 h 77"/>
              <a:gd name="T70" fmla="*/ 76 w 99"/>
              <a:gd name="T71" fmla="*/ 7 h 77"/>
              <a:gd name="T72" fmla="*/ 55 w 99"/>
              <a:gd name="T73" fmla="*/ 7 h 77"/>
              <a:gd name="T74" fmla="*/ 66 w 99"/>
              <a:gd name="T75" fmla="*/ 23 h 77"/>
              <a:gd name="T76" fmla="*/ 76 w 99"/>
              <a:gd name="T77" fmla="*/ 7 h 77"/>
              <a:gd name="T78" fmla="*/ 44 w 99"/>
              <a:gd name="T79" fmla="*/ 7 h 77"/>
              <a:gd name="T80" fmla="*/ 44 w 99"/>
              <a:gd name="T81" fmla="*/ 7 h 77"/>
              <a:gd name="T82" fmla="*/ 23 w 99"/>
              <a:gd name="T83" fmla="*/ 7 h 77"/>
              <a:gd name="T84" fmla="*/ 33 w 99"/>
              <a:gd name="T85" fmla="*/ 23 h 77"/>
              <a:gd name="T86" fmla="*/ 44 w 99"/>
              <a:gd name="T87" fmla="*/ 7 h 77"/>
              <a:gd name="T88" fmla="*/ 37 w 99"/>
              <a:gd name="T89" fmla="*/ 25 h 77"/>
              <a:gd name="T90" fmla="*/ 37 w 99"/>
              <a:gd name="T91" fmla="*/ 25 h 77"/>
              <a:gd name="T92" fmla="*/ 62 w 99"/>
              <a:gd name="T93" fmla="*/ 25 h 77"/>
              <a:gd name="T94" fmla="*/ 49 w 99"/>
              <a:gd name="T95" fmla="*/ 7 h 77"/>
              <a:gd name="T96" fmla="*/ 37 w 99"/>
              <a:gd name="T97" fmla="*/ 25 h 77"/>
              <a:gd name="T98" fmla="*/ 63 w 99"/>
              <a:gd name="T99" fmla="*/ 30 h 77"/>
              <a:gd name="T100" fmla="*/ 63 w 99"/>
              <a:gd name="T101" fmla="*/ 30 h 77"/>
              <a:gd name="T102" fmla="*/ 36 w 99"/>
              <a:gd name="T103" fmla="*/ 30 h 77"/>
              <a:gd name="T104" fmla="*/ 49 w 99"/>
              <a:gd name="T105" fmla="*/ 66 h 77"/>
              <a:gd name="T106" fmla="*/ 63 w 99"/>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77">
                <a:moveTo>
                  <a:pt x="1" y="25"/>
                </a:moveTo>
                <a:cubicBezTo>
                  <a:pt x="15" y="2"/>
                  <a:pt x="15" y="2"/>
                  <a:pt x="15" y="2"/>
                </a:cubicBezTo>
                <a:cubicBezTo>
                  <a:pt x="16" y="0"/>
                  <a:pt x="17" y="0"/>
                  <a:pt x="18" y="0"/>
                </a:cubicBezTo>
                <a:cubicBezTo>
                  <a:pt x="18" y="0"/>
                  <a:pt x="18" y="0"/>
                  <a:pt x="18" y="0"/>
                </a:cubicBezTo>
                <a:cubicBezTo>
                  <a:pt x="81" y="0"/>
                  <a:pt x="81" y="0"/>
                  <a:pt x="81" y="0"/>
                </a:cubicBezTo>
                <a:cubicBezTo>
                  <a:pt x="82" y="0"/>
                  <a:pt x="84" y="1"/>
                  <a:pt x="84" y="2"/>
                </a:cubicBezTo>
                <a:cubicBezTo>
                  <a:pt x="98" y="25"/>
                  <a:pt x="98" y="25"/>
                  <a:pt x="98" y="25"/>
                </a:cubicBezTo>
                <a:cubicBezTo>
                  <a:pt x="99" y="27"/>
                  <a:pt x="99" y="29"/>
                  <a:pt x="98" y="30"/>
                </a:cubicBezTo>
                <a:cubicBezTo>
                  <a:pt x="98" y="30"/>
                  <a:pt x="98" y="30"/>
                  <a:pt x="98" y="30"/>
                </a:cubicBezTo>
                <a:cubicBezTo>
                  <a:pt x="52" y="76"/>
                  <a:pt x="52" y="76"/>
                  <a:pt x="52" y="76"/>
                </a:cubicBezTo>
                <a:cubicBezTo>
                  <a:pt x="51" y="77"/>
                  <a:pt x="48" y="77"/>
                  <a:pt x="47" y="76"/>
                </a:cubicBezTo>
                <a:cubicBezTo>
                  <a:pt x="47" y="76"/>
                  <a:pt x="47" y="76"/>
                  <a:pt x="47" y="76"/>
                </a:cubicBezTo>
                <a:cubicBezTo>
                  <a:pt x="1" y="30"/>
                  <a:pt x="1" y="30"/>
                  <a:pt x="1" y="30"/>
                </a:cubicBezTo>
                <a:cubicBezTo>
                  <a:pt x="0" y="29"/>
                  <a:pt x="0" y="27"/>
                  <a:pt x="1" y="25"/>
                </a:cubicBezTo>
                <a:close/>
                <a:moveTo>
                  <a:pt x="10" y="25"/>
                </a:moveTo>
                <a:cubicBezTo>
                  <a:pt x="10" y="25"/>
                  <a:pt x="10" y="25"/>
                  <a:pt x="10" y="25"/>
                </a:cubicBezTo>
                <a:cubicBezTo>
                  <a:pt x="29" y="25"/>
                  <a:pt x="29" y="25"/>
                  <a:pt x="29" y="25"/>
                </a:cubicBezTo>
                <a:cubicBezTo>
                  <a:pt x="19" y="9"/>
                  <a:pt x="19" y="9"/>
                  <a:pt x="19" y="9"/>
                </a:cubicBezTo>
                <a:cubicBezTo>
                  <a:pt x="10" y="25"/>
                  <a:pt x="10" y="25"/>
                  <a:pt x="10" y="25"/>
                </a:cubicBezTo>
                <a:close/>
                <a:moveTo>
                  <a:pt x="80" y="9"/>
                </a:moveTo>
                <a:cubicBezTo>
                  <a:pt x="80" y="9"/>
                  <a:pt x="80" y="9"/>
                  <a:pt x="80" y="9"/>
                </a:cubicBezTo>
                <a:cubicBezTo>
                  <a:pt x="70" y="25"/>
                  <a:pt x="70" y="25"/>
                  <a:pt x="70" y="25"/>
                </a:cubicBezTo>
                <a:cubicBezTo>
                  <a:pt x="89" y="25"/>
                  <a:pt x="89" y="25"/>
                  <a:pt x="89" y="25"/>
                </a:cubicBezTo>
                <a:cubicBezTo>
                  <a:pt x="80" y="9"/>
                  <a:pt x="80" y="9"/>
                  <a:pt x="80" y="9"/>
                </a:cubicBezTo>
                <a:close/>
                <a:moveTo>
                  <a:pt x="87" y="30"/>
                </a:moveTo>
                <a:cubicBezTo>
                  <a:pt x="87" y="30"/>
                  <a:pt x="87" y="30"/>
                  <a:pt x="87" y="30"/>
                </a:cubicBezTo>
                <a:cubicBezTo>
                  <a:pt x="68" y="30"/>
                  <a:pt x="68" y="30"/>
                  <a:pt x="68" y="30"/>
                </a:cubicBezTo>
                <a:cubicBezTo>
                  <a:pt x="56" y="61"/>
                  <a:pt x="56" y="61"/>
                  <a:pt x="56" y="61"/>
                </a:cubicBezTo>
                <a:cubicBezTo>
                  <a:pt x="87" y="30"/>
                  <a:pt x="87" y="30"/>
                  <a:pt x="87" y="30"/>
                </a:cubicBezTo>
                <a:close/>
                <a:moveTo>
                  <a:pt x="42" y="61"/>
                </a:moveTo>
                <a:cubicBezTo>
                  <a:pt x="42" y="61"/>
                  <a:pt x="42" y="61"/>
                  <a:pt x="42" y="61"/>
                </a:cubicBezTo>
                <a:cubicBezTo>
                  <a:pt x="31" y="30"/>
                  <a:pt x="31" y="30"/>
                  <a:pt x="31" y="30"/>
                </a:cubicBezTo>
                <a:cubicBezTo>
                  <a:pt x="11" y="30"/>
                  <a:pt x="11" y="30"/>
                  <a:pt x="11" y="30"/>
                </a:cubicBezTo>
                <a:cubicBezTo>
                  <a:pt x="42" y="61"/>
                  <a:pt x="42" y="61"/>
                  <a:pt x="42" y="61"/>
                </a:cubicBezTo>
                <a:close/>
                <a:moveTo>
                  <a:pt x="76" y="7"/>
                </a:moveTo>
                <a:cubicBezTo>
                  <a:pt x="76" y="7"/>
                  <a:pt x="76" y="7"/>
                  <a:pt x="76" y="7"/>
                </a:cubicBezTo>
                <a:cubicBezTo>
                  <a:pt x="55" y="7"/>
                  <a:pt x="55" y="7"/>
                  <a:pt x="55" y="7"/>
                </a:cubicBezTo>
                <a:cubicBezTo>
                  <a:pt x="66" y="23"/>
                  <a:pt x="66" y="23"/>
                  <a:pt x="66" y="23"/>
                </a:cubicBezTo>
                <a:cubicBezTo>
                  <a:pt x="76" y="7"/>
                  <a:pt x="76" y="7"/>
                  <a:pt x="76" y="7"/>
                </a:cubicBezTo>
                <a:close/>
                <a:moveTo>
                  <a:pt x="44" y="7"/>
                </a:moveTo>
                <a:cubicBezTo>
                  <a:pt x="44" y="7"/>
                  <a:pt x="44" y="7"/>
                  <a:pt x="44" y="7"/>
                </a:cubicBezTo>
                <a:cubicBezTo>
                  <a:pt x="23" y="7"/>
                  <a:pt x="23" y="7"/>
                  <a:pt x="23" y="7"/>
                </a:cubicBezTo>
                <a:cubicBezTo>
                  <a:pt x="33" y="23"/>
                  <a:pt x="33" y="23"/>
                  <a:pt x="33" y="23"/>
                </a:cubicBezTo>
                <a:cubicBezTo>
                  <a:pt x="44" y="7"/>
                  <a:pt x="44" y="7"/>
                  <a:pt x="44" y="7"/>
                </a:cubicBezTo>
                <a:close/>
                <a:moveTo>
                  <a:pt x="37" y="25"/>
                </a:moveTo>
                <a:cubicBezTo>
                  <a:pt x="37" y="25"/>
                  <a:pt x="37" y="25"/>
                  <a:pt x="37" y="25"/>
                </a:cubicBezTo>
                <a:cubicBezTo>
                  <a:pt x="62" y="25"/>
                  <a:pt x="62" y="25"/>
                  <a:pt x="62" y="25"/>
                </a:cubicBezTo>
                <a:cubicBezTo>
                  <a:pt x="49" y="7"/>
                  <a:pt x="49" y="7"/>
                  <a:pt x="49" y="7"/>
                </a:cubicBezTo>
                <a:cubicBezTo>
                  <a:pt x="37" y="25"/>
                  <a:pt x="37" y="25"/>
                  <a:pt x="37" y="25"/>
                </a:cubicBezTo>
                <a:close/>
                <a:moveTo>
                  <a:pt x="63" y="30"/>
                </a:moveTo>
                <a:cubicBezTo>
                  <a:pt x="63" y="30"/>
                  <a:pt x="63" y="30"/>
                  <a:pt x="63" y="30"/>
                </a:cubicBezTo>
                <a:cubicBezTo>
                  <a:pt x="36" y="30"/>
                  <a:pt x="36" y="30"/>
                  <a:pt x="36" y="30"/>
                </a:cubicBezTo>
                <a:cubicBezTo>
                  <a:pt x="49" y="66"/>
                  <a:pt x="49" y="66"/>
                  <a:pt x="49" y="66"/>
                </a:cubicBezTo>
                <a:cubicBezTo>
                  <a:pt x="63" y="30"/>
                  <a:pt x="63" y="30"/>
                  <a:pt x="63" y="30"/>
                </a:cubicBezTo>
                <a:close/>
              </a:path>
            </a:pathLst>
          </a:custGeom>
          <a:solidFill>
            <a:srgbClr val="FFFFFF">
              <a:alpha val="60000"/>
            </a:srgbClr>
          </a:solidFill>
          <a:ln>
            <a:noFill/>
          </a:ln>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6" name="Freeform 34"/>
          <p:cNvSpPr>
            <a:spLocks noEditPoints="1"/>
          </p:cNvSpPr>
          <p:nvPr/>
        </p:nvSpPr>
        <p:spPr bwMode="auto">
          <a:xfrm>
            <a:off x="6892985" y="2602279"/>
            <a:ext cx="457930" cy="490733"/>
          </a:xfrm>
          <a:custGeom>
            <a:avLst/>
            <a:gdLst>
              <a:gd name="T0" fmla="*/ 140 w 148"/>
              <a:gd name="T1" fmla="*/ 111 h 158"/>
              <a:gd name="T2" fmla="*/ 140 w 148"/>
              <a:gd name="T3" fmla="*/ 111 h 158"/>
              <a:gd name="T4" fmla="*/ 120 w 148"/>
              <a:gd name="T5" fmla="*/ 158 h 158"/>
              <a:gd name="T6" fmla="*/ 94 w 148"/>
              <a:gd name="T7" fmla="*/ 122 h 158"/>
              <a:gd name="T8" fmla="*/ 64 w 148"/>
              <a:gd name="T9" fmla="*/ 106 h 158"/>
              <a:gd name="T10" fmla="*/ 37 w 148"/>
              <a:gd name="T11" fmla="*/ 117 h 158"/>
              <a:gd name="T12" fmla="*/ 37 w 148"/>
              <a:gd name="T13" fmla="*/ 42 h 158"/>
              <a:gd name="T14" fmla="*/ 64 w 148"/>
              <a:gd name="T15" fmla="*/ 53 h 158"/>
              <a:gd name="T16" fmla="*/ 65 w 148"/>
              <a:gd name="T17" fmla="*/ 54 h 158"/>
              <a:gd name="T18" fmla="*/ 93 w 148"/>
              <a:gd name="T19" fmla="*/ 28 h 158"/>
              <a:gd name="T20" fmla="*/ 148 w 148"/>
              <a:gd name="T21" fmla="*/ 28 h 158"/>
              <a:gd name="T22" fmla="*/ 101 w 148"/>
              <a:gd name="T23" fmla="*/ 47 h 158"/>
              <a:gd name="T24" fmla="*/ 72 w 148"/>
              <a:gd name="T25" fmla="*/ 65 h 158"/>
              <a:gd name="T26" fmla="*/ 72 w 148"/>
              <a:gd name="T27" fmla="*/ 94 h 158"/>
              <a:gd name="T28" fmla="*/ 101 w 148"/>
              <a:gd name="T29" fmla="*/ 111 h 158"/>
              <a:gd name="T30" fmla="*/ 101 w 148"/>
              <a:gd name="T31" fmla="*/ 111 h 158"/>
              <a:gd name="T32" fmla="*/ 131 w 148"/>
              <a:gd name="T33" fmla="*/ 120 h 158"/>
              <a:gd name="T34" fmla="*/ 120 w 148"/>
              <a:gd name="T35" fmla="*/ 115 h 158"/>
              <a:gd name="T36" fmla="*/ 109 w 148"/>
              <a:gd name="T37" fmla="*/ 120 h 158"/>
              <a:gd name="T38" fmla="*/ 120 w 148"/>
              <a:gd name="T39" fmla="*/ 146 h 158"/>
              <a:gd name="T40" fmla="*/ 131 w 148"/>
              <a:gd name="T41" fmla="*/ 120 h 158"/>
              <a:gd name="T42" fmla="*/ 55 w 148"/>
              <a:gd name="T43" fmla="*/ 61 h 158"/>
              <a:gd name="T44" fmla="*/ 37 w 148"/>
              <a:gd name="T45" fmla="*/ 54 h 158"/>
              <a:gd name="T46" fmla="*/ 37 w 148"/>
              <a:gd name="T47" fmla="*/ 105 h 158"/>
              <a:gd name="T48" fmla="*/ 55 w 148"/>
              <a:gd name="T49" fmla="*/ 97 h 158"/>
              <a:gd name="T50" fmla="*/ 55 w 148"/>
              <a:gd name="T51" fmla="*/ 61 h 158"/>
              <a:gd name="T52" fmla="*/ 120 w 148"/>
              <a:gd name="T53" fmla="*/ 13 h 158"/>
              <a:gd name="T54" fmla="*/ 105 w 148"/>
              <a:gd name="T55" fmla="*/ 28 h 158"/>
              <a:gd name="T56" fmla="*/ 107 w 148"/>
              <a:gd name="T57" fmla="*/ 36 h 158"/>
              <a:gd name="T58" fmla="*/ 107 w 148"/>
              <a:gd name="T59" fmla="*/ 36 h 158"/>
              <a:gd name="T60" fmla="*/ 109 w 148"/>
              <a:gd name="T61" fmla="*/ 39 h 158"/>
              <a:gd name="T62" fmla="*/ 136 w 148"/>
              <a:gd name="T63"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58">
                <a:moveTo>
                  <a:pt x="120" y="103"/>
                </a:moveTo>
                <a:cubicBezTo>
                  <a:pt x="128" y="103"/>
                  <a:pt x="135" y="106"/>
                  <a:pt x="140" y="111"/>
                </a:cubicBezTo>
                <a:cubicBezTo>
                  <a:pt x="140" y="111"/>
                  <a:pt x="140" y="111"/>
                  <a:pt x="140" y="111"/>
                </a:cubicBezTo>
                <a:cubicBezTo>
                  <a:pt x="140" y="111"/>
                  <a:pt x="140" y="111"/>
                  <a:pt x="140" y="111"/>
                </a:cubicBezTo>
                <a:cubicBezTo>
                  <a:pt x="145" y="116"/>
                  <a:pt x="148" y="123"/>
                  <a:pt x="148" y="131"/>
                </a:cubicBezTo>
                <a:cubicBezTo>
                  <a:pt x="148" y="146"/>
                  <a:pt x="135" y="158"/>
                  <a:pt x="120" y="158"/>
                </a:cubicBezTo>
                <a:cubicBezTo>
                  <a:pt x="105" y="158"/>
                  <a:pt x="93" y="146"/>
                  <a:pt x="93" y="131"/>
                </a:cubicBezTo>
                <a:cubicBezTo>
                  <a:pt x="93" y="128"/>
                  <a:pt x="93" y="125"/>
                  <a:pt x="94" y="122"/>
                </a:cubicBezTo>
                <a:cubicBezTo>
                  <a:pt x="65" y="104"/>
                  <a:pt x="65" y="104"/>
                  <a:pt x="65" y="104"/>
                </a:cubicBezTo>
                <a:cubicBezTo>
                  <a:pt x="65" y="105"/>
                  <a:pt x="64" y="105"/>
                  <a:pt x="64" y="106"/>
                </a:cubicBezTo>
                <a:cubicBezTo>
                  <a:pt x="63" y="106"/>
                  <a:pt x="63" y="106"/>
                  <a:pt x="63" y="106"/>
                </a:cubicBezTo>
                <a:cubicBezTo>
                  <a:pt x="57" y="113"/>
                  <a:pt x="47" y="117"/>
                  <a:pt x="37" y="117"/>
                </a:cubicBezTo>
                <a:cubicBezTo>
                  <a:pt x="17" y="117"/>
                  <a:pt x="0" y="100"/>
                  <a:pt x="0" y="79"/>
                </a:cubicBezTo>
                <a:cubicBezTo>
                  <a:pt x="0" y="59"/>
                  <a:pt x="17" y="42"/>
                  <a:pt x="37" y="42"/>
                </a:cubicBezTo>
                <a:cubicBezTo>
                  <a:pt x="48" y="42"/>
                  <a:pt x="57" y="46"/>
                  <a:pt x="64" y="53"/>
                </a:cubicBezTo>
                <a:cubicBezTo>
                  <a:pt x="64" y="53"/>
                  <a:pt x="64" y="53"/>
                  <a:pt x="64" y="53"/>
                </a:cubicBezTo>
                <a:cubicBezTo>
                  <a:pt x="64" y="53"/>
                  <a:pt x="64" y="53"/>
                  <a:pt x="64" y="53"/>
                </a:cubicBezTo>
                <a:cubicBezTo>
                  <a:pt x="64" y="53"/>
                  <a:pt x="65" y="54"/>
                  <a:pt x="65" y="54"/>
                </a:cubicBezTo>
                <a:cubicBezTo>
                  <a:pt x="94" y="37"/>
                  <a:pt x="94" y="37"/>
                  <a:pt x="94" y="37"/>
                </a:cubicBezTo>
                <a:cubicBezTo>
                  <a:pt x="93" y="34"/>
                  <a:pt x="93" y="31"/>
                  <a:pt x="93" y="28"/>
                </a:cubicBezTo>
                <a:cubicBezTo>
                  <a:pt x="93" y="13"/>
                  <a:pt x="105" y="0"/>
                  <a:pt x="120" y="0"/>
                </a:cubicBezTo>
                <a:cubicBezTo>
                  <a:pt x="135" y="0"/>
                  <a:pt x="148" y="13"/>
                  <a:pt x="148" y="28"/>
                </a:cubicBezTo>
                <a:cubicBezTo>
                  <a:pt x="148" y="43"/>
                  <a:pt x="135" y="55"/>
                  <a:pt x="120" y="55"/>
                </a:cubicBezTo>
                <a:cubicBezTo>
                  <a:pt x="113" y="55"/>
                  <a:pt x="106" y="52"/>
                  <a:pt x="101" y="47"/>
                </a:cubicBezTo>
                <a:cubicBezTo>
                  <a:pt x="101" y="47"/>
                  <a:pt x="101" y="47"/>
                  <a:pt x="101" y="47"/>
                </a:cubicBezTo>
                <a:cubicBezTo>
                  <a:pt x="72" y="65"/>
                  <a:pt x="72" y="65"/>
                  <a:pt x="72" y="65"/>
                </a:cubicBezTo>
                <a:cubicBezTo>
                  <a:pt x="74" y="69"/>
                  <a:pt x="75" y="74"/>
                  <a:pt x="75" y="79"/>
                </a:cubicBezTo>
                <a:cubicBezTo>
                  <a:pt x="75" y="85"/>
                  <a:pt x="74" y="90"/>
                  <a:pt x="72" y="94"/>
                </a:cubicBezTo>
                <a:cubicBezTo>
                  <a:pt x="101" y="112"/>
                  <a:pt x="101" y="112"/>
                  <a:pt x="101" y="112"/>
                </a:cubicBezTo>
                <a:cubicBezTo>
                  <a:pt x="101" y="111"/>
                  <a:pt x="101" y="111"/>
                  <a:pt x="101" y="111"/>
                </a:cubicBezTo>
                <a:cubicBezTo>
                  <a:pt x="101" y="111"/>
                  <a:pt x="101" y="111"/>
                  <a:pt x="101" y="111"/>
                </a:cubicBezTo>
                <a:cubicBezTo>
                  <a:pt x="101" y="111"/>
                  <a:pt x="101" y="111"/>
                  <a:pt x="101" y="111"/>
                </a:cubicBezTo>
                <a:cubicBezTo>
                  <a:pt x="106" y="106"/>
                  <a:pt x="113" y="103"/>
                  <a:pt x="120" y="103"/>
                </a:cubicBezTo>
                <a:close/>
                <a:moveTo>
                  <a:pt x="131" y="120"/>
                </a:moveTo>
                <a:cubicBezTo>
                  <a:pt x="131" y="120"/>
                  <a:pt x="131" y="120"/>
                  <a:pt x="131" y="120"/>
                </a:cubicBezTo>
                <a:cubicBezTo>
                  <a:pt x="128" y="117"/>
                  <a:pt x="125" y="115"/>
                  <a:pt x="120" y="115"/>
                </a:cubicBezTo>
                <a:cubicBezTo>
                  <a:pt x="116" y="115"/>
                  <a:pt x="112" y="117"/>
                  <a:pt x="109" y="120"/>
                </a:cubicBezTo>
                <a:cubicBezTo>
                  <a:pt x="109" y="120"/>
                  <a:pt x="109" y="120"/>
                  <a:pt x="109" y="120"/>
                </a:cubicBezTo>
                <a:cubicBezTo>
                  <a:pt x="107" y="123"/>
                  <a:pt x="105" y="127"/>
                  <a:pt x="105" y="131"/>
                </a:cubicBezTo>
                <a:cubicBezTo>
                  <a:pt x="105" y="139"/>
                  <a:pt x="112" y="146"/>
                  <a:pt x="120" y="146"/>
                </a:cubicBezTo>
                <a:cubicBezTo>
                  <a:pt x="129" y="146"/>
                  <a:pt x="136" y="139"/>
                  <a:pt x="136" y="131"/>
                </a:cubicBezTo>
                <a:cubicBezTo>
                  <a:pt x="136" y="127"/>
                  <a:pt x="134" y="123"/>
                  <a:pt x="131" y="120"/>
                </a:cubicBezTo>
                <a:cubicBezTo>
                  <a:pt x="131" y="120"/>
                  <a:pt x="131" y="120"/>
                  <a:pt x="131" y="120"/>
                </a:cubicBezTo>
                <a:close/>
                <a:moveTo>
                  <a:pt x="55" y="61"/>
                </a:moveTo>
                <a:cubicBezTo>
                  <a:pt x="55" y="61"/>
                  <a:pt x="55" y="61"/>
                  <a:pt x="55" y="61"/>
                </a:cubicBezTo>
                <a:cubicBezTo>
                  <a:pt x="51" y="57"/>
                  <a:pt x="44" y="54"/>
                  <a:pt x="37" y="54"/>
                </a:cubicBezTo>
                <a:cubicBezTo>
                  <a:pt x="23" y="54"/>
                  <a:pt x="12" y="65"/>
                  <a:pt x="12" y="79"/>
                </a:cubicBezTo>
                <a:cubicBezTo>
                  <a:pt x="12" y="93"/>
                  <a:pt x="23" y="105"/>
                  <a:pt x="37" y="105"/>
                </a:cubicBezTo>
                <a:cubicBezTo>
                  <a:pt x="44" y="105"/>
                  <a:pt x="50" y="102"/>
                  <a:pt x="55" y="98"/>
                </a:cubicBezTo>
                <a:cubicBezTo>
                  <a:pt x="55" y="97"/>
                  <a:pt x="55" y="97"/>
                  <a:pt x="55" y="97"/>
                </a:cubicBezTo>
                <a:cubicBezTo>
                  <a:pt x="60" y="93"/>
                  <a:pt x="63" y="86"/>
                  <a:pt x="63" y="79"/>
                </a:cubicBezTo>
                <a:cubicBezTo>
                  <a:pt x="63" y="72"/>
                  <a:pt x="60" y="66"/>
                  <a:pt x="55" y="61"/>
                </a:cubicBezTo>
                <a:cubicBezTo>
                  <a:pt x="55" y="61"/>
                  <a:pt x="55" y="61"/>
                  <a:pt x="55" y="61"/>
                </a:cubicBezTo>
                <a:close/>
                <a:moveTo>
                  <a:pt x="120" y="13"/>
                </a:moveTo>
                <a:cubicBezTo>
                  <a:pt x="120" y="13"/>
                  <a:pt x="120" y="13"/>
                  <a:pt x="120" y="13"/>
                </a:cubicBezTo>
                <a:cubicBezTo>
                  <a:pt x="112" y="13"/>
                  <a:pt x="105" y="19"/>
                  <a:pt x="105" y="28"/>
                </a:cubicBezTo>
                <a:cubicBezTo>
                  <a:pt x="105" y="31"/>
                  <a:pt x="106" y="34"/>
                  <a:pt x="107" y="36"/>
                </a:cubicBezTo>
                <a:cubicBezTo>
                  <a:pt x="107" y="36"/>
                  <a:pt x="107" y="36"/>
                  <a:pt x="107" y="36"/>
                </a:cubicBezTo>
                <a:cubicBezTo>
                  <a:pt x="107" y="36"/>
                  <a:pt x="107" y="36"/>
                  <a:pt x="107" y="36"/>
                </a:cubicBezTo>
                <a:cubicBezTo>
                  <a:pt x="107" y="36"/>
                  <a:pt x="107" y="36"/>
                  <a:pt x="107" y="36"/>
                </a:cubicBezTo>
                <a:cubicBezTo>
                  <a:pt x="108" y="37"/>
                  <a:pt x="109" y="38"/>
                  <a:pt x="109" y="38"/>
                </a:cubicBezTo>
                <a:cubicBezTo>
                  <a:pt x="109" y="39"/>
                  <a:pt x="109" y="39"/>
                  <a:pt x="109" y="39"/>
                </a:cubicBezTo>
                <a:cubicBezTo>
                  <a:pt x="112" y="42"/>
                  <a:pt x="116" y="43"/>
                  <a:pt x="120" y="43"/>
                </a:cubicBezTo>
                <a:cubicBezTo>
                  <a:pt x="129" y="43"/>
                  <a:pt x="136" y="36"/>
                  <a:pt x="136" y="28"/>
                </a:cubicBezTo>
                <a:cubicBezTo>
                  <a:pt x="136" y="19"/>
                  <a:pt x="129" y="13"/>
                  <a:pt x="120" y="13"/>
                </a:cubicBezTo>
                <a:close/>
              </a:path>
            </a:pathLst>
          </a:custGeom>
          <a:solidFill>
            <a:srgbClr val="FFFFFF">
              <a:alpha val="60000"/>
            </a:srgbClr>
          </a:solidFill>
          <a:ln>
            <a:noFill/>
          </a:ln>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7" name="椭圆 86"/>
          <p:cNvSpPr/>
          <p:nvPr/>
        </p:nvSpPr>
        <p:spPr>
          <a:xfrm>
            <a:off x="6761867" y="2487561"/>
            <a:ext cx="720167" cy="720167"/>
          </a:xfrm>
          <a:prstGeom prst="ellipse">
            <a:avLst/>
          </a:prstGeom>
          <a:noFill/>
          <a:ln w="12700">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8" name="椭圆 87"/>
          <p:cNvSpPr/>
          <p:nvPr/>
        </p:nvSpPr>
        <p:spPr>
          <a:xfrm>
            <a:off x="8559190" y="2487561"/>
            <a:ext cx="720167" cy="720167"/>
          </a:xfrm>
          <a:prstGeom prst="ellipse">
            <a:avLst/>
          </a:prstGeom>
          <a:noFill/>
          <a:ln w="12700">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9" name="椭圆 88"/>
          <p:cNvSpPr/>
          <p:nvPr/>
        </p:nvSpPr>
        <p:spPr>
          <a:xfrm>
            <a:off x="10356513" y="2487561"/>
            <a:ext cx="720167" cy="720167"/>
          </a:xfrm>
          <a:prstGeom prst="ellipse">
            <a:avLst/>
          </a:prstGeom>
          <a:noFill/>
          <a:ln w="12700">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Freeform 39"/>
          <p:cNvSpPr>
            <a:spLocks noEditPoints="1"/>
          </p:cNvSpPr>
          <p:nvPr/>
        </p:nvSpPr>
        <p:spPr bwMode="auto">
          <a:xfrm>
            <a:off x="10470429" y="2620465"/>
            <a:ext cx="492336" cy="454359"/>
          </a:xfrm>
          <a:custGeom>
            <a:avLst/>
            <a:gdLst>
              <a:gd name="T0" fmla="*/ 119 w 154"/>
              <a:gd name="T1" fmla="*/ 69 h 142"/>
              <a:gd name="T2" fmla="*/ 153 w 154"/>
              <a:gd name="T3" fmla="*/ 48 h 142"/>
              <a:gd name="T4" fmla="*/ 139 w 154"/>
              <a:gd name="T5" fmla="*/ 46 h 142"/>
              <a:gd name="T6" fmla="*/ 119 w 154"/>
              <a:gd name="T7" fmla="*/ 36 h 142"/>
              <a:gd name="T8" fmla="*/ 132 w 154"/>
              <a:gd name="T9" fmla="*/ 18 h 142"/>
              <a:gd name="T10" fmla="*/ 143 w 154"/>
              <a:gd name="T11" fmla="*/ 9 h 142"/>
              <a:gd name="T12" fmla="*/ 93 w 154"/>
              <a:gd name="T13" fmla="*/ 19 h 142"/>
              <a:gd name="T14" fmla="*/ 89 w 154"/>
              <a:gd name="T15" fmla="*/ 45 h 142"/>
              <a:gd name="T16" fmla="*/ 62 w 154"/>
              <a:gd name="T17" fmla="*/ 27 h 142"/>
              <a:gd name="T18" fmla="*/ 69 w 154"/>
              <a:gd name="T19" fmla="*/ 17 h 142"/>
              <a:gd name="T20" fmla="*/ 80 w 154"/>
              <a:gd name="T21" fmla="*/ 10 h 142"/>
              <a:gd name="T22" fmla="*/ 42 w 154"/>
              <a:gd name="T23" fmla="*/ 9 h 142"/>
              <a:gd name="T24" fmla="*/ 38 w 154"/>
              <a:gd name="T25" fmla="*/ 8 h 142"/>
              <a:gd name="T26" fmla="*/ 17 w 154"/>
              <a:gd name="T27" fmla="*/ 29 h 142"/>
              <a:gd name="T28" fmla="*/ 18 w 154"/>
              <a:gd name="T29" fmla="*/ 32 h 142"/>
              <a:gd name="T30" fmla="*/ 12 w 154"/>
              <a:gd name="T31" fmla="*/ 35 h 142"/>
              <a:gd name="T32" fmla="*/ 1 w 154"/>
              <a:gd name="T33" fmla="*/ 49 h 142"/>
              <a:gd name="T34" fmla="*/ 11 w 154"/>
              <a:gd name="T35" fmla="*/ 59 h 142"/>
              <a:gd name="T36" fmla="*/ 11 w 154"/>
              <a:gd name="T37" fmla="*/ 59 h 142"/>
              <a:gd name="T38" fmla="*/ 11 w 154"/>
              <a:gd name="T39" fmla="*/ 59 h 142"/>
              <a:gd name="T40" fmla="*/ 33 w 154"/>
              <a:gd name="T41" fmla="*/ 61 h 142"/>
              <a:gd name="T42" fmla="*/ 35 w 154"/>
              <a:gd name="T43" fmla="*/ 55 h 142"/>
              <a:gd name="T44" fmla="*/ 39 w 154"/>
              <a:gd name="T45" fmla="*/ 52 h 142"/>
              <a:gd name="T46" fmla="*/ 16 w 154"/>
              <a:gd name="T47" fmla="*/ 124 h 142"/>
              <a:gd name="T48" fmla="*/ 82 w 154"/>
              <a:gd name="T49" fmla="*/ 94 h 142"/>
              <a:gd name="T50" fmla="*/ 149 w 154"/>
              <a:gd name="T51" fmla="*/ 125 h 142"/>
              <a:gd name="T52" fmla="*/ 42 w 154"/>
              <a:gd name="T53" fmla="*/ 45 h 142"/>
              <a:gd name="T54" fmla="*/ 35 w 154"/>
              <a:gd name="T55" fmla="*/ 46 h 142"/>
              <a:gd name="T56" fmla="*/ 32 w 154"/>
              <a:gd name="T57" fmla="*/ 47 h 142"/>
              <a:gd name="T58" fmla="*/ 28 w 154"/>
              <a:gd name="T59" fmla="*/ 53 h 142"/>
              <a:gd name="T60" fmla="*/ 16 w 154"/>
              <a:gd name="T61" fmla="*/ 54 h 142"/>
              <a:gd name="T62" fmla="*/ 16 w 154"/>
              <a:gd name="T63" fmla="*/ 54 h 142"/>
              <a:gd name="T64" fmla="*/ 16 w 154"/>
              <a:gd name="T65" fmla="*/ 54 h 142"/>
              <a:gd name="T66" fmla="*/ 16 w 154"/>
              <a:gd name="T67" fmla="*/ 53 h 142"/>
              <a:gd name="T68" fmla="*/ 13 w 154"/>
              <a:gd name="T69" fmla="*/ 43 h 142"/>
              <a:gd name="T70" fmla="*/ 23 w 154"/>
              <a:gd name="T71" fmla="*/ 38 h 142"/>
              <a:gd name="T72" fmla="*/ 26 w 154"/>
              <a:gd name="T73" fmla="*/ 32 h 142"/>
              <a:gd name="T74" fmla="*/ 35 w 154"/>
              <a:gd name="T75" fmla="*/ 16 h 142"/>
              <a:gd name="T76" fmla="*/ 45 w 154"/>
              <a:gd name="T77" fmla="*/ 15 h 142"/>
              <a:gd name="T78" fmla="*/ 50 w 154"/>
              <a:gd name="T79" fmla="*/ 13 h 142"/>
              <a:gd name="T80" fmla="*/ 66 w 154"/>
              <a:gd name="T81" fmla="*/ 10 h 142"/>
              <a:gd name="T82" fmla="*/ 57 w 154"/>
              <a:gd name="T83" fmla="*/ 19 h 142"/>
              <a:gd name="T84" fmla="*/ 56 w 154"/>
              <a:gd name="T85" fmla="*/ 24 h 142"/>
              <a:gd name="T86" fmla="*/ 77 w 154"/>
              <a:gd name="T87" fmla="*/ 57 h 142"/>
              <a:gd name="T88" fmla="*/ 34 w 154"/>
              <a:gd name="T89" fmla="*/ 132 h 142"/>
              <a:gd name="T90" fmla="*/ 69 w 154"/>
              <a:gd name="T91" fmla="*/ 76 h 142"/>
              <a:gd name="T92" fmla="*/ 97 w 154"/>
              <a:gd name="T93" fmla="*/ 43 h 142"/>
              <a:gd name="T94" fmla="*/ 99 w 154"/>
              <a:gd name="T95" fmla="*/ 22 h 142"/>
              <a:gd name="T96" fmla="*/ 131 w 154"/>
              <a:gd name="T97" fmla="*/ 11 h 142"/>
              <a:gd name="T98" fmla="*/ 117 w 154"/>
              <a:gd name="T99" fmla="*/ 16 h 142"/>
              <a:gd name="T100" fmla="*/ 120 w 154"/>
              <a:gd name="T101" fmla="*/ 47 h 142"/>
              <a:gd name="T102" fmla="*/ 131 w 154"/>
              <a:gd name="T103" fmla="*/ 55 h 142"/>
              <a:gd name="T104" fmla="*/ 139 w 154"/>
              <a:gd name="T105" fmla="*/ 55 h 142"/>
              <a:gd name="T106" fmla="*/ 110 w 154"/>
              <a:gd name="T107" fmla="*/ 59 h 142"/>
              <a:gd name="T108" fmla="*/ 131 w 154"/>
              <a:gd name="T109" fmla="*/ 133 h 142"/>
              <a:gd name="T110" fmla="*/ 98 w 154"/>
              <a:gd name="T111" fmla="*/ 7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4" h="142">
                <a:moveTo>
                  <a:pt x="103" y="73"/>
                </a:moveTo>
                <a:cubicBezTo>
                  <a:pt x="109" y="67"/>
                  <a:pt x="109" y="67"/>
                  <a:pt x="109" y="67"/>
                </a:cubicBezTo>
                <a:cubicBezTo>
                  <a:pt x="112" y="68"/>
                  <a:pt x="115" y="69"/>
                  <a:pt x="119" y="69"/>
                </a:cubicBezTo>
                <a:cubicBezTo>
                  <a:pt x="122" y="69"/>
                  <a:pt x="126" y="69"/>
                  <a:pt x="130" y="68"/>
                </a:cubicBezTo>
                <a:cubicBezTo>
                  <a:pt x="136" y="67"/>
                  <a:pt x="140" y="64"/>
                  <a:pt x="144" y="61"/>
                </a:cubicBezTo>
                <a:cubicBezTo>
                  <a:pt x="148" y="57"/>
                  <a:pt x="151" y="53"/>
                  <a:pt x="153" y="48"/>
                </a:cubicBezTo>
                <a:cubicBezTo>
                  <a:pt x="154" y="46"/>
                  <a:pt x="153" y="44"/>
                  <a:pt x="151" y="43"/>
                </a:cubicBezTo>
                <a:cubicBezTo>
                  <a:pt x="150" y="43"/>
                  <a:pt x="149" y="43"/>
                  <a:pt x="149" y="43"/>
                </a:cubicBezTo>
                <a:cubicBezTo>
                  <a:pt x="139" y="46"/>
                  <a:pt x="139" y="46"/>
                  <a:pt x="139" y="46"/>
                </a:cubicBezTo>
                <a:cubicBezTo>
                  <a:pt x="131" y="48"/>
                  <a:pt x="131" y="48"/>
                  <a:pt x="131" y="48"/>
                </a:cubicBezTo>
                <a:cubicBezTo>
                  <a:pt x="125" y="42"/>
                  <a:pt x="125" y="42"/>
                  <a:pt x="125" y="42"/>
                </a:cubicBezTo>
                <a:cubicBezTo>
                  <a:pt x="119" y="36"/>
                  <a:pt x="119" y="36"/>
                  <a:pt x="119" y="36"/>
                </a:cubicBezTo>
                <a:cubicBezTo>
                  <a:pt x="122" y="28"/>
                  <a:pt x="122" y="28"/>
                  <a:pt x="122" y="28"/>
                </a:cubicBezTo>
                <a:cubicBezTo>
                  <a:pt x="124" y="20"/>
                  <a:pt x="124" y="20"/>
                  <a:pt x="124" y="20"/>
                </a:cubicBezTo>
                <a:cubicBezTo>
                  <a:pt x="132" y="18"/>
                  <a:pt x="132" y="18"/>
                  <a:pt x="132" y="18"/>
                </a:cubicBezTo>
                <a:cubicBezTo>
                  <a:pt x="141" y="16"/>
                  <a:pt x="141" y="16"/>
                  <a:pt x="141" y="16"/>
                </a:cubicBezTo>
                <a:cubicBezTo>
                  <a:pt x="143" y="15"/>
                  <a:pt x="144" y="13"/>
                  <a:pt x="144" y="11"/>
                </a:cubicBezTo>
                <a:cubicBezTo>
                  <a:pt x="144" y="10"/>
                  <a:pt x="143" y="10"/>
                  <a:pt x="143" y="9"/>
                </a:cubicBezTo>
                <a:cubicBezTo>
                  <a:pt x="139" y="6"/>
                  <a:pt x="134" y="4"/>
                  <a:pt x="129" y="3"/>
                </a:cubicBezTo>
                <a:cubicBezTo>
                  <a:pt x="124" y="2"/>
                  <a:pt x="118" y="2"/>
                  <a:pt x="113" y="3"/>
                </a:cubicBezTo>
                <a:cubicBezTo>
                  <a:pt x="104" y="5"/>
                  <a:pt x="97" y="11"/>
                  <a:pt x="93" y="19"/>
                </a:cubicBezTo>
                <a:cubicBezTo>
                  <a:pt x="88" y="26"/>
                  <a:pt x="87" y="35"/>
                  <a:pt x="89" y="44"/>
                </a:cubicBezTo>
                <a:cubicBezTo>
                  <a:pt x="89" y="45"/>
                  <a:pt x="89" y="45"/>
                  <a:pt x="89" y="45"/>
                </a:cubicBezTo>
                <a:cubicBezTo>
                  <a:pt x="89" y="45"/>
                  <a:pt x="89" y="45"/>
                  <a:pt x="89" y="45"/>
                </a:cubicBezTo>
                <a:cubicBezTo>
                  <a:pt x="82" y="52"/>
                  <a:pt x="82" y="52"/>
                  <a:pt x="82" y="52"/>
                </a:cubicBezTo>
                <a:cubicBezTo>
                  <a:pt x="60" y="31"/>
                  <a:pt x="60" y="31"/>
                  <a:pt x="60" y="31"/>
                </a:cubicBezTo>
                <a:cubicBezTo>
                  <a:pt x="61" y="29"/>
                  <a:pt x="62" y="28"/>
                  <a:pt x="62" y="27"/>
                </a:cubicBezTo>
                <a:cubicBezTo>
                  <a:pt x="62" y="27"/>
                  <a:pt x="62" y="27"/>
                  <a:pt x="62" y="27"/>
                </a:cubicBezTo>
                <a:cubicBezTo>
                  <a:pt x="63" y="25"/>
                  <a:pt x="64" y="23"/>
                  <a:pt x="64" y="21"/>
                </a:cubicBezTo>
                <a:cubicBezTo>
                  <a:pt x="65" y="19"/>
                  <a:pt x="67" y="18"/>
                  <a:pt x="69" y="17"/>
                </a:cubicBezTo>
                <a:cubicBezTo>
                  <a:pt x="71" y="16"/>
                  <a:pt x="74" y="15"/>
                  <a:pt x="77" y="16"/>
                </a:cubicBezTo>
                <a:cubicBezTo>
                  <a:pt x="78" y="16"/>
                  <a:pt x="80" y="16"/>
                  <a:pt x="80" y="15"/>
                </a:cubicBezTo>
                <a:cubicBezTo>
                  <a:pt x="82" y="13"/>
                  <a:pt x="82" y="11"/>
                  <a:pt x="80" y="10"/>
                </a:cubicBezTo>
                <a:cubicBezTo>
                  <a:pt x="75" y="4"/>
                  <a:pt x="69" y="1"/>
                  <a:pt x="63" y="1"/>
                </a:cubicBezTo>
                <a:cubicBezTo>
                  <a:pt x="57" y="0"/>
                  <a:pt x="51" y="2"/>
                  <a:pt x="45" y="7"/>
                </a:cubicBezTo>
                <a:cubicBezTo>
                  <a:pt x="44" y="7"/>
                  <a:pt x="43" y="8"/>
                  <a:pt x="42" y="9"/>
                </a:cubicBezTo>
                <a:cubicBezTo>
                  <a:pt x="41" y="9"/>
                  <a:pt x="40" y="9"/>
                  <a:pt x="40" y="10"/>
                </a:cubicBezTo>
                <a:cubicBezTo>
                  <a:pt x="38" y="8"/>
                  <a:pt x="38" y="8"/>
                  <a:pt x="38" y="8"/>
                </a:cubicBezTo>
                <a:cubicBezTo>
                  <a:pt x="38" y="8"/>
                  <a:pt x="38" y="8"/>
                  <a:pt x="38" y="8"/>
                </a:cubicBezTo>
                <a:cubicBezTo>
                  <a:pt x="36" y="6"/>
                  <a:pt x="34" y="6"/>
                  <a:pt x="33" y="8"/>
                </a:cubicBezTo>
                <a:cubicBezTo>
                  <a:pt x="17" y="24"/>
                  <a:pt x="17" y="24"/>
                  <a:pt x="17" y="24"/>
                </a:cubicBezTo>
                <a:cubicBezTo>
                  <a:pt x="15" y="25"/>
                  <a:pt x="15" y="28"/>
                  <a:pt x="17" y="29"/>
                </a:cubicBezTo>
                <a:cubicBezTo>
                  <a:pt x="18" y="31"/>
                  <a:pt x="18" y="31"/>
                  <a:pt x="18" y="31"/>
                </a:cubicBezTo>
                <a:cubicBezTo>
                  <a:pt x="18" y="32"/>
                  <a:pt x="18" y="32"/>
                  <a:pt x="18" y="32"/>
                </a:cubicBezTo>
                <a:cubicBezTo>
                  <a:pt x="18" y="32"/>
                  <a:pt x="18" y="32"/>
                  <a:pt x="18" y="32"/>
                </a:cubicBezTo>
                <a:cubicBezTo>
                  <a:pt x="17" y="33"/>
                  <a:pt x="17" y="34"/>
                  <a:pt x="17" y="34"/>
                </a:cubicBezTo>
                <a:cubicBezTo>
                  <a:pt x="16" y="35"/>
                  <a:pt x="16" y="35"/>
                  <a:pt x="15" y="35"/>
                </a:cubicBezTo>
                <a:cubicBezTo>
                  <a:pt x="14" y="35"/>
                  <a:pt x="13" y="35"/>
                  <a:pt x="12" y="35"/>
                </a:cubicBezTo>
                <a:cubicBezTo>
                  <a:pt x="11" y="35"/>
                  <a:pt x="10" y="35"/>
                  <a:pt x="9" y="36"/>
                </a:cubicBezTo>
                <a:cubicBezTo>
                  <a:pt x="1" y="44"/>
                  <a:pt x="1" y="44"/>
                  <a:pt x="1" y="44"/>
                </a:cubicBezTo>
                <a:cubicBezTo>
                  <a:pt x="0" y="46"/>
                  <a:pt x="0" y="48"/>
                  <a:pt x="1" y="49"/>
                </a:cubicBezTo>
                <a:cubicBezTo>
                  <a:pt x="10" y="58"/>
                  <a:pt x="10" y="58"/>
                  <a:pt x="10" y="58"/>
                </a:cubicBezTo>
                <a:cubicBezTo>
                  <a:pt x="11" y="59"/>
                  <a:pt x="11" y="59"/>
                  <a:pt x="11" y="59"/>
                </a:cubicBezTo>
                <a:cubicBezTo>
                  <a:pt x="11" y="59"/>
                  <a:pt x="11" y="59"/>
                  <a:pt x="11" y="59"/>
                </a:cubicBezTo>
                <a:cubicBezTo>
                  <a:pt x="11" y="59"/>
                  <a:pt x="11" y="59"/>
                  <a:pt x="11" y="59"/>
                </a:cubicBezTo>
                <a:cubicBezTo>
                  <a:pt x="11" y="59"/>
                  <a:pt x="11" y="59"/>
                  <a:pt x="11" y="59"/>
                </a:cubicBezTo>
                <a:cubicBezTo>
                  <a:pt x="11" y="59"/>
                  <a:pt x="11" y="59"/>
                  <a:pt x="11" y="59"/>
                </a:cubicBezTo>
                <a:cubicBezTo>
                  <a:pt x="11" y="59"/>
                  <a:pt x="11" y="59"/>
                  <a:pt x="11" y="59"/>
                </a:cubicBezTo>
                <a:cubicBezTo>
                  <a:pt x="11" y="59"/>
                  <a:pt x="11" y="59"/>
                  <a:pt x="11" y="59"/>
                </a:cubicBezTo>
                <a:cubicBezTo>
                  <a:pt x="11" y="59"/>
                  <a:pt x="11" y="59"/>
                  <a:pt x="11" y="59"/>
                </a:cubicBezTo>
                <a:cubicBezTo>
                  <a:pt x="20" y="68"/>
                  <a:pt x="20" y="68"/>
                  <a:pt x="20" y="68"/>
                </a:cubicBezTo>
                <a:cubicBezTo>
                  <a:pt x="22" y="70"/>
                  <a:pt x="24" y="70"/>
                  <a:pt x="26" y="68"/>
                </a:cubicBezTo>
                <a:cubicBezTo>
                  <a:pt x="33" y="61"/>
                  <a:pt x="33" y="61"/>
                  <a:pt x="33" y="61"/>
                </a:cubicBezTo>
                <a:cubicBezTo>
                  <a:pt x="33" y="61"/>
                  <a:pt x="33" y="61"/>
                  <a:pt x="33" y="61"/>
                </a:cubicBezTo>
                <a:cubicBezTo>
                  <a:pt x="34" y="60"/>
                  <a:pt x="35" y="59"/>
                  <a:pt x="34" y="58"/>
                </a:cubicBezTo>
                <a:cubicBezTo>
                  <a:pt x="34" y="57"/>
                  <a:pt x="34" y="56"/>
                  <a:pt x="35" y="55"/>
                </a:cubicBezTo>
                <a:cubicBezTo>
                  <a:pt x="35" y="55"/>
                  <a:pt x="35" y="54"/>
                  <a:pt x="36" y="54"/>
                </a:cubicBezTo>
                <a:cubicBezTo>
                  <a:pt x="36" y="53"/>
                  <a:pt x="37" y="53"/>
                  <a:pt x="38" y="52"/>
                </a:cubicBezTo>
                <a:cubicBezTo>
                  <a:pt x="39" y="52"/>
                  <a:pt x="39" y="52"/>
                  <a:pt x="39" y="52"/>
                </a:cubicBezTo>
                <a:cubicBezTo>
                  <a:pt x="61" y="73"/>
                  <a:pt x="61" y="73"/>
                  <a:pt x="61" y="73"/>
                </a:cubicBezTo>
                <a:cubicBezTo>
                  <a:pt x="16" y="118"/>
                  <a:pt x="16" y="118"/>
                  <a:pt x="16" y="118"/>
                </a:cubicBezTo>
                <a:cubicBezTo>
                  <a:pt x="14" y="120"/>
                  <a:pt x="14" y="122"/>
                  <a:pt x="16" y="124"/>
                </a:cubicBezTo>
                <a:cubicBezTo>
                  <a:pt x="32" y="139"/>
                  <a:pt x="32" y="139"/>
                  <a:pt x="32" y="139"/>
                </a:cubicBezTo>
                <a:cubicBezTo>
                  <a:pt x="33" y="141"/>
                  <a:pt x="35" y="141"/>
                  <a:pt x="37" y="139"/>
                </a:cubicBezTo>
                <a:cubicBezTo>
                  <a:pt x="82" y="94"/>
                  <a:pt x="82" y="94"/>
                  <a:pt x="82" y="94"/>
                </a:cubicBezTo>
                <a:cubicBezTo>
                  <a:pt x="128" y="141"/>
                  <a:pt x="128" y="141"/>
                  <a:pt x="128" y="141"/>
                </a:cubicBezTo>
                <a:cubicBezTo>
                  <a:pt x="130" y="142"/>
                  <a:pt x="132" y="142"/>
                  <a:pt x="133" y="141"/>
                </a:cubicBezTo>
                <a:cubicBezTo>
                  <a:pt x="149" y="125"/>
                  <a:pt x="149" y="125"/>
                  <a:pt x="149" y="125"/>
                </a:cubicBezTo>
                <a:cubicBezTo>
                  <a:pt x="151" y="123"/>
                  <a:pt x="151" y="121"/>
                  <a:pt x="149" y="120"/>
                </a:cubicBezTo>
                <a:cubicBezTo>
                  <a:pt x="103" y="73"/>
                  <a:pt x="103" y="73"/>
                  <a:pt x="103" y="73"/>
                </a:cubicBezTo>
                <a:close/>
                <a:moveTo>
                  <a:pt x="42" y="45"/>
                </a:moveTo>
                <a:cubicBezTo>
                  <a:pt x="42" y="45"/>
                  <a:pt x="42" y="45"/>
                  <a:pt x="42" y="45"/>
                </a:cubicBezTo>
                <a:cubicBezTo>
                  <a:pt x="41" y="43"/>
                  <a:pt x="39" y="43"/>
                  <a:pt x="38" y="44"/>
                </a:cubicBezTo>
                <a:cubicBezTo>
                  <a:pt x="37" y="45"/>
                  <a:pt x="36" y="45"/>
                  <a:pt x="35" y="46"/>
                </a:cubicBezTo>
                <a:cubicBezTo>
                  <a:pt x="35" y="46"/>
                  <a:pt x="35" y="46"/>
                  <a:pt x="35" y="46"/>
                </a:cubicBezTo>
                <a:cubicBezTo>
                  <a:pt x="35" y="46"/>
                  <a:pt x="35" y="46"/>
                  <a:pt x="35" y="46"/>
                </a:cubicBezTo>
                <a:cubicBezTo>
                  <a:pt x="34" y="46"/>
                  <a:pt x="33" y="47"/>
                  <a:pt x="32" y="47"/>
                </a:cubicBezTo>
                <a:cubicBezTo>
                  <a:pt x="31" y="47"/>
                  <a:pt x="31" y="48"/>
                  <a:pt x="30" y="48"/>
                </a:cubicBezTo>
                <a:cubicBezTo>
                  <a:pt x="29" y="50"/>
                  <a:pt x="28" y="51"/>
                  <a:pt x="28" y="53"/>
                </a:cubicBezTo>
                <a:cubicBezTo>
                  <a:pt x="28" y="53"/>
                  <a:pt x="28" y="53"/>
                  <a:pt x="28" y="53"/>
                </a:cubicBezTo>
                <a:cubicBezTo>
                  <a:pt x="27" y="54"/>
                  <a:pt x="27" y="55"/>
                  <a:pt x="27" y="57"/>
                </a:cubicBezTo>
                <a:cubicBezTo>
                  <a:pt x="23" y="61"/>
                  <a:pt x="23" y="61"/>
                  <a:pt x="23" y="61"/>
                </a:cubicBezTo>
                <a:cubicBezTo>
                  <a:pt x="16" y="54"/>
                  <a:pt x="16" y="54"/>
                  <a:pt x="16" y="54"/>
                </a:cubicBezTo>
                <a:cubicBezTo>
                  <a:pt x="16" y="54"/>
                  <a:pt x="16" y="54"/>
                  <a:pt x="16" y="54"/>
                </a:cubicBezTo>
                <a:cubicBezTo>
                  <a:pt x="16" y="54"/>
                  <a:pt x="16" y="54"/>
                  <a:pt x="16" y="54"/>
                </a:cubicBezTo>
                <a:cubicBezTo>
                  <a:pt x="16" y="54"/>
                  <a:pt x="16" y="54"/>
                  <a:pt x="16" y="54"/>
                </a:cubicBezTo>
                <a:cubicBezTo>
                  <a:pt x="16" y="54"/>
                  <a:pt x="16" y="54"/>
                  <a:pt x="16" y="54"/>
                </a:cubicBezTo>
                <a:cubicBezTo>
                  <a:pt x="16" y="54"/>
                  <a:pt x="16" y="54"/>
                  <a:pt x="16" y="54"/>
                </a:cubicBezTo>
                <a:cubicBezTo>
                  <a:pt x="16" y="54"/>
                  <a:pt x="16" y="54"/>
                  <a:pt x="16" y="54"/>
                </a:cubicBezTo>
                <a:cubicBezTo>
                  <a:pt x="16" y="54"/>
                  <a:pt x="16" y="54"/>
                  <a:pt x="16" y="54"/>
                </a:cubicBezTo>
                <a:cubicBezTo>
                  <a:pt x="16" y="54"/>
                  <a:pt x="16" y="54"/>
                  <a:pt x="16" y="54"/>
                </a:cubicBezTo>
                <a:cubicBezTo>
                  <a:pt x="16" y="53"/>
                  <a:pt x="16" y="53"/>
                  <a:pt x="16" y="53"/>
                </a:cubicBezTo>
                <a:cubicBezTo>
                  <a:pt x="15" y="53"/>
                  <a:pt x="15" y="53"/>
                  <a:pt x="15" y="53"/>
                </a:cubicBezTo>
                <a:cubicBezTo>
                  <a:pt x="9" y="47"/>
                  <a:pt x="9" y="47"/>
                  <a:pt x="9" y="47"/>
                </a:cubicBezTo>
                <a:cubicBezTo>
                  <a:pt x="13" y="43"/>
                  <a:pt x="13" y="43"/>
                  <a:pt x="13" y="43"/>
                </a:cubicBezTo>
                <a:cubicBezTo>
                  <a:pt x="15" y="43"/>
                  <a:pt x="16" y="42"/>
                  <a:pt x="17" y="42"/>
                </a:cubicBezTo>
                <a:cubicBezTo>
                  <a:pt x="19" y="41"/>
                  <a:pt x="21" y="41"/>
                  <a:pt x="22" y="39"/>
                </a:cubicBezTo>
                <a:cubicBezTo>
                  <a:pt x="23" y="39"/>
                  <a:pt x="23" y="38"/>
                  <a:pt x="23" y="38"/>
                </a:cubicBezTo>
                <a:cubicBezTo>
                  <a:pt x="23" y="37"/>
                  <a:pt x="24" y="36"/>
                  <a:pt x="24" y="35"/>
                </a:cubicBezTo>
                <a:cubicBezTo>
                  <a:pt x="24" y="35"/>
                  <a:pt x="24" y="35"/>
                  <a:pt x="24" y="35"/>
                </a:cubicBezTo>
                <a:cubicBezTo>
                  <a:pt x="25" y="34"/>
                  <a:pt x="25" y="33"/>
                  <a:pt x="26" y="32"/>
                </a:cubicBezTo>
                <a:cubicBezTo>
                  <a:pt x="27" y="31"/>
                  <a:pt x="27" y="29"/>
                  <a:pt x="25" y="28"/>
                </a:cubicBezTo>
                <a:cubicBezTo>
                  <a:pt x="24" y="26"/>
                  <a:pt x="24" y="26"/>
                  <a:pt x="24" y="26"/>
                </a:cubicBezTo>
                <a:cubicBezTo>
                  <a:pt x="35" y="16"/>
                  <a:pt x="35" y="16"/>
                  <a:pt x="35" y="16"/>
                </a:cubicBezTo>
                <a:cubicBezTo>
                  <a:pt x="36" y="17"/>
                  <a:pt x="36" y="17"/>
                  <a:pt x="36" y="17"/>
                </a:cubicBezTo>
                <a:cubicBezTo>
                  <a:pt x="38" y="18"/>
                  <a:pt x="40" y="18"/>
                  <a:pt x="41" y="17"/>
                </a:cubicBezTo>
                <a:cubicBezTo>
                  <a:pt x="42" y="16"/>
                  <a:pt x="44" y="16"/>
                  <a:pt x="45" y="15"/>
                </a:cubicBezTo>
                <a:cubicBezTo>
                  <a:pt x="45" y="15"/>
                  <a:pt x="45" y="15"/>
                  <a:pt x="45" y="15"/>
                </a:cubicBezTo>
                <a:cubicBezTo>
                  <a:pt x="46" y="15"/>
                  <a:pt x="47" y="14"/>
                  <a:pt x="48" y="14"/>
                </a:cubicBezTo>
                <a:cubicBezTo>
                  <a:pt x="49" y="13"/>
                  <a:pt x="49" y="13"/>
                  <a:pt x="50" y="13"/>
                </a:cubicBezTo>
                <a:cubicBezTo>
                  <a:pt x="54" y="9"/>
                  <a:pt x="58" y="8"/>
                  <a:pt x="62" y="8"/>
                </a:cubicBezTo>
                <a:cubicBezTo>
                  <a:pt x="64" y="8"/>
                  <a:pt x="66" y="9"/>
                  <a:pt x="68" y="9"/>
                </a:cubicBezTo>
                <a:cubicBezTo>
                  <a:pt x="67" y="10"/>
                  <a:pt x="67" y="10"/>
                  <a:pt x="66" y="10"/>
                </a:cubicBezTo>
                <a:cubicBezTo>
                  <a:pt x="66" y="10"/>
                  <a:pt x="66" y="10"/>
                  <a:pt x="66" y="10"/>
                </a:cubicBezTo>
                <a:cubicBezTo>
                  <a:pt x="62" y="12"/>
                  <a:pt x="60" y="15"/>
                  <a:pt x="58" y="18"/>
                </a:cubicBezTo>
                <a:cubicBezTo>
                  <a:pt x="57" y="19"/>
                  <a:pt x="57" y="19"/>
                  <a:pt x="57" y="19"/>
                </a:cubicBezTo>
                <a:cubicBezTo>
                  <a:pt x="57" y="19"/>
                  <a:pt x="57" y="19"/>
                  <a:pt x="57" y="19"/>
                </a:cubicBezTo>
                <a:cubicBezTo>
                  <a:pt x="57" y="21"/>
                  <a:pt x="56" y="22"/>
                  <a:pt x="56" y="24"/>
                </a:cubicBezTo>
                <a:cubicBezTo>
                  <a:pt x="56" y="24"/>
                  <a:pt x="56" y="24"/>
                  <a:pt x="56" y="24"/>
                </a:cubicBezTo>
                <a:cubicBezTo>
                  <a:pt x="55" y="26"/>
                  <a:pt x="54" y="27"/>
                  <a:pt x="53" y="29"/>
                </a:cubicBezTo>
                <a:cubicBezTo>
                  <a:pt x="52" y="31"/>
                  <a:pt x="52" y="32"/>
                  <a:pt x="53" y="34"/>
                </a:cubicBezTo>
                <a:cubicBezTo>
                  <a:pt x="77" y="57"/>
                  <a:pt x="77" y="57"/>
                  <a:pt x="77" y="57"/>
                </a:cubicBezTo>
                <a:cubicBezTo>
                  <a:pt x="66" y="68"/>
                  <a:pt x="66" y="68"/>
                  <a:pt x="66" y="68"/>
                </a:cubicBezTo>
                <a:cubicBezTo>
                  <a:pt x="42" y="45"/>
                  <a:pt x="42" y="45"/>
                  <a:pt x="42" y="45"/>
                </a:cubicBezTo>
                <a:close/>
                <a:moveTo>
                  <a:pt x="34" y="132"/>
                </a:moveTo>
                <a:cubicBezTo>
                  <a:pt x="34" y="132"/>
                  <a:pt x="34" y="132"/>
                  <a:pt x="34" y="132"/>
                </a:cubicBezTo>
                <a:cubicBezTo>
                  <a:pt x="23" y="121"/>
                  <a:pt x="23" y="121"/>
                  <a:pt x="23" y="121"/>
                </a:cubicBezTo>
                <a:cubicBezTo>
                  <a:pt x="69" y="76"/>
                  <a:pt x="69" y="76"/>
                  <a:pt x="69" y="76"/>
                </a:cubicBezTo>
                <a:cubicBezTo>
                  <a:pt x="96" y="48"/>
                  <a:pt x="96" y="48"/>
                  <a:pt x="96" y="48"/>
                </a:cubicBezTo>
                <a:cubicBezTo>
                  <a:pt x="97" y="47"/>
                  <a:pt x="97" y="46"/>
                  <a:pt x="97" y="44"/>
                </a:cubicBezTo>
                <a:cubicBezTo>
                  <a:pt x="97" y="43"/>
                  <a:pt x="97" y="43"/>
                  <a:pt x="97" y="43"/>
                </a:cubicBezTo>
                <a:cubicBezTo>
                  <a:pt x="96" y="42"/>
                  <a:pt x="96" y="42"/>
                  <a:pt x="96" y="42"/>
                </a:cubicBezTo>
                <a:cubicBezTo>
                  <a:pt x="96" y="42"/>
                  <a:pt x="96" y="42"/>
                  <a:pt x="96" y="42"/>
                </a:cubicBezTo>
                <a:cubicBezTo>
                  <a:pt x="94" y="35"/>
                  <a:pt x="96" y="28"/>
                  <a:pt x="99" y="22"/>
                </a:cubicBezTo>
                <a:cubicBezTo>
                  <a:pt x="102" y="17"/>
                  <a:pt x="108" y="12"/>
                  <a:pt x="115" y="10"/>
                </a:cubicBezTo>
                <a:cubicBezTo>
                  <a:pt x="119" y="9"/>
                  <a:pt x="123" y="9"/>
                  <a:pt x="127" y="10"/>
                </a:cubicBezTo>
                <a:cubicBezTo>
                  <a:pt x="128" y="10"/>
                  <a:pt x="130" y="10"/>
                  <a:pt x="131" y="11"/>
                </a:cubicBezTo>
                <a:cubicBezTo>
                  <a:pt x="130" y="11"/>
                  <a:pt x="130" y="11"/>
                  <a:pt x="130" y="11"/>
                </a:cubicBezTo>
                <a:cubicBezTo>
                  <a:pt x="120" y="14"/>
                  <a:pt x="120" y="14"/>
                  <a:pt x="120" y="14"/>
                </a:cubicBezTo>
                <a:cubicBezTo>
                  <a:pt x="119" y="14"/>
                  <a:pt x="118" y="15"/>
                  <a:pt x="117" y="16"/>
                </a:cubicBezTo>
                <a:cubicBezTo>
                  <a:pt x="112" y="36"/>
                  <a:pt x="112" y="36"/>
                  <a:pt x="112" y="36"/>
                </a:cubicBezTo>
                <a:cubicBezTo>
                  <a:pt x="112" y="37"/>
                  <a:pt x="112" y="39"/>
                  <a:pt x="113" y="40"/>
                </a:cubicBezTo>
                <a:cubicBezTo>
                  <a:pt x="120" y="47"/>
                  <a:pt x="120" y="47"/>
                  <a:pt x="120" y="47"/>
                </a:cubicBezTo>
                <a:cubicBezTo>
                  <a:pt x="120" y="47"/>
                  <a:pt x="120" y="47"/>
                  <a:pt x="120" y="47"/>
                </a:cubicBezTo>
                <a:cubicBezTo>
                  <a:pt x="127" y="54"/>
                  <a:pt x="127" y="54"/>
                  <a:pt x="127" y="54"/>
                </a:cubicBezTo>
                <a:cubicBezTo>
                  <a:pt x="128" y="55"/>
                  <a:pt x="130" y="56"/>
                  <a:pt x="131" y="55"/>
                </a:cubicBezTo>
                <a:cubicBezTo>
                  <a:pt x="141" y="53"/>
                  <a:pt x="141" y="53"/>
                  <a:pt x="141" y="53"/>
                </a:cubicBezTo>
                <a:cubicBezTo>
                  <a:pt x="142" y="52"/>
                  <a:pt x="142" y="52"/>
                  <a:pt x="142" y="52"/>
                </a:cubicBezTo>
                <a:cubicBezTo>
                  <a:pt x="141" y="53"/>
                  <a:pt x="140" y="54"/>
                  <a:pt x="139" y="55"/>
                </a:cubicBezTo>
                <a:cubicBezTo>
                  <a:pt x="136" y="58"/>
                  <a:pt x="133" y="60"/>
                  <a:pt x="129" y="61"/>
                </a:cubicBezTo>
                <a:cubicBezTo>
                  <a:pt x="125" y="62"/>
                  <a:pt x="122" y="62"/>
                  <a:pt x="119" y="62"/>
                </a:cubicBezTo>
                <a:cubicBezTo>
                  <a:pt x="116" y="61"/>
                  <a:pt x="113" y="61"/>
                  <a:pt x="110" y="59"/>
                </a:cubicBezTo>
                <a:cubicBezTo>
                  <a:pt x="109" y="59"/>
                  <a:pt x="107" y="59"/>
                  <a:pt x="106" y="60"/>
                </a:cubicBezTo>
                <a:cubicBezTo>
                  <a:pt x="34" y="132"/>
                  <a:pt x="34" y="132"/>
                  <a:pt x="34" y="132"/>
                </a:cubicBezTo>
                <a:close/>
                <a:moveTo>
                  <a:pt x="131" y="133"/>
                </a:moveTo>
                <a:cubicBezTo>
                  <a:pt x="131" y="133"/>
                  <a:pt x="131" y="133"/>
                  <a:pt x="131" y="133"/>
                </a:cubicBezTo>
                <a:cubicBezTo>
                  <a:pt x="87" y="89"/>
                  <a:pt x="87" y="89"/>
                  <a:pt x="87" y="89"/>
                </a:cubicBezTo>
                <a:cubicBezTo>
                  <a:pt x="98" y="78"/>
                  <a:pt x="98" y="78"/>
                  <a:pt x="98" y="78"/>
                </a:cubicBezTo>
                <a:cubicBezTo>
                  <a:pt x="142" y="122"/>
                  <a:pt x="142" y="122"/>
                  <a:pt x="142" y="122"/>
                </a:cubicBezTo>
                <a:cubicBezTo>
                  <a:pt x="131" y="133"/>
                  <a:pt x="131" y="133"/>
                  <a:pt x="131" y="133"/>
                </a:cubicBezTo>
                <a:close/>
              </a:path>
            </a:pathLst>
          </a:custGeom>
          <a:solidFill>
            <a:srgbClr val="FFFFFF">
              <a:alpha val="60000"/>
            </a:srgbClr>
          </a:solidFill>
          <a:ln>
            <a:noFill/>
          </a:ln>
        </p:spPr>
        <p:txBody>
          <a:bodyPr vert="horz" wrap="square" lIns="91461" tIns="45731" rIns="91461" bIns="45731"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41205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360000" y="486000"/>
            <a:ext cx="10365599" cy="679608"/>
          </a:xfrm>
          <a:prstGeom prst="rect">
            <a:avLst/>
          </a:prstGeom>
          <a:extLst/>
        </p:spPr>
        <p:txBody>
          <a:bodyPr lIns="108871" tIns="54435" rIns="108871" bIns="54435"/>
          <a:lstStyle/>
          <a:p>
            <a:pPr>
              <a:spcBef>
                <a:spcPct val="0"/>
              </a:spcBef>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高教的重点（</a:t>
            </a: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管理）</a:t>
            </a:r>
            <a:endPar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sp>
        <p:nvSpPr>
          <p:cNvPr id="3" name="矩形 2"/>
          <p:cNvSpPr/>
          <p:nvPr/>
        </p:nvSpPr>
        <p:spPr>
          <a:xfrm>
            <a:off x="595465" y="1227078"/>
            <a:ext cx="10568578" cy="795987"/>
          </a:xfrm>
          <a:prstGeom prst="rect">
            <a:avLst/>
          </a:prstGeom>
        </p:spPr>
        <p:txBody>
          <a:bodyPr wrap="square">
            <a:spAutoFit/>
          </a:bodyPr>
          <a:lstStyle/>
          <a:p>
            <a:r>
              <a:rPr lang="zh-CN" altLang="zh-CN" sz="1524" dirty="0" smtClean="0">
                <a:solidFill>
                  <a:schemeClr val="bg1"/>
                </a:solidFill>
                <a:latin typeface="微软雅黑" panose="020B0503020204020204" pitchFamily="34" charset="-122"/>
                <a:ea typeface="微软雅黑" panose="020B0503020204020204" pitchFamily="34" charset="-122"/>
              </a:rPr>
              <a:t>在</a:t>
            </a:r>
            <a:r>
              <a:rPr lang="zh-CN" altLang="zh-CN" sz="1524" dirty="0">
                <a:solidFill>
                  <a:schemeClr val="bg1"/>
                </a:solidFill>
                <a:latin typeface="微软雅黑" panose="020B0503020204020204" pitchFamily="34" charset="-122"/>
                <a:ea typeface="微软雅黑" panose="020B0503020204020204" pitchFamily="34" charset="-122"/>
              </a:rPr>
              <a:t>十三五“提升大学创新人才培养能力”的核心目标指引下</a:t>
            </a:r>
            <a:r>
              <a:rPr lang="zh-CN" altLang="zh-CN" sz="1524" dirty="0" smtClean="0">
                <a:solidFill>
                  <a:schemeClr val="bg1"/>
                </a:solidFill>
                <a:latin typeface="微软雅黑" panose="020B0503020204020204" pitchFamily="34" charset="-122"/>
                <a:ea typeface="微软雅黑" panose="020B0503020204020204" pitchFamily="34" charset="-122"/>
              </a:rPr>
              <a:t>，</a:t>
            </a:r>
            <a:r>
              <a:rPr lang="zh-CN" altLang="en-US" sz="1524" dirty="0" smtClean="0">
                <a:solidFill>
                  <a:schemeClr val="bg1"/>
                </a:solidFill>
                <a:latin typeface="微软雅黑" panose="020B0503020204020204" pitchFamily="34" charset="-122"/>
                <a:ea typeface="微软雅黑" panose="020B0503020204020204" pitchFamily="34" charset="-122"/>
              </a:rPr>
              <a:t>高校管理</a:t>
            </a:r>
            <a:r>
              <a:rPr lang="zh-CN" altLang="zh-CN" sz="1524" dirty="0" smtClean="0">
                <a:solidFill>
                  <a:schemeClr val="bg1"/>
                </a:solidFill>
                <a:latin typeface="微软雅黑" panose="020B0503020204020204" pitchFamily="34" charset="-122"/>
                <a:ea typeface="微软雅黑" panose="020B0503020204020204" pitchFamily="34" charset="-122"/>
              </a:rPr>
              <a:t>一方面</a:t>
            </a:r>
            <a:r>
              <a:rPr lang="zh-CN" altLang="zh-CN" sz="1524" dirty="0">
                <a:solidFill>
                  <a:schemeClr val="bg1"/>
                </a:solidFill>
                <a:latin typeface="微软雅黑" panose="020B0503020204020204" pitchFamily="34" charset="-122"/>
                <a:ea typeface="微软雅黑" panose="020B0503020204020204" pitchFamily="34" charset="-122"/>
              </a:rPr>
              <a:t>依赖教学管理理念的创新，另一方面需要高校业务流程与</a:t>
            </a:r>
            <a:r>
              <a:rPr lang="en-US" altLang="zh-CN" sz="1524" dirty="0">
                <a:solidFill>
                  <a:schemeClr val="bg1"/>
                </a:solidFill>
                <a:latin typeface="微软雅黑" panose="020B0503020204020204" pitchFamily="34" charset="-122"/>
                <a:ea typeface="微软雅黑" panose="020B0503020204020204" pitchFamily="34" charset="-122"/>
              </a:rPr>
              <a:t>IT</a:t>
            </a:r>
            <a:r>
              <a:rPr lang="zh-CN" altLang="zh-CN" sz="1524" dirty="0">
                <a:solidFill>
                  <a:schemeClr val="bg1"/>
                </a:solidFill>
                <a:latin typeface="微软雅黑" panose="020B0503020204020204" pitchFamily="34" charset="-122"/>
                <a:ea typeface="微软雅黑" panose="020B0503020204020204" pitchFamily="34" charset="-122"/>
              </a:rPr>
              <a:t>的深度融合，逐步构建围绕“人才培养”为核心的信息治理架构</a:t>
            </a:r>
            <a:r>
              <a:rPr lang="zh-CN" altLang="zh-CN" sz="1524" dirty="0" smtClean="0">
                <a:solidFill>
                  <a:schemeClr val="bg1"/>
                </a:solidFill>
                <a:latin typeface="微软雅黑" panose="020B0503020204020204" pitchFamily="34" charset="-122"/>
                <a:ea typeface="微软雅黑" panose="020B0503020204020204" pitchFamily="34" charset="-122"/>
              </a:rPr>
              <a:t>。</a:t>
            </a:r>
            <a:endParaRPr lang="en-US" altLang="zh-CN" sz="1524" dirty="0" smtClean="0">
              <a:solidFill>
                <a:schemeClr val="bg1"/>
              </a:solidFill>
              <a:latin typeface="微软雅黑" panose="020B0503020204020204" pitchFamily="34" charset="-122"/>
              <a:ea typeface="微软雅黑" panose="020B0503020204020204" pitchFamily="34" charset="-122"/>
            </a:endParaRPr>
          </a:p>
          <a:p>
            <a:r>
              <a:rPr lang="zh-CN" altLang="en-US" sz="1524" dirty="0" smtClean="0">
                <a:solidFill>
                  <a:schemeClr val="bg1"/>
                </a:solidFill>
                <a:latin typeface="微软雅黑" panose="020B0503020204020204" pitchFamily="34" charset="-122"/>
                <a:ea typeface="微软雅黑" panose="020B0503020204020204" pitchFamily="34" charset="-122"/>
              </a:rPr>
              <a:t>学校</a:t>
            </a:r>
            <a:r>
              <a:rPr lang="zh-CN" altLang="en-US" sz="1524" dirty="0">
                <a:solidFill>
                  <a:schemeClr val="bg1"/>
                </a:solidFill>
                <a:latin typeface="微软雅黑" panose="020B0503020204020204" pitchFamily="34" charset="-122"/>
                <a:ea typeface="微软雅黑" panose="020B0503020204020204" pitchFamily="34" charset="-122"/>
              </a:rPr>
              <a:t>的管理需要大量的管理数据作为支撑，通过流程再造，将信息化融入到学校的管理流程中</a:t>
            </a:r>
            <a:r>
              <a:rPr lang="zh-CN" altLang="en-US" sz="1524" dirty="0" smtClean="0">
                <a:solidFill>
                  <a:schemeClr val="bg1"/>
                </a:solidFill>
                <a:latin typeface="微软雅黑" panose="020B0503020204020204" pitchFamily="34" charset="-122"/>
                <a:ea typeface="微软雅黑" panose="020B0503020204020204" pitchFamily="34" charset="-122"/>
              </a:rPr>
              <a:t>去。</a:t>
            </a:r>
            <a:endParaRPr lang="zh-CN" altLang="en-US" sz="1524" dirty="0">
              <a:solidFill>
                <a:schemeClr val="bg1"/>
              </a:solidFill>
              <a:latin typeface="微软雅黑" panose="020B0503020204020204" pitchFamily="34" charset="-122"/>
              <a:ea typeface="微软雅黑" panose="020B0503020204020204" pitchFamily="34" charset="-122"/>
            </a:endParaRPr>
          </a:p>
        </p:txBody>
      </p:sp>
      <p:sp>
        <p:nvSpPr>
          <p:cNvPr id="6" name="Freeform 8"/>
          <p:cNvSpPr>
            <a:spLocks/>
          </p:cNvSpPr>
          <p:nvPr/>
        </p:nvSpPr>
        <p:spPr bwMode="auto">
          <a:xfrm>
            <a:off x="364104" y="2755957"/>
            <a:ext cx="1641657" cy="1449410"/>
          </a:xfrm>
          <a:custGeom>
            <a:avLst/>
            <a:gdLst/>
            <a:ahLst/>
            <a:cxnLst>
              <a:cxn ang="0">
                <a:pos x="0" y="135"/>
              </a:cxn>
              <a:cxn ang="0">
                <a:pos x="126" y="0"/>
              </a:cxn>
              <a:cxn ang="0">
                <a:pos x="155" y="34"/>
              </a:cxn>
              <a:cxn ang="0">
                <a:pos x="126" y="65"/>
              </a:cxn>
              <a:cxn ang="0">
                <a:pos x="65" y="136"/>
              </a:cxn>
              <a:cxn ang="0">
                <a:pos x="65" y="137"/>
              </a:cxn>
              <a:cxn ang="0">
                <a:pos x="34" y="108"/>
              </a:cxn>
              <a:cxn ang="0">
                <a:pos x="0" y="135"/>
              </a:cxn>
            </a:cxnLst>
            <a:rect l="0" t="0" r="r" b="b"/>
            <a:pathLst>
              <a:path w="155" h="137">
                <a:moveTo>
                  <a:pt x="0" y="135"/>
                </a:moveTo>
                <a:cubicBezTo>
                  <a:pt x="1" y="64"/>
                  <a:pt x="56" y="5"/>
                  <a:pt x="126" y="0"/>
                </a:cubicBezTo>
                <a:cubicBezTo>
                  <a:pt x="155" y="34"/>
                  <a:pt x="155" y="34"/>
                  <a:pt x="155" y="34"/>
                </a:cubicBezTo>
                <a:cubicBezTo>
                  <a:pt x="126" y="65"/>
                  <a:pt x="126" y="65"/>
                  <a:pt x="126" y="65"/>
                </a:cubicBezTo>
                <a:cubicBezTo>
                  <a:pt x="92" y="70"/>
                  <a:pt x="65" y="100"/>
                  <a:pt x="65" y="136"/>
                </a:cubicBezTo>
                <a:cubicBezTo>
                  <a:pt x="65" y="136"/>
                  <a:pt x="65" y="137"/>
                  <a:pt x="65" y="137"/>
                </a:cubicBezTo>
                <a:cubicBezTo>
                  <a:pt x="34" y="108"/>
                  <a:pt x="34" y="108"/>
                  <a:pt x="34" y="108"/>
                </a:cubicBezTo>
                <a:lnTo>
                  <a:pt x="0" y="135"/>
                </a:lnTo>
                <a:close/>
              </a:path>
            </a:pathLst>
          </a:custGeom>
          <a:solidFill>
            <a:srgbClr val="C00000"/>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dirty="0">
              <a:latin typeface="微软雅黑" panose="020B0503020204020204" pitchFamily="34" charset="-122"/>
              <a:ea typeface="微软雅黑" panose="020B0503020204020204" pitchFamily="34" charset="-122"/>
            </a:endParaRPr>
          </a:p>
        </p:txBody>
      </p:sp>
      <p:sp>
        <p:nvSpPr>
          <p:cNvPr id="7" name="Freeform 9"/>
          <p:cNvSpPr>
            <a:spLocks/>
          </p:cNvSpPr>
          <p:nvPr/>
        </p:nvSpPr>
        <p:spPr bwMode="auto">
          <a:xfrm>
            <a:off x="374905" y="3973160"/>
            <a:ext cx="1418089" cy="1651376"/>
          </a:xfrm>
          <a:custGeom>
            <a:avLst/>
            <a:gdLst/>
            <a:ahLst/>
            <a:cxnLst>
              <a:cxn ang="0">
                <a:pos x="132" y="156"/>
              </a:cxn>
              <a:cxn ang="0">
                <a:pos x="0" y="26"/>
              </a:cxn>
              <a:cxn ang="0">
                <a:pos x="33" y="0"/>
              </a:cxn>
              <a:cxn ang="0">
                <a:pos x="64" y="29"/>
              </a:cxn>
              <a:cxn ang="0">
                <a:pos x="134" y="92"/>
              </a:cxn>
              <a:cxn ang="0">
                <a:pos x="105" y="122"/>
              </a:cxn>
              <a:cxn ang="0">
                <a:pos x="132" y="156"/>
              </a:cxn>
            </a:cxnLst>
            <a:rect l="0" t="0" r="r" b="b"/>
            <a:pathLst>
              <a:path w="134" h="156">
                <a:moveTo>
                  <a:pt x="132" y="156"/>
                </a:moveTo>
                <a:cubicBezTo>
                  <a:pt x="61" y="154"/>
                  <a:pt x="2" y="97"/>
                  <a:pt x="0" y="26"/>
                </a:cubicBezTo>
                <a:cubicBezTo>
                  <a:pt x="33" y="0"/>
                  <a:pt x="33" y="0"/>
                  <a:pt x="33" y="0"/>
                </a:cubicBezTo>
                <a:cubicBezTo>
                  <a:pt x="64" y="29"/>
                  <a:pt x="64" y="29"/>
                  <a:pt x="64" y="29"/>
                </a:cubicBezTo>
                <a:cubicBezTo>
                  <a:pt x="68" y="64"/>
                  <a:pt x="98" y="91"/>
                  <a:pt x="134" y="92"/>
                </a:cubicBezTo>
                <a:cubicBezTo>
                  <a:pt x="105" y="122"/>
                  <a:pt x="105" y="122"/>
                  <a:pt x="105" y="122"/>
                </a:cubicBezTo>
                <a:lnTo>
                  <a:pt x="132" y="156"/>
                </a:lnTo>
                <a:close/>
              </a:path>
            </a:pathLst>
          </a:custGeom>
          <a:solidFill>
            <a:schemeClr val="bg1">
              <a:lumMod val="75000"/>
            </a:schemeClr>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8" name="Freeform 10"/>
          <p:cNvSpPr>
            <a:spLocks/>
          </p:cNvSpPr>
          <p:nvPr/>
        </p:nvSpPr>
        <p:spPr bwMode="auto">
          <a:xfrm>
            <a:off x="1560786" y="4174046"/>
            <a:ext cx="1672977" cy="1450490"/>
          </a:xfrm>
          <a:custGeom>
            <a:avLst/>
            <a:gdLst/>
            <a:ahLst/>
            <a:cxnLst>
              <a:cxn ang="0">
                <a:pos x="158" y="0"/>
              </a:cxn>
              <a:cxn ang="0">
                <a:pos x="158" y="2"/>
              </a:cxn>
              <a:cxn ang="0">
                <a:pos x="28" y="137"/>
              </a:cxn>
              <a:cxn ang="0">
                <a:pos x="0" y="104"/>
              </a:cxn>
              <a:cxn ang="0">
                <a:pos x="31" y="72"/>
              </a:cxn>
              <a:cxn ang="0">
                <a:pos x="94" y="2"/>
              </a:cxn>
              <a:cxn ang="0">
                <a:pos x="94" y="1"/>
              </a:cxn>
              <a:cxn ang="0">
                <a:pos x="124" y="30"/>
              </a:cxn>
              <a:cxn ang="0">
                <a:pos x="158" y="0"/>
              </a:cxn>
            </a:cxnLst>
            <a:rect l="0" t="0" r="r" b="b"/>
            <a:pathLst>
              <a:path w="158" h="137">
                <a:moveTo>
                  <a:pt x="158" y="0"/>
                </a:moveTo>
                <a:cubicBezTo>
                  <a:pt x="158" y="0"/>
                  <a:pt x="158" y="1"/>
                  <a:pt x="158" y="2"/>
                </a:cubicBezTo>
                <a:cubicBezTo>
                  <a:pt x="158" y="74"/>
                  <a:pt x="100" y="134"/>
                  <a:pt x="28" y="137"/>
                </a:cubicBezTo>
                <a:cubicBezTo>
                  <a:pt x="0" y="104"/>
                  <a:pt x="0" y="104"/>
                  <a:pt x="0" y="104"/>
                </a:cubicBezTo>
                <a:cubicBezTo>
                  <a:pt x="31" y="72"/>
                  <a:pt x="31" y="72"/>
                  <a:pt x="31" y="72"/>
                </a:cubicBezTo>
                <a:cubicBezTo>
                  <a:pt x="66" y="68"/>
                  <a:pt x="94" y="38"/>
                  <a:pt x="94" y="2"/>
                </a:cubicBezTo>
                <a:cubicBezTo>
                  <a:pt x="94" y="1"/>
                  <a:pt x="94" y="1"/>
                  <a:pt x="94" y="1"/>
                </a:cubicBezTo>
                <a:cubicBezTo>
                  <a:pt x="124" y="30"/>
                  <a:pt x="124" y="30"/>
                  <a:pt x="124" y="30"/>
                </a:cubicBezTo>
                <a:lnTo>
                  <a:pt x="158" y="0"/>
                </a:lnTo>
                <a:close/>
              </a:path>
            </a:pathLst>
          </a:custGeom>
          <a:solidFill>
            <a:schemeClr val="bg1">
              <a:lumMod val="50000"/>
            </a:schemeClr>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9" name="Freeform 11"/>
          <p:cNvSpPr>
            <a:spLocks/>
          </p:cNvSpPr>
          <p:nvPr/>
        </p:nvSpPr>
        <p:spPr bwMode="auto">
          <a:xfrm>
            <a:off x="1772472" y="2755956"/>
            <a:ext cx="1461291" cy="1671898"/>
          </a:xfrm>
          <a:custGeom>
            <a:avLst/>
            <a:gdLst/>
            <a:ahLst/>
            <a:cxnLst>
              <a:cxn ang="0">
                <a:pos x="3" y="0"/>
              </a:cxn>
              <a:cxn ang="0">
                <a:pos x="138" y="128"/>
              </a:cxn>
              <a:cxn ang="0">
                <a:pos x="104" y="158"/>
              </a:cxn>
              <a:cxn ang="0">
                <a:pos x="74" y="129"/>
              </a:cxn>
              <a:cxn ang="0">
                <a:pos x="3" y="64"/>
              </a:cxn>
              <a:cxn ang="0">
                <a:pos x="2" y="64"/>
              </a:cxn>
              <a:cxn ang="0">
                <a:pos x="30" y="33"/>
              </a:cxn>
              <a:cxn ang="0">
                <a:pos x="0" y="0"/>
              </a:cxn>
              <a:cxn ang="0">
                <a:pos x="3" y="0"/>
              </a:cxn>
            </a:cxnLst>
            <a:rect l="0" t="0" r="r" b="b"/>
            <a:pathLst>
              <a:path w="138" h="158">
                <a:moveTo>
                  <a:pt x="3" y="0"/>
                </a:moveTo>
                <a:cubicBezTo>
                  <a:pt x="75" y="0"/>
                  <a:pt x="134" y="57"/>
                  <a:pt x="138" y="128"/>
                </a:cubicBezTo>
                <a:cubicBezTo>
                  <a:pt x="104" y="158"/>
                  <a:pt x="104" y="158"/>
                  <a:pt x="104" y="158"/>
                </a:cubicBezTo>
                <a:cubicBezTo>
                  <a:pt x="74" y="129"/>
                  <a:pt x="74" y="129"/>
                  <a:pt x="74" y="129"/>
                </a:cubicBezTo>
                <a:cubicBezTo>
                  <a:pt x="70" y="93"/>
                  <a:pt x="40" y="64"/>
                  <a:pt x="3" y="64"/>
                </a:cubicBezTo>
                <a:cubicBezTo>
                  <a:pt x="3" y="64"/>
                  <a:pt x="2" y="64"/>
                  <a:pt x="2" y="64"/>
                </a:cubicBezTo>
                <a:cubicBezTo>
                  <a:pt x="30" y="33"/>
                  <a:pt x="30" y="33"/>
                  <a:pt x="30" y="33"/>
                </a:cubicBezTo>
                <a:cubicBezTo>
                  <a:pt x="0" y="0"/>
                  <a:pt x="0" y="0"/>
                  <a:pt x="0" y="0"/>
                </a:cubicBezTo>
                <a:cubicBezTo>
                  <a:pt x="1" y="0"/>
                  <a:pt x="2" y="0"/>
                  <a:pt x="3" y="0"/>
                </a:cubicBezTo>
                <a:close/>
              </a:path>
            </a:pathLst>
          </a:custGeom>
          <a:solidFill>
            <a:schemeClr val="tx1">
              <a:lumMod val="65000"/>
              <a:lumOff val="35000"/>
            </a:schemeClr>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10" name="TextBox 349"/>
          <p:cNvSpPr txBox="1"/>
          <p:nvPr/>
        </p:nvSpPr>
        <p:spPr>
          <a:xfrm rot="18731891">
            <a:off x="572991" y="3090684"/>
            <a:ext cx="881973" cy="561372"/>
          </a:xfrm>
          <a:prstGeom prst="rect">
            <a:avLst/>
          </a:prstGeom>
          <a:noFill/>
        </p:spPr>
        <p:txBody>
          <a:bodyPr wrap="none" rtlCol="0">
            <a:spAutoFit/>
          </a:bodyPr>
          <a:lstStyle/>
          <a:p>
            <a:r>
              <a:rPr lang="en-US" altLang="zh-CN" sz="3048" b="1" dirty="0">
                <a:solidFill>
                  <a:schemeClr val="bg1"/>
                </a:solidFill>
                <a:latin typeface="微软雅黑" pitchFamily="34" charset="-122"/>
                <a:ea typeface="微软雅黑" pitchFamily="34" charset="-122"/>
              </a:rPr>
              <a:t>IPD</a:t>
            </a:r>
            <a:endParaRPr lang="zh-CN" altLang="en-US" sz="3048" b="1" dirty="0">
              <a:solidFill>
                <a:schemeClr val="bg1"/>
              </a:solidFill>
              <a:latin typeface="微软雅黑" pitchFamily="34" charset="-122"/>
              <a:ea typeface="微软雅黑" pitchFamily="34" charset="-122"/>
            </a:endParaRPr>
          </a:p>
        </p:txBody>
      </p:sp>
      <p:sp>
        <p:nvSpPr>
          <p:cNvPr id="11" name="TextBox 350"/>
          <p:cNvSpPr txBox="1"/>
          <p:nvPr/>
        </p:nvSpPr>
        <p:spPr>
          <a:xfrm rot="2545665">
            <a:off x="2221501" y="3121512"/>
            <a:ext cx="863441" cy="561372"/>
          </a:xfrm>
          <a:prstGeom prst="rect">
            <a:avLst/>
          </a:prstGeom>
          <a:noFill/>
        </p:spPr>
        <p:txBody>
          <a:bodyPr wrap="none" rtlCol="0">
            <a:spAutoFit/>
          </a:bodyPr>
          <a:lstStyle/>
          <a:p>
            <a:r>
              <a:rPr lang="en-US" altLang="zh-CN" sz="3048" b="1" dirty="0">
                <a:solidFill>
                  <a:schemeClr val="bg1"/>
                </a:solidFill>
                <a:latin typeface="微软雅黑" pitchFamily="34" charset="-122"/>
                <a:ea typeface="微软雅黑" pitchFamily="34" charset="-122"/>
              </a:rPr>
              <a:t>LTC</a:t>
            </a:r>
            <a:endParaRPr lang="zh-CN" altLang="en-US" sz="3048" b="1" dirty="0">
              <a:solidFill>
                <a:schemeClr val="bg1"/>
              </a:solidFill>
              <a:latin typeface="微软雅黑" pitchFamily="34" charset="-122"/>
              <a:ea typeface="微软雅黑" pitchFamily="34" charset="-122"/>
            </a:endParaRPr>
          </a:p>
        </p:txBody>
      </p:sp>
      <p:sp>
        <p:nvSpPr>
          <p:cNvPr id="12" name="TextBox 352"/>
          <p:cNvSpPr txBox="1"/>
          <p:nvPr/>
        </p:nvSpPr>
        <p:spPr>
          <a:xfrm rot="2407142">
            <a:off x="564381" y="4721398"/>
            <a:ext cx="765209" cy="561372"/>
          </a:xfrm>
          <a:prstGeom prst="rect">
            <a:avLst/>
          </a:prstGeom>
          <a:noFill/>
        </p:spPr>
        <p:txBody>
          <a:bodyPr wrap="none" rtlCol="0">
            <a:spAutoFit/>
          </a:bodyPr>
          <a:lstStyle/>
          <a:p>
            <a:r>
              <a:rPr lang="en-US" altLang="zh-CN" sz="3048" b="1" dirty="0">
                <a:solidFill>
                  <a:schemeClr val="bg1"/>
                </a:solidFill>
                <a:latin typeface="微软雅黑" pitchFamily="34" charset="-122"/>
                <a:ea typeface="微软雅黑" pitchFamily="34" charset="-122"/>
              </a:rPr>
              <a:t>IFS</a:t>
            </a:r>
            <a:endParaRPr lang="zh-CN" altLang="en-US" sz="3048" b="1" dirty="0">
              <a:solidFill>
                <a:schemeClr val="bg1"/>
              </a:solidFill>
              <a:latin typeface="微软雅黑" pitchFamily="34" charset="-122"/>
              <a:ea typeface="微软雅黑" pitchFamily="34" charset="-122"/>
            </a:endParaRPr>
          </a:p>
        </p:txBody>
      </p:sp>
      <p:sp>
        <p:nvSpPr>
          <p:cNvPr id="13" name="TextBox 353"/>
          <p:cNvSpPr txBox="1"/>
          <p:nvPr/>
        </p:nvSpPr>
        <p:spPr>
          <a:xfrm rot="19118010">
            <a:off x="2147354" y="4772315"/>
            <a:ext cx="814647" cy="561372"/>
          </a:xfrm>
          <a:prstGeom prst="rect">
            <a:avLst/>
          </a:prstGeom>
          <a:noFill/>
        </p:spPr>
        <p:txBody>
          <a:bodyPr wrap="none" rtlCol="0">
            <a:spAutoFit/>
          </a:bodyPr>
          <a:lstStyle/>
          <a:p>
            <a:r>
              <a:rPr lang="en-US" altLang="zh-CN" sz="3048" b="1" dirty="0">
                <a:solidFill>
                  <a:schemeClr val="bg1"/>
                </a:solidFill>
                <a:latin typeface="微软雅黑" pitchFamily="34" charset="-122"/>
                <a:ea typeface="微软雅黑" pitchFamily="34" charset="-122"/>
              </a:rPr>
              <a:t>ISC</a:t>
            </a:r>
            <a:endParaRPr lang="zh-CN" altLang="en-US" sz="3048" b="1" dirty="0">
              <a:solidFill>
                <a:schemeClr val="bg1"/>
              </a:solidFill>
              <a:latin typeface="微软雅黑" pitchFamily="34" charset="-122"/>
              <a:ea typeface="微软雅黑" pitchFamily="34" charset="-122"/>
            </a:endParaRPr>
          </a:p>
        </p:txBody>
      </p:sp>
      <p:sp>
        <p:nvSpPr>
          <p:cNvPr id="15" name="椭圆 14"/>
          <p:cNvSpPr/>
          <p:nvPr/>
        </p:nvSpPr>
        <p:spPr bwMode="auto">
          <a:xfrm>
            <a:off x="1184933" y="3547543"/>
            <a:ext cx="1259635" cy="1287130"/>
          </a:xfrm>
          <a:prstGeom prst="ellipse">
            <a:avLst/>
          </a:prstGeom>
          <a:solidFill>
            <a:schemeClr val="bg1"/>
          </a:solidFill>
          <a:ln w="9525" cap="flat" cmpd="sng" algn="ctr">
            <a:noFill/>
            <a:prstDash val="solid"/>
            <a:round/>
            <a:headEnd type="none" w="med" len="med"/>
            <a:tailEnd type="none" w="med" len="med"/>
          </a:ln>
          <a:effec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b="1">
              <a:latin typeface="微软雅黑" panose="020B0503020204020204" pitchFamily="34" charset="-122"/>
              <a:ea typeface="微软雅黑" panose="020B0503020204020204" pitchFamily="34" charset="-122"/>
            </a:endParaRPr>
          </a:p>
        </p:txBody>
      </p:sp>
      <p:pic>
        <p:nvPicPr>
          <p:cNvPr id="14" name="Picture 24" descr="Logo"/>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00" y="3750810"/>
            <a:ext cx="906200" cy="837041"/>
          </a:xfrm>
          <a:prstGeom prst="rect">
            <a:avLst/>
          </a:prstGeom>
          <a:noFill/>
          <a:ln>
            <a:noFill/>
          </a:ln>
          <a:extLst/>
        </p:spPr>
      </p:pic>
      <p:sp>
        <p:nvSpPr>
          <p:cNvPr id="16" name="矩形 15"/>
          <p:cNvSpPr/>
          <p:nvPr/>
        </p:nvSpPr>
        <p:spPr>
          <a:xfrm rot="18717392">
            <a:off x="601316" y="3415019"/>
            <a:ext cx="1223412" cy="300852"/>
          </a:xfrm>
          <a:prstGeom prst="rect">
            <a:avLst/>
          </a:prstGeom>
        </p:spPr>
        <p:txBody>
          <a:bodyPr wrap="none">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研发流程管理</a:t>
            </a:r>
            <a:endParaRPr lang="en-US" altLang="zh-CN" sz="1355"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rot="2536308">
            <a:off x="1842433" y="3471726"/>
            <a:ext cx="1223412" cy="300852"/>
          </a:xfrm>
          <a:prstGeom prst="rect">
            <a:avLst/>
          </a:prstGeom>
        </p:spPr>
        <p:txBody>
          <a:bodyPr wrap="none">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市场流程管理</a:t>
            </a:r>
            <a:endParaRPr lang="en-US" altLang="zh-CN" sz="1355"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rot="18834398">
            <a:off x="1601284" y="4681264"/>
            <a:ext cx="1396536" cy="300852"/>
          </a:xfrm>
          <a:prstGeom prst="rect">
            <a:avLst/>
          </a:prstGeom>
        </p:spPr>
        <p:txBody>
          <a:bodyPr wrap="none">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供应链流程管理</a:t>
            </a:r>
            <a:endParaRPr lang="en-US" altLang="zh-CN" sz="1355"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rot="2420094">
            <a:off x="489535" y="4560837"/>
            <a:ext cx="1223412" cy="300852"/>
          </a:xfrm>
          <a:prstGeom prst="rect">
            <a:avLst/>
          </a:prstGeom>
        </p:spPr>
        <p:txBody>
          <a:bodyPr wrap="none">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财务流程管理</a:t>
            </a:r>
            <a:endParaRPr lang="en-US" altLang="zh-CN" sz="1355"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315765" y="5669421"/>
            <a:ext cx="3018775" cy="353045"/>
          </a:xfrm>
          <a:prstGeom prst="rect">
            <a:avLst/>
          </a:prstGeom>
        </p:spPr>
        <p:txBody>
          <a:bodyPr wrap="none">
            <a:spAutoFit/>
          </a:bodyPr>
          <a:lstStyle/>
          <a:p>
            <a:r>
              <a:rPr lang="zh-CN" altLang="en-US" sz="1694" dirty="0">
                <a:solidFill>
                  <a:schemeClr val="bg1"/>
                </a:solidFill>
                <a:latin typeface="微软雅黑" panose="020B0503020204020204" pitchFamily="34" charset="-122"/>
                <a:ea typeface="微软雅黑" panose="020B0503020204020204" pitchFamily="34" charset="-122"/>
              </a:rPr>
              <a:t>拓展市场空间，满足客户</a:t>
            </a:r>
            <a:r>
              <a:rPr lang="zh-CN" altLang="en-US" sz="1694" dirty="0" smtClean="0">
                <a:solidFill>
                  <a:schemeClr val="bg1"/>
                </a:solidFill>
                <a:latin typeface="微软雅黑" panose="020B0503020204020204" pitchFamily="34" charset="-122"/>
                <a:ea typeface="微软雅黑" panose="020B0503020204020204" pitchFamily="34" charset="-122"/>
              </a:rPr>
              <a:t>需要</a:t>
            </a:r>
            <a:endParaRPr lang="zh-CN" altLang="en-US" sz="1694" dirty="0">
              <a:latin typeface="微软雅黑" panose="020B0503020204020204" pitchFamily="34" charset="-122"/>
              <a:ea typeface="微软雅黑" panose="020B0503020204020204" pitchFamily="34" charset="-122"/>
            </a:endParaRPr>
          </a:p>
        </p:txBody>
      </p:sp>
      <p:grpSp>
        <p:nvGrpSpPr>
          <p:cNvPr id="51" name="组合 50"/>
          <p:cNvGrpSpPr/>
          <p:nvPr/>
        </p:nvGrpSpPr>
        <p:grpSpPr>
          <a:xfrm>
            <a:off x="3515093" y="2987692"/>
            <a:ext cx="2580058" cy="2461419"/>
            <a:chOff x="3639707" y="2653662"/>
            <a:chExt cx="1833419" cy="1819288"/>
          </a:xfrm>
        </p:grpSpPr>
        <p:sp>
          <p:nvSpPr>
            <p:cNvPr id="48" name="Oval 17"/>
            <p:cNvSpPr>
              <a:spLocks noChangeArrowheads="1"/>
            </p:cNvSpPr>
            <p:nvPr/>
          </p:nvSpPr>
          <p:spPr bwMode="auto">
            <a:xfrm>
              <a:off x="3828700" y="2844422"/>
              <a:ext cx="1453665" cy="1439534"/>
            </a:xfrm>
            <a:prstGeom prst="ellipse">
              <a:avLst/>
            </a:prstGeom>
            <a:solidFill>
              <a:srgbClr val="C00000"/>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49" name="Freeform 18"/>
            <p:cNvSpPr>
              <a:spLocks noEditPoints="1"/>
            </p:cNvSpPr>
            <p:nvPr/>
          </p:nvSpPr>
          <p:spPr bwMode="auto">
            <a:xfrm>
              <a:off x="3639707" y="2653662"/>
              <a:ext cx="1833419" cy="1819288"/>
            </a:xfrm>
            <a:custGeom>
              <a:avLst/>
              <a:gdLst/>
              <a:ahLst/>
              <a:cxnLst>
                <a:cxn ang="0">
                  <a:pos x="68" y="0"/>
                </a:cxn>
                <a:cxn ang="0">
                  <a:pos x="135" y="67"/>
                </a:cxn>
                <a:cxn ang="0">
                  <a:pos x="68" y="134"/>
                </a:cxn>
                <a:cxn ang="0">
                  <a:pos x="68" y="134"/>
                </a:cxn>
                <a:cxn ang="0">
                  <a:pos x="68" y="126"/>
                </a:cxn>
                <a:cxn ang="0">
                  <a:pos x="68" y="126"/>
                </a:cxn>
                <a:cxn ang="0">
                  <a:pos x="126" y="67"/>
                </a:cxn>
                <a:cxn ang="0">
                  <a:pos x="68" y="9"/>
                </a:cxn>
                <a:cxn ang="0">
                  <a:pos x="68" y="9"/>
                </a:cxn>
                <a:cxn ang="0">
                  <a:pos x="68" y="0"/>
                </a:cxn>
                <a:cxn ang="0">
                  <a:pos x="68" y="134"/>
                </a:cxn>
                <a:cxn ang="0">
                  <a:pos x="0" y="67"/>
                </a:cxn>
                <a:cxn ang="0">
                  <a:pos x="68" y="0"/>
                </a:cxn>
                <a:cxn ang="0">
                  <a:pos x="68" y="9"/>
                </a:cxn>
                <a:cxn ang="0">
                  <a:pos x="9" y="67"/>
                </a:cxn>
                <a:cxn ang="0">
                  <a:pos x="68" y="126"/>
                </a:cxn>
                <a:cxn ang="0">
                  <a:pos x="68" y="134"/>
                </a:cxn>
              </a:cxnLst>
              <a:rect l="0" t="0" r="r" b="b"/>
              <a:pathLst>
                <a:path w="135" h="134">
                  <a:moveTo>
                    <a:pt x="68" y="0"/>
                  </a:moveTo>
                  <a:cubicBezTo>
                    <a:pt x="105" y="0"/>
                    <a:pt x="135" y="30"/>
                    <a:pt x="135" y="67"/>
                  </a:cubicBezTo>
                  <a:cubicBezTo>
                    <a:pt x="135" y="105"/>
                    <a:pt x="105" y="134"/>
                    <a:pt x="68" y="134"/>
                  </a:cubicBezTo>
                  <a:cubicBezTo>
                    <a:pt x="68" y="134"/>
                    <a:pt x="68" y="134"/>
                    <a:pt x="68" y="134"/>
                  </a:cubicBezTo>
                  <a:cubicBezTo>
                    <a:pt x="68" y="126"/>
                    <a:pt x="68" y="126"/>
                    <a:pt x="68" y="126"/>
                  </a:cubicBezTo>
                  <a:cubicBezTo>
                    <a:pt x="68" y="126"/>
                    <a:pt x="68" y="126"/>
                    <a:pt x="68" y="126"/>
                  </a:cubicBezTo>
                  <a:cubicBezTo>
                    <a:pt x="100" y="126"/>
                    <a:pt x="126" y="100"/>
                    <a:pt x="126" y="67"/>
                  </a:cubicBezTo>
                  <a:cubicBezTo>
                    <a:pt x="126" y="35"/>
                    <a:pt x="100" y="9"/>
                    <a:pt x="68" y="9"/>
                  </a:cubicBezTo>
                  <a:cubicBezTo>
                    <a:pt x="68" y="9"/>
                    <a:pt x="68" y="9"/>
                    <a:pt x="68" y="9"/>
                  </a:cubicBezTo>
                  <a:cubicBezTo>
                    <a:pt x="68" y="0"/>
                    <a:pt x="68" y="0"/>
                    <a:pt x="68" y="0"/>
                  </a:cubicBezTo>
                  <a:close/>
                  <a:moveTo>
                    <a:pt x="68" y="134"/>
                  </a:moveTo>
                  <a:cubicBezTo>
                    <a:pt x="30" y="134"/>
                    <a:pt x="0" y="105"/>
                    <a:pt x="0" y="67"/>
                  </a:cubicBezTo>
                  <a:cubicBezTo>
                    <a:pt x="0" y="30"/>
                    <a:pt x="30" y="0"/>
                    <a:pt x="68" y="0"/>
                  </a:cubicBezTo>
                  <a:cubicBezTo>
                    <a:pt x="68" y="9"/>
                    <a:pt x="68" y="9"/>
                    <a:pt x="68" y="9"/>
                  </a:cubicBezTo>
                  <a:cubicBezTo>
                    <a:pt x="35" y="9"/>
                    <a:pt x="9" y="35"/>
                    <a:pt x="9" y="67"/>
                  </a:cubicBezTo>
                  <a:cubicBezTo>
                    <a:pt x="9" y="100"/>
                    <a:pt x="35" y="126"/>
                    <a:pt x="68" y="126"/>
                  </a:cubicBezTo>
                  <a:lnTo>
                    <a:pt x="68" y="134"/>
                  </a:lnTo>
                  <a:close/>
                </a:path>
              </a:pathLst>
            </a:custGeom>
            <a:solidFill>
              <a:schemeClr val="tx1">
                <a:lumMod val="50000"/>
                <a:lumOff val="50000"/>
              </a:schemeClr>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50" name="TextBox 28"/>
            <p:cNvSpPr txBox="1"/>
            <p:nvPr/>
          </p:nvSpPr>
          <p:spPr>
            <a:xfrm>
              <a:off x="4061386" y="3106707"/>
              <a:ext cx="996952" cy="877236"/>
            </a:xfrm>
            <a:prstGeom prst="rect">
              <a:avLst/>
            </a:prstGeom>
            <a:noFill/>
          </p:spPr>
          <p:txBody>
            <a:bodyPr wrap="none" rtlCol="0">
              <a:spAutoFit/>
            </a:bodyPr>
            <a:lstStyle/>
            <a:p>
              <a:pPr algn="ctr"/>
              <a:r>
                <a:rPr lang="zh-CN" altLang="en-US" sz="2371" b="1" dirty="0">
                  <a:solidFill>
                    <a:schemeClr val="bg1"/>
                  </a:solidFill>
                  <a:latin typeface="微软雅黑" panose="020B0503020204020204" pitchFamily="34" charset="-122"/>
                  <a:ea typeface="微软雅黑" panose="020B0503020204020204" pitchFamily="34" charset="-122"/>
                </a:rPr>
                <a:t>高效</a:t>
              </a:r>
              <a:r>
                <a:rPr lang="zh-CN" altLang="en-US" sz="2371" b="1" dirty="0" smtClean="0">
                  <a:solidFill>
                    <a:schemeClr val="bg1"/>
                  </a:solidFill>
                  <a:latin typeface="微软雅黑" panose="020B0503020204020204" pitchFamily="34" charset="-122"/>
                  <a:ea typeface="微软雅黑" panose="020B0503020204020204" pitchFamily="34" charset="-122"/>
                </a:rPr>
                <a:t>管理</a:t>
              </a:r>
              <a:endParaRPr lang="en-US" altLang="zh-CN" sz="2371" b="1" dirty="0">
                <a:solidFill>
                  <a:schemeClr val="bg1"/>
                </a:solidFill>
                <a:latin typeface="微软雅黑" panose="020B0503020204020204" pitchFamily="34" charset="-122"/>
                <a:ea typeface="微软雅黑" panose="020B0503020204020204" pitchFamily="34" charset="-122"/>
              </a:endParaRPr>
            </a:p>
            <a:p>
              <a:pPr algn="ctr"/>
              <a:r>
                <a:rPr lang="zh-CN" altLang="en-US" sz="2371" b="1" dirty="0">
                  <a:solidFill>
                    <a:schemeClr val="bg1"/>
                  </a:solidFill>
                  <a:latin typeface="微软雅黑" panose="020B0503020204020204" pitchFamily="34" charset="-122"/>
                  <a:ea typeface="微软雅黑" panose="020B0503020204020204" pitchFamily="34" charset="-122"/>
                </a:rPr>
                <a:t>服务建设</a:t>
              </a:r>
              <a:endParaRPr lang="en-US" altLang="zh-CN" sz="2371" b="1" dirty="0">
                <a:solidFill>
                  <a:schemeClr val="bg1"/>
                </a:solidFill>
                <a:latin typeface="微软雅黑" panose="020B0503020204020204" pitchFamily="34" charset="-122"/>
                <a:ea typeface="微软雅黑" panose="020B0503020204020204" pitchFamily="34" charset="-122"/>
              </a:endParaRPr>
            </a:p>
            <a:p>
              <a:pPr algn="ctr"/>
              <a:r>
                <a:rPr lang="zh-CN" altLang="en-US" sz="2371" b="1" dirty="0">
                  <a:solidFill>
                    <a:schemeClr val="bg1"/>
                  </a:solidFill>
                  <a:latin typeface="微软雅黑" panose="020B0503020204020204" pitchFamily="34" charset="-122"/>
                  <a:ea typeface="微软雅黑" panose="020B0503020204020204" pitchFamily="34" charset="-122"/>
                </a:rPr>
                <a:t>一流大学</a:t>
              </a:r>
            </a:p>
          </p:txBody>
        </p:sp>
      </p:grpSp>
      <p:sp>
        <p:nvSpPr>
          <p:cNvPr id="33" name="矩形 32"/>
          <p:cNvSpPr/>
          <p:nvPr/>
        </p:nvSpPr>
        <p:spPr>
          <a:xfrm>
            <a:off x="3813863" y="5624536"/>
            <a:ext cx="1980029" cy="400110"/>
          </a:xfrm>
          <a:prstGeom prst="rect">
            <a:avLst/>
          </a:prstGeom>
        </p:spPr>
        <p:txBody>
          <a:bodyPr wrap="none">
            <a:spAutoFit/>
          </a:bodyPr>
          <a:lstStyle/>
          <a:p>
            <a:r>
              <a:rPr lang="zh-CN" altLang="en-US" sz="2000" b="1" dirty="0" smtClean="0">
                <a:solidFill>
                  <a:srgbClr val="FFFF00"/>
                </a:solidFill>
                <a:latin typeface="微软雅黑" panose="020B0503020204020204" pitchFamily="34" charset="-122"/>
                <a:ea typeface="微软雅黑" panose="020B0503020204020204" pitchFamily="34" charset="-122"/>
              </a:rPr>
              <a:t>培养创新型人才</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6273215" y="4522458"/>
            <a:ext cx="5440996" cy="1859664"/>
            <a:chOff x="6273215" y="4306434"/>
            <a:chExt cx="5440996" cy="1859664"/>
          </a:xfrm>
        </p:grpSpPr>
        <p:sp>
          <p:nvSpPr>
            <p:cNvPr id="39" name="AutoShape 10"/>
            <p:cNvSpPr>
              <a:spLocks noChangeArrowheads="1"/>
            </p:cNvSpPr>
            <p:nvPr/>
          </p:nvSpPr>
          <p:spPr bwMode="gray">
            <a:xfrm>
              <a:off x="6655195" y="4360898"/>
              <a:ext cx="5059016" cy="1736677"/>
            </a:xfrm>
            <a:prstGeom prst="roundRect">
              <a:avLst>
                <a:gd name="adj" fmla="val 10889"/>
              </a:avLst>
            </a:prstGeom>
            <a:solidFill>
              <a:schemeClr val="bg1">
                <a:lumMod val="65000"/>
              </a:schemeClr>
            </a:solidFill>
            <a:ln w="38100">
              <a:noFill/>
              <a:round/>
              <a:headEnd/>
              <a:tailEnd/>
            </a:ln>
            <a:effectLst/>
          </p:spPr>
          <p:txBody>
            <a:bodyPr wrap="none" anchor="ctr"/>
            <a:lstStyle/>
            <a:p>
              <a:pPr>
                <a:defRPr/>
              </a:pPr>
              <a:endParaRPr lang="zh-CN" altLang="en-US" sz="2032">
                <a:latin typeface="微软雅黑" panose="020B0503020204020204" pitchFamily="34" charset="-122"/>
                <a:ea typeface="微软雅黑" panose="020B0503020204020204" pitchFamily="34" charset="-122"/>
              </a:endParaRPr>
            </a:p>
          </p:txBody>
        </p:sp>
        <p:sp>
          <p:nvSpPr>
            <p:cNvPr id="52" name="AutoShape 8"/>
            <p:cNvSpPr>
              <a:spLocks noChangeArrowheads="1"/>
            </p:cNvSpPr>
            <p:nvPr/>
          </p:nvSpPr>
          <p:spPr bwMode="gray">
            <a:xfrm>
              <a:off x="6273215" y="4306434"/>
              <a:ext cx="844540" cy="1859664"/>
            </a:xfrm>
            <a:prstGeom prst="rightArrow">
              <a:avLst>
                <a:gd name="adj1" fmla="val 76130"/>
                <a:gd name="adj2" fmla="val 58333"/>
              </a:avLst>
            </a:prstGeom>
            <a:solidFill>
              <a:srgbClr val="FFC000"/>
            </a:solidFill>
            <a:ln w="9525">
              <a:noFill/>
              <a:miter lim="800000"/>
              <a:headEnd/>
              <a:tailEnd/>
            </a:ln>
          </p:spPr>
          <p:txBody>
            <a:bodyPr wrap="none" anchor="ctr"/>
            <a:lstStyle/>
            <a:p>
              <a:endParaRPr lang="zh-CN" altLang="en-US" sz="2032">
                <a:latin typeface="微软雅黑" panose="020B0503020204020204" pitchFamily="34" charset="-122"/>
                <a:ea typeface="微软雅黑" panose="020B0503020204020204" pitchFamily="34" charset="-122"/>
              </a:endParaRPr>
            </a:p>
          </p:txBody>
        </p:sp>
        <p:sp>
          <p:nvSpPr>
            <p:cNvPr id="53" name="Text Box 17"/>
            <p:cNvSpPr txBox="1">
              <a:spLocks noChangeArrowheads="1"/>
            </p:cNvSpPr>
            <p:nvPr/>
          </p:nvSpPr>
          <p:spPr bwMode="gray">
            <a:xfrm>
              <a:off x="6717378" y="4442786"/>
              <a:ext cx="400377" cy="1551707"/>
            </a:xfrm>
            <a:prstGeom prst="rect">
              <a:avLst/>
            </a:prstGeom>
            <a:noFill/>
            <a:ln w="9525" algn="ctr">
              <a:noFill/>
              <a:miter lim="800000"/>
              <a:headEnd/>
              <a:tailEnd/>
            </a:ln>
          </p:spPr>
          <p:txBody>
            <a:bodyPr wrap="square">
              <a:spAutoFit/>
            </a:bodyPr>
            <a:lstStyle/>
            <a:p>
              <a:pPr eaLnBrk="0" hangingPunct="0"/>
              <a:r>
                <a:rPr lang="zh-CN" altLang="en-US" sz="237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科研管理</a:t>
              </a:r>
              <a:endParaRPr lang="en-US" altLang="zh-CN" sz="237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1" name="圆角矩形 40"/>
            <p:cNvSpPr/>
            <p:nvPr/>
          </p:nvSpPr>
          <p:spPr>
            <a:xfrm>
              <a:off x="7364143" y="4609869"/>
              <a:ext cx="848100"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科研项目管理</a:t>
              </a:r>
              <a:endParaRPr lang="zh-CN" altLang="en-US" sz="1600" dirty="0">
                <a:latin typeface="微软雅黑" panose="020B0503020204020204" pitchFamily="34" charset="-122"/>
                <a:ea typeface="微软雅黑" panose="020B0503020204020204" pitchFamily="34" charset="-122"/>
              </a:endParaRPr>
            </a:p>
          </p:txBody>
        </p:sp>
        <p:sp>
          <p:nvSpPr>
            <p:cNvPr id="42" name="圆角矩形 41"/>
            <p:cNvSpPr/>
            <p:nvPr/>
          </p:nvSpPr>
          <p:spPr>
            <a:xfrm>
              <a:off x="8460051" y="4604424"/>
              <a:ext cx="848100"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发表论文</a:t>
              </a:r>
              <a:endParaRPr lang="zh-CN" altLang="en-US" sz="1600" dirty="0">
                <a:latin typeface="微软雅黑" panose="020B0503020204020204" pitchFamily="34" charset="-122"/>
                <a:ea typeface="微软雅黑" panose="020B0503020204020204" pitchFamily="34" charset="-122"/>
              </a:endParaRPr>
            </a:p>
          </p:txBody>
        </p:sp>
        <p:sp>
          <p:nvSpPr>
            <p:cNvPr id="43" name="圆角矩形 42"/>
            <p:cNvSpPr/>
            <p:nvPr/>
          </p:nvSpPr>
          <p:spPr>
            <a:xfrm>
              <a:off x="9540171" y="4609869"/>
              <a:ext cx="848100"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学科分析</a:t>
              </a:r>
              <a:endParaRPr lang="zh-CN" altLang="en-US" sz="1600" dirty="0">
                <a:latin typeface="微软雅黑" panose="020B0503020204020204" pitchFamily="34" charset="-122"/>
                <a:ea typeface="微软雅黑" panose="020B0503020204020204" pitchFamily="34" charset="-122"/>
              </a:endParaRPr>
            </a:p>
          </p:txBody>
        </p:sp>
        <p:sp>
          <p:nvSpPr>
            <p:cNvPr id="5" name="矩形 4"/>
            <p:cNvSpPr/>
            <p:nvPr/>
          </p:nvSpPr>
          <p:spPr>
            <a:xfrm>
              <a:off x="10597359" y="4932769"/>
              <a:ext cx="684804" cy="461665"/>
            </a:xfrm>
            <a:prstGeom prst="rect">
              <a:avLst/>
            </a:prstGeom>
          </p:spPr>
          <p:txBody>
            <a:bodyPr wrap="non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262663" y="2239089"/>
            <a:ext cx="5451548" cy="1898241"/>
            <a:chOff x="6262663" y="2023065"/>
            <a:chExt cx="5451548" cy="1898241"/>
          </a:xfrm>
        </p:grpSpPr>
        <p:sp>
          <p:nvSpPr>
            <p:cNvPr id="36" name="AutoShape 7"/>
            <p:cNvSpPr>
              <a:spLocks noChangeArrowheads="1"/>
            </p:cNvSpPr>
            <p:nvPr/>
          </p:nvSpPr>
          <p:spPr bwMode="gray">
            <a:xfrm>
              <a:off x="6655195" y="2023065"/>
              <a:ext cx="5059016" cy="1841186"/>
            </a:xfrm>
            <a:prstGeom prst="roundRect">
              <a:avLst>
                <a:gd name="adj" fmla="val 10889"/>
              </a:avLst>
            </a:prstGeom>
            <a:solidFill>
              <a:srgbClr val="979797"/>
            </a:solidFill>
            <a:ln w="38100">
              <a:noFill/>
              <a:round/>
              <a:headEnd/>
              <a:tailEnd/>
            </a:ln>
            <a:effectLst/>
          </p:spPr>
          <p:txBody>
            <a:bodyPr wrap="none" anchor="ctr"/>
            <a:lstStyle/>
            <a:p>
              <a:pPr>
                <a:defRPr/>
              </a:pPr>
              <a:endParaRPr lang="zh-CN" altLang="en-US" sz="2032">
                <a:latin typeface="微软雅黑" panose="020B0503020204020204" pitchFamily="34" charset="-122"/>
                <a:ea typeface="微软雅黑" panose="020B0503020204020204" pitchFamily="34" charset="-122"/>
              </a:endParaRPr>
            </a:p>
          </p:txBody>
        </p:sp>
        <p:sp>
          <p:nvSpPr>
            <p:cNvPr id="37" name="AutoShape 8"/>
            <p:cNvSpPr>
              <a:spLocks noChangeArrowheads="1"/>
            </p:cNvSpPr>
            <p:nvPr/>
          </p:nvSpPr>
          <p:spPr bwMode="gray">
            <a:xfrm>
              <a:off x="6262663" y="2061642"/>
              <a:ext cx="855092" cy="1859664"/>
            </a:xfrm>
            <a:prstGeom prst="rightArrow">
              <a:avLst>
                <a:gd name="adj1" fmla="val 76130"/>
                <a:gd name="adj2" fmla="val 58333"/>
              </a:avLst>
            </a:prstGeom>
            <a:solidFill>
              <a:srgbClr val="FFC000"/>
            </a:solidFill>
            <a:ln w="9525">
              <a:noFill/>
              <a:miter lim="800000"/>
              <a:headEnd/>
              <a:tailEnd/>
            </a:ln>
          </p:spPr>
          <p:txBody>
            <a:bodyPr wrap="none" anchor="ctr"/>
            <a:lstStyle/>
            <a:p>
              <a:endParaRPr lang="zh-CN" altLang="en-US" sz="2032">
                <a:latin typeface="微软雅黑" panose="020B0503020204020204" pitchFamily="34" charset="-122"/>
                <a:ea typeface="微软雅黑" panose="020B0503020204020204" pitchFamily="34" charset="-122"/>
              </a:endParaRPr>
            </a:p>
          </p:txBody>
        </p:sp>
        <p:sp>
          <p:nvSpPr>
            <p:cNvPr id="44" name="Text Box 17"/>
            <p:cNvSpPr txBox="1">
              <a:spLocks noChangeArrowheads="1"/>
            </p:cNvSpPr>
            <p:nvPr/>
          </p:nvSpPr>
          <p:spPr bwMode="gray">
            <a:xfrm>
              <a:off x="6708300" y="2183817"/>
              <a:ext cx="400377" cy="1551707"/>
            </a:xfrm>
            <a:prstGeom prst="rect">
              <a:avLst/>
            </a:prstGeom>
            <a:noFill/>
            <a:ln w="9525" algn="ctr">
              <a:noFill/>
              <a:miter lim="800000"/>
              <a:headEnd/>
              <a:tailEnd/>
            </a:ln>
          </p:spPr>
          <p:txBody>
            <a:bodyPr wrap="square">
              <a:spAutoFit/>
            </a:bodyPr>
            <a:lstStyle/>
            <a:p>
              <a:pPr eaLnBrk="0" hangingPunct="0"/>
              <a:r>
                <a:rPr lang="zh-CN" altLang="en-US" sz="237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教学管理</a:t>
              </a:r>
              <a:endParaRPr lang="en-US" altLang="zh-CN" sz="237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圆角矩形 3"/>
            <p:cNvSpPr/>
            <p:nvPr/>
          </p:nvSpPr>
          <p:spPr>
            <a:xfrm>
              <a:off x="7314873" y="2383433"/>
              <a:ext cx="542700"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学位管理</a:t>
              </a:r>
              <a:endParaRPr lang="zh-CN" altLang="en-US" sz="1600" dirty="0">
                <a:latin typeface="微软雅黑" panose="020B0503020204020204" pitchFamily="34" charset="-122"/>
                <a:ea typeface="微软雅黑" panose="020B0503020204020204" pitchFamily="34" charset="-122"/>
              </a:endParaRPr>
            </a:p>
          </p:txBody>
        </p:sp>
        <p:sp>
          <p:nvSpPr>
            <p:cNvPr id="34" name="圆角矩形 33"/>
            <p:cNvSpPr/>
            <p:nvPr/>
          </p:nvSpPr>
          <p:spPr>
            <a:xfrm>
              <a:off x="8012007" y="2383433"/>
              <a:ext cx="504056"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教学管理</a:t>
              </a:r>
              <a:endParaRPr lang="zh-CN" altLang="en-US" sz="1600" dirty="0">
                <a:latin typeface="微软雅黑" panose="020B0503020204020204" pitchFamily="34" charset="-122"/>
                <a:ea typeface="微软雅黑" panose="020B0503020204020204" pitchFamily="34" charset="-122"/>
              </a:endParaRPr>
            </a:p>
          </p:txBody>
        </p:sp>
        <p:sp>
          <p:nvSpPr>
            <p:cNvPr id="35" name="圆角矩形 34"/>
            <p:cNvSpPr/>
            <p:nvPr/>
          </p:nvSpPr>
          <p:spPr>
            <a:xfrm>
              <a:off x="8660079" y="2383432"/>
              <a:ext cx="472918"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学习管理</a:t>
              </a:r>
              <a:endParaRPr lang="zh-CN" altLang="en-US" sz="1600" dirty="0">
                <a:latin typeface="微软雅黑" panose="020B0503020204020204" pitchFamily="34" charset="-122"/>
                <a:ea typeface="微软雅黑" panose="020B0503020204020204" pitchFamily="34" charset="-122"/>
              </a:endParaRPr>
            </a:p>
          </p:txBody>
        </p:sp>
        <p:sp>
          <p:nvSpPr>
            <p:cNvPr id="38" name="圆角矩形 37"/>
            <p:cNvSpPr/>
            <p:nvPr/>
          </p:nvSpPr>
          <p:spPr>
            <a:xfrm>
              <a:off x="9236143" y="2395581"/>
              <a:ext cx="504056"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课程管理</a:t>
              </a:r>
              <a:endParaRPr lang="zh-CN" altLang="en-US" sz="1600" dirty="0">
                <a:latin typeface="微软雅黑" panose="020B0503020204020204" pitchFamily="34" charset="-122"/>
                <a:ea typeface="微软雅黑" panose="020B0503020204020204" pitchFamily="34" charset="-122"/>
              </a:endParaRPr>
            </a:p>
          </p:txBody>
        </p:sp>
        <p:sp>
          <p:nvSpPr>
            <p:cNvPr id="40" name="圆角矩形 39"/>
            <p:cNvSpPr/>
            <p:nvPr/>
          </p:nvSpPr>
          <p:spPr>
            <a:xfrm>
              <a:off x="9884215" y="2390142"/>
              <a:ext cx="504056" cy="1217539"/>
            </a:xfrm>
            <a:prstGeom prst="roundRect">
              <a:avLst/>
            </a:prstGeom>
            <a:solidFill>
              <a:srgbClr val="00B0F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招生管理</a:t>
              </a:r>
              <a:endParaRPr lang="zh-CN" altLang="en-US" sz="1600" dirty="0">
                <a:latin typeface="微软雅黑" panose="020B0503020204020204" pitchFamily="34" charset="-122"/>
                <a:ea typeface="微软雅黑" panose="020B0503020204020204" pitchFamily="34" charset="-122"/>
              </a:endParaRPr>
            </a:p>
          </p:txBody>
        </p:sp>
        <p:sp>
          <p:nvSpPr>
            <p:cNvPr id="46" name="矩形 45"/>
            <p:cNvSpPr/>
            <p:nvPr/>
          </p:nvSpPr>
          <p:spPr>
            <a:xfrm>
              <a:off x="10597359" y="2700475"/>
              <a:ext cx="684804" cy="461665"/>
            </a:xfrm>
            <a:prstGeom prst="rect">
              <a:avLst/>
            </a:prstGeom>
          </p:spPr>
          <p:txBody>
            <a:bodyPr wrap="non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47" name="矩形 46"/>
          <p:cNvSpPr/>
          <p:nvPr/>
        </p:nvSpPr>
        <p:spPr>
          <a:xfrm>
            <a:off x="6766218" y="4137330"/>
            <a:ext cx="4535216" cy="400110"/>
          </a:xfrm>
          <a:prstGeom prst="rect">
            <a:avLst/>
          </a:prstGeom>
        </p:spPr>
        <p:txBody>
          <a:bodyPr wrap="non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流程再造，高校业务流程与</a:t>
            </a:r>
            <a:r>
              <a:rPr lang="en-US" altLang="zh-CN" sz="2000" b="1" dirty="0" smtClean="0">
                <a:solidFill>
                  <a:schemeClr val="bg1"/>
                </a:solidFill>
                <a:latin typeface="微软雅黑" panose="020B0503020204020204" pitchFamily="34" charset="-122"/>
                <a:ea typeface="微软雅黑" panose="020B0503020204020204" pitchFamily="34" charset="-122"/>
              </a:rPr>
              <a:t>IT</a:t>
            </a:r>
            <a:r>
              <a:rPr lang="zh-CN" altLang="en-US" sz="2000" b="1" dirty="0" smtClean="0">
                <a:solidFill>
                  <a:schemeClr val="bg1"/>
                </a:solidFill>
                <a:latin typeface="微软雅黑" panose="020B0503020204020204" pitchFamily="34" charset="-122"/>
                <a:ea typeface="微软雅黑" panose="020B0503020204020204" pitchFamily="34" charset="-122"/>
              </a:rPr>
              <a:t>深度融合</a:t>
            </a:r>
            <a:endParaRPr lang="zh-CN" altLang="en-US" sz="2000" b="1" dirty="0">
              <a:latin typeface="微软雅黑" panose="020B0503020204020204" pitchFamily="34" charset="-122"/>
              <a:ea typeface="微软雅黑" panose="020B0503020204020204" pitchFamily="34" charset="-122"/>
            </a:endParaRPr>
          </a:p>
        </p:txBody>
      </p:sp>
      <p:sp>
        <p:nvSpPr>
          <p:cNvPr id="55" name="矩形 54"/>
          <p:cNvSpPr/>
          <p:nvPr/>
        </p:nvSpPr>
        <p:spPr>
          <a:xfrm>
            <a:off x="1594117" y="2345730"/>
            <a:ext cx="3672800" cy="353045"/>
          </a:xfrm>
          <a:prstGeom prst="rect">
            <a:avLst/>
          </a:prstGeom>
        </p:spPr>
        <p:txBody>
          <a:bodyPr wrap="none">
            <a:spAutoFit/>
          </a:bodyPr>
          <a:lstStyle/>
          <a:p>
            <a:r>
              <a:rPr lang="zh-CN" altLang="en-US" sz="1694" b="1" dirty="0" smtClean="0">
                <a:solidFill>
                  <a:schemeClr val="bg1"/>
                </a:solidFill>
                <a:latin typeface="微软雅黑" panose="020B0503020204020204" pitchFamily="34" charset="-122"/>
                <a:ea typeface="微软雅黑" panose="020B0503020204020204" pitchFamily="34" charset="-122"/>
              </a:rPr>
              <a:t>流程与管理与组织的目标是强相关的</a:t>
            </a:r>
            <a:endParaRPr lang="zh-CN" altLang="en-US" sz="1694"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32120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p:nvPr/>
        </p:nvSpPr>
        <p:spPr>
          <a:xfrm>
            <a:off x="4085855" y="490809"/>
            <a:ext cx="44246" cy="505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1877" tIns="21877" rIns="21877" bIns="21877" numCol="1" anchor="ctr">
            <a:spAutoFit/>
          </a:bodyPr>
          <a:lstStyle>
            <a:lvl1pPr>
              <a:defRPr sz="6000" b="1">
                <a:solidFill>
                  <a:srgbClr val="FFCA00"/>
                </a:solidFill>
                <a:latin typeface="Microsoft YaHei"/>
                <a:ea typeface="Microsoft YaHei"/>
                <a:cs typeface="Microsoft YaHei"/>
                <a:sym typeface="Microsoft YaHei"/>
              </a:defRPr>
            </a:lvl1pPr>
          </a:lstStyle>
          <a:p>
            <a:pPr lvl="0">
              <a:defRPr sz="1800" b="0">
                <a:solidFill>
                  <a:srgbClr val="000000"/>
                </a:solidFill>
              </a:defRPr>
            </a:pPr>
            <a:endParaRPr sz="3001" dirty="0">
              <a:latin typeface="微软雅黑" panose="020B0503020204020204" pitchFamily="34" charset="-122"/>
              <a:ea typeface="微软雅黑" panose="020B0503020204020204" pitchFamily="34" charset="-122"/>
            </a:endParaRPr>
          </a:p>
        </p:txBody>
      </p:sp>
      <p:sp>
        <p:nvSpPr>
          <p:cNvPr id="268" name="Shape 78"/>
          <p:cNvSpPr/>
          <p:nvPr/>
        </p:nvSpPr>
        <p:spPr>
          <a:xfrm>
            <a:off x="360000" y="486000"/>
            <a:ext cx="8025400" cy="699643"/>
          </a:xfrm>
          <a:prstGeom prst="rect">
            <a:avLst/>
          </a:prstGeom>
          <a:extLst>
            <a:ext uri="{C572A759-6A51-4108-AA02-DFA0A04FC94B}">
              <ma14:wrappingTextBoxFlag xmlns:ma14="http://schemas.microsoft.com/office/mac/drawingml/2011/main" xmlns="" val="1"/>
            </a:ext>
          </a:extLst>
        </p:spPr>
        <p:txBody>
          <a:bodyPr lIns="108871" tIns="54435" rIns="108871" bIns="54435"/>
          <a:lstStyle/>
          <a:p>
            <a:pPr>
              <a:spcBef>
                <a:spcPct val="0"/>
              </a:spcBef>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智慧校园</a:t>
            </a: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云</a:t>
            </a: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a:t>
            </a: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分布架构，云化整合</a:t>
            </a:r>
            <a:endParaRPr kumimoji="1"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pic>
        <p:nvPicPr>
          <p:cNvPr id="6" name="图片 5" descr="多媒体教室-智慧云课堂_0010_形状-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204" y="3665756"/>
            <a:ext cx="1988010" cy="565280"/>
          </a:xfrm>
          <a:prstGeom prst="rect">
            <a:avLst/>
          </a:prstGeom>
        </p:spPr>
      </p:pic>
      <p:pic>
        <p:nvPicPr>
          <p:cNvPr id="8" name="图片 7" descr="多媒体教室-智慧云课堂_0009_形状-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988" y="1413570"/>
            <a:ext cx="2076931" cy="1371918"/>
          </a:xfrm>
          <a:prstGeom prst="rect">
            <a:avLst/>
          </a:prstGeom>
        </p:spPr>
      </p:pic>
      <p:pic>
        <p:nvPicPr>
          <p:cNvPr id="12" name="图片 11" descr="多媒体教室-智慧云课堂_0003_形状-6-拷贝.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776" y="1437176"/>
            <a:ext cx="3283710" cy="1403675"/>
          </a:xfrm>
          <a:prstGeom prst="rect">
            <a:avLst/>
          </a:prstGeom>
        </p:spPr>
      </p:pic>
      <p:pic>
        <p:nvPicPr>
          <p:cNvPr id="13" name="图片 12" descr="多媒体教室-智慧云课堂_0004_椭圆-3-拷贝-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5378" y="1864584"/>
            <a:ext cx="457306" cy="25406"/>
          </a:xfrm>
          <a:prstGeom prst="rect">
            <a:avLst/>
          </a:prstGeom>
        </p:spPr>
      </p:pic>
      <p:pic>
        <p:nvPicPr>
          <p:cNvPr id="14" name="图片 13" descr="多媒体教室-智慧云课堂_0005_形状-7-拷贝-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7139" y="1414118"/>
            <a:ext cx="1911792" cy="1327457"/>
          </a:xfrm>
          <a:prstGeom prst="rect">
            <a:avLst/>
          </a:prstGeom>
        </p:spPr>
      </p:pic>
      <p:pic>
        <p:nvPicPr>
          <p:cNvPr id="15" name="图片 14" descr="多媒体教室-智慧云课堂_0006_形状-7-拷贝-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2195" y="1421223"/>
            <a:ext cx="990829" cy="1333809"/>
          </a:xfrm>
          <a:prstGeom prst="rect">
            <a:avLst/>
          </a:prstGeom>
        </p:spPr>
      </p:pic>
      <p:pic>
        <p:nvPicPr>
          <p:cNvPr id="16" name="图片 15" descr="多媒体教室-智慧云课堂_0007_形状-7-拷贝.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5660" y="1427574"/>
            <a:ext cx="768527" cy="1295700"/>
          </a:xfrm>
          <a:prstGeom prst="rect">
            <a:avLst/>
          </a:prstGeom>
        </p:spPr>
      </p:pic>
      <p:pic>
        <p:nvPicPr>
          <p:cNvPr id="17" name="图片 16" descr="多媒体教室-智慧云课堂_0008_形状-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0081" y="1421223"/>
            <a:ext cx="1422729" cy="1302051"/>
          </a:xfrm>
          <a:prstGeom prst="rect">
            <a:avLst/>
          </a:prstGeom>
        </p:spPr>
      </p:pic>
      <p:pic>
        <p:nvPicPr>
          <p:cNvPr id="3" name="图片 2" descr="多媒体教室-智慧云课堂_0013_FusionSpher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5564" y="2619517"/>
            <a:ext cx="2216663" cy="1263943"/>
          </a:xfrm>
          <a:prstGeom prst="rect">
            <a:avLst/>
          </a:prstGeom>
        </p:spPr>
      </p:pic>
      <p:pic>
        <p:nvPicPr>
          <p:cNvPr id="4" name="图片 3" descr="多媒体教室-智慧云课堂_0012_虚拟化资源池.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233" y="4185622"/>
            <a:ext cx="1988010" cy="1835575"/>
          </a:xfrm>
          <a:prstGeom prst="rect">
            <a:avLst/>
          </a:prstGeom>
        </p:spPr>
      </p:pic>
      <p:pic>
        <p:nvPicPr>
          <p:cNvPr id="5" name="图片 4" descr="多媒体教室-智慧云课堂_0011_虚拟化资源池.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15432" y="4185627"/>
            <a:ext cx="1988010" cy="1835575"/>
          </a:xfrm>
          <a:prstGeom prst="rect">
            <a:avLst/>
          </a:prstGeom>
        </p:spPr>
      </p:pic>
      <p:sp>
        <p:nvSpPr>
          <p:cNvPr id="18" name="矩形 17"/>
          <p:cNvSpPr/>
          <p:nvPr/>
        </p:nvSpPr>
        <p:spPr>
          <a:xfrm>
            <a:off x="6541854" y="1851764"/>
            <a:ext cx="5251297" cy="2539157"/>
          </a:xfrm>
          <a:prstGeom prst="rect">
            <a:avLst/>
          </a:prstGeom>
        </p:spPr>
        <p:txBody>
          <a:bodyPr wrap="square">
            <a:spAutoFit/>
          </a:bodyPr>
          <a:lstStyle/>
          <a:p>
            <a:pPr marL="171582" indent="-171582" defTabSz="873632">
              <a:lnSpc>
                <a:spcPct val="150000"/>
              </a:lnSpc>
              <a:spcBef>
                <a:spcPts val="580"/>
              </a:spcBef>
              <a:buSzPct val="70000"/>
              <a:buFont typeface="Wingdings" pitchFamily="2" charset="2"/>
              <a:buChar char="l"/>
            </a:pP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满足</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毕业季及考试期间提供教学信息带来的频繁访问需求，可以灵活线性</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扩容</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a:t>
            </a:r>
          </a:p>
          <a:p>
            <a:pPr marL="171582" indent="-171582" defTabSz="873632">
              <a:lnSpc>
                <a:spcPct val="150000"/>
              </a:lnSpc>
              <a:spcBef>
                <a:spcPts val="580"/>
              </a:spcBef>
              <a:buSzPct val="70000"/>
              <a:buFont typeface="Wingdings" pitchFamily="2" charset="2"/>
              <a:buChar char="l"/>
            </a:pP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智能</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运维管理，</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减少</a:t>
            </a:r>
            <a:r>
              <a:rPr lang="zh-CN" altLang="en-US" sz="1600" kern="0" dirty="0" smtClean="0">
                <a:solidFill>
                  <a:schemeClr val="bg1"/>
                </a:solidFill>
                <a:latin typeface="微软雅黑" panose="020B0503020204020204" pitchFamily="34" charset="-122"/>
                <a:ea typeface="微软雅黑" panose="020B0503020204020204" pitchFamily="34" charset="-122"/>
                <a:cs typeface="Arial" pitchFamily="34" charset="0"/>
              </a:rPr>
              <a:t>人工操作错误</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所</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引起的教学事故；</a:t>
            </a:r>
          </a:p>
          <a:p>
            <a:pPr marL="171582" indent="-171582" defTabSz="873632">
              <a:lnSpc>
                <a:spcPct val="150000"/>
              </a:lnSpc>
              <a:spcBef>
                <a:spcPts val="580"/>
              </a:spcBef>
              <a:buSzPct val="70000"/>
              <a:buFont typeface="Wingdings" pitchFamily="2" charset="2"/>
              <a:buChar char="l"/>
            </a:pP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本地</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容</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灾</a:t>
            </a:r>
            <a:r>
              <a:rPr lang="zh-CN" altLang="en-US" sz="1600" kern="0" dirty="0" smtClean="0">
                <a:solidFill>
                  <a:schemeClr val="bg1"/>
                </a:solidFill>
                <a:latin typeface="微软雅黑" panose="020B0503020204020204" pitchFamily="34" charset="-122"/>
                <a:ea typeface="微软雅黑" panose="020B0503020204020204" pitchFamily="34" charset="-122"/>
                <a:cs typeface="Arial" pitchFamily="34" charset="0"/>
              </a:rPr>
              <a:t>互备</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保证教研</a:t>
            </a:r>
            <a:r>
              <a:rPr lang="zh-CN" altLang="en-US" sz="1600" kern="0" dirty="0" smtClean="0">
                <a:solidFill>
                  <a:schemeClr val="bg1"/>
                </a:solidFill>
                <a:latin typeface="微软雅黑" panose="020B0503020204020204" pitchFamily="34" charset="-122"/>
                <a:ea typeface="微软雅黑" panose="020B0503020204020204" pitchFamily="34" charset="-122"/>
                <a:cs typeface="Arial" pitchFamily="34" charset="0"/>
              </a:rPr>
              <a:t>与优质教学</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数据</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的安全可靠；</a:t>
            </a:r>
          </a:p>
          <a:p>
            <a:pPr marL="171582" indent="-171582" defTabSz="873632">
              <a:lnSpc>
                <a:spcPct val="150000"/>
              </a:lnSpc>
              <a:spcBef>
                <a:spcPts val="580"/>
              </a:spcBef>
              <a:buSzPct val="70000"/>
              <a:buFont typeface="Wingdings" pitchFamily="2" charset="2"/>
              <a:buChar char="l"/>
            </a:pP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搭建</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基础云平台，</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减少</a:t>
            </a:r>
            <a:r>
              <a:rPr lang="zh-CN" altLang="en-US" sz="1600" kern="0" dirty="0" smtClean="0">
                <a:solidFill>
                  <a:schemeClr val="bg1"/>
                </a:solidFill>
                <a:latin typeface="微软雅黑" panose="020B0503020204020204" pitchFamily="34" charset="-122"/>
                <a:ea typeface="微软雅黑" panose="020B0503020204020204" pitchFamily="34" charset="-122"/>
                <a:cs typeface="Arial" pitchFamily="34" charset="0"/>
              </a:rPr>
              <a:t>院系</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与</a:t>
            </a:r>
            <a:r>
              <a:rPr lang="zh-CN" altLang="en-US" sz="1600" kern="0" dirty="0">
                <a:solidFill>
                  <a:schemeClr val="bg1"/>
                </a:solidFill>
                <a:latin typeface="微软雅黑" panose="020B0503020204020204" pitchFamily="34" charset="-122"/>
                <a:ea typeface="微软雅黑" panose="020B0503020204020204" pitchFamily="34" charset="-122"/>
                <a:cs typeface="Arial" pitchFamily="34" charset="0"/>
              </a:rPr>
              <a:t>院系</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之间</a:t>
            </a:r>
            <a:r>
              <a:rPr lang="zh-CN" altLang="zh-CN" sz="1600" kern="0" dirty="0">
                <a:solidFill>
                  <a:schemeClr val="bg1"/>
                </a:solidFill>
                <a:latin typeface="微软雅黑" panose="020B0503020204020204" pitchFamily="34" charset="-122"/>
                <a:ea typeface="微软雅黑" panose="020B0503020204020204" pitchFamily="34" charset="-122"/>
                <a:cs typeface="Arial" pitchFamily="34" charset="0"/>
              </a:rPr>
              <a:t>的互通难度，减少教务的管理难度</a:t>
            </a:r>
            <a:r>
              <a:rPr lang="zh-CN"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rPr>
              <a:t>；</a:t>
            </a:r>
            <a:endParaRPr lang="en-US" altLang="zh-CN" sz="1600" kern="0" dirty="0" smtClean="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 name="矩形 1"/>
          <p:cNvSpPr/>
          <p:nvPr/>
        </p:nvSpPr>
        <p:spPr>
          <a:xfrm>
            <a:off x="6598985" y="4984769"/>
            <a:ext cx="5251298" cy="1033271"/>
          </a:xfrm>
          <a:prstGeom prst="rect">
            <a:avLst/>
          </a:prstGeom>
          <a:noFill/>
          <a:ln w="9525" algn="ctr">
            <a:noFill/>
            <a:miter lim="800000"/>
            <a:headEnd/>
            <a:tailEnd/>
          </a:ln>
        </p:spPr>
        <p:txBody>
          <a:bodyPr wrap="square" lIns="108879" tIns="54439" rIns="108879" bIns="54439">
            <a:spAutoFit/>
          </a:bodyPr>
          <a:lstStyle/>
          <a:p>
            <a:pPr algn="ctr">
              <a:spcBef>
                <a:spcPts val="715"/>
              </a:spcBef>
            </a:pPr>
            <a:r>
              <a:rPr lang="zh-CN" altLang="en-US" sz="2000" b="1" dirty="0" smtClean="0">
                <a:solidFill>
                  <a:srgbClr val="FFFF00"/>
                </a:solidFill>
                <a:latin typeface="微软雅黑" panose="020B0503020204020204" pitchFamily="34" charset="-122"/>
                <a:ea typeface="微软雅黑" panose="020B0503020204020204" pitchFamily="34" charset="-122"/>
              </a:rPr>
              <a:t>智慧校园云</a:t>
            </a:r>
            <a:r>
              <a:rPr lang="zh-CN" altLang="zh-CN" sz="2000" b="1" dirty="0" smtClean="0">
                <a:solidFill>
                  <a:srgbClr val="FFFF00"/>
                </a:solidFill>
                <a:latin typeface="微软雅黑" panose="020B0503020204020204" pitchFamily="34" charset="-122"/>
                <a:ea typeface="微软雅黑" panose="020B0503020204020204" pitchFamily="34" charset="-122"/>
              </a:rPr>
              <a:t>整合</a:t>
            </a:r>
            <a:r>
              <a:rPr lang="zh-CN" altLang="en-US" sz="2000" b="1" dirty="0" smtClean="0">
                <a:solidFill>
                  <a:srgbClr val="FFFF00"/>
                </a:solidFill>
                <a:latin typeface="微软雅黑" panose="020B0503020204020204" pitchFamily="34" charset="-122"/>
                <a:ea typeface="微软雅黑" panose="020B0503020204020204" pitchFamily="34" charset="-122"/>
              </a:rPr>
              <a:t>校园</a:t>
            </a:r>
            <a:r>
              <a:rPr lang="zh-CN" altLang="zh-CN" sz="2000" b="1" dirty="0" smtClean="0">
                <a:solidFill>
                  <a:srgbClr val="FFFF00"/>
                </a:solidFill>
                <a:latin typeface="微软雅黑" panose="020B0503020204020204" pitchFamily="34" charset="-122"/>
                <a:ea typeface="微软雅黑" panose="020B0503020204020204" pitchFamily="34" charset="-122"/>
              </a:rPr>
              <a:t>应用</a:t>
            </a:r>
            <a:r>
              <a:rPr lang="zh-CN" altLang="zh-CN" sz="2000" b="1" dirty="0">
                <a:solidFill>
                  <a:srgbClr val="FFFF00"/>
                </a:solidFill>
                <a:latin typeface="微软雅黑" panose="020B0503020204020204" pitchFamily="34" charset="-122"/>
                <a:ea typeface="微软雅黑" panose="020B0503020204020204" pitchFamily="34" charset="-122"/>
              </a:rPr>
              <a:t>资源</a:t>
            </a:r>
            <a:r>
              <a:rPr lang="zh-CN" altLang="zh-CN" sz="2000" b="1" dirty="0" smtClean="0">
                <a:solidFill>
                  <a:srgbClr val="FFFF00"/>
                </a:solidFill>
                <a:latin typeface="微软雅黑" panose="020B0503020204020204" pitchFamily="34" charset="-122"/>
                <a:ea typeface="微软雅黑" panose="020B0503020204020204" pitchFamily="34" charset="-122"/>
              </a:rPr>
              <a:t>：</a:t>
            </a:r>
            <a:r>
              <a:rPr lang="zh-CN" altLang="en-US" sz="2000" b="1" dirty="0" smtClean="0">
                <a:solidFill>
                  <a:srgbClr val="FFFF00"/>
                </a:solidFill>
                <a:latin typeface="微软雅黑" panose="020B0503020204020204" pitchFamily="34" charset="-122"/>
                <a:ea typeface="微软雅黑" panose="020B0503020204020204" pitchFamily="34" charset="-122"/>
              </a:rPr>
              <a:t>优质教学资源共享、</a:t>
            </a:r>
            <a:r>
              <a:rPr lang="zh-CN" altLang="zh-CN" sz="2000" b="1" dirty="0" smtClean="0">
                <a:solidFill>
                  <a:srgbClr val="FFFF00"/>
                </a:solidFill>
                <a:latin typeface="微软雅黑" panose="020B0503020204020204" pitchFamily="34" charset="-122"/>
                <a:ea typeface="微软雅黑" panose="020B0503020204020204" pitchFamily="34" charset="-122"/>
              </a:rPr>
              <a:t>新生</a:t>
            </a:r>
            <a:r>
              <a:rPr lang="zh-CN" altLang="zh-CN" sz="2000" b="1" dirty="0">
                <a:solidFill>
                  <a:srgbClr val="FFFF00"/>
                </a:solidFill>
                <a:latin typeface="微软雅黑" panose="020B0503020204020204" pitchFamily="34" charset="-122"/>
                <a:ea typeface="微软雅黑" panose="020B0503020204020204" pitchFamily="34" charset="-122"/>
              </a:rPr>
              <a:t>注册、考勤签到、成绩查询、宿舍管理等。</a:t>
            </a:r>
          </a:p>
        </p:txBody>
      </p:sp>
    </p:spTree>
    <p:extLst>
      <p:ext uri="{BB962C8B-B14F-4D97-AF65-F5344CB8AC3E}">
        <p14:creationId xmlns:p14="http://schemas.microsoft.com/office/powerpoint/2010/main" val="706168967"/>
      </p:ext>
    </p:extLst>
  </p:cSld>
  <p:clrMapOvr>
    <a:masterClrMapping/>
  </p:clrMapOvr>
  <mc:AlternateContent xmlns:mc="http://schemas.openxmlformats.org/markup-compatibility/2006" xmlns:p14="http://schemas.microsoft.com/office/powerpoint/2010/main">
    <mc:Choice Requires="p14">
      <p:transition p14:dur="0" advTm="18000"/>
    </mc:Choice>
    <mc:Fallback xmlns="">
      <p:transition advTm="18000"/>
    </mc:Fallback>
  </mc:AlternateContent>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18292459"/>
              </p:ext>
            </p:extLst>
          </p:nvPr>
        </p:nvGraphicFramePr>
        <p:xfrm>
          <a:off x="554823" y="1221104"/>
          <a:ext cx="6887189" cy="5049039"/>
        </p:xfrm>
        <a:graphic>
          <a:graphicData uri="http://schemas.openxmlformats.org/presentationml/2006/ole">
            <mc:AlternateContent xmlns:mc="http://schemas.openxmlformats.org/markup-compatibility/2006">
              <mc:Choice xmlns:v="urn:schemas-microsoft-com:vml" Requires="v">
                <p:oleObj spid="_x0000_s1050" name="演示文稿" r:id="rId3" imgW="1572774" imgH="1179615" progId="PowerPoint.Show.12">
                  <p:embed/>
                </p:oleObj>
              </mc:Choice>
              <mc:Fallback>
                <p:oleObj name="演示文稿" r:id="rId3" imgW="1572774" imgH="1179615" progId="PowerPoint.Show.12">
                  <p:embed/>
                  <p:pic>
                    <p:nvPicPr>
                      <p:cNvPr id="0" name=""/>
                      <p:cNvPicPr>
                        <a:picLocks noChangeAspect="1" noChangeArrowheads="1"/>
                      </p:cNvPicPr>
                      <p:nvPr/>
                    </p:nvPicPr>
                    <p:blipFill>
                      <a:blip r:embed="rId4"/>
                      <a:srcRect/>
                      <a:stretch>
                        <a:fillRect/>
                      </a:stretch>
                    </p:blipFill>
                    <p:spPr bwMode="auto">
                      <a:xfrm>
                        <a:off x="554823" y="1221104"/>
                        <a:ext cx="6887189" cy="50490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ounded Rectangle 41"/>
          <p:cNvSpPr/>
          <p:nvPr/>
        </p:nvSpPr>
        <p:spPr>
          <a:xfrm>
            <a:off x="8005888" y="1235902"/>
            <a:ext cx="3540874" cy="5051660"/>
          </a:xfrm>
          <a:prstGeom prst="roundRect">
            <a:avLst>
              <a:gd name="adj" fmla="val 2238"/>
            </a:avLst>
          </a:prstGeom>
          <a:gradFill flip="none" rotWithShape="1">
            <a:gsLst>
              <a:gs pos="0">
                <a:srgbClr val="4F81BD">
                  <a:lumMod val="40000"/>
                  <a:lumOff val="60000"/>
                  <a:alpha val="90000"/>
                </a:srgbClr>
              </a:gs>
              <a:gs pos="10000">
                <a:srgbClr val="226F9E"/>
              </a:gs>
              <a:gs pos="62000">
                <a:srgbClr val="3E6CA4">
                  <a:alpha val="6000"/>
                </a:srgbClr>
              </a:gs>
              <a:gs pos="35000">
                <a:srgbClr val="4F81BD">
                  <a:lumMod val="75000"/>
                  <a:alpha val="37000"/>
                </a:srgbClr>
              </a:gs>
              <a:gs pos="98000">
                <a:srgbClr val="4F81BD">
                  <a:lumMod val="50000"/>
                  <a:alpha val="40000"/>
                </a:srgbClr>
              </a:gs>
            </a:gsLst>
            <a:lin ang="2700000" scaled="1"/>
            <a:tileRect/>
          </a:gradFill>
          <a:ln w="9525" cap="flat" cmpd="sng" algn="ctr">
            <a:solidFill>
              <a:srgbClr val="8EB4E3"/>
            </a:solidFill>
            <a:prstDash val="solid"/>
            <a:round/>
            <a:headEnd type="none" w="med" len="med"/>
            <a:tailEnd type="none" w="med" len="med"/>
          </a:ln>
          <a:effectLst>
            <a:outerShdw blurRad="76200" dist="63500" dir="8100000" algn="tr" rotWithShape="0">
              <a:prstClr val="black">
                <a:alpha val="40000"/>
              </a:prstClr>
            </a:outerShdw>
          </a:effectLst>
          <a:scene3d>
            <a:camera prst="orthographicFront"/>
            <a:lightRig rig="flat" dir="t"/>
          </a:scene3d>
        </p:spPr>
      </p:sp>
      <p:sp>
        <p:nvSpPr>
          <p:cNvPr id="6" name="TextBox 69"/>
          <p:cNvSpPr txBox="1">
            <a:spLocks noChangeArrowheads="1"/>
          </p:cNvSpPr>
          <p:nvPr/>
        </p:nvSpPr>
        <p:spPr bwMode="auto">
          <a:xfrm>
            <a:off x="8042498" y="4631252"/>
            <a:ext cx="3429695" cy="1600458"/>
          </a:xfrm>
          <a:prstGeom prst="rect">
            <a:avLst/>
          </a:prstGeom>
          <a:noFill/>
          <a:ln w="9525">
            <a:noFill/>
            <a:miter lim="800000"/>
            <a:headEnd/>
            <a:tailEnd/>
          </a:ln>
        </p:spPr>
        <p:txBody>
          <a:bodyPr wrap="square" lIns="48010" tIns="60970" rIns="48010" bIns="60970">
            <a:spAutoFit/>
          </a:bodyPr>
          <a:lstStyle/>
          <a:p>
            <a:pPr marL="190531" indent="-190531">
              <a:lnSpc>
                <a:spcPct val="150000"/>
              </a:lnSpc>
              <a:buSzPct val="50000"/>
              <a:buFont typeface="Wingdings" pitchFamily="2" charset="2"/>
              <a:buChar char="l"/>
            </a:pPr>
            <a:r>
              <a:rPr lang="zh-CN" altLang="en-US" sz="1600" noProof="1">
                <a:solidFill>
                  <a:schemeClr val="bg1"/>
                </a:solidFill>
                <a:latin typeface="FrutigerNext LT Regular" pitchFamily="34" charset="0"/>
                <a:ea typeface="微软雅黑" pitchFamily="34" charset="-122"/>
                <a:cs typeface="Arial" pitchFamily="34" charset="0"/>
                <a:sym typeface="Lucida Grande"/>
              </a:rPr>
              <a:t>数据</a:t>
            </a:r>
            <a:r>
              <a:rPr lang="zh-CN" altLang="zh-CN" sz="1600" noProof="1">
                <a:solidFill>
                  <a:schemeClr val="bg1"/>
                </a:solidFill>
                <a:latin typeface="FrutigerNext LT Regular" pitchFamily="34" charset="0"/>
                <a:ea typeface="微软雅黑" pitchFamily="34" charset="-122"/>
                <a:cs typeface="Arial" pitchFamily="34" charset="0"/>
                <a:sym typeface="Lucida Grande"/>
              </a:rPr>
              <a:t>0</a:t>
            </a:r>
            <a:r>
              <a:rPr lang="zh-CN" altLang="en-US" sz="1600" noProof="1">
                <a:solidFill>
                  <a:schemeClr val="bg1"/>
                </a:solidFill>
                <a:latin typeface="FrutigerNext LT Regular" pitchFamily="34" charset="0"/>
                <a:ea typeface="微软雅黑" pitchFamily="34" charset="-122"/>
                <a:cs typeface="Arial" pitchFamily="34" charset="0"/>
                <a:sym typeface="Lucida Grande"/>
              </a:rPr>
              <a:t>丢失，业务永续</a:t>
            </a:r>
            <a:endParaRPr lang="zh-CN" altLang="zh-CN" sz="1600" noProof="1">
              <a:solidFill>
                <a:schemeClr val="bg1"/>
              </a:solidFill>
              <a:latin typeface="FrutigerNext LT Regular" pitchFamily="34" charset="0"/>
              <a:ea typeface="微软雅黑" pitchFamily="34" charset="-122"/>
              <a:cs typeface="Arial" pitchFamily="34" charset="0"/>
              <a:sym typeface="Lucida Grande"/>
            </a:endParaRPr>
          </a:p>
          <a:p>
            <a:pPr marL="190531" indent="-190531">
              <a:lnSpc>
                <a:spcPct val="150000"/>
              </a:lnSpc>
              <a:buSzPct val="50000"/>
              <a:buFont typeface="Wingdings" pitchFamily="2" charset="2"/>
              <a:buChar char="l"/>
            </a:pPr>
            <a:r>
              <a:rPr lang="zh-CN" altLang="zh-CN" sz="1600" noProof="1">
                <a:solidFill>
                  <a:schemeClr val="bg1"/>
                </a:solidFill>
                <a:latin typeface="FrutigerNext LT Regular" pitchFamily="34" charset="0"/>
                <a:ea typeface="微软雅黑" pitchFamily="34" charset="-122"/>
                <a:cs typeface="Arial" pitchFamily="34" charset="0"/>
                <a:sym typeface="Lucida Grande"/>
              </a:rPr>
              <a:t>99.9999%</a:t>
            </a:r>
            <a:r>
              <a:rPr lang="zh-CN" altLang="en-US" sz="1600" noProof="1">
                <a:solidFill>
                  <a:schemeClr val="bg1"/>
                </a:solidFill>
                <a:latin typeface="FrutigerNext LT Regular" pitchFamily="34" charset="0"/>
                <a:ea typeface="微软雅黑" pitchFamily="34" charset="-122"/>
                <a:cs typeface="Arial" pitchFamily="34" charset="0"/>
                <a:sym typeface="Lucida Grande"/>
              </a:rPr>
              <a:t>系统可用性</a:t>
            </a:r>
            <a:endParaRPr lang="zh-CN" altLang="zh-CN" sz="1600" noProof="1">
              <a:solidFill>
                <a:schemeClr val="bg1"/>
              </a:solidFill>
              <a:latin typeface="FrutigerNext LT Regular" pitchFamily="34" charset="0"/>
              <a:ea typeface="微软雅黑" pitchFamily="34" charset="-122"/>
              <a:cs typeface="Arial" pitchFamily="34" charset="0"/>
              <a:sym typeface="Lucida Grande"/>
            </a:endParaRPr>
          </a:p>
          <a:p>
            <a:pPr marL="190531" indent="-190531">
              <a:lnSpc>
                <a:spcPct val="150000"/>
              </a:lnSpc>
              <a:buSzPct val="50000"/>
              <a:buFont typeface="Wingdings" pitchFamily="2" charset="2"/>
              <a:buChar char="l"/>
            </a:pPr>
            <a:r>
              <a:rPr lang="zh-CN" altLang="en-US" sz="1600" noProof="1">
                <a:solidFill>
                  <a:schemeClr val="bg1"/>
                </a:solidFill>
                <a:latin typeface="FrutigerNext LT Regular" pitchFamily="34" charset="0"/>
                <a:ea typeface="微软雅黑" pitchFamily="34" charset="-122"/>
                <a:cs typeface="Arial" pitchFamily="34" charset="0"/>
                <a:sym typeface="Lucida Grande"/>
              </a:rPr>
              <a:t>统一管理，维护投入减少</a:t>
            </a:r>
            <a:r>
              <a:rPr lang="zh-CN" altLang="zh-CN" sz="1600" noProof="1">
                <a:solidFill>
                  <a:schemeClr val="bg1"/>
                </a:solidFill>
                <a:latin typeface="FrutigerNext LT Regular" pitchFamily="34" charset="0"/>
                <a:ea typeface="微软雅黑" pitchFamily="34" charset="-122"/>
                <a:cs typeface="Arial" pitchFamily="34" charset="0"/>
                <a:sym typeface="Lucida Grande"/>
              </a:rPr>
              <a:t>50%</a:t>
            </a:r>
            <a:r>
              <a:rPr lang="zh-CN" altLang="en-US" sz="1600" noProof="1">
                <a:solidFill>
                  <a:schemeClr val="bg1"/>
                </a:solidFill>
                <a:latin typeface="FrutigerNext LT Regular" pitchFamily="34" charset="0"/>
                <a:ea typeface="微软雅黑" pitchFamily="34" charset="-122"/>
                <a:cs typeface="Arial" pitchFamily="34" charset="0"/>
                <a:sym typeface="Lucida Grande"/>
              </a:rPr>
              <a:t>以上</a:t>
            </a:r>
            <a:endParaRPr lang="en-US" altLang="zh-CN" sz="1600" noProof="1">
              <a:solidFill>
                <a:schemeClr val="bg1"/>
              </a:solidFill>
              <a:latin typeface="FrutigerNext LT Regular" pitchFamily="34" charset="0"/>
              <a:ea typeface="微软雅黑" pitchFamily="34" charset="-122"/>
              <a:cs typeface="Arial" pitchFamily="34" charset="0"/>
              <a:sym typeface="Lucida Grande"/>
            </a:endParaRPr>
          </a:p>
          <a:p>
            <a:pPr marL="190531" indent="-190531">
              <a:lnSpc>
                <a:spcPct val="150000"/>
              </a:lnSpc>
              <a:buSzPct val="50000"/>
              <a:buFont typeface="Wingdings" pitchFamily="2" charset="2"/>
              <a:buChar char="l"/>
            </a:pPr>
            <a:r>
              <a:rPr lang="zh-CN" altLang="en-US" sz="1600" noProof="1">
                <a:solidFill>
                  <a:schemeClr val="bg1"/>
                </a:solidFill>
                <a:latin typeface="FrutigerNext LT Regular" pitchFamily="34" charset="0"/>
                <a:ea typeface="微软雅黑" pitchFamily="34" charset="-122"/>
                <a:cs typeface="Arial" pitchFamily="34" charset="0"/>
                <a:sym typeface="Lucida Grande"/>
              </a:rPr>
              <a:t>可视化容灾管理</a:t>
            </a:r>
            <a:endParaRPr lang="zh-CN" altLang="zh-CN" sz="1600" noProof="1">
              <a:solidFill>
                <a:schemeClr val="bg1"/>
              </a:solidFill>
              <a:latin typeface="FrutigerNext LT Regular" pitchFamily="34" charset="0"/>
              <a:ea typeface="微软雅黑" pitchFamily="34" charset="-122"/>
              <a:cs typeface="Arial" pitchFamily="34" charset="0"/>
              <a:sym typeface="Lucida Grande"/>
            </a:endParaRPr>
          </a:p>
        </p:txBody>
      </p:sp>
      <p:sp>
        <p:nvSpPr>
          <p:cNvPr id="7" name="AutoShape 44"/>
          <p:cNvSpPr>
            <a:spLocks noChangeArrowheads="1"/>
          </p:cNvSpPr>
          <p:nvPr/>
        </p:nvSpPr>
        <p:spPr bwMode="auto">
          <a:xfrm>
            <a:off x="7984115" y="1281755"/>
            <a:ext cx="3600755" cy="770890"/>
          </a:xfrm>
          <a:prstGeom prst="roundRect">
            <a:avLst>
              <a:gd name="adj" fmla="val 0"/>
            </a:avLst>
          </a:prstGeom>
          <a:gradFill flip="none" rotWithShape="1">
            <a:gsLst>
              <a:gs pos="0">
                <a:srgbClr val="C00000">
                  <a:alpha val="50000"/>
                </a:srgbClr>
              </a:gs>
              <a:gs pos="50000">
                <a:srgbClr val="C00000"/>
              </a:gs>
              <a:gs pos="100000">
                <a:srgbClr val="C00000">
                  <a:alpha val="50000"/>
                </a:srgbClr>
              </a:gs>
            </a:gsLst>
            <a:lin ang="10800000" scaled="1"/>
            <a:tileRect/>
          </a:gradFill>
          <a:ln>
            <a:noFill/>
          </a:ln>
          <a:effectLst>
            <a:outerShdw blurRad="50800" dist="38100" dir="2700000" algn="tl" rotWithShape="0">
              <a:prstClr val="black">
                <a:alpha val="40000"/>
              </a:prstClr>
            </a:outerShdw>
          </a:effectLst>
          <a:extLst/>
        </p:spPr>
        <p:txBody>
          <a:bodyPr lIns="153645" tIns="76822" rIns="153645" bIns="76822" anchor="ctr">
            <a:spAutoFit/>
          </a:bodyPr>
          <a:lstStyle/>
          <a:p>
            <a:pPr algn="ctr" defTabSz="1097768">
              <a:buClr>
                <a:srgbClr val="C00000"/>
              </a:buClr>
              <a:buSzPct val="60000"/>
              <a:defRPr/>
            </a:pPr>
            <a:endParaRPr kumimoji="1" lang="en-US" altLang="zh-CN" sz="1867"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endParaRPr>
          </a:p>
          <a:p>
            <a:pPr algn="ctr" defTabSz="1097768">
              <a:buClr>
                <a:srgbClr val="C00000"/>
              </a:buClr>
              <a:buSzPct val="60000"/>
              <a:defRPr/>
            </a:pPr>
            <a:endParaRPr kumimoji="1" lang="en-US" altLang="zh-CN" sz="1867"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endParaRPr>
          </a:p>
          <a:p>
            <a:pPr algn="ctr" defTabSz="1097768">
              <a:buClr>
                <a:srgbClr val="C00000"/>
              </a:buClr>
              <a:buSzPct val="60000"/>
              <a:defRPr/>
            </a:pPr>
            <a:endParaRPr kumimoji="1" lang="zh-CN" altLang="en-US" sz="267"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endParaRPr>
          </a:p>
        </p:txBody>
      </p:sp>
      <p:sp>
        <p:nvSpPr>
          <p:cNvPr id="8" name="矩形 7"/>
          <p:cNvSpPr/>
          <p:nvPr/>
        </p:nvSpPr>
        <p:spPr bwMode="black">
          <a:xfrm>
            <a:off x="8011214" y="1271890"/>
            <a:ext cx="3531315" cy="726163"/>
          </a:xfrm>
          <a:prstGeom prst="rect">
            <a:avLst/>
          </a:prstGeom>
          <a:noFill/>
          <a:ln>
            <a:noFill/>
          </a:ln>
          <a:effectLst>
            <a:outerShdw blurRad="63500" sx="101000" sy="101000" algn="ctr" rotWithShape="0">
              <a:srgbClr val="000000">
                <a:alpha val="20000"/>
              </a:srgbClr>
            </a:outerShdw>
          </a:effectLst>
        </p:spPr>
        <p:txBody>
          <a:bodyPr lIns="121942" tIns="60970" rIns="121942" bIns="60970"/>
          <a:lstStyle/>
          <a:p>
            <a:pPr algn="ctr">
              <a:defRPr/>
            </a:pPr>
            <a:r>
              <a:rPr lang="zh-CN" altLang="en-US" sz="1867" b="1" kern="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业务数据</a:t>
            </a:r>
            <a:r>
              <a:rPr lang="en-US" altLang="zh-CN" sz="4268"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0</a:t>
            </a:r>
            <a:r>
              <a:rPr lang="zh-CN" altLang="en-US" sz="4268"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小时</a:t>
            </a:r>
            <a:r>
              <a:rPr lang="zh-CN" altLang="en-US" sz="1867" b="1" kern="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恢复</a:t>
            </a:r>
            <a:endParaRPr lang="en-US" altLang="zh-CN" sz="1867" b="1" kern="0" dirty="0">
              <a:solidFill>
                <a:schemeClr val="bg1"/>
              </a:solidFill>
              <a:effectLst>
                <a:outerShdw blurRad="38100" dist="38100" dir="2700000" algn="tl">
                  <a:srgbClr val="000000">
                    <a:alpha val="43137"/>
                  </a:srgbClr>
                </a:outerShdw>
              </a:effectLst>
              <a:latin typeface="Arial" pitchFamily="34" charset="0"/>
              <a:ea typeface="微软雅黑" pitchFamily="34" charset="-122"/>
              <a:cs typeface="Arial" pitchFamily="34" charset="0"/>
            </a:endParaRPr>
          </a:p>
          <a:p>
            <a:pPr algn="ctr">
              <a:defRPr/>
            </a:pPr>
            <a:endParaRPr lang="en-US" altLang="zh-CN" sz="1867" b="1" kern="0" dirty="0">
              <a:solidFill>
                <a:schemeClr val="bg1"/>
              </a:solidFill>
              <a:effectLst>
                <a:outerShdw blurRad="38100" dist="38100" dir="2700000" algn="tl">
                  <a:srgbClr val="000000">
                    <a:alpha val="43137"/>
                  </a:srgbClr>
                </a:outerShdw>
              </a:effectLst>
              <a:latin typeface="Arial" pitchFamily="34" charset="0"/>
              <a:ea typeface="微软雅黑" pitchFamily="34" charset="-122"/>
              <a:cs typeface="Arial" pitchFamily="34" charset="0"/>
            </a:endParaRPr>
          </a:p>
        </p:txBody>
      </p:sp>
      <p:pic>
        <p:nvPicPr>
          <p:cNvPr id="9" name="Picture 5" descr="E:\91 HOL\课程图标\新建文件夹\存储-方案.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2162" y="2296569"/>
            <a:ext cx="3552486" cy="2299165"/>
          </a:xfrm>
          <a:prstGeom prst="rect">
            <a:avLst/>
          </a:prstGeom>
          <a:noFill/>
          <a:ln w="9525">
            <a:noFill/>
            <a:miter lim="800000"/>
            <a:headEnd/>
            <a:tailEnd/>
          </a:ln>
        </p:spPr>
      </p:pic>
      <p:sp>
        <p:nvSpPr>
          <p:cNvPr id="10" name="标题 1"/>
          <p:cNvSpPr txBox="1">
            <a:spLocks/>
          </p:cNvSpPr>
          <p:nvPr/>
        </p:nvSpPr>
        <p:spPr>
          <a:xfrm>
            <a:off x="360000" y="486000"/>
            <a:ext cx="11373791" cy="551831"/>
          </a:xfrm>
          <a:prstGeom prst="rect">
            <a:avLst/>
          </a:prstGeom>
        </p:spPr>
        <p:txBody>
          <a:bodyPr lIns="108813" tIns="54407" rIns="108813" bIns="54407"/>
          <a:lstStyle/>
          <a:p>
            <a:pPr defTabSz="1219301" fontAlgn="base">
              <a:lnSpc>
                <a:spcPct val="90000"/>
              </a:lnSpc>
              <a:spcBef>
                <a:spcPct val="0"/>
              </a:spcBef>
              <a:spcAft>
                <a:spcPct val="0"/>
              </a:spcAft>
              <a:buClr>
                <a:srgbClr val="CC9900"/>
              </a:buClr>
              <a:buSzPct val="60000"/>
              <a:tabLst>
                <a:tab pos="3892898" algn="l"/>
              </a:tabLst>
              <a:defRPr/>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Arial" charset="0"/>
              </a:rPr>
              <a:t>双活数据中心，保障同城业务连续性</a:t>
            </a:r>
          </a:p>
        </p:txBody>
      </p:sp>
    </p:spTree>
    <p:extLst>
      <p:ext uri="{BB962C8B-B14F-4D97-AF65-F5344CB8AC3E}">
        <p14:creationId xmlns:p14="http://schemas.microsoft.com/office/powerpoint/2010/main" val="3716110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0000" y="486000"/>
            <a:ext cx="11527920" cy="646331"/>
          </a:xfrm>
        </p:spPr>
        <p:txBody>
          <a:bodyPr/>
          <a:lstStyle/>
          <a:p>
            <a:pPr algn="l"/>
            <a:r>
              <a:rPr lang="zh-CN" altLang="en-US" sz="3600" dirty="0"/>
              <a:t>智能机房：合理布局、一体集成、智能高效</a:t>
            </a:r>
          </a:p>
        </p:txBody>
      </p:sp>
      <p:sp>
        <p:nvSpPr>
          <p:cNvPr id="4" name="圆角矩形 3"/>
          <p:cNvSpPr/>
          <p:nvPr/>
        </p:nvSpPr>
        <p:spPr bwMode="auto">
          <a:xfrm>
            <a:off x="3815853" y="3604338"/>
            <a:ext cx="5477876" cy="2259888"/>
          </a:xfrm>
          <a:prstGeom prst="roundRect">
            <a:avLst>
              <a:gd name="adj" fmla="val 6487"/>
            </a:avLst>
          </a:prstGeom>
          <a:solidFill>
            <a:schemeClr val="bg1"/>
          </a:solidFill>
          <a:ln w="19050">
            <a:solidFill>
              <a:schemeClr val="tx1">
                <a:lumMod val="95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770" tIns="38382" rIns="76770" bIns="38382" numCol="1" rtlCol="0" anchor="t" anchorCtr="0" compatLnSpc="1">
            <a:prstTxWarp prst="textNoShape">
              <a:avLst/>
            </a:prstTxWarp>
          </a:bodyPr>
          <a:lstStyle/>
          <a:p>
            <a:pPr defTabSz="767655">
              <a:buClr>
                <a:srgbClr val="CC9900"/>
              </a:buClr>
              <a:buFont typeface="Wingdings" pitchFamily="2" charset="2"/>
              <a:buChar char="n"/>
            </a:pPr>
            <a:endParaRPr lang="zh-CN" altLang="en-US" sz="1402" dirty="0">
              <a:latin typeface="Arial" charset="0"/>
              <a:ea typeface="宋体" charset="-122"/>
            </a:endParaRPr>
          </a:p>
        </p:txBody>
      </p:sp>
      <p:pic>
        <p:nvPicPr>
          <p:cNvPr id="5" name="Picture 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00403" y="3915345"/>
            <a:ext cx="4952857" cy="1790701"/>
          </a:xfrm>
          <a:prstGeom prst="rect">
            <a:avLst/>
          </a:prstGeom>
          <a:noFill/>
          <a:ln w="9525">
            <a:noFill/>
            <a:miter lim="800000"/>
            <a:headEnd/>
            <a:tailEnd/>
          </a:ln>
        </p:spPr>
      </p:pic>
      <p:grpSp>
        <p:nvGrpSpPr>
          <p:cNvPr id="3" name="组合 3"/>
          <p:cNvGrpSpPr/>
          <p:nvPr/>
        </p:nvGrpSpPr>
        <p:grpSpPr>
          <a:xfrm>
            <a:off x="2169922" y="1831613"/>
            <a:ext cx="1018170" cy="3482237"/>
            <a:chOff x="6221169" y="1132764"/>
            <a:chExt cx="1489816" cy="3821372"/>
          </a:xfrm>
        </p:grpSpPr>
        <p:sp>
          <p:nvSpPr>
            <p:cNvPr id="7" name="矩形 6"/>
            <p:cNvSpPr/>
            <p:nvPr/>
          </p:nvSpPr>
          <p:spPr bwMode="auto">
            <a:xfrm>
              <a:off x="6237447" y="1392702"/>
              <a:ext cx="1443513" cy="3530990"/>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61" tIns="45732" rIns="91461" bIns="45732" numCol="1" rtlCol="0" anchor="t" anchorCtr="0" compatLnSpc="1">
              <a:prstTxWarp prst="textNoShape">
                <a:avLst/>
              </a:prstTxWarp>
            </a:bodyPr>
            <a:lstStyle/>
            <a:p>
              <a:pPr defTabSz="767655">
                <a:buClr>
                  <a:srgbClr val="CC9900"/>
                </a:buClr>
                <a:buFont typeface="Wingdings" pitchFamily="2" charset="2"/>
                <a:buChar char="n"/>
              </a:pPr>
              <a:endParaRPr lang="zh-CN" altLang="en-US" sz="1402" dirty="0">
                <a:latin typeface="Arial" charset="0"/>
                <a:ea typeface="宋体" charset="-122"/>
              </a:endParaRPr>
            </a:p>
          </p:txBody>
        </p:sp>
        <p:grpSp>
          <p:nvGrpSpPr>
            <p:cNvPr id="6" name="组合 20"/>
            <p:cNvGrpSpPr/>
            <p:nvPr/>
          </p:nvGrpSpPr>
          <p:grpSpPr>
            <a:xfrm>
              <a:off x="6221169" y="1132764"/>
              <a:ext cx="1489816" cy="3821372"/>
              <a:chOff x="5293122" y="1310186"/>
              <a:chExt cx="1159594" cy="3821372"/>
            </a:xfrm>
            <a:solidFill>
              <a:srgbClr val="BF3A3B"/>
            </a:solidFill>
          </p:grpSpPr>
          <p:sp>
            <p:nvSpPr>
              <p:cNvPr id="9" name="Freeform 14"/>
              <p:cNvSpPr>
                <a:spLocks noEditPoints="1"/>
              </p:cNvSpPr>
              <p:nvPr/>
            </p:nvSpPr>
            <p:spPr bwMode="auto">
              <a:xfrm>
                <a:off x="5293122" y="1615072"/>
                <a:ext cx="1159594" cy="1810517"/>
              </a:xfrm>
              <a:custGeom>
                <a:avLst/>
                <a:gdLst/>
                <a:ahLst/>
                <a:cxnLst>
                  <a:cxn ang="0">
                    <a:pos x="7792" y="0"/>
                  </a:cxn>
                  <a:cxn ang="0">
                    <a:pos x="0" y="12190"/>
                  </a:cxn>
                  <a:cxn ang="0">
                    <a:pos x="687" y="690"/>
                  </a:cxn>
                  <a:cxn ang="0">
                    <a:pos x="2079" y="2084"/>
                  </a:cxn>
                  <a:cxn ang="0">
                    <a:pos x="687" y="690"/>
                  </a:cxn>
                  <a:cxn ang="0">
                    <a:pos x="2079" y="10165"/>
                  </a:cxn>
                  <a:cxn ang="0">
                    <a:pos x="687" y="11558"/>
                  </a:cxn>
                  <a:cxn ang="0">
                    <a:pos x="2363" y="10165"/>
                  </a:cxn>
                  <a:cxn ang="0">
                    <a:pos x="3755" y="11558"/>
                  </a:cxn>
                  <a:cxn ang="0">
                    <a:pos x="2363" y="10165"/>
                  </a:cxn>
                  <a:cxn ang="0">
                    <a:pos x="5431" y="10165"/>
                  </a:cxn>
                  <a:cxn ang="0">
                    <a:pos x="4037" y="11558"/>
                  </a:cxn>
                  <a:cxn ang="0">
                    <a:pos x="5713" y="10165"/>
                  </a:cxn>
                  <a:cxn ang="0">
                    <a:pos x="7105" y="11558"/>
                  </a:cxn>
                  <a:cxn ang="0">
                    <a:pos x="5713" y="10165"/>
                  </a:cxn>
                  <a:cxn ang="0">
                    <a:pos x="2079" y="8270"/>
                  </a:cxn>
                  <a:cxn ang="0">
                    <a:pos x="687" y="9663"/>
                  </a:cxn>
                  <a:cxn ang="0">
                    <a:pos x="2363" y="8270"/>
                  </a:cxn>
                  <a:cxn ang="0">
                    <a:pos x="3755" y="9663"/>
                  </a:cxn>
                  <a:cxn ang="0">
                    <a:pos x="2363" y="8270"/>
                  </a:cxn>
                  <a:cxn ang="0">
                    <a:pos x="5431" y="8270"/>
                  </a:cxn>
                  <a:cxn ang="0">
                    <a:pos x="4037" y="9663"/>
                  </a:cxn>
                  <a:cxn ang="0">
                    <a:pos x="5713" y="8270"/>
                  </a:cxn>
                  <a:cxn ang="0">
                    <a:pos x="7105" y="9663"/>
                  </a:cxn>
                  <a:cxn ang="0">
                    <a:pos x="5713" y="8270"/>
                  </a:cxn>
                  <a:cxn ang="0">
                    <a:pos x="2079" y="6376"/>
                  </a:cxn>
                  <a:cxn ang="0">
                    <a:pos x="687" y="7768"/>
                  </a:cxn>
                  <a:cxn ang="0">
                    <a:pos x="2363" y="6376"/>
                  </a:cxn>
                  <a:cxn ang="0">
                    <a:pos x="3755" y="7768"/>
                  </a:cxn>
                  <a:cxn ang="0">
                    <a:pos x="2363" y="6376"/>
                  </a:cxn>
                  <a:cxn ang="0">
                    <a:pos x="5431" y="6376"/>
                  </a:cxn>
                  <a:cxn ang="0">
                    <a:pos x="4037" y="7768"/>
                  </a:cxn>
                  <a:cxn ang="0">
                    <a:pos x="5713" y="6376"/>
                  </a:cxn>
                  <a:cxn ang="0">
                    <a:pos x="7105" y="7768"/>
                  </a:cxn>
                  <a:cxn ang="0">
                    <a:pos x="5713" y="6376"/>
                  </a:cxn>
                  <a:cxn ang="0">
                    <a:pos x="2079" y="4481"/>
                  </a:cxn>
                  <a:cxn ang="0">
                    <a:pos x="687" y="5874"/>
                  </a:cxn>
                  <a:cxn ang="0">
                    <a:pos x="2363" y="4481"/>
                  </a:cxn>
                  <a:cxn ang="0">
                    <a:pos x="3755" y="5874"/>
                  </a:cxn>
                  <a:cxn ang="0">
                    <a:pos x="2363" y="4481"/>
                  </a:cxn>
                  <a:cxn ang="0">
                    <a:pos x="5431" y="4481"/>
                  </a:cxn>
                  <a:cxn ang="0">
                    <a:pos x="4037" y="5874"/>
                  </a:cxn>
                  <a:cxn ang="0">
                    <a:pos x="5713" y="4481"/>
                  </a:cxn>
                  <a:cxn ang="0">
                    <a:pos x="7105" y="5874"/>
                  </a:cxn>
                  <a:cxn ang="0">
                    <a:pos x="5713" y="4481"/>
                  </a:cxn>
                  <a:cxn ang="0">
                    <a:pos x="2079" y="2585"/>
                  </a:cxn>
                  <a:cxn ang="0">
                    <a:pos x="687" y="3979"/>
                  </a:cxn>
                  <a:cxn ang="0">
                    <a:pos x="2363" y="2585"/>
                  </a:cxn>
                  <a:cxn ang="0">
                    <a:pos x="3755" y="3979"/>
                  </a:cxn>
                  <a:cxn ang="0">
                    <a:pos x="2363" y="2585"/>
                  </a:cxn>
                  <a:cxn ang="0">
                    <a:pos x="5431" y="2585"/>
                  </a:cxn>
                  <a:cxn ang="0">
                    <a:pos x="4037" y="3979"/>
                  </a:cxn>
                  <a:cxn ang="0">
                    <a:pos x="2363" y="690"/>
                  </a:cxn>
                  <a:cxn ang="0">
                    <a:pos x="3755" y="2084"/>
                  </a:cxn>
                  <a:cxn ang="0">
                    <a:pos x="2363" y="690"/>
                  </a:cxn>
                  <a:cxn ang="0">
                    <a:pos x="5431" y="690"/>
                  </a:cxn>
                  <a:cxn ang="0">
                    <a:pos x="4037" y="2084"/>
                  </a:cxn>
                  <a:cxn ang="0">
                    <a:pos x="5713" y="690"/>
                  </a:cxn>
                  <a:cxn ang="0">
                    <a:pos x="7105" y="2084"/>
                  </a:cxn>
                  <a:cxn ang="0">
                    <a:pos x="5713" y="690"/>
                  </a:cxn>
                  <a:cxn ang="0">
                    <a:pos x="7105" y="2585"/>
                  </a:cxn>
                  <a:cxn ang="0">
                    <a:pos x="5713" y="3979"/>
                  </a:cxn>
                </a:cxnLst>
                <a:rect l="0" t="0" r="r" b="b"/>
                <a:pathLst>
                  <a:path w="7792" h="12190">
                    <a:moveTo>
                      <a:pt x="0" y="0"/>
                    </a:moveTo>
                    <a:lnTo>
                      <a:pt x="7792" y="0"/>
                    </a:lnTo>
                    <a:lnTo>
                      <a:pt x="7792" y="12190"/>
                    </a:lnTo>
                    <a:lnTo>
                      <a:pt x="0" y="12190"/>
                    </a:lnTo>
                    <a:lnTo>
                      <a:pt x="0" y="0"/>
                    </a:lnTo>
                    <a:close/>
                    <a:moveTo>
                      <a:pt x="687" y="690"/>
                    </a:moveTo>
                    <a:lnTo>
                      <a:pt x="2079" y="690"/>
                    </a:lnTo>
                    <a:lnTo>
                      <a:pt x="2079" y="2084"/>
                    </a:lnTo>
                    <a:lnTo>
                      <a:pt x="687" y="2084"/>
                    </a:lnTo>
                    <a:lnTo>
                      <a:pt x="687" y="690"/>
                    </a:lnTo>
                    <a:close/>
                    <a:moveTo>
                      <a:pt x="687" y="10165"/>
                    </a:moveTo>
                    <a:lnTo>
                      <a:pt x="2079" y="10165"/>
                    </a:lnTo>
                    <a:lnTo>
                      <a:pt x="2079" y="11558"/>
                    </a:lnTo>
                    <a:lnTo>
                      <a:pt x="687" y="11558"/>
                    </a:lnTo>
                    <a:lnTo>
                      <a:pt x="687" y="10165"/>
                    </a:lnTo>
                    <a:close/>
                    <a:moveTo>
                      <a:pt x="2363" y="10165"/>
                    </a:moveTo>
                    <a:lnTo>
                      <a:pt x="3755" y="10165"/>
                    </a:lnTo>
                    <a:lnTo>
                      <a:pt x="3755" y="11558"/>
                    </a:lnTo>
                    <a:lnTo>
                      <a:pt x="2363" y="11558"/>
                    </a:lnTo>
                    <a:lnTo>
                      <a:pt x="2363" y="10165"/>
                    </a:lnTo>
                    <a:close/>
                    <a:moveTo>
                      <a:pt x="4037" y="10165"/>
                    </a:moveTo>
                    <a:lnTo>
                      <a:pt x="5431" y="10165"/>
                    </a:lnTo>
                    <a:lnTo>
                      <a:pt x="5431" y="11558"/>
                    </a:lnTo>
                    <a:lnTo>
                      <a:pt x="4037" y="11558"/>
                    </a:lnTo>
                    <a:lnTo>
                      <a:pt x="4037" y="10165"/>
                    </a:lnTo>
                    <a:close/>
                    <a:moveTo>
                      <a:pt x="5713" y="10165"/>
                    </a:moveTo>
                    <a:lnTo>
                      <a:pt x="7105" y="10165"/>
                    </a:lnTo>
                    <a:lnTo>
                      <a:pt x="7105" y="11558"/>
                    </a:lnTo>
                    <a:lnTo>
                      <a:pt x="5713" y="11558"/>
                    </a:lnTo>
                    <a:lnTo>
                      <a:pt x="5713" y="10165"/>
                    </a:lnTo>
                    <a:close/>
                    <a:moveTo>
                      <a:pt x="687" y="8270"/>
                    </a:moveTo>
                    <a:lnTo>
                      <a:pt x="2079" y="8270"/>
                    </a:lnTo>
                    <a:lnTo>
                      <a:pt x="2079" y="9663"/>
                    </a:lnTo>
                    <a:lnTo>
                      <a:pt x="687" y="9663"/>
                    </a:lnTo>
                    <a:lnTo>
                      <a:pt x="687" y="8270"/>
                    </a:lnTo>
                    <a:close/>
                    <a:moveTo>
                      <a:pt x="2363" y="8270"/>
                    </a:moveTo>
                    <a:lnTo>
                      <a:pt x="3755" y="8270"/>
                    </a:lnTo>
                    <a:lnTo>
                      <a:pt x="3755" y="9663"/>
                    </a:lnTo>
                    <a:lnTo>
                      <a:pt x="2363" y="9663"/>
                    </a:lnTo>
                    <a:lnTo>
                      <a:pt x="2363" y="8270"/>
                    </a:lnTo>
                    <a:close/>
                    <a:moveTo>
                      <a:pt x="4037" y="8270"/>
                    </a:moveTo>
                    <a:lnTo>
                      <a:pt x="5431" y="8270"/>
                    </a:lnTo>
                    <a:lnTo>
                      <a:pt x="5431" y="9663"/>
                    </a:lnTo>
                    <a:lnTo>
                      <a:pt x="4037" y="9663"/>
                    </a:lnTo>
                    <a:lnTo>
                      <a:pt x="4037" y="8270"/>
                    </a:lnTo>
                    <a:close/>
                    <a:moveTo>
                      <a:pt x="5713" y="8270"/>
                    </a:moveTo>
                    <a:lnTo>
                      <a:pt x="7105" y="8270"/>
                    </a:lnTo>
                    <a:lnTo>
                      <a:pt x="7105" y="9663"/>
                    </a:lnTo>
                    <a:lnTo>
                      <a:pt x="5713" y="9663"/>
                    </a:lnTo>
                    <a:lnTo>
                      <a:pt x="5713" y="8270"/>
                    </a:lnTo>
                    <a:close/>
                    <a:moveTo>
                      <a:pt x="687" y="6376"/>
                    </a:moveTo>
                    <a:lnTo>
                      <a:pt x="2079" y="6376"/>
                    </a:lnTo>
                    <a:lnTo>
                      <a:pt x="2079" y="7768"/>
                    </a:lnTo>
                    <a:lnTo>
                      <a:pt x="687" y="7768"/>
                    </a:lnTo>
                    <a:lnTo>
                      <a:pt x="687" y="6376"/>
                    </a:lnTo>
                    <a:close/>
                    <a:moveTo>
                      <a:pt x="2363" y="6376"/>
                    </a:moveTo>
                    <a:lnTo>
                      <a:pt x="3755" y="6376"/>
                    </a:lnTo>
                    <a:lnTo>
                      <a:pt x="3755" y="7768"/>
                    </a:lnTo>
                    <a:lnTo>
                      <a:pt x="2363" y="7768"/>
                    </a:lnTo>
                    <a:lnTo>
                      <a:pt x="2363" y="6376"/>
                    </a:lnTo>
                    <a:close/>
                    <a:moveTo>
                      <a:pt x="4037" y="6376"/>
                    </a:moveTo>
                    <a:lnTo>
                      <a:pt x="5431" y="6376"/>
                    </a:lnTo>
                    <a:lnTo>
                      <a:pt x="5431" y="7768"/>
                    </a:lnTo>
                    <a:lnTo>
                      <a:pt x="4037" y="7768"/>
                    </a:lnTo>
                    <a:lnTo>
                      <a:pt x="4037" y="6376"/>
                    </a:lnTo>
                    <a:close/>
                    <a:moveTo>
                      <a:pt x="5713" y="6376"/>
                    </a:moveTo>
                    <a:lnTo>
                      <a:pt x="7105" y="6376"/>
                    </a:lnTo>
                    <a:lnTo>
                      <a:pt x="7105" y="7768"/>
                    </a:lnTo>
                    <a:lnTo>
                      <a:pt x="5713" y="7768"/>
                    </a:lnTo>
                    <a:lnTo>
                      <a:pt x="5713" y="6376"/>
                    </a:lnTo>
                    <a:close/>
                    <a:moveTo>
                      <a:pt x="687" y="4481"/>
                    </a:moveTo>
                    <a:lnTo>
                      <a:pt x="2079" y="4481"/>
                    </a:lnTo>
                    <a:lnTo>
                      <a:pt x="2079" y="5874"/>
                    </a:lnTo>
                    <a:lnTo>
                      <a:pt x="687" y="5874"/>
                    </a:lnTo>
                    <a:lnTo>
                      <a:pt x="687" y="4481"/>
                    </a:lnTo>
                    <a:close/>
                    <a:moveTo>
                      <a:pt x="2363" y="4481"/>
                    </a:moveTo>
                    <a:lnTo>
                      <a:pt x="3755" y="4481"/>
                    </a:lnTo>
                    <a:lnTo>
                      <a:pt x="3755" y="5874"/>
                    </a:lnTo>
                    <a:lnTo>
                      <a:pt x="2363" y="5874"/>
                    </a:lnTo>
                    <a:lnTo>
                      <a:pt x="2363" y="4481"/>
                    </a:lnTo>
                    <a:close/>
                    <a:moveTo>
                      <a:pt x="4037" y="4481"/>
                    </a:moveTo>
                    <a:lnTo>
                      <a:pt x="5431" y="4481"/>
                    </a:lnTo>
                    <a:lnTo>
                      <a:pt x="5431" y="5874"/>
                    </a:lnTo>
                    <a:lnTo>
                      <a:pt x="4037" y="5874"/>
                    </a:lnTo>
                    <a:lnTo>
                      <a:pt x="4037" y="4481"/>
                    </a:lnTo>
                    <a:close/>
                    <a:moveTo>
                      <a:pt x="5713" y="4481"/>
                    </a:moveTo>
                    <a:lnTo>
                      <a:pt x="7105" y="4481"/>
                    </a:lnTo>
                    <a:lnTo>
                      <a:pt x="7105" y="5874"/>
                    </a:lnTo>
                    <a:lnTo>
                      <a:pt x="5713" y="5874"/>
                    </a:lnTo>
                    <a:lnTo>
                      <a:pt x="5713" y="4481"/>
                    </a:lnTo>
                    <a:close/>
                    <a:moveTo>
                      <a:pt x="687" y="2585"/>
                    </a:moveTo>
                    <a:lnTo>
                      <a:pt x="2079" y="2585"/>
                    </a:lnTo>
                    <a:lnTo>
                      <a:pt x="2079" y="3979"/>
                    </a:lnTo>
                    <a:lnTo>
                      <a:pt x="687" y="3979"/>
                    </a:lnTo>
                    <a:lnTo>
                      <a:pt x="687" y="2585"/>
                    </a:lnTo>
                    <a:close/>
                    <a:moveTo>
                      <a:pt x="2363" y="2585"/>
                    </a:moveTo>
                    <a:lnTo>
                      <a:pt x="3755" y="2585"/>
                    </a:lnTo>
                    <a:lnTo>
                      <a:pt x="3755" y="3979"/>
                    </a:lnTo>
                    <a:lnTo>
                      <a:pt x="2363" y="3979"/>
                    </a:lnTo>
                    <a:lnTo>
                      <a:pt x="2363" y="2585"/>
                    </a:lnTo>
                    <a:close/>
                    <a:moveTo>
                      <a:pt x="4037" y="2585"/>
                    </a:moveTo>
                    <a:lnTo>
                      <a:pt x="5431" y="2585"/>
                    </a:lnTo>
                    <a:lnTo>
                      <a:pt x="5431" y="3979"/>
                    </a:lnTo>
                    <a:lnTo>
                      <a:pt x="4037" y="3979"/>
                    </a:lnTo>
                    <a:lnTo>
                      <a:pt x="4037" y="2585"/>
                    </a:lnTo>
                    <a:close/>
                    <a:moveTo>
                      <a:pt x="2363" y="690"/>
                    </a:moveTo>
                    <a:lnTo>
                      <a:pt x="3755" y="690"/>
                    </a:lnTo>
                    <a:lnTo>
                      <a:pt x="3755" y="2084"/>
                    </a:lnTo>
                    <a:lnTo>
                      <a:pt x="2363" y="2084"/>
                    </a:lnTo>
                    <a:lnTo>
                      <a:pt x="2363" y="690"/>
                    </a:lnTo>
                    <a:close/>
                    <a:moveTo>
                      <a:pt x="4037" y="690"/>
                    </a:moveTo>
                    <a:lnTo>
                      <a:pt x="5431" y="690"/>
                    </a:lnTo>
                    <a:lnTo>
                      <a:pt x="5431" y="2084"/>
                    </a:lnTo>
                    <a:lnTo>
                      <a:pt x="4037" y="2084"/>
                    </a:lnTo>
                    <a:lnTo>
                      <a:pt x="4037" y="690"/>
                    </a:lnTo>
                    <a:close/>
                    <a:moveTo>
                      <a:pt x="5713" y="690"/>
                    </a:moveTo>
                    <a:lnTo>
                      <a:pt x="7105" y="690"/>
                    </a:lnTo>
                    <a:lnTo>
                      <a:pt x="7105" y="2084"/>
                    </a:lnTo>
                    <a:lnTo>
                      <a:pt x="5713" y="2084"/>
                    </a:lnTo>
                    <a:lnTo>
                      <a:pt x="5713" y="690"/>
                    </a:lnTo>
                    <a:close/>
                    <a:moveTo>
                      <a:pt x="5713" y="2585"/>
                    </a:moveTo>
                    <a:lnTo>
                      <a:pt x="7105" y="2585"/>
                    </a:lnTo>
                    <a:lnTo>
                      <a:pt x="7105" y="3979"/>
                    </a:lnTo>
                    <a:lnTo>
                      <a:pt x="5713" y="3979"/>
                    </a:lnTo>
                    <a:lnTo>
                      <a:pt x="5713" y="2585"/>
                    </a:lnTo>
                    <a:close/>
                  </a:path>
                </a:pathLst>
              </a:custGeom>
              <a:solidFill>
                <a:srgbClr val="002060"/>
              </a:solidFill>
              <a:ln w="9525">
                <a:noFill/>
                <a:round/>
                <a:headEnd/>
                <a:tailEnd/>
              </a:ln>
            </p:spPr>
            <p:txBody>
              <a:bodyPr vert="horz" wrap="square" lIns="91461" tIns="45732" rIns="91461" bIns="45732" numCol="1" anchor="t" anchorCtr="0" compatLnSpc="1">
                <a:prstTxWarp prst="textNoShape">
                  <a:avLst/>
                </a:prstTxWarp>
              </a:bodyPr>
              <a:lstStyle/>
              <a:p>
                <a:endParaRPr lang="zh-CN" altLang="en-US" sz="2501"/>
              </a:p>
            </p:txBody>
          </p:sp>
          <p:grpSp>
            <p:nvGrpSpPr>
              <p:cNvPr id="8" name="组合 18"/>
              <p:cNvGrpSpPr/>
              <p:nvPr/>
            </p:nvGrpSpPr>
            <p:grpSpPr>
              <a:xfrm>
                <a:off x="5293319" y="1310186"/>
                <a:ext cx="1159200" cy="313900"/>
                <a:chOff x="5022376" y="2756846"/>
                <a:chExt cx="1159200" cy="313900"/>
              </a:xfrm>
              <a:grpFill/>
            </p:grpSpPr>
            <p:sp>
              <p:nvSpPr>
                <p:cNvPr id="12" name="矩形 11"/>
                <p:cNvSpPr/>
                <p:nvPr/>
              </p:nvSpPr>
              <p:spPr bwMode="auto">
                <a:xfrm>
                  <a:off x="5022376" y="2879676"/>
                  <a:ext cx="1159200" cy="191070"/>
                </a:xfrm>
                <a:prstGeom prst="rect">
                  <a:avLst/>
                </a:prstGeom>
                <a:solidFill>
                  <a:srgbClr val="00206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61" tIns="45732" rIns="91461" bIns="45732" numCol="1" rtlCol="0" anchor="t" anchorCtr="0" compatLnSpc="1">
                  <a:prstTxWarp prst="textNoShape">
                    <a:avLst/>
                  </a:prstTxWarp>
                </a:bodyPr>
                <a:lstStyle/>
                <a:p>
                  <a:pPr defTabSz="767655">
                    <a:buClr>
                      <a:srgbClr val="CC9900"/>
                    </a:buClr>
                    <a:buFont typeface="Wingdings" pitchFamily="2" charset="2"/>
                    <a:buChar char="n"/>
                  </a:pPr>
                  <a:endParaRPr lang="zh-CN" altLang="en-US" sz="1402" dirty="0">
                    <a:latin typeface="Arial" charset="0"/>
                    <a:ea typeface="宋体" charset="-122"/>
                  </a:endParaRPr>
                </a:p>
              </p:txBody>
            </p:sp>
            <p:sp>
              <p:nvSpPr>
                <p:cNvPr id="13" name="矩形 12"/>
                <p:cNvSpPr/>
                <p:nvPr/>
              </p:nvSpPr>
              <p:spPr bwMode="auto">
                <a:xfrm>
                  <a:off x="5308978" y="2756846"/>
                  <a:ext cx="600502" cy="150126"/>
                </a:xfrm>
                <a:prstGeom prst="rect">
                  <a:avLst/>
                </a:prstGeom>
                <a:solidFill>
                  <a:srgbClr val="00206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61" tIns="45732" rIns="91461" bIns="45732" numCol="1" rtlCol="0" anchor="t" anchorCtr="0" compatLnSpc="1">
                  <a:prstTxWarp prst="textNoShape">
                    <a:avLst/>
                  </a:prstTxWarp>
                </a:bodyPr>
                <a:lstStyle/>
                <a:p>
                  <a:pPr defTabSz="767655">
                    <a:buClr>
                      <a:srgbClr val="CC9900"/>
                    </a:buClr>
                    <a:buFont typeface="Wingdings" pitchFamily="2" charset="2"/>
                    <a:buChar char="n"/>
                  </a:pPr>
                  <a:endParaRPr lang="zh-CN" altLang="en-US" sz="1402" dirty="0">
                    <a:latin typeface="Arial" charset="0"/>
                    <a:ea typeface="宋体" charset="-122"/>
                  </a:endParaRPr>
                </a:p>
              </p:txBody>
            </p:sp>
          </p:grpSp>
          <p:sp>
            <p:nvSpPr>
              <p:cNvPr id="11" name="Freeform 14"/>
              <p:cNvSpPr>
                <a:spLocks noEditPoints="1"/>
              </p:cNvSpPr>
              <p:nvPr/>
            </p:nvSpPr>
            <p:spPr bwMode="auto">
              <a:xfrm>
                <a:off x="5293122" y="3321041"/>
                <a:ext cx="1159594" cy="1810517"/>
              </a:xfrm>
              <a:custGeom>
                <a:avLst/>
                <a:gdLst/>
                <a:ahLst/>
                <a:cxnLst>
                  <a:cxn ang="0">
                    <a:pos x="7792" y="0"/>
                  </a:cxn>
                  <a:cxn ang="0">
                    <a:pos x="0" y="12190"/>
                  </a:cxn>
                  <a:cxn ang="0">
                    <a:pos x="687" y="690"/>
                  </a:cxn>
                  <a:cxn ang="0">
                    <a:pos x="2079" y="2084"/>
                  </a:cxn>
                  <a:cxn ang="0">
                    <a:pos x="687" y="690"/>
                  </a:cxn>
                  <a:cxn ang="0">
                    <a:pos x="2079" y="10165"/>
                  </a:cxn>
                  <a:cxn ang="0">
                    <a:pos x="687" y="11558"/>
                  </a:cxn>
                  <a:cxn ang="0">
                    <a:pos x="2363" y="10165"/>
                  </a:cxn>
                  <a:cxn ang="0">
                    <a:pos x="3755" y="11558"/>
                  </a:cxn>
                  <a:cxn ang="0">
                    <a:pos x="2363" y="10165"/>
                  </a:cxn>
                  <a:cxn ang="0">
                    <a:pos x="5431" y="10165"/>
                  </a:cxn>
                  <a:cxn ang="0">
                    <a:pos x="4037" y="11558"/>
                  </a:cxn>
                  <a:cxn ang="0">
                    <a:pos x="5713" y="10165"/>
                  </a:cxn>
                  <a:cxn ang="0">
                    <a:pos x="7105" y="11558"/>
                  </a:cxn>
                  <a:cxn ang="0">
                    <a:pos x="5713" y="10165"/>
                  </a:cxn>
                  <a:cxn ang="0">
                    <a:pos x="2079" y="8270"/>
                  </a:cxn>
                  <a:cxn ang="0">
                    <a:pos x="687" y="9663"/>
                  </a:cxn>
                  <a:cxn ang="0">
                    <a:pos x="2363" y="8270"/>
                  </a:cxn>
                  <a:cxn ang="0">
                    <a:pos x="3755" y="9663"/>
                  </a:cxn>
                  <a:cxn ang="0">
                    <a:pos x="2363" y="8270"/>
                  </a:cxn>
                  <a:cxn ang="0">
                    <a:pos x="5431" y="8270"/>
                  </a:cxn>
                  <a:cxn ang="0">
                    <a:pos x="4037" y="9663"/>
                  </a:cxn>
                  <a:cxn ang="0">
                    <a:pos x="5713" y="8270"/>
                  </a:cxn>
                  <a:cxn ang="0">
                    <a:pos x="7105" y="9663"/>
                  </a:cxn>
                  <a:cxn ang="0">
                    <a:pos x="5713" y="8270"/>
                  </a:cxn>
                  <a:cxn ang="0">
                    <a:pos x="2079" y="6376"/>
                  </a:cxn>
                  <a:cxn ang="0">
                    <a:pos x="687" y="7768"/>
                  </a:cxn>
                  <a:cxn ang="0">
                    <a:pos x="2363" y="6376"/>
                  </a:cxn>
                  <a:cxn ang="0">
                    <a:pos x="3755" y="7768"/>
                  </a:cxn>
                  <a:cxn ang="0">
                    <a:pos x="2363" y="6376"/>
                  </a:cxn>
                  <a:cxn ang="0">
                    <a:pos x="5431" y="6376"/>
                  </a:cxn>
                  <a:cxn ang="0">
                    <a:pos x="4037" y="7768"/>
                  </a:cxn>
                  <a:cxn ang="0">
                    <a:pos x="5713" y="6376"/>
                  </a:cxn>
                  <a:cxn ang="0">
                    <a:pos x="7105" y="7768"/>
                  </a:cxn>
                  <a:cxn ang="0">
                    <a:pos x="5713" y="6376"/>
                  </a:cxn>
                  <a:cxn ang="0">
                    <a:pos x="2079" y="4481"/>
                  </a:cxn>
                  <a:cxn ang="0">
                    <a:pos x="687" y="5874"/>
                  </a:cxn>
                  <a:cxn ang="0">
                    <a:pos x="2363" y="4481"/>
                  </a:cxn>
                  <a:cxn ang="0">
                    <a:pos x="3755" y="5874"/>
                  </a:cxn>
                  <a:cxn ang="0">
                    <a:pos x="2363" y="4481"/>
                  </a:cxn>
                  <a:cxn ang="0">
                    <a:pos x="5431" y="4481"/>
                  </a:cxn>
                  <a:cxn ang="0">
                    <a:pos x="4037" y="5874"/>
                  </a:cxn>
                  <a:cxn ang="0">
                    <a:pos x="5713" y="4481"/>
                  </a:cxn>
                  <a:cxn ang="0">
                    <a:pos x="7105" y="5874"/>
                  </a:cxn>
                  <a:cxn ang="0">
                    <a:pos x="5713" y="4481"/>
                  </a:cxn>
                  <a:cxn ang="0">
                    <a:pos x="2079" y="2585"/>
                  </a:cxn>
                  <a:cxn ang="0">
                    <a:pos x="687" y="3979"/>
                  </a:cxn>
                  <a:cxn ang="0">
                    <a:pos x="2363" y="2585"/>
                  </a:cxn>
                  <a:cxn ang="0">
                    <a:pos x="3755" y="3979"/>
                  </a:cxn>
                  <a:cxn ang="0">
                    <a:pos x="2363" y="2585"/>
                  </a:cxn>
                  <a:cxn ang="0">
                    <a:pos x="5431" y="2585"/>
                  </a:cxn>
                  <a:cxn ang="0">
                    <a:pos x="4037" y="3979"/>
                  </a:cxn>
                  <a:cxn ang="0">
                    <a:pos x="2363" y="690"/>
                  </a:cxn>
                  <a:cxn ang="0">
                    <a:pos x="3755" y="2084"/>
                  </a:cxn>
                  <a:cxn ang="0">
                    <a:pos x="2363" y="690"/>
                  </a:cxn>
                  <a:cxn ang="0">
                    <a:pos x="5431" y="690"/>
                  </a:cxn>
                  <a:cxn ang="0">
                    <a:pos x="4037" y="2084"/>
                  </a:cxn>
                  <a:cxn ang="0">
                    <a:pos x="5713" y="690"/>
                  </a:cxn>
                  <a:cxn ang="0">
                    <a:pos x="7105" y="2084"/>
                  </a:cxn>
                  <a:cxn ang="0">
                    <a:pos x="5713" y="690"/>
                  </a:cxn>
                  <a:cxn ang="0">
                    <a:pos x="7105" y="2585"/>
                  </a:cxn>
                  <a:cxn ang="0">
                    <a:pos x="5713" y="3979"/>
                  </a:cxn>
                </a:cxnLst>
                <a:rect l="0" t="0" r="r" b="b"/>
                <a:pathLst>
                  <a:path w="7792" h="12190">
                    <a:moveTo>
                      <a:pt x="0" y="0"/>
                    </a:moveTo>
                    <a:lnTo>
                      <a:pt x="7792" y="0"/>
                    </a:lnTo>
                    <a:lnTo>
                      <a:pt x="7792" y="12190"/>
                    </a:lnTo>
                    <a:lnTo>
                      <a:pt x="0" y="12190"/>
                    </a:lnTo>
                    <a:lnTo>
                      <a:pt x="0" y="0"/>
                    </a:lnTo>
                    <a:close/>
                    <a:moveTo>
                      <a:pt x="687" y="690"/>
                    </a:moveTo>
                    <a:lnTo>
                      <a:pt x="2079" y="690"/>
                    </a:lnTo>
                    <a:lnTo>
                      <a:pt x="2079" y="2084"/>
                    </a:lnTo>
                    <a:lnTo>
                      <a:pt x="687" y="2084"/>
                    </a:lnTo>
                    <a:lnTo>
                      <a:pt x="687" y="690"/>
                    </a:lnTo>
                    <a:close/>
                    <a:moveTo>
                      <a:pt x="687" y="10165"/>
                    </a:moveTo>
                    <a:lnTo>
                      <a:pt x="2079" y="10165"/>
                    </a:lnTo>
                    <a:lnTo>
                      <a:pt x="2079" y="11558"/>
                    </a:lnTo>
                    <a:lnTo>
                      <a:pt x="687" y="11558"/>
                    </a:lnTo>
                    <a:lnTo>
                      <a:pt x="687" y="10165"/>
                    </a:lnTo>
                    <a:close/>
                    <a:moveTo>
                      <a:pt x="2363" y="10165"/>
                    </a:moveTo>
                    <a:lnTo>
                      <a:pt x="3755" y="10165"/>
                    </a:lnTo>
                    <a:lnTo>
                      <a:pt x="3755" y="11558"/>
                    </a:lnTo>
                    <a:lnTo>
                      <a:pt x="2363" y="11558"/>
                    </a:lnTo>
                    <a:lnTo>
                      <a:pt x="2363" y="10165"/>
                    </a:lnTo>
                    <a:close/>
                    <a:moveTo>
                      <a:pt x="4037" y="10165"/>
                    </a:moveTo>
                    <a:lnTo>
                      <a:pt x="5431" y="10165"/>
                    </a:lnTo>
                    <a:lnTo>
                      <a:pt x="5431" y="11558"/>
                    </a:lnTo>
                    <a:lnTo>
                      <a:pt x="4037" y="11558"/>
                    </a:lnTo>
                    <a:lnTo>
                      <a:pt x="4037" y="10165"/>
                    </a:lnTo>
                    <a:close/>
                    <a:moveTo>
                      <a:pt x="5713" y="10165"/>
                    </a:moveTo>
                    <a:lnTo>
                      <a:pt x="7105" y="10165"/>
                    </a:lnTo>
                    <a:lnTo>
                      <a:pt x="7105" y="11558"/>
                    </a:lnTo>
                    <a:lnTo>
                      <a:pt x="5713" y="11558"/>
                    </a:lnTo>
                    <a:lnTo>
                      <a:pt x="5713" y="10165"/>
                    </a:lnTo>
                    <a:close/>
                    <a:moveTo>
                      <a:pt x="687" y="8270"/>
                    </a:moveTo>
                    <a:lnTo>
                      <a:pt x="2079" y="8270"/>
                    </a:lnTo>
                    <a:lnTo>
                      <a:pt x="2079" y="9663"/>
                    </a:lnTo>
                    <a:lnTo>
                      <a:pt x="687" y="9663"/>
                    </a:lnTo>
                    <a:lnTo>
                      <a:pt x="687" y="8270"/>
                    </a:lnTo>
                    <a:close/>
                    <a:moveTo>
                      <a:pt x="2363" y="8270"/>
                    </a:moveTo>
                    <a:lnTo>
                      <a:pt x="3755" y="8270"/>
                    </a:lnTo>
                    <a:lnTo>
                      <a:pt x="3755" y="9663"/>
                    </a:lnTo>
                    <a:lnTo>
                      <a:pt x="2363" y="9663"/>
                    </a:lnTo>
                    <a:lnTo>
                      <a:pt x="2363" y="8270"/>
                    </a:lnTo>
                    <a:close/>
                    <a:moveTo>
                      <a:pt x="4037" y="8270"/>
                    </a:moveTo>
                    <a:lnTo>
                      <a:pt x="5431" y="8270"/>
                    </a:lnTo>
                    <a:lnTo>
                      <a:pt x="5431" y="9663"/>
                    </a:lnTo>
                    <a:lnTo>
                      <a:pt x="4037" y="9663"/>
                    </a:lnTo>
                    <a:lnTo>
                      <a:pt x="4037" y="8270"/>
                    </a:lnTo>
                    <a:close/>
                    <a:moveTo>
                      <a:pt x="5713" y="8270"/>
                    </a:moveTo>
                    <a:lnTo>
                      <a:pt x="7105" y="8270"/>
                    </a:lnTo>
                    <a:lnTo>
                      <a:pt x="7105" y="9663"/>
                    </a:lnTo>
                    <a:lnTo>
                      <a:pt x="5713" y="9663"/>
                    </a:lnTo>
                    <a:lnTo>
                      <a:pt x="5713" y="8270"/>
                    </a:lnTo>
                    <a:close/>
                    <a:moveTo>
                      <a:pt x="687" y="6376"/>
                    </a:moveTo>
                    <a:lnTo>
                      <a:pt x="2079" y="6376"/>
                    </a:lnTo>
                    <a:lnTo>
                      <a:pt x="2079" y="7768"/>
                    </a:lnTo>
                    <a:lnTo>
                      <a:pt x="687" y="7768"/>
                    </a:lnTo>
                    <a:lnTo>
                      <a:pt x="687" y="6376"/>
                    </a:lnTo>
                    <a:close/>
                    <a:moveTo>
                      <a:pt x="2363" y="6376"/>
                    </a:moveTo>
                    <a:lnTo>
                      <a:pt x="3755" y="6376"/>
                    </a:lnTo>
                    <a:lnTo>
                      <a:pt x="3755" y="7768"/>
                    </a:lnTo>
                    <a:lnTo>
                      <a:pt x="2363" y="7768"/>
                    </a:lnTo>
                    <a:lnTo>
                      <a:pt x="2363" y="6376"/>
                    </a:lnTo>
                    <a:close/>
                    <a:moveTo>
                      <a:pt x="4037" y="6376"/>
                    </a:moveTo>
                    <a:lnTo>
                      <a:pt x="5431" y="6376"/>
                    </a:lnTo>
                    <a:lnTo>
                      <a:pt x="5431" y="7768"/>
                    </a:lnTo>
                    <a:lnTo>
                      <a:pt x="4037" y="7768"/>
                    </a:lnTo>
                    <a:lnTo>
                      <a:pt x="4037" y="6376"/>
                    </a:lnTo>
                    <a:close/>
                    <a:moveTo>
                      <a:pt x="5713" y="6376"/>
                    </a:moveTo>
                    <a:lnTo>
                      <a:pt x="7105" y="6376"/>
                    </a:lnTo>
                    <a:lnTo>
                      <a:pt x="7105" y="7768"/>
                    </a:lnTo>
                    <a:lnTo>
                      <a:pt x="5713" y="7768"/>
                    </a:lnTo>
                    <a:lnTo>
                      <a:pt x="5713" y="6376"/>
                    </a:lnTo>
                    <a:close/>
                    <a:moveTo>
                      <a:pt x="687" y="4481"/>
                    </a:moveTo>
                    <a:lnTo>
                      <a:pt x="2079" y="4481"/>
                    </a:lnTo>
                    <a:lnTo>
                      <a:pt x="2079" y="5874"/>
                    </a:lnTo>
                    <a:lnTo>
                      <a:pt x="687" y="5874"/>
                    </a:lnTo>
                    <a:lnTo>
                      <a:pt x="687" y="4481"/>
                    </a:lnTo>
                    <a:close/>
                    <a:moveTo>
                      <a:pt x="2363" y="4481"/>
                    </a:moveTo>
                    <a:lnTo>
                      <a:pt x="3755" y="4481"/>
                    </a:lnTo>
                    <a:lnTo>
                      <a:pt x="3755" y="5874"/>
                    </a:lnTo>
                    <a:lnTo>
                      <a:pt x="2363" y="5874"/>
                    </a:lnTo>
                    <a:lnTo>
                      <a:pt x="2363" y="4481"/>
                    </a:lnTo>
                    <a:close/>
                    <a:moveTo>
                      <a:pt x="4037" y="4481"/>
                    </a:moveTo>
                    <a:lnTo>
                      <a:pt x="5431" y="4481"/>
                    </a:lnTo>
                    <a:lnTo>
                      <a:pt x="5431" y="5874"/>
                    </a:lnTo>
                    <a:lnTo>
                      <a:pt x="4037" y="5874"/>
                    </a:lnTo>
                    <a:lnTo>
                      <a:pt x="4037" y="4481"/>
                    </a:lnTo>
                    <a:close/>
                    <a:moveTo>
                      <a:pt x="5713" y="4481"/>
                    </a:moveTo>
                    <a:lnTo>
                      <a:pt x="7105" y="4481"/>
                    </a:lnTo>
                    <a:lnTo>
                      <a:pt x="7105" y="5874"/>
                    </a:lnTo>
                    <a:lnTo>
                      <a:pt x="5713" y="5874"/>
                    </a:lnTo>
                    <a:lnTo>
                      <a:pt x="5713" y="4481"/>
                    </a:lnTo>
                    <a:close/>
                    <a:moveTo>
                      <a:pt x="687" y="2585"/>
                    </a:moveTo>
                    <a:lnTo>
                      <a:pt x="2079" y="2585"/>
                    </a:lnTo>
                    <a:lnTo>
                      <a:pt x="2079" y="3979"/>
                    </a:lnTo>
                    <a:lnTo>
                      <a:pt x="687" y="3979"/>
                    </a:lnTo>
                    <a:lnTo>
                      <a:pt x="687" y="2585"/>
                    </a:lnTo>
                    <a:close/>
                    <a:moveTo>
                      <a:pt x="2363" y="2585"/>
                    </a:moveTo>
                    <a:lnTo>
                      <a:pt x="3755" y="2585"/>
                    </a:lnTo>
                    <a:lnTo>
                      <a:pt x="3755" y="3979"/>
                    </a:lnTo>
                    <a:lnTo>
                      <a:pt x="2363" y="3979"/>
                    </a:lnTo>
                    <a:lnTo>
                      <a:pt x="2363" y="2585"/>
                    </a:lnTo>
                    <a:close/>
                    <a:moveTo>
                      <a:pt x="4037" y="2585"/>
                    </a:moveTo>
                    <a:lnTo>
                      <a:pt x="5431" y="2585"/>
                    </a:lnTo>
                    <a:lnTo>
                      <a:pt x="5431" y="3979"/>
                    </a:lnTo>
                    <a:lnTo>
                      <a:pt x="4037" y="3979"/>
                    </a:lnTo>
                    <a:lnTo>
                      <a:pt x="4037" y="2585"/>
                    </a:lnTo>
                    <a:close/>
                    <a:moveTo>
                      <a:pt x="2363" y="690"/>
                    </a:moveTo>
                    <a:lnTo>
                      <a:pt x="3755" y="690"/>
                    </a:lnTo>
                    <a:lnTo>
                      <a:pt x="3755" y="2084"/>
                    </a:lnTo>
                    <a:lnTo>
                      <a:pt x="2363" y="2084"/>
                    </a:lnTo>
                    <a:lnTo>
                      <a:pt x="2363" y="690"/>
                    </a:lnTo>
                    <a:close/>
                    <a:moveTo>
                      <a:pt x="4037" y="690"/>
                    </a:moveTo>
                    <a:lnTo>
                      <a:pt x="5431" y="690"/>
                    </a:lnTo>
                    <a:lnTo>
                      <a:pt x="5431" y="2084"/>
                    </a:lnTo>
                    <a:lnTo>
                      <a:pt x="4037" y="2084"/>
                    </a:lnTo>
                    <a:lnTo>
                      <a:pt x="4037" y="690"/>
                    </a:lnTo>
                    <a:close/>
                    <a:moveTo>
                      <a:pt x="5713" y="690"/>
                    </a:moveTo>
                    <a:lnTo>
                      <a:pt x="7105" y="690"/>
                    </a:lnTo>
                    <a:lnTo>
                      <a:pt x="7105" y="2084"/>
                    </a:lnTo>
                    <a:lnTo>
                      <a:pt x="5713" y="2084"/>
                    </a:lnTo>
                    <a:lnTo>
                      <a:pt x="5713" y="690"/>
                    </a:lnTo>
                    <a:close/>
                    <a:moveTo>
                      <a:pt x="5713" y="2585"/>
                    </a:moveTo>
                    <a:lnTo>
                      <a:pt x="7105" y="2585"/>
                    </a:lnTo>
                    <a:lnTo>
                      <a:pt x="7105" y="3979"/>
                    </a:lnTo>
                    <a:lnTo>
                      <a:pt x="5713" y="3979"/>
                    </a:lnTo>
                    <a:lnTo>
                      <a:pt x="5713" y="2585"/>
                    </a:lnTo>
                    <a:close/>
                  </a:path>
                </a:pathLst>
              </a:custGeom>
              <a:solidFill>
                <a:srgbClr val="002060"/>
              </a:solidFill>
              <a:ln w="9525">
                <a:noFill/>
                <a:round/>
                <a:headEnd/>
                <a:tailEnd/>
              </a:ln>
            </p:spPr>
            <p:txBody>
              <a:bodyPr vert="horz" wrap="square" lIns="91461" tIns="45732" rIns="91461" bIns="45732" numCol="1" anchor="t" anchorCtr="0" compatLnSpc="1">
                <a:prstTxWarp prst="textNoShape">
                  <a:avLst/>
                </a:prstTxWarp>
              </a:bodyPr>
              <a:lstStyle/>
              <a:p>
                <a:endParaRPr lang="zh-CN" altLang="en-US" sz="2501"/>
              </a:p>
            </p:txBody>
          </p:sp>
        </p:grpSp>
      </p:grpSp>
      <p:sp>
        <p:nvSpPr>
          <p:cNvPr id="14" name="圆角矩形 13"/>
          <p:cNvSpPr/>
          <p:nvPr/>
        </p:nvSpPr>
        <p:spPr bwMode="auto">
          <a:xfrm>
            <a:off x="2251665" y="3702447"/>
            <a:ext cx="416102" cy="257114"/>
          </a:xfrm>
          <a:prstGeom prst="roundRect">
            <a:avLst/>
          </a:prstGeom>
          <a:solidFill>
            <a:srgbClr val="00B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770" tIns="38382" rIns="76770" bIns="38382" numCol="1" rtlCol="0" anchor="t" anchorCtr="0" compatLnSpc="1">
            <a:prstTxWarp prst="textNoShape">
              <a:avLst/>
            </a:prstTxWarp>
          </a:bodyPr>
          <a:lstStyle/>
          <a:p>
            <a:pPr defTabSz="767655">
              <a:buClr>
                <a:srgbClr val="CC9900"/>
              </a:buClr>
              <a:buFont typeface="Wingdings" pitchFamily="2" charset="2"/>
              <a:buChar char="n"/>
            </a:pPr>
            <a:endParaRPr lang="zh-CN" altLang="en-US" sz="1402" dirty="0">
              <a:latin typeface="Arial" charset="0"/>
              <a:ea typeface="宋体" charset="-122"/>
            </a:endParaRPr>
          </a:p>
        </p:txBody>
      </p:sp>
      <p:sp>
        <p:nvSpPr>
          <p:cNvPr id="15" name="任意多边形 14"/>
          <p:cNvSpPr/>
          <p:nvPr/>
        </p:nvSpPr>
        <p:spPr bwMode="auto">
          <a:xfrm>
            <a:off x="2652542" y="3688915"/>
            <a:ext cx="1181080" cy="2107652"/>
          </a:xfrm>
          <a:custGeom>
            <a:avLst/>
            <a:gdLst>
              <a:gd name="connsiteX0" fmla="*/ 0 w 1663700"/>
              <a:gd name="connsiteY0" fmla="*/ 254000 h 2222500"/>
              <a:gd name="connsiteX1" fmla="*/ 1663700 w 1663700"/>
              <a:gd name="connsiteY1" fmla="*/ 2222500 h 2222500"/>
              <a:gd name="connsiteX2" fmla="*/ 1651000 w 1663700"/>
              <a:gd name="connsiteY2" fmla="*/ 0 h 2222500"/>
              <a:gd name="connsiteX3" fmla="*/ 25400 w 1663700"/>
              <a:gd name="connsiteY3" fmla="*/ 25400 h 2222500"/>
              <a:gd name="connsiteX4" fmla="*/ 0 w 1663700"/>
              <a:gd name="connsiteY4" fmla="*/ 254000 h 222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700" h="2222500">
                <a:moveTo>
                  <a:pt x="0" y="254000"/>
                </a:moveTo>
                <a:lnTo>
                  <a:pt x="1663700" y="2222500"/>
                </a:lnTo>
                <a:cubicBezTo>
                  <a:pt x="1659467" y="1481667"/>
                  <a:pt x="1655233" y="740833"/>
                  <a:pt x="1651000" y="0"/>
                </a:cubicBezTo>
                <a:lnTo>
                  <a:pt x="25400" y="25400"/>
                </a:lnTo>
                <a:lnTo>
                  <a:pt x="0" y="254000"/>
                </a:lnTo>
                <a:close/>
              </a:path>
            </a:pathLst>
          </a:custGeom>
          <a:gradFill flip="none" rotWithShape="1">
            <a:gsLst>
              <a:gs pos="82000">
                <a:schemeClr val="tx1">
                  <a:lumMod val="95000"/>
                </a:schemeClr>
              </a:gs>
              <a:gs pos="10000">
                <a:schemeClr val="bg1">
                  <a:lumMod val="65000"/>
                  <a:lumOff val="35000"/>
                </a:schemeClr>
              </a:gs>
            </a:gsLst>
            <a:lin ang="2700000" scaled="1"/>
            <a:tileRect/>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770" tIns="38382" rIns="76770" bIns="38382"/>
          <a:lstStyle/>
          <a:p>
            <a:pPr defTabSz="767655">
              <a:buClr>
                <a:srgbClr val="CC9900"/>
              </a:buClr>
              <a:buFont typeface="Wingdings" pitchFamily="2" charset="2"/>
              <a:buChar char="n"/>
              <a:defRPr/>
            </a:pPr>
            <a:endParaRPr lang="zh-CN" altLang="en-US" sz="2501" dirty="0">
              <a:latin typeface="微软雅黑" pitchFamily="34" charset="-122"/>
              <a:ea typeface="微软雅黑" pitchFamily="34" charset="-122"/>
            </a:endParaRPr>
          </a:p>
        </p:txBody>
      </p:sp>
      <p:pic>
        <p:nvPicPr>
          <p:cNvPr id="16" name="图片 15"/>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0021" y="1268615"/>
            <a:ext cx="3231712" cy="2207992"/>
          </a:xfrm>
          <a:prstGeom prst="rect">
            <a:avLst/>
          </a:prstGeom>
          <a:noFill/>
          <a:ln w="9525">
            <a:noFill/>
            <a:miter lim="800000"/>
            <a:headEnd/>
            <a:tailEnd/>
          </a:ln>
        </p:spPr>
      </p:pic>
      <p:sp>
        <p:nvSpPr>
          <p:cNvPr id="17" name="TextBox 16"/>
          <p:cNvSpPr txBox="1"/>
          <p:nvPr/>
        </p:nvSpPr>
        <p:spPr>
          <a:xfrm>
            <a:off x="2782206" y="3878104"/>
            <a:ext cx="796241" cy="462363"/>
          </a:xfrm>
          <a:prstGeom prst="rect">
            <a:avLst/>
          </a:prstGeom>
          <a:noFill/>
        </p:spPr>
        <p:txBody>
          <a:bodyPr wrap="none" lIns="76770" tIns="38382" rIns="76770" bIns="38382" rtlCol="0">
            <a:spAutoFit/>
          </a:bodyPr>
          <a:lstStyle/>
          <a:p>
            <a:r>
              <a:rPr lang="zh-CN" altLang="en-US" sz="2501" b="1" dirty="0">
                <a:solidFill>
                  <a:srgbClr val="00B0F0"/>
                </a:solidFill>
                <a:latin typeface="微软雅黑" pitchFamily="34" charset="-122"/>
                <a:ea typeface="微软雅黑" pitchFamily="34" charset="-122"/>
              </a:rPr>
              <a:t>布局</a:t>
            </a:r>
          </a:p>
        </p:txBody>
      </p:sp>
      <p:sp>
        <p:nvSpPr>
          <p:cNvPr id="18" name="圆角矩形 17"/>
          <p:cNvSpPr/>
          <p:nvPr/>
        </p:nvSpPr>
        <p:spPr bwMode="auto">
          <a:xfrm>
            <a:off x="5956005" y="1248033"/>
            <a:ext cx="3337726" cy="2259888"/>
          </a:xfrm>
          <a:prstGeom prst="roundRect">
            <a:avLst>
              <a:gd name="adj" fmla="val 6487"/>
            </a:avLst>
          </a:prstGeom>
          <a:noFill/>
          <a:ln w="1905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770" tIns="38382" rIns="76770" bIns="38382" numCol="1" rtlCol="0" anchor="t" anchorCtr="0" compatLnSpc="1">
            <a:prstTxWarp prst="textNoShape">
              <a:avLst/>
            </a:prstTxWarp>
          </a:bodyPr>
          <a:lstStyle/>
          <a:p>
            <a:pPr defTabSz="767655">
              <a:buClr>
                <a:srgbClr val="CC9900"/>
              </a:buClr>
              <a:buFont typeface="Wingdings" pitchFamily="2" charset="2"/>
              <a:buChar char="n"/>
            </a:pPr>
            <a:endParaRPr lang="zh-CN" altLang="en-US" sz="1402" dirty="0">
              <a:latin typeface="Arial" charset="0"/>
              <a:ea typeface="宋体" charset="-122"/>
            </a:endParaRPr>
          </a:p>
        </p:txBody>
      </p:sp>
      <p:sp>
        <p:nvSpPr>
          <p:cNvPr id="19" name="任意多边形 18"/>
          <p:cNvSpPr/>
          <p:nvPr/>
        </p:nvSpPr>
        <p:spPr bwMode="auto">
          <a:xfrm>
            <a:off x="5440950" y="1332610"/>
            <a:ext cx="515058" cy="2107652"/>
          </a:xfrm>
          <a:custGeom>
            <a:avLst/>
            <a:gdLst>
              <a:gd name="connsiteX0" fmla="*/ 736600 w 736600"/>
              <a:gd name="connsiteY0" fmla="*/ 0 h 2260600"/>
              <a:gd name="connsiteX1" fmla="*/ 139700 w 736600"/>
              <a:gd name="connsiteY1" fmla="*/ 1092200 h 2260600"/>
              <a:gd name="connsiteX2" fmla="*/ 0 w 736600"/>
              <a:gd name="connsiteY2" fmla="*/ 1854200 h 2260600"/>
              <a:gd name="connsiteX3" fmla="*/ 736600 w 736600"/>
              <a:gd name="connsiteY3" fmla="*/ 2260600 h 2260600"/>
              <a:gd name="connsiteX4" fmla="*/ 736600 w 736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2260600">
                <a:moveTo>
                  <a:pt x="736600" y="0"/>
                </a:moveTo>
                <a:lnTo>
                  <a:pt x="139700" y="1092200"/>
                </a:lnTo>
                <a:lnTo>
                  <a:pt x="0" y="1854200"/>
                </a:lnTo>
                <a:lnTo>
                  <a:pt x="736600" y="2260600"/>
                </a:lnTo>
                <a:lnTo>
                  <a:pt x="736600" y="0"/>
                </a:lnTo>
                <a:close/>
              </a:path>
            </a:pathLst>
          </a:custGeom>
          <a:gradFill flip="none" rotWithShape="1">
            <a:gsLst>
              <a:gs pos="82000">
                <a:schemeClr val="bg1">
                  <a:lumMod val="65000"/>
                </a:schemeClr>
              </a:gs>
              <a:gs pos="10000">
                <a:schemeClr val="bg1">
                  <a:lumMod val="95000"/>
                  <a:alpha val="66000"/>
                </a:schemeClr>
              </a:gs>
            </a:gsLst>
            <a:lin ang="2700000" scaled="1"/>
            <a:tileRect/>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770" tIns="38382" rIns="76770" bIns="38382"/>
          <a:lstStyle/>
          <a:p>
            <a:pPr>
              <a:buClr>
                <a:srgbClr val="CC9900"/>
              </a:buClr>
              <a:buFont typeface="Wingdings" pitchFamily="2" charset="2"/>
              <a:buChar char="n"/>
              <a:defRPr/>
            </a:pPr>
            <a:endParaRPr lang="zh-CN" altLang="en-US" sz="2501">
              <a:latin typeface="微软雅黑" pitchFamily="34" charset="-122"/>
              <a:ea typeface="微软雅黑" pitchFamily="34" charset="-122"/>
            </a:endParaRPr>
          </a:p>
        </p:txBody>
      </p:sp>
      <p:sp>
        <p:nvSpPr>
          <p:cNvPr id="21" name="TextBox 20"/>
          <p:cNvSpPr txBox="1"/>
          <p:nvPr/>
        </p:nvSpPr>
        <p:spPr>
          <a:xfrm>
            <a:off x="2064229" y="5382141"/>
            <a:ext cx="1232257" cy="293278"/>
          </a:xfrm>
          <a:prstGeom prst="rect">
            <a:avLst/>
          </a:prstGeom>
          <a:noFill/>
        </p:spPr>
        <p:txBody>
          <a:bodyPr wrap="none" lIns="76770" tIns="38382" rIns="76770" bIns="38382" rtlCol="0">
            <a:spAutoFit/>
          </a:bodyPr>
          <a:lstStyle/>
          <a:p>
            <a:r>
              <a:rPr lang="zh-CN" altLang="en-US" sz="1402" b="1" dirty="0">
                <a:solidFill>
                  <a:schemeClr val="bg1"/>
                </a:solidFill>
                <a:latin typeface="微软雅黑" pitchFamily="34" charset="-122"/>
                <a:ea typeface="微软雅黑" pitchFamily="34" charset="-122"/>
              </a:rPr>
              <a:t>数据中心大楼</a:t>
            </a:r>
          </a:p>
        </p:txBody>
      </p:sp>
      <p:sp>
        <p:nvSpPr>
          <p:cNvPr id="20" name="TextBox 19"/>
          <p:cNvSpPr txBox="1"/>
          <p:nvPr/>
        </p:nvSpPr>
        <p:spPr>
          <a:xfrm>
            <a:off x="5103495" y="1298905"/>
            <a:ext cx="796241" cy="462363"/>
          </a:xfrm>
          <a:prstGeom prst="rect">
            <a:avLst/>
          </a:prstGeom>
          <a:noFill/>
        </p:spPr>
        <p:txBody>
          <a:bodyPr wrap="none" lIns="76770" tIns="38382" rIns="76770" bIns="38382" rtlCol="0">
            <a:spAutoFit/>
          </a:bodyPr>
          <a:lstStyle/>
          <a:p>
            <a:r>
              <a:rPr lang="zh-CN" altLang="en-US" sz="2501" b="1" dirty="0">
                <a:solidFill>
                  <a:srgbClr val="00B0F0"/>
                </a:solidFill>
                <a:latin typeface="微软雅黑" pitchFamily="34" charset="-122"/>
                <a:ea typeface="微软雅黑" pitchFamily="34" charset="-122"/>
              </a:rPr>
              <a:t>总成</a:t>
            </a:r>
          </a:p>
        </p:txBody>
      </p:sp>
      <p:sp>
        <p:nvSpPr>
          <p:cNvPr id="22" name="矩形 21"/>
          <p:cNvSpPr/>
          <p:nvPr/>
        </p:nvSpPr>
        <p:spPr>
          <a:xfrm>
            <a:off x="1419101" y="5914335"/>
            <a:ext cx="9510225" cy="323771"/>
          </a:xfrm>
          <a:prstGeom prst="rect">
            <a:avLst/>
          </a:prstGeom>
          <a:noFill/>
        </p:spPr>
        <p:txBody>
          <a:bodyPr wrap="none" lIns="76800" tIns="38400" rIns="76800" bIns="38400" rtlCol="0">
            <a:spAutoFit/>
          </a:bodyPr>
          <a:lstStyle/>
          <a:p>
            <a:r>
              <a:rPr lang="zh-CN" altLang="en-US" sz="1600" b="1" dirty="0">
                <a:solidFill>
                  <a:srgbClr val="FFFF00"/>
                </a:solidFill>
                <a:latin typeface="微软雅黑" pitchFamily="34" charset="-122"/>
                <a:ea typeface="微软雅黑" pitchFamily="34" charset="-122"/>
              </a:rPr>
              <a:t>集机架、配电、制冷、监控、管理与维护、安全等系统于一体 ，</a:t>
            </a:r>
            <a:r>
              <a:rPr lang="en-US" altLang="zh-CN" sz="1600" b="1" dirty="0">
                <a:solidFill>
                  <a:srgbClr val="FFFF00"/>
                </a:solidFill>
                <a:latin typeface="微软雅黑" pitchFamily="34" charset="-122"/>
                <a:ea typeface="微软雅黑" pitchFamily="34" charset="-122"/>
              </a:rPr>
              <a:t> </a:t>
            </a:r>
            <a:r>
              <a:rPr lang="zh-CN" altLang="en-US" sz="1600" b="1" dirty="0">
                <a:solidFill>
                  <a:srgbClr val="FFFF00"/>
                </a:solidFill>
                <a:latin typeface="微软雅黑" pitchFamily="34" charset="-122"/>
                <a:ea typeface="微软雅黑" pitchFamily="34" charset="-122"/>
              </a:rPr>
              <a:t>实现供电、制冷和管理组件的无缝集成</a:t>
            </a:r>
          </a:p>
        </p:txBody>
      </p:sp>
      <p:pic>
        <p:nvPicPr>
          <p:cNvPr id="23" name="图片 22" descr="1.PNG"/>
          <p:cNvPicPr>
            <a:picLocks noChangeAspect="1"/>
          </p:cNvPicPr>
          <p:nvPr/>
        </p:nvPicPr>
        <p:blipFill>
          <a:blip r:embed="rId4" cstate="screen">
            <a:clrChange>
              <a:clrFrom>
                <a:srgbClr val="ECE9D8"/>
              </a:clrFrom>
              <a:clrTo>
                <a:srgbClr val="ECE9D8">
                  <a:alpha val="0"/>
                </a:srgbClr>
              </a:clrTo>
            </a:clrChange>
            <a:extLst>
              <a:ext uri="{28A0092B-C50C-407E-A947-70E740481C1C}">
                <a14:useLocalDpi xmlns:a14="http://schemas.microsoft.com/office/drawing/2010/main" val="0"/>
              </a:ext>
            </a:extLst>
          </a:blip>
          <a:stretch>
            <a:fillRect/>
          </a:stretch>
        </p:blipFill>
        <p:spPr>
          <a:xfrm>
            <a:off x="3845033" y="1261096"/>
            <a:ext cx="1755762" cy="2230867"/>
          </a:xfrm>
          <a:prstGeom prst="rect">
            <a:avLst/>
          </a:prstGeom>
        </p:spPr>
      </p:pic>
      <p:sp>
        <p:nvSpPr>
          <p:cNvPr id="24" name="任意多边形 23"/>
          <p:cNvSpPr/>
          <p:nvPr/>
        </p:nvSpPr>
        <p:spPr bwMode="auto">
          <a:xfrm>
            <a:off x="4197708" y="3096878"/>
            <a:ext cx="1811581" cy="1231437"/>
          </a:xfrm>
          <a:custGeom>
            <a:avLst/>
            <a:gdLst>
              <a:gd name="connsiteX0" fmla="*/ 1803400 w 2590800"/>
              <a:gd name="connsiteY0" fmla="*/ 1308100 h 1320800"/>
              <a:gd name="connsiteX1" fmla="*/ 0 w 2590800"/>
              <a:gd name="connsiteY1" fmla="*/ 304800 h 1320800"/>
              <a:gd name="connsiteX2" fmla="*/ 1790700 w 2590800"/>
              <a:gd name="connsiteY2" fmla="*/ 0 h 1320800"/>
              <a:gd name="connsiteX3" fmla="*/ 2590800 w 2590800"/>
              <a:gd name="connsiteY3" fmla="*/ 1320800 h 1320800"/>
              <a:gd name="connsiteX4" fmla="*/ 1803400 w 2590800"/>
              <a:gd name="connsiteY4" fmla="*/ 130810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1320800">
                <a:moveTo>
                  <a:pt x="1803400" y="1308100"/>
                </a:moveTo>
                <a:lnTo>
                  <a:pt x="0" y="304800"/>
                </a:lnTo>
                <a:lnTo>
                  <a:pt x="1790700" y="0"/>
                </a:lnTo>
                <a:lnTo>
                  <a:pt x="2590800" y="1320800"/>
                </a:lnTo>
                <a:lnTo>
                  <a:pt x="1803400" y="1308100"/>
                </a:lnTo>
                <a:close/>
              </a:path>
            </a:pathLst>
          </a:custGeom>
          <a:gradFill flip="none" rotWithShape="1">
            <a:gsLst>
              <a:gs pos="82000">
                <a:schemeClr val="tx1"/>
              </a:gs>
              <a:gs pos="10000">
                <a:schemeClr val="bg1">
                  <a:lumMod val="50000"/>
                  <a:lumOff val="50000"/>
                </a:schemeClr>
              </a:gs>
            </a:gsLst>
            <a:lin ang="16200000" scaled="1"/>
            <a:tileRect/>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770" tIns="38382" rIns="76770" bIns="38382"/>
          <a:lstStyle/>
          <a:p>
            <a:pPr>
              <a:buClr>
                <a:srgbClr val="CC9900"/>
              </a:buClr>
              <a:buFont typeface="Wingdings" pitchFamily="2" charset="2"/>
              <a:buChar char="n"/>
              <a:defRPr/>
            </a:pPr>
            <a:endParaRPr lang="zh-CN" altLang="en-US" sz="2501">
              <a:latin typeface="微软雅黑" pitchFamily="34" charset="-122"/>
              <a:ea typeface="微软雅黑" pitchFamily="34" charset="-122"/>
            </a:endParaRPr>
          </a:p>
        </p:txBody>
      </p:sp>
      <p:sp>
        <p:nvSpPr>
          <p:cNvPr id="25" name="TextBox 24"/>
          <p:cNvSpPr txBox="1"/>
          <p:nvPr/>
        </p:nvSpPr>
        <p:spPr>
          <a:xfrm>
            <a:off x="4901657" y="3702445"/>
            <a:ext cx="1116841" cy="462363"/>
          </a:xfrm>
          <a:prstGeom prst="rect">
            <a:avLst/>
          </a:prstGeom>
          <a:noFill/>
        </p:spPr>
        <p:txBody>
          <a:bodyPr wrap="none" lIns="76770" tIns="38382" rIns="76770" bIns="38382" rtlCol="0">
            <a:spAutoFit/>
          </a:bodyPr>
          <a:lstStyle/>
          <a:p>
            <a:r>
              <a:rPr lang="zh-CN" altLang="en-US" sz="2501" b="1" dirty="0">
                <a:solidFill>
                  <a:srgbClr val="00B0F0"/>
                </a:solidFill>
                <a:latin typeface="微软雅黑" pitchFamily="34" charset="-122"/>
                <a:ea typeface="微软雅黑" pitchFamily="34" charset="-122"/>
              </a:rPr>
              <a:t>模块化</a:t>
            </a:r>
          </a:p>
        </p:txBody>
      </p:sp>
    </p:spTree>
    <p:extLst>
      <p:ext uri="{BB962C8B-B14F-4D97-AF65-F5344CB8AC3E}">
        <p14:creationId xmlns:p14="http://schemas.microsoft.com/office/powerpoint/2010/main" val="259472717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72"/>
          <p:cNvSpPr/>
          <p:nvPr/>
        </p:nvSpPr>
        <p:spPr bwMode="auto">
          <a:xfrm>
            <a:off x="552449" y="5723731"/>
            <a:ext cx="11091863" cy="423069"/>
          </a:xfrm>
          <a:custGeom>
            <a:avLst/>
            <a:gdLst/>
            <a:ahLst/>
            <a:cxnLst>
              <a:cxn ang="0">
                <a:pos x="wd2" y="hd2"/>
              </a:cxn>
              <a:cxn ang="5400000">
                <a:pos x="wd2" y="hd2"/>
              </a:cxn>
              <a:cxn ang="10800000">
                <a:pos x="wd2" y="hd2"/>
              </a:cxn>
              <a:cxn ang="16200000">
                <a:pos x="wd2" y="hd2"/>
              </a:cxn>
            </a:cxnLst>
            <a:rect l="0" t="0" r="r" b="b"/>
            <a:pathLst>
              <a:path w="21600" h="21600" extrusionOk="0">
                <a:moveTo>
                  <a:pt x="0" y="21477"/>
                </a:moveTo>
                <a:lnTo>
                  <a:pt x="4800" y="0"/>
                </a:lnTo>
                <a:lnTo>
                  <a:pt x="16749" y="0"/>
                </a:lnTo>
                <a:lnTo>
                  <a:pt x="21600" y="21600"/>
                </a:lnTo>
                <a:lnTo>
                  <a:pt x="0" y="21477"/>
                </a:lnTo>
                <a:close/>
              </a:path>
            </a:pathLst>
          </a:custGeom>
          <a:gradFill flip="none" rotWithShape="1">
            <a:gsLst>
              <a:gs pos="0">
                <a:srgbClr val="00A3D7">
                  <a:alpha val="55000"/>
                </a:srgbClr>
              </a:gs>
              <a:gs pos="100000">
                <a:srgbClr val="3A88FE">
                  <a:alpha val="0"/>
                </a:srgbClr>
              </a:gs>
            </a:gsLst>
            <a:lin ang="16260000" scaled="0"/>
          </a:gradFill>
          <a:ln w="12700" cap="flat">
            <a:noFill/>
            <a:miter lim="400000"/>
          </a:ln>
          <a:effectLst/>
        </p:spPr>
        <p:txBody>
          <a:bodyPr lIns="0" tIns="0" rIns="0" bIns="0" anchor="ctr"/>
          <a:lstStyle/>
          <a:p>
            <a:pPr defTabSz="161544">
              <a:defRPr sz="2200">
                <a:latin typeface="Gill Sans"/>
                <a:ea typeface="Gill Sans"/>
                <a:cs typeface="Gill Sans"/>
                <a:sym typeface="Gill Sans"/>
              </a:defRPr>
            </a:pPr>
            <a:endParaRPr sz="800" b="1" kern="0" dirty="0">
              <a:solidFill>
                <a:sysClr val="windowText" lastClr="000000"/>
              </a:solidFill>
              <a:latin typeface="微软雅黑" pitchFamily="34" charset="-122"/>
              <a:ea typeface="微软雅黑" pitchFamily="34" charset="-122"/>
              <a:cs typeface="Gill Sans"/>
              <a:sym typeface="Gill Sans"/>
            </a:endParaRPr>
          </a:p>
        </p:txBody>
      </p:sp>
      <p:sp>
        <p:nvSpPr>
          <p:cNvPr id="2" name="标题 1"/>
          <p:cNvSpPr txBox="1">
            <a:spLocks/>
          </p:cNvSpPr>
          <p:nvPr/>
        </p:nvSpPr>
        <p:spPr>
          <a:xfrm>
            <a:off x="360000" y="486000"/>
            <a:ext cx="10975658" cy="740873"/>
          </a:xfrm>
          <a:prstGeom prst="rect">
            <a:avLst/>
          </a:prstGeom>
        </p:spPr>
        <p:txBody>
          <a:bodyPr vert="horz" lIns="81638" tIns="40819" rIns="81638" bIns="40819" rtlCol="0" anchor="ctr">
            <a:noAutofit/>
          </a:bodyPr>
          <a:lstStyle>
            <a:defPPr>
              <a:defRPr lang="zh-CN"/>
            </a:defPPr>
            <a:lvl1pPr defTabSz="914400">
              <a:spcBef>
                <a:spcPct val="0"/>
              </a:spcBef>
              <a:defRPr kumimoji="1" sz="3600" b="1">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r>
              <a:rPr lang="zh-CN" altLang="en-US" dirty="0" smtClean="0">
                <a:sym typeface="Arial" pitchFamily="34" charset="0"/>
              </a:rPr>
              <a:t>统一管理：多个校</a:t>
            </a:r>
            <a:r>
              <a:rPr lang="zh-CN" altLang="en-US" dirty="0">
                <a:sym typeface="Arial" pitchFamily="34" charset="0"/>
              </a:rPr>
              <a:t>区数据中心集中运维</a:t>
            </a:r>
          </a:p>
        </p:txBody>
      </p:sp>
      <p:pic>
        <p:nvPicPr>
          <p:cNvPr id="52" name="图片 51" descr="统一管理图片.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348" y="1313643"/>
            <a:ext cx="11091863" cy="3974881"/>
          </a:xfrm>
          <a:prstGeom prst="rect">
            <a:avLst/>
          </a:prstGeom>
        </p:spPr>
      </p:pic>
      <p:sp>
        <p:nvSpPr>
          <p:cNvPr id="53" name="TextBox 52"/>
          <p:cNvSpPr txBox="1"/>
          <p:nvPr/>
        </p:nvSpPr>
        <p:spPr>
          <a:xfrm>
            <a:off x="593369" y="5440362"/>
            <a:ext cx="4288353" cy="661335"/>
          </a:xfrm>
          <a:prstGeom prst="rect">
            <a:avLst/>
          </a:prstGeom>
          <a:noFill/>
        </p:spPr>
        <p:txBody>
          <a:bodyPr wrap="square" rtlCol="0">
            <a:spAutoFit/>
          </a:bodyPr>
          <a:lstStyle/>
          <a:p>
            <a:pPr>
              <a:lnSpc>
                <a:spcPct val="120000"/>
              </a:lnSpc>
            </a:pPr>
            <a:r>
              <a:rPr lang="zh-CN" altLang="en-US" sz="1800" b="1" dirty="0" smtClean="0">
                <a:solidFill>
                  <a:srgbClr val="FFC000"/>
                </a:solidFill>
                <a:latin typeface="微软雅黑" pitchFamily="34" charset="-122"/>
                <a:ea typeface="微软雅黑" pitchFamily="34" charset="-122"/>
                <a:cs typeface="Arial" pitchFamily="34" charset="0"/>
                <a:sym typeface="Arial" pitchFamily="34" charset="0"/>
              </a:rPr>
              <a:t>多资源池统一管理</a:t>
            </a:r>
            <a:endParaRPr lang="en-US" altLang="zh-CN" sz="1800" b="1" dirty="0" smtClean="0">
              <a:solidFill>
                <a:srgbClr val="FFC000"/>
              </a:solidFill>
              <a:latin typeface="微软雅黑" pitchFamily="34" charset="-122"/>
              <a:ea typeface="微软雅黑" pitchFamily="34" charset="-122"/>
              <a:cs typeface="Arial" pitchFamily="34" charset="0"/>
              <a:sym typeface="Arial" pitchFamily="34" charset="0"/>
            </a:endParaRPr>
          </a:p>
          <a:p>
            <a:pPr>
              <a:lnSpc>
                <a:spcPct val="120000"/>
              </a:lnSpc>
            </a:pPr>
            <a:r>
              <a:rPr lang="zh-CN" altLang="en-US" sz="1400" dirty="0" smtClean="0">
                <a:solidFill>
                  <a:schemeClr val="bg1"/>
                </a:solidFill>
                <a:latin typeface="微软雅黑" pitchFamily="34" charset="-122"/>
                <a:ea typeface="微软雅黑" pitchFamily="34" charset="-122"/>
                <a:cs typeface="Arial" pitchFamily="34" charset="0"/>
              </a:rPr>
              <a:t>告警、拓扑、性能、报表等管理信息统一呈现</a:t>
            </a:r>
            <a:endParaRPr lang="en-US" altLang="zh-CN" sz="1400" dirty="0" smtClean="0">
              <a:solidFill>
                <a:schemeClr val="bg1"/>
              </a:solidFill>
              <a:latin typeface="微软雅黑" pitchFamily="34" charset="-122"/>
              <a:ea typeface="微软雅黑" pitchFamily="34" charset="-122"/>
              <a:cs typeface="Arial" pitchFamily="34" charset="0"/>
            </a:endParaRPr>
          </a:p>
        </p:txBody>
      </p:sp>
      <p:sp>
        <p:nvSpPr>
          <p:cNvPr id="54" name="TextBox 53"/>
          <p:cNvSpPr txBox="1"/>
          <p:nvPr/>
        </p:nvSpPr>
        <p:spPr>
          <a:xfrm>
            <a:off x="5017467" y="5440362"/>
            <a:ext cx="2698175" cy="661335"/>
          </a:xfrm>
          <a:prstGeom prst="rect">
            <a:avLst/>
          </a:prstGeom>
          <a:noFill/>
        </p:spPr>
        <p:txBody>
          <a:bodyPr wrap="none" rtlCol="0">
            <a:spAutoFit/>
          </a:bodyPr>
          <a:lstStyle/>
          <a:p>
            <a:pPr>
              <a:lnSpc>
                <a:spcPct val="120000"/>
              </a:lnSpc>
            </a:pPr>
            <a:r>
              <a:rPr lang="zh-CN" altLang="en-US" sz="1800" b="1" dirty="0" smtClean="0">
                <a:solidFill>
                  <a:srgbClr val="FFC000"/>
                </a:solidFill>
                <a:latin typeface="微软雅黑" pitchFamily="34" charset="-122"/>
                <a:ea typeface="微软雅黑" pitchFamily="34" charset="-122"/>
                <a:cs typeface="Arial" pitchFamily="34" charset="0"/>
                <a:sym typeface="Arial" pitchFamily="34" charset="0"/>
              </a:rPr>
              <a:t>云和非云统一管理</a:t>
            </a:r>
            <a:endParaRPr lang="en-US" altLang="zh-CN" sz="1800" b="1" dirty="0" smtClean="0">
              <a:solidFill>
                <a:srgbClr val="FFC000"/>
              </a:solidFill>
              <a:latin typeface="微软雅黑" pitchFamily="34" charset="-122"/>
              <a:ea typeface="微软雅黑" pitchFamily="34" charset="-122"/>
              <a:cs typeface="Arial" pitchFamily="34" charset="0"/>
              <a:sym typeface="Arial" pitchFamily="34" charset="0"/>
            </a:endParaRPr>
          </a:p>
          <a:p>
            <a:pPr>
              <a:lnSpc>
                <a:spcPct val="120000"/>
              </a:lnSpc>
            </a:pPr>
            <a:r>
              <a:rPr lang="zh-CN" altLang="en-US" sz="1400" dirty="0" smtClean="0">
                <a:solidFill>
                  <a:schemeClr val="bg1"/>
                </a:solidFill>
                <a:latin typeface="微软雅黑" pitchFamily="34" charset="-122"/>
                <a:ea typeface="微软雅黑" pitchFamily="34" charset="-122"/>
                <a:cs typeface="Arial" pitchFamily="34" charset="0"/>
              </a:rPr>
              <a:t>物理资源和虚拟资源的统一管理</a:t>
            </a:r>
            <a:endParaRPr lang="en-US" altLang="zh-CN" sz="1400" dirty="0" smtClean="0">
              <a:solidFill>
                <a:schemeClr val="bg1"/>
              </a:solidFill>
              <a:latin typeface="微软雅黑" pitchFamily="34" charset="-122"/>
              <a:ea typeface="微软雅黑" pitchFamily="34" charset="-122"/>
              <a:cs typeface="Arial" pitchFamily="34" charset="0"/>
            </a:endParaRPr>
          </a:p>
        </p:txBody>
      </p:sp>
      <p:sp>
        <p:nvSpPr>
          <p:cNvPr id="56" name="TextBox 55"/>
          <p:cNvSpPr txBox="1"/>
          <p:nvPr/>
        </p:nvSpPr>
        <p:spPr>
          <a:xfrm>
            <a:off x="9005197" y="5440362"/>
            <a:ext cx="2262158" cy="661335"/>
          </a:xfrm>
          <a:prstGeom prst="rect">
            <a:avLst/>
          </a:prstGeom>
          <a:noFill/>
        </p:spPr>
        <p:txBody>
          <a:bodyPr wrap="none" rtlCol="0">
            <a:spAutoFit/>
          </a:bodyPr>
          <a:lstStyle/>
          <a:p>
            <a:pPr>
              <a:lnSpc>
                <a:spcPct val="120000"/>
              </a:lnSpc>
            </a:pPr>
            <a:r>
              <a:rPr lang="zh-CN" altLang="en-US" sz="1800" b="1" dirty="0" smtClean="0">
                <a:solidFill>
                  <a:srgbClr val="FFC000"/>
                </a:solidFill>
                <a:latin typeface="微软雅黑" pitchFamily="34" charset="-122"/>
                <a:ea typeface="微软雅黑" pitchFamily="34" charset="-122"/>
                <a:cs typeface="Arial" pitchFamily="34" charset="0"/>
                <a:sym typeface="Arial" pitchFamily="34" charset="0"/>
              </a:rPr>
              <a:t>异构虚拟化统一纳管</a:t>
            </a:r>
            <a:endParaRPr lang="en-US" altLang="zh-CN" sz="1800" b="1" dirty="0" smtClean="0">
              <a:solidFill>
                <a:srgbClr val="FFC000"/>
              </a:solidFill>
              <a:latin typeface="微软雅黑" pitchFamily="34" charset="-122"/>
              <a:ea typeface="微软雅黑" pitchFamily="34" charset="-122"/>
              <a:cs typeface="Arial" pitchFamily="34" charset="0"/>
              <a:sym typeface="Arial" pitchFamily="34" charset="0"/>
            </a:endParaRPr>
          </a:p>
          <a:p>
            <a:pPr>
              <a:lnSpc>
                <a:spcPct val="120000"/>
              </a:lnSpc>
            </a:pPr>
            <a:r>
              <a:rPr lang="zh-CN" altLang="en-US" sz="1400" dirty="0" smtClean="0">
                <a:solidFill>
                  <a:schemeClr val="bg1"/>
                </a:solidFill>
                <a:latin typeface="微软雅黑" pitchFamily="34" charset="-122"/>
                <a:ea typeface="微软雅黑" pitchFamily="34" charset="-122"/>
                <a:cs typeface="Arial" pitchFamily="34" charset="0"/>
              </a:rPr>
              <a:t>已有虚拟化平台对接纳管</a:t>
            </a:r>
            <a:endParaRPr lang="en-US" altLang="zh-CN" sz="1400" dirty="0" smtClean="0">
              <a:solidFill>
                <a:schemeClr val="bg1"/>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667826115"/>
      </p:ext>
    </p:extLst>
  </p:cSld>
  <p:clrMapOvr>
    <a:masterClrMapping/>
  </p:clrMapOvr>
  <p:transition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AutoShape 44"/>
          <p:cNvSpPr>
            <a:spLocks noChangeArrowheads="1"/>
          </p:cNvSpPr>
          <p:nvPr/>
        </p:nvSpPr>
        <p:spPr bwMode="auto">
          <a:xfrm>
            <a:off x="427313" y="1493583"/>
            <a:ext cx="792183" cy="1080250"/>
          </a:xfrm>
          <a:prstGeom prst="rect">
            <a:avLst/>
          </a:prstGeom>
          <a:solidFill>
            <a:schemeClr val="bg1">
              <a:alpha val="2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r>
              <a:rPr lang="en-US" altLang="zh-CN" sz="1200" b="1" dirty="0">
                <a:solidFill>
                  <a:schemeClr val="bg1"/>
                </a:solidFill>
                <a:latin typeface="微软雅黑" pitchFamily="34" charset="-122"/>
                <a:ea typeface="微软雅黑" pitchFamily="34" charset="-122"/>
              </a:rPr>
              <a:t>CAE</a:t>
            </a:r>
            <a:endParaRPr lang="zh-CN" altLang="en-US" sz="1200" b="1" dirty="0">
              <a:solidFill>
                <a:schemeClr val="bg1"/>
              </a:solidFill>
              <a:latin typeface="微软雅黑" pitchFamily="34" charset="-122"/>
              <a:ea typeface="微软雅黑" pitchFamily="34" charset="-122"/>
            </a:endParaRPr>
          </a:p>
        </p:txBody>
      </p:sp>
      <p:pic>
        <p:nvPicPr>
          <p:cNvPr id="112" name="图片 111"/>
          <p:cNvPicPr>
            <a:picLocks/>
          </p:cNvPicPr>
          <p:nvPr/>
        </p:nvPicPr>
        <p:blipFill>
          <a:blip r:embed="rId3">
            <a:extLst>
              <a:ext uri="{28A0092B-C50C-407E-A947-70E740481C1C}">
                <a14:useLocalDpi xmlns:a14="http://schemas.microsoft.com/office/drawing/2010/main" val="0"/>
              </a:ext>
            </a:extLst>
          </a:blip>
          <a:stretch>
            <a:fillRect/>
          </a:stretch>
        </p:blipFill>
        <p:spPr>
          <a:xfrm>
            <a:off x="1306645" y="1493583"/>
            <a:ext cx="2045214" cy="1080250"/>
          </a:xfrm>
          <a:prstGeom prst="rect">
            <a:avLst/>
          </a:prstGeom>
        </p:spPr>
      </p:pic>
      <p:sp>
        <p:nvSpPr>
          <p:cNvPr id="113" name="AutoShape 44"/>
          <p:cNvSpPr>
            <a:spLocks noChangeArrowheads="1"/>
          </p:cNvSpPr>
          <p:nvPr/>
        </p:nvSpPr>
        <p:spPr bwMode="auto">
          <a:xfrm>
            <a:off x="427313" y="2691004"/>
            <a:ext cx="792183" cy="1080250"/>
          </a:xfrm>
          <a:prstGeom prst="rect">
            <a:avLst/>
          </a:prstGeom>
          <a:solidFill>
            <a:schemeClr val="bg1">
              <a:alpha val="2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r>
              <a:rPr lang="zh-CN" altLang="en-US" sz="1200" b="1" dirty="0">
                <a:solidFill>
                  <a:schemeClr val="bg1"/>
                </a:solidFill>
                <a:latin typeface="微软雅黑" pitchFamily="34" charset="-122"/>
                <a:ea typeface="微软雅黑" pitchFamily="34" charset="-122"/>
              </a:rPr>
              <a:t>生命科学</a:t>
            </a:r>
          </a:p>
        </p:txBody>
      </p:sp>
      <p:pic>
        <p:nvPicPr>
          <p:cNvPr id="114" name="图片 1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311094" y="2691004"/>
            <a:ext cx="2040764" cy="1080250"/>
          </a:xfrm>
          <a:prstGeom prst="rect">
            <a:avLst/>
          </a:prstGeom>
        </p:spPr>
      </p:pic>
      <p:sp>
        <p:nvSpPr>
          <p:cNvPr id="115" name="AutoShape 44"/>
          <p:cNvSpPr>
            <a:spLocks noChangeArrowheads="1"/>
          </p:cNvSpPr>
          <p:nvPr/>
        </p:nvSpPr>
        <p:spPr bwMode="auto">
          <a:xfrm>
            <a:off x="427314" y="3888426"/>
            <a:ext cx="792183" cy="1080250"/>
          </a:xfrm>
          <a:prstGeom prst="rect">
            <a:avLst/>
          </a:prstGeom>
          <a:solidFill>
            <a:schemeClr val="bg1">
              <a:alpha val="2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r>
              <a:rPr lang="zh-CN" altLang="en-US" sz="1200" b="1" dirty="0">
                <a:solidFill>
                  <a:schemeClr val="bg1"/>
                </a:solidFill>
                <a:latin typeface="微软雅黑" pitchFamily="34" charset="-122"/>
                <a:ea typeface="微软雅黑" pitchFamily="34" charset="-122"/>
              </a:rPr>
              <a:t>计算材料</a:t>
            </a:r>
            <a:r>
              <a:rPr lang="en-US" altLang="zh-CN" sz="1200" b="1" dirty="0">
                <a:solidFill>
                  <a:schemeClr val="bg1"/>
                </a:solidFill>
                <a:latin typeface="微软雅黑" pitchFamily="34" charset="-122"/>
                <a:ea typeface="微软雅黑" pitchFamily="34" charset="-122"/>
              </a:rPr>
              <a:t>/</a:t>
            </a:r>
            <a:r>
              <a:rPr lang="zh-CN" altLang="en-US" sz="1200" b="1" dirty="0">
                <a:solidFill>
                  <a:schemeClr val="bg1"/>
                </a:solidFill>
                <a:latin typeface="微软雅黑" pitchFamily="34" charset="-122"/>
                <a:ea typeface="微软雅黑" pitchFamily="34" charset="-122"/>
              </a:rPr>
              <a:t>化学</a:t>
            </a:r>
          </a:p>
        </p:txBody>
      </p:sp>
      <p:sp>
        <p:nvSpPr>
          <p:cNvPr id="116" name="AutoShape 44"/>
          <p:cNvSpPr>
            <a:spLocks noChangeArrowheads="1"/>
          </p:cNvSpPr>
          <p:nvPr/>
        </p:nvSpPr>
        <p:spPr bwMode="auto">
          <a:xfrm>
            <a:off x="427313" y="5085847"/>
            <a:ext cx="792183" cy="1080250"/>
          </a:xfrm>
          <a:prstGeom prst="rect">
            <a:avLst/>
          </a:prstGeom>
          <a:solidFill>
            <a:schemeClr val="bg1">
              <a:alpha val="2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r>
              <a:rPr lang="zh-CN" altLang="en-US" sz="1200" b="1" dirty="0">
                <a:solidFill>
                  <a:schemeClr val="bg1"/>
                </a:solidFill>
                <a:latin typeface="微软雅黑" pitchFamily="34" charset="-122"/>
                <a:ea typeface="微软雅黑" pitchFamily="34" charset="-122"/>
              </a:rPr>
              <a:t>其他学科</a:t>
            </a:r>
          </a:p>
        </p:txBody>
      </p:sp>
      <p:pic>
        <p:nvPicPr>
          <p:cNvPr id="117" name="图片 11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311094" y="5085847"/>
            <a:ext cx="2040764" cy="1080250"/>
          </a:xfrm>
          <a:prstGeom prst="rect">
            <a:avLst/>
          </a:prstGeom>
        </p:spPr>
      </p:pic>
      <p:pic>
        <p:nvPicPr>
          <p:cNvPr id="118" name="图片 11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307469" y="3888426"/>
            <a:ext cx="2044390" cy="1080250"/>
          </a:xfrm>
          <a:prstGeom prst="rect">
            <a:avLst/>
          </a:prstGeom>
          <a:ln>
            <a:solidFill>
              <a:schemeClr val="bg1">
                <a:lumMod val="75000"/>
              </a:schemeClr>
            </a:solidFill>
          </a:ln>
        </p:spPr>
      </p:pic>
      <p:graphicFrame>
        <p:nvGraphicFramePr>
          <p:cNvPr id="119" name="图表 118"/>
          <p:cNvGraphicFramePr>
            <a:graphicFrameLocks/>
          </p:cNvGraphicFramePr>
          <p:nvPr>
            <p:extLst>
              <p:ext uri="{D42A27DB-BD31-4B8C-83A1-F6EECF244321}">
                <p14:modId xmlns:p14="http://schemas.microsoft.com/office/powerpoint/2010/main" val="1440604565"/>
              </p:ext>
            </p:extLst>
          </p:nvPr>
        </p:nvGraphicFramePr>
        <p:xfrm>
          <a:off x="4064185" y="1493584"/>
          <a:ext cx="2911596" cy="112976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0" name="图表 119"/>
          <p:cNvGraphicFramePr>
            <a:graphicFrameLocks/>
          </p:cNvGraphicFramePr>
          <p:nvPr>
            <p:extLst>
              <p:ext uri="{D42A27DB-BD31-4B8C-83A1-F6EECF244321}">
                <p14:modId xmlns:p14="http://schemas.microsoft.com/office/powerpoint/2010/main" val="1950766048"/>
              </p:ext>
            </p:extLst>
          </p:nvPr>
        </p:nvGraphicFramePr>
        <p:xfrm>
          <a:off x="4064185" y="2661042"/>
          <a:ext cx="2919432" cy="113546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1" name="图表 120"/>
          <p:cNvGraphicFramePr>
            <a:graphicFrameLocks/>
          </p:cNvGraphicFramePr>
          <p:nvPr>
            <p:extLst>
              <p:ext uri="{D42A27DB-BD31-4B8C-83A1-F6EECF244321}">
                <p14:modId xmlns:p14="http://schemas.microsoft.com/office/powerpoint/2010/main" val="768120729"/>
              </p:ext>
            </p:extLst>
          </p:nvPr>
        </p:nvGraphicFramePr>
        <p:xfrm>
          <a:off x="4064186" y="3830646"/>
          <a:ext cx="2919432" cy="115786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2" name="图表 121"/>
          <p:cNvGraphicFramePr>
            <a:graphicFrameLocks/>
          </p:cNvGraphicFramePr>
          <p:nvPr>
            <p:extLst>
              <p:ext uri="{D42A27DB-BD31-4B8C-83A1-F6EECF244321}">
                <p14:modId xmlns:p14="http://schemas.microsoft.com/office/powerpoint/2010/main" val="2154584694"/>
              </p:ext>
            </p:extLst>
          </p:nvPr>
        </p:nvGraphicFramePr>
        <p:xfrm>
          <a:off x="4064185" y="5030633"/>
          <a:ext cx="2919434" cy="1135465"/>
        </p:xfrm>
        <a:graphic>
          <a:graphicData uri="http://schemas.openxmlformats.org/drawingml/2006/chart">
            <c:chart xmlns:c="http://schemas.openxmlformats.org/drawingml/2006/chart" xmlns:r="http://schemas.openxmlformats.org/officeDocument/2006/relationships" r:id="rId10"/>
          </a:graphicData>
        </a:graphic>
      </p:graphicFrame>
      <p:sp>
        <p:nvSpPr>
          <p:cNvPr id="131" name="文本框 35"/>
          <p:cNvSpPr txBox="1"/>
          <p:nvPr/>
        </p:nvSpPr>
        <p:spPr>
          <a:xfrm>
            <a:off x="3554103" y="1493584"/>
            <a:ext cx="441782" cy="4672513"/>
          </a:xfrm>
          <a:prstGeom prst="rect">
            <a:avLst/>
          </a:prstGeom>
          <a:gradFill>
            <a:gsLst>
              <a:gs pos="0">
                <a:srgbClr val="089CB0"/>
              </a:gs>
              <a:gs pos="100000">
                <a:srgbClr val="089CB0">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defPPr>
              <a:defRPr lang="zh-CN"/>
            </a:defPPr>
            <a:lvl1pPr algn="ctr" eaLnBrk="0" hangingPunct="0">
              <a:buClr>
                <a:srgbClr val="CC9900"/>
              </a:buClr>
              <a:defRPr sz="2000">
                <a:solidFill>
                  <a:schemeClr val="bg1"/>
                </a:solidFill>
                <a:latin typeface="微软雅黑" panose="020B0503020204020204" pitchFamily="34" charset="-122"/>
                <a:ea typeface="微软雅黑" panose="020B0503020204020204"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H</a:t>
            </a:r>
          </a:p>
          <a:p>
            <a:r>
              <a:rPr lang="en-US" altLang="zh-CN" dirty="0"/>
              <a:t>P</a:t>
            </a:r>
          </a:p>
          <a:p>
            <a:r>
              <a:rPr lang="en-US" altLang="zh-CN" dirty="0"/>
              <a:t>C</a:t>
            </a:r>
          </a:p>
          <a:p>
            <a:r>
              <a:rPr lang="zh-CN" altLang="en-US" dirty="0"/>
              <a:t>行业需求分析</a:t>
            </a:r>
          </a:p>
        </p:txBody>
      </p:sp>
      <p:sp>
        <p:nvSpPr>
          <p:cNvPr id="150" name="AutoShape 44"/>
          <p:cNvSpPr>
            <a:spLocks noChangeArrowheads="1"/>
          </p:cNvSpPr>
          <p:nvPr/>
        </p:nvSpPr>
        <p:spPr bwMode="auto">
          <a:xfrm>
            <a:off x="7081543" y="1493584"/>
            <a:ext cx="4635508" cy="4672513"/>
          </a:xfrm>
          <a:prstGeom prst="rect">
            <a:avLst/>
          </a:prstGeom>
          <a:solidFill>
            <a:schemeClr val="bg1">
              <a:alpha val="2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endParaRPr lang="zh-CN" altLang="en-US" sz="1200" b="1" dirty="0">
              <a:solidFill>
                <a:schemeClr val="bg1"/>
              </a:solidFill>
              <a:latin typeface="微软雅黑" pitchFamily="34" charset="-122"/>
              <a:ea typeface="微软雅黑" pitchFamily="34" charset="-122"/>
            </a:endParaRPr>
          </a:p>
        </p:txBody>
      </p:sp>
      <p:pic>
        <p:nvPicPr>
          <p:cNvPr id="124"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25752" y="1563092"/>
            <a:ext cx="710464" cy="944402"/>
          </a:xfrm>
          <a:prstGeom prst="rect">
            <a:avLst/>
          </a:prstGeom>
          <a:noFill/>
          <a:ln w="9525">
            <a:noFill/>
            <a:miter lim="800000"/>
            <a:headEnd/>
            <a:tailEnd/>
          </a:ln>
          <a:effectLst/>
        </p:spPr>
      </p:pic>
      <p:sp>
        <p:nvSpPr>
          <p:cNvPr id="125" name="对角圆角矩形 35"/>
          <p:cNvSpPr/>
          <p:nvPr/>
        </p:nvSpPr>
        <p:spPr bwMode="auto">
          <a:xfrm>
            <a:off x="9852191" y="2075393"/>
            <a:ext cx="1617585" cy="432100"/>
          </a:xfrm>
          <a:prstGeom prst="round2Diag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endParaRPr lang="en-US" altLang="zh-CN" sz="1200" b="1" dirty="0">
              <a:solidFill>
                <a:schemeClr val="bg1"/>
              </a:solidFill>
              <a:latin typeface="微软雅黑" pitchFamily="34" charset="-122"/>
              <a:ea typeface="微软雅黑" pitchFamily="34" charset="-122"/>
            </a:endParaRPr>
          </a:p>
        </p:txBody>
      </p:sp>
      <p:sp>
        <p:nvSpPr>
          <p:cNvPr id="126" name="对角圆角矩形 125"/>
          <p:cNvSpPr/>
          <p:nvPr/>
        </p:nvSpPr>
        <p:spPr bwMode="auto">
          <a:xfrm>
            <a:off x="8248954" y="2075393"/>
            <a:ext cx="1542354" cy="432100"/>
          </a:xfrm>
          <a:prstGeom prst="round2Diag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endParaRPr lang="en-US" altLang="zh-CN" sz="1200" b="1" dirty="0">
              <a:solidFill>
                <a:schemeClr val="bg1"/>
              </a:solidFill>
              <a:latin typeface="微软雅黑" pitchFamily="34" charset="-122"/>
              <a:ea typeface="微软雅黑" pitchFamily="34" charset="-122"/>
            </a:endParaRPr>
          </a:p>
        </p:txBody>
      </p:sp>
      <p:sp>
        <p:nvSpPr>
          <p:cNvPr id="127" name="Text Box 463"/>
          <p:cNvSpPr txBox="1">
            <a:spLocks noChangeArrowheads="1"/>
          </p:cNvSpPr>
          <p:nvPr/>
        </p:nvSpPr>
        <p:spPr bwMode="auto">
          <a:xfrm>
            <a:off x="8337867" y="2106735"/>
            <a:ext cx="1364526" cy="369417"/>
          </a:xfrm>
          <a:prstGeom prst="rect">
            <a:avLst/>
          </a:prstGeom>
        </p:spPr>
        <p:txBody>
          <a:bodyPr wrap="square" lIns="0" tIns="0" rIns="0" bIns="0">
            <a:spAutoFit/>
          </a:bodyPr>
          <a:lstStyle>
            <a:defPPr>
              <a:defRPr lang="zh-CN"/>
            </a:defPPr>
            <a:lvl1pPr algn="ctr">
              <a:defRPr kumimoji="1" sz="1400" b="1">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defRPr>
            </a:lvl1pPr>
          </a:lstStyle>
          <a:p>
            <a:r>
              <a:rPr lang="en-US" altLang="zh-CN" sz="1200" b="0" dirty="0">
                <a:solidFill>
                  <a:schemeClr val="bg1"/>
                </a:solidFill>
                <a:effectLst/>
                <a:latin typeface="微软雅黑" panose="020B0503020204020204" pitchFamily="34" charset="-122"/>
              </a:rPr>
              <a:t>4</a:t>
            </a:r>
            <a:r>
              <a:rPr lang="zh-CN" altLang="en-US" sz="1200" b="0" dirty="0">
                <a:solidFill>
                  <a:schemeClr val="bg1"/>
                </a:solidFill>
                <a:effectLst/>
                <a:latin typeface="微软雅黑" panose="020B0503020204020204" pitchFamily="34" charset="-122"/>
              </a:rPr>
              <a:t>至</a:t>
            </a:r>
            <a:r>
              <a:rPr lang="en-US" altLang="zh-CN" sz="1200" b="0" dirty="0">
                <a:solidFill>
                  <a:schemeClr val="bg1"/>
                </a:solidFill>
                <a:effectLst/>
                <a:latin typeface="微软雅黑" panose="020B0503020204020204" pitchFamily="34" charset="-122"/>
              </a:rPr>
              <a:t>32 </a:t>
            </a:r>
            <a:r>
              <a:rPr lang="zh-CN" altLang="en-US" sz="1200" b="0" dirty="0">
                <a:solidFill>
                  <a:schemeClr val="bg1"/>
                </a:solidFill>
                <a:effectLst/>
                <a:latin typeface="微软雅黑" panose="020B0503020204020204" pitchFamily="34" charset="-122"/>
              </a:rPr>
              <a:t>颗处理器</a:t>
            </a:r>
            <a:endParaRPr lang="en-US" altLang="zh-CN" sz="1200" b="0" dirty="0">
              <a:solidFill>
                <a:schemeClr val="bg1"/>
              </a:solidFill>
              <a:effectLst/>
              <a:latin typeface="微软雅黑" panose="020B0503020204020204" pitchFamily="34" charset="-122"/>
            </a:endParaRPr>
          </a:p>
          <a:p>
            <a:r>
              <a:rPr lang="en-US" altLang="zh-CN" sz="1200" b="0" dirty="0">
                <a:solidFill>
                  <a:schemeClr val="bg1"/>
                </a:solidFill>
                <a:effectLst/>
                <a:latin typeface="微软雅黑" panose="020B0503020204020204" pitchFamily="34" charset="-122"/>
              </a:rPr>
              <a:t>23TFlops</a:t>
            </a:r>
          </a:p>
        </p:txBody>
      </p:sp>
      <p:sp>
        <p:nvSpPr>
          <p:cNvPr id="128" name="Text Box 463"/>
          <p:cNvSpPr txBox="1">
            <a:spLocks noChangeArrowheads="1"/>
          </p:cNvSpPr>
          <p:nvPr/>
        </p:nvSpPr>
        <p:spPr bwMode="auto">
          <a:xfrm>
            <a:off x="10353135" y="2199089"/>
            <a:ext cx="615695" cy="184709"/>
          </a:xfrm>
          <a:prstGeom prst="rect">
            <a:avLst/>
          </a:prstGeom>
        </p:spPr>
        <p:txBody>
          <a:bodyPr wrap="none" lIns="0" tIns="0" rIns="0" bIns="0">
            <a:spAutoFit/>
          </a:bodyPr>
          <a:lstStyle>
            <a:defPPr>
              <a:defRPr lang="zh-CN"/>
            </a:defPPr>
            <a:lvl1pPr algn="ctr">
              <a:defRPr kumimoji="1" sz="1400" b="1">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defRPr>
            </a:lvl1pPr>
          </a:lstStyle>
          <a:p>
            <a:r>
              <a:rPr lang="en-US" altLang="zh-CN" sz="1200" b="0" dirty="0">
                <a:solidFill>
                  <a:schemeClr val="bg1"/>
                </a:solidFill>
                <a:effectLst/>
                <a:latin typeface="+mn-ea"/>
                <a:ea typeface="+mn-ea"/>
              </a:rPr>
              <a:t>24TB</a:t>
            </a:r>
            <a:r>
              <a:rPr lang="zh-CN" altLang="en-US" sz="1200" b="0" dirty="0">
                <a:solidFill>
                  <a:schemeClr val="bg1"/>
                </a:solidFill>
                <a:effectLst/>
                <a:latin typeface="+mn-ea"/>
                <a:ea typeface="+mn-ea"/>
              </a:rPr>
              <a:t>内存</a:t>
            </a:r>
            <a:endParaRPr lang="en-US" altLang="zh-CN" sz="1200" b="0" dirty="0">
              <a:solidFill>
                <a:schemeClr val="bg1"/>
              </a:solidFill>
              <a:effectLst/>
              <a:latin typeface="+mn-ea"/>
              <a:ea typeface="+mn-ea"/>
            </a:endParaRPr>
          </a:p>
        </p:txBody>
      </p:sp>
      <p:sp>
        <p:nvSpPr>
          <p:cNvPr id="129" name="矩形 60"/>
          <p:cNvSpPr/>
          <p:nvPr/>
        </p:nvSpPr>
        <p:spPr>
          <a:xfrm>
            <a:off x="10308240" y="1859795"/>
            <a:ext cx="705485" cy="169316"/>
          </a:xfrm>
          <a:prstGeom prst="rect">
            <a:avLst/>
          </a:prstGeom>
        </p:spPr>
        <p:txBody>
          <a:bodyPr wrap="square" lIns="0" tIns="0" rIns="0" bIns="0">
            <a:spAutoFit/>
          </a:bodyPr>
          <a:lstStyle/>
          <a:p>
            <a:pPr algn="ctr"/>
            <a:r>
              <a:rPr kumimoji="1" lang="zh-CN" altLang="en-US" sz="1100" dirty="0">
                <a:solidFill>
                  <a:schemeClr val="bg1"/>
                </a:solidFill>
                <a:latin typeface="+mn-ea"/>
                <a:cs typeface="Arial" panose="020B0604020202020204" pitchFamily="34" charset="0"/>
              </a:rPr>
              <a:t>大内存计算</a:t>
            </a:r>
            <a:endParaRPr kumimoji="1" lang="en-US" altLang="zh-CN" sz="1100" dirty="0">
              <a:solidFill>
                <a:schemeClr val="bg1"/>
              </a:solidFill>
              <a:latin typeface="+mn-ea"/>
              <a:cs typeface="Arial" panose="020B0604020202020204" pitchFamily="34" charset="0"/>
            </a:endParaRPr>
          </a:p>
        </p:txBody>
      </p:sp>
      <p:sp>
        <p:nvSpPr>
          <p:cNvPr id="130" name="矩形 61"/>
          <p:cNvSpPr/>
          <p:nvPr/>
        </p:nvSpPr>
        <p:spPr>
          <a:xfrm>
            <a:off x="8737937" y="1859795"/>
            <a:ext cx="564388" cy="169316"/>
          </a:xfrm>
          <a:prstGeom prst="rect">
            <a:avLst/>
          </a:prstGeom>
        </p:spPr>
        <p:txBody>
          <a:bodyPr wrap="square" lIns="0" tIns="0" rIns="0" bIns="0">
            <a:spAutoFit/>
          </a:bodyPr>
          <a:lstStyle/>
          <a:p>
            <a:pPr algn="ctr"/>
            <a:r>
              <a:rPr kumimoji="1" lang="zh-CN" altLang="en-US" sz="1100" dirty="0">
                <a:solidFill>
                  <a:schemeClr val="bg1"/>
                </a:solidFill>
                <a:latin typeface="+mn-ea"/>
                <a:cs typeface="Arial" panose="020B0604020202020204" pitchFamily="34" charset="0"/>
              </a:rPr>
              <a:t>极致性能</a:t>
            </a:r>
            <a:endParaRPr kumimoji="1" lang="en-US" altLang="zh-CN" sz="1100" dirty="0">
              <a:solidFill>
                <a:schemeClr val="bg1"/>
              </a:solidFill>
              <a:latin typeface="+mn-ea"/>
              <a:cs typeface="Arial" panose="020B0604020202020204" pitchFamily="34" charset="0"/>
            </a:endParaRPr>
          </a:p>
        </p:txBody>
      </p:sp>
      <p:sp>
        <p:nvSpPr>
          <p:cNvPr id="132" name="文本框 36"/>
          <p:cNvSpPr txBox="1"/>
          <p:nvPr/>
        </p:nvSpPr>
        <p:spPr>
          <a:xfrm>
            <a:off x="7328817" y="2673188"/>
            <a:ext cx="4140958" cy="252058"/>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defPPr>
              <a:defRPr lang="zh-CN"/>
            </a:defPPr>
            <a:lvl1pPr algn="ctr" eaLnBrk="0" hangingPunct="0">
              <a:buClr>
                <a:srgbClr val="CC9900"/>
              </a:buClr>
              <a:defRPr sz="2000">
                <a:solidFill>
                  <a:schemeClr val="bg1"/>
                </a:solidFill>
                <a:latin typeface="微软雅黑" panose="020B0503020204020204" pitchFamily="34" charset="-122"/>
                <a:ea typeface="微软雅黑" panose="020B0503020204020204"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400" dirty="0" err="1"/>
              <a:t>OceanStor</a:t>
            </a:r>
            <a:r>
              <a:rPr lang="en-US" altLang="zh-CN" sz="1400" dirty="0"/>
              <a:t> 900</a:t>
            </a:r>
            <a:r>
              <a:rPr lang="zh-CN" altLang="en-US" sz="1400" dirty="0"/>
              <a:t>全对称分布式存储</a:t>
            </a:r>
          </a:p>
        </p:txBody>
      </p:sp>
      <p:sp>
        <p:nvSpPr>
          <p:cNvPr id="133" name="对角圆角矩形 35"/>
          <p:cNvSpPr/>
          <p:nvPr/>
        </p:nvSpPr>
        <p:spPr bwMode="auto">
          <a:xfrm>
            <a:off x="8697727" y="3084660"/>
            <a:ext cx="912623" cy="467907"/>
          </a:xfrm>
          <a:prstGeom prst="round2Diag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endParaRPr lang="en-US" altLang="zh-CN" sz="1200" b="1" dirty="0">
              <a:solidFill>
                <a:schemeClr val="bg1"/>
              </a:solidFill>
              <a:latin typeface="微软雅黑" pitchFamily="34" charset="-122"/>
              <a:ea typeface="微软雅黑" pitchFamily="34" charset="-122"/>
            </a:endParaRPr>
          </a:p>
        </p:txBody>
      </p:sp>
      <p:sp>
        <p:nvSpPr>
          <p:cNvPr id="134" name="对角圆角矩形 35"/>
          <p:cNvSpPr/>
          <p:nvPr/>
        </p:nvSpPr>
        <p:spPr bwMode="auto">
          <a:xfrm>
            <a:off x="9703634" y="3073122"/>
            <a:ext cx="870218" cy="467907"/>
          </a:xfrm>
          <a:prstGeom prst="round2Diag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endParaRPr lang="en-US" altLang="zh-CN" sz="1200" b="1" dirty="0">
              <a:solidFill>
                <a:schemeClr val="bg1"/>
              </a:solidFill>
              <a:latin typeface="微软雅黑" pitchFamily="34" charset="-122"/>
              <a:ea typeface="微软雅黑" pitchFamily="34" charset="-122"/>
            </a:endParaRPr>
          </a:p>
        </p:txBody>
      </p:sp>
      <p:sp>
        <p:nvSpPr>
          <p:cNvPr id="135" name="对角圆角矩形 35"/>
          <p:cNvSpPr/>
          <p:nvPr/>
        </p:nvSpPr>
        <p:spPr bwMode="auto">
          <a:xfrm>
            <a:off x="10695571" y="3075046"/>
            <a:ext cx="774205" cy="467907"/>
          </a:xfrm>
          <a:prstGeom prst="round2Diag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endParaRPr lang="en-US" altLang="zh-CN" sz="1200" b="1" dirty="0">
              <a:solidFill>
                <a:schemeClr val="bg1"/>
              </a:solidFill>
              <a:latin typeface="微软雅黑" pitchFamily="34" charset="-122"/>
              <a:ea typeface="微软雅黑" pitchFamily="34" charset="-122"/>
            </a:endParaRPr>
          </a:p>
        </p:txBody>
      </p:sp>
      <p:sp>
        <p:nvSpPr>
          <p:cNvPr id="136" name="文本框 46"/>
          <p:cNvSpPr txBox="1"/>
          <p:nvPr/>
        </p:nvSpPr>
        <p:spPr>
          <a:xfrm>
            <a:off x="9791172" y="3116939"/>
            <a:ext cx="695142" cy="384119"/>
          </a:xfrm>
          <a:prstGeom prst="rect">
            <a:avLst/>
          </a:prstGeom>
          <a:noFill/>
        </p:spPr>
        <p:txBody>
          <a:bodyPr wrap="square" lIns="75533" tIns="37767" rIns="75533" bIns="37767" rtlCol="0">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3~288</a:t>
            </a:r>
          </a:p>
          <a:p>
            <a:pPr algn="ctr"/>
            <a:r>
              <a:rPr lang="zh-CN" altLang="en-US" sz="1000" dirty="0">
                <a:solidFill>
                  <a:schemeClr val="bg1"/>
                </a:solidFill>
                <a:latin typeface="微软雅黑" panose="020B0503020204020204" pitchFamily="34" charset="-122"/>
                <a:ea typeface="微软雅黑" panose="020B0503020204020204" pitchFamily="34" charset="-122"/>
              </a:rPr>
              <a:t>节点扩展</a:t>
            </a:r>
          </a:p>
        </p:txBody>
      </p:sp>
      <p:sp>
        <p:nvSpPr>
          <p:cNvPr id="137" name="文本框 45"/>
          <p:cNvSpPr txBox="1"/>
          <p:nvPr/>
        </p:nvSpPr>
        <p:spPr>
          <a:xfrm>
            <a:off x="10749062" y="3116939"/>
            <a:ext cx="667225" cy="384119"/>
          </a:xfrm>
          <a:prstGeom prst="rect">
            <a:avLst/>
          </a:prstGeom>
          <a:noFill/>
        </p:spPr>
        <p:txBody>
          <a:bodyPr wrap="none" lIns="75533" tIns="37767" rIns="75533" bIns="37767" rtlCol="0">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400GB/s</a:t>
            </a:r>
          </a:p>
          <a:p>
            <a:pPr algn="ctr"/>
            <a:r>
              <a:rPr lang="zh-CN" altLang="en-US" sz="1000" dirty="0">
                <a:solidFill>
                  <a:schemeClr val="bg1"/>
                </a:solidFill>
                <a:latin typeface="微软雅黑" panose="020B0503020204020204" pitchFamily="34" charset="-122"/>
                <a:ea typeface="微软雅黑" panose="020B0503020204020204" pitchFamily="34" charset="-122"/>
              </a:rPr>
              <a:t>带宽</a:t>
            </a:r>
          </a:p>
        </p:txBody>
      </p:sp>
      <p:sp>
        <p:nvSpPr>
          <p:cNvPr id="138" name="文本框 51"/>
          <p:cNvSpPr txBox="1"/>
          <p:nvPr/>
        </p:nvSpPr>
        <p:spPr>
          <a:xfrm>
            <a:off x="8790998" y="3116939"/>
            <a:ext cx="819353" cy="384119"/>
          </a:xfrm>
          <a:prstGeom prst="rect">
            <a:avLst/>
          </a:prstGeom>
          <a:noFill/>
        </p:spPr>
        <p:txBody>
          <a:bodyPr wrap="square" lIns="75533" tIns="37767" rIns="75533" bIns="37767" rtlCol="0">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100PB</a:t>
            </a:r>
          </a:p>
          <a:p>
            <a:pPr algn="ctr"/>
            <a:r>
              <a:rPr lang="zh-CN" altLang="en-US" sz="1000" dirty="0">
                <a:solidFill>
                  <a:schemeClr val="bg1"/>
                </a:solidFill>
                <a:latin typeface="微软雅黑" panose="020B0503020204020204" pitchFamily="34" charset="-122"/>
                <a:ea typeface="微软雅黑" panose="020B0503020204020204" pitchFamily="34" charset="-122"/>
              </a:rPr>
              <a:t>单共享空间</a:t>
            </a:r>
          </a:p>
        </p:txBody>
      </p:sp>
      <p:pic>
        <p:nvPicPr>
          <p:cNvPr id="139" name="图片 138" descr="全宽 半宽.jpg"/>
          <p:cNvPicPr>
            <a:picLocks noChangeAspect="1"/>
          </p:cNvPicPr>
          <p:nvPr/>
        </p:nvPicPr>
        <p:blipFill>
          <a:blip r:embed="rId12" cstate="email">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7403647" y="3953527"/>
            <a:ext cx="725865" cy="796019"/>
          </a:xfrm>
          <a:prstGeom prst="rect">
            <a:avLst/>
          </a:prstGeom>
        </p:spPr>
      </p:pic>
      <p:sp>
        <p:nvSpPr>
          <p:cNvPr id="140" name="对角圆角矩形 35"/>
          <p:cNvSpPr/>
          <p:nvPr/>
        </p:nvSpPr>
        <p:spPr bwMode="auto">
          <a:xfrm>
            <a:off x="8248957" y="4030302"/>
            <a:ext cx="3220819" cy="642467"/>
          </a:xfrm>
          <a:prstGeom prst="round2Diag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33" tIns="37767" rIns="75533" bIns="37767" rtlCol="0" anchor="ctr"/>
          <a:lstStyle/>
          <a:p>
            <a:pPr indent="-188829" algn="ctr" fontAlgn="ctr">
              <a:lnSpc>
                <a:spcPct val="120000"/>
              </a:lnSpc>
              <a:buClr>
                <a:srgbClr val="990000"/>
              </a:buClr>
              <a:buSzPct val="60000"/>
            </a:pPr>
            <a:endParaRPr lang="en-US" altLang="zh-CN" sz="1200" b="1" dirty="0">
              <a:solidFill>
                <a:schemeClr val="bg1"/>
              </a:solidFill>
              <a:latin typeface="微软雅黑" pitchFamily="34" charset="-122"/>
              <a:ea typeface="微软雅黑" pitchFamily="34" charset="-122"/>
            </a:endParaRPr>
          </a:p>
        </p:txBody>
      </p:sp>
      <p:sp>
        <p:nvSpPr>
          <p:cNvPr id="141" name="文本框 55"/>
          <p:cNvSpPr txBox="1"/>
          <p:nvPr/>
        </p:nvSpPr>
        <p:spPr>
          <a:xfrm>
            <a:off x="8439304" y="4064045"/>
            <a:ext cx="1730262" cy="574984"/>
          </a:xfrm>
          <a:prstGeom prst="rect">
            <a:avLst/>
          </a:prstGeom>
          <a:noFill/>
        </p:spPr>
        <p:txBody>
          <a:bodyPr wrap="none" lIns="75533" tIns="37767" rIns="75533" bIns="37767" rtlCol="0">
            <a:spAutoFit/>
          </a:bodyPr>
          <a:lstStyle/>
          <a:p>
            <a:pPr marL="177836" indent="-177836" fontAlgn="ctr">
              <a:lnSpc>
                <a:spcPct val="120000"/>
              </a:lnSpc>
              <a:buSzPct val="70000"/>
              <a:buFont typeface="Wingdings" pitchFamily="2" charset="2"/>
              <a:buChar char="l"/>
            </a:pPr>
            <a:r>
              <a:rPr lang="en-US" altLang="zh-CN" sz="900" dirty="0">
                <a:solidFill>
                  <a:schemeClr val="bg1"/>
                </a:solidFill>
                <a:latin typeface="微软雅黑" panose="020B0503020204020204" pitchFamily="34" charset="-122"/>
                <a:ea typeface="微软雅黑" panose="020B0503020204020204" pitchFamily="34" charset="-122"/>
              </a:rPr>
              <a:t>12/32</a:t>
            </a:r>
            <a:r>
              <a:rPr lang="zh-CN" altLang="en-US" sz="900" dirty="0">
                <a:solidFill>
                  <a:schemeClr val="bg1"/>
                </a:solidFill>
                <a:latin typeface="微软雅黑" panose="020B0503020204020204" pitchFamily="34" charset="-122"/>
                <a:ea typeface="微软雅黑" panose="020B0503020204020204" pitchFamily="34" charset="-122"/>
              </a:rPr>
              <a:t>节点高密计算节点</a:t>
            </a:r>
            <a:endParaRPr lang="en-US" altLang="zh-CN" sz="900" dirty="0">
              <a:solidFill>
                <a:schemeClr val="bg1"/>
              </a:solidFill>
              <a:latin typeface="微软雅黑" panose="020B0503020204020204" pitchFamily="34" charset="-122"/>
              <a:ea typeface="微软雅黑" panose="020B0503020204020204" pitchFamily="34" charset="-122"/>
            </a:endParaRPr>
          </a:p>
          <a:p>
            <a:pPr marL="177836" indent="-177836" fontAlgn="ctr">
              <a:lnSpc>
                <a:spcPct val="120000"/>
              </a:lnSpc>
              <a:buSzPct val="70000"/>
              <a:buFont typeface="Wingdings" pitchFamily="2" charset="2"/>
              <a:buChar char="l"/>
            </a:pPr>
            <a:r>
              <a:rPr lang="en-US" altLang="zh-CN" sz="900" dirty="0">
                <a:solidFill>
                  <a:schemeClr val="bg1"/>
                </a:solidFill>
                <a:latin typeface="微软雅黑" panose="020B0503020204020204" pitchFamily="34" charset="-122"/>
                <a:ea typeface="微软雅黑" panose="020B0503020204020204" pitchFamily="34" charset="-122"/>
              </a:rPr>
              <a:t>49.56TFlops/</a:t>
            </a:r>
            <a:r>
              <a:rPr lang="zh-CN" altLang="en-US" sz="900" dirty="0">
                <a:solidFill>
                  <a:schemeClr val="bg1"/>
                </a:solidFill>
                <a:latin typeface="微软雅黑" panose="020B0503020204020204" pitchFamily="34" charset="-122"/>
                <a:ea typeface="微软雅黑" panose="020B0503020204020204" pitchFamily="34" charset="-122"/>
              </a:rPr>
              <a:t>框</a:t>
            </a:r>
            <a:endParaRPr lang="en-US" altLang="zh-CN" sz="900" dirty="0">
              <a:solidFill>
                <a:schemeClr val="bg1"/>
              </a:solidFill>
              <a:latin typeface="微软雅黑" panose="020B0503020204020204" pitchFamily="34" charset="-122"/>
              <a:ea typeface="微软雅黑" panose="020B0503020204020204" pitchFamily="34" charset="-122"/>
            </a:endParaRPr>
          </a:p>
          <a:p>
            <a:pPr marL="177836" indent="-177836" fontAlgn="ctr">
              <a:lnSpc>
                <a:spcPct val="120000"/>
              </a:lnSpc>
              <a:buSzPct val="70000"/>
              <a:buFont typeface="Wingdings" pitchFamily="2" charset="2"/>
              <a:buChar char="l"/>
            </a:pPr>
            <a:r>
              <a:rPr lang="zh-CN" altLang="en-US" sz="900" dirty="0">
                <a:solidFill>
                  <a:schemeClr val="bg1"/>
                </a:solidFill>
                <a:latin typeface="微软雅黑" panose="020B0503020204020204" pitchFamily="34" charset="-122"/>
                <a:ea typeface="微软雅黑" panose="020B0503020204020204" pitchFamily="34" charset="-122"/>
              </a:rPr>
              <a:t>双路、四路、</a:t>
            </a:r>
            <a:r>
              <a:rPr lang="en-US" altLang="zh-CN" sz="900" dirty="0">
                <a:solidFill>
                  <a:schemeClr val="bg1"/>
                </a:solidFill>
                <a:latin typeface="微软雅黑" panose="020B0503020204020204" pitchFamily="34" charset="-122"/>
                <a:ea typeface="微软雅黑" panose="020B0503020204020204" pitchFamily="34" charset="-122"/>
              </a:rPr>
              <a:t>GPU</a:t>
            </a:r>
            <a:r>
              <a:rPr lang="zh-CN" altLang="en-US" sz="900" dirty="0">
                <a:solidFill>
                  <a:schemeClr val="bg1"/>
                </a:solidFill>
                <a:latin typeface="微软雅黑" panose="020B0503020204020204" pitchFamily="34" charset="-122"/>
                <a:ea typeface="微软雅黑" panose="020B0503020204020204" pitchFamily="34" charset="-122"/>
              </a:rPr>
              <a:t>融合架构</a:t>
            </a:r>
          </a:p>
        </p:txBody>
      </p:sp>
      <p:sp>
        <p:nvSpPr>
          <p:cNvPr id="142" name="文本框 56"/>
          <p:cNvSpPr txBox="1"/>
          <p:nvPr/>
        </p:nvSpPr>
        <p:spPr>
          <a:xfrm>
            <a:off x="8248956" y="1548380"/>
            <a:ext cx="3220819" cy="252058"/>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defPPr>
              <a:defRPr lang="zh-CN"/>
            </a:defPPr>
            <a:lvl1pPr algn="ctr" eaLnBrk="0" hangingPunct="0">
              <a:buClr>
                <a:srgbClr val="CC9900"/>
              </a:buClr>
              <a:defRPr sz="2000">
                <a:solidFill>
                  <a:schemeClr val="bg1"/>
                </a:solidFill>
                <a:latin typeface="微软雅黑" panose="020B0503020204020204" pitchFamily="34" charset="-122"/>
                <a:ea typeface="微软雅黑" panose="020B0503020204020204"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400" dirty="0" err="1"/>
              <a:t>KunLun</a:t>
            </a:r>
            <a:r>
              <a:rPr lang="zh-CN" altLang="en-US" sz="1400" dirty="0"/>
              <a:t>胖节点</a:t>
            </a:r>
          </a:p>
        </p:txBody>
      </p:sp>
      <p:sp>
        <p:nvSpPr>
          <p:cNvPr id="143" name="文本框 57"/>
          <p:cNvSpPr txBox="1"/>
          <p:nvPr/>
        </p:nvSpPr>
        <p:spPr>
          <a:xfrm>
            <a:off x="7328817" y="3648574"/>
            <a:ext cx="4140958" cy="252058"/>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defPPr>
              <a:defRPr lang="zh-CN"/>
            </a:defPPr>
            <a:lvl1pPr algn="ctr" eaLnBrk="0" hangingPunct="0">
              <a:buClr>
                <a:srgbClr val="CC9900"/>
              </a:buClr>
              <a:defRPr sz="2000">
                <a:solidFill>
                  <a:schemeClr val="bg1"/>
                </a:solidFill>
                <a:latin typeface="微软雅黑" panose="020B0503020204020204" pitchFamily="34" charset="-122"/>
                <a:ea typeface="微软雅黑" panose="020B0503020204020204"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400" dirty="0"/>
              <a:t>Cluster</a:t>
            </a:r>
            <a:r>
              <a:rPr lang="zh-CN" altLang="en-US" sz="1400" dirty="0"/>
              <a:t>架构</a:t>
            </a:r>
            <a:r>
              <a:rPr lang="en-US" altLang="zh-CN" sz="1400" dirty="0"/>
              <a:t>E9000</a:t>
            </a:r>
            <a:r>
              <a:rPr lang="zh-CN" altLang="en-US" sz="1400" dirty="0"/>
              <a:t>融合刀片</a:t>
            </a:r>
          </a:p>
        </p:txBody>
      </p:sp>
      <p:sp>
        <p:nvSpPr>
          <p:cNvPr id="145" name="文本框 61"/>
          <p:cNvSpPr txBox="1"/>
          <p:nvPr/>
        </p:nvSpPr>
        <p:spPr>
          <a:xfrm>
            <a:off x="7328817" y="4798418"/>
            <a:ext cx="4140958" cy="252058"/>
          </a:xfrm>
          <a:prstGeom prst="rect">
            <a:avLst/>
          </a:prstGeom>
          <a:gradFill>
            <a:gsLst>
              <a:gs pos="0">
                <a:srgbClr val="50B7F6">
                  <a:alpha val="70000"/>
                </a:srgbClr>
              </a:gs>
              <a:gs pos="100000">
                <a:srgbClr val="50B6F6">
                  <a:alpha val="5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50" tIns="8425" rIns="16850" bIns="8425" anchor="ctr" anchorCtr="0">
            <a:noAutofit/>
          </a:bodyPr>
          <a:lstStyle>
            <a:defPPr>
              <a:defRPr lang="zh-CN"/>
            </a:defPPr>
            <a:lvl1pPr algn="ctr" eaLnBrk="0" hangingPunct="0">
              <a:buClr>
                <a:srgbClr val="CC9900"/>
              </a:buClr>
              <a:defRPr sz="2000">
                <a:solidFill>
                  <a:schemeClr val="bg1"/>
                </a:solidFill>
                <a:latin typeface="微软雅黑" panose="020B0503020204020204" pitchFamily="34" charset="-122"/>
                <a:ea typeface="微软雅黑" panose="020B0503020204020204"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t>板级液冷解决方案</a:t>
            </a:r>
          </a:p>
        </p:txBody>
      </p:sp>
      <p:pic>
        <p:nvPicPr>
          <p:cNvPr id="146" name="图片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11825" y="5073476"/>
            <a:ext cx="3097627" cy="1035758"/>
          </a:xfrm>
          <a:prstGeom prst="rect">
            <a:avLst/>
          </a:prstGeom>
        </p:spPr>
      </p:pic>
      <p:sp>
        <p:nvSpPr>
          <p:cNvPr id="147" name="文本框 60"/>
          <p:cNvSpPr txBox="1"/>
          <p:nvPr/>
        </p:nvSpPr>
        <p:spPr>
          <a:xfrm>
            <a:off x="10375775" y="5293739"/>
            <a:ext cx="1341275" cy="513415"/>
          </a:xfrm>
          <a:prstGeom prst="rect">
            <a:avLst/>
          </a:prstGeom>
          <a:noFill/>
        </p:spPr>
        <p:txBody>
          <a:bodyPr wrap="square" lIns="75533" tIns="37767" rIns="75533" bIns="37767" rtlCol="0">
            <a:spAutoFit/>
          </a:bodyPr>
          <a:lstStyle/>
          <a:p>
            <a:pPr marL="177836" indent="-177836" fontAlgn="ctr">
              <a:lnSpc>
                <a:spcPct val="130000"/>
              </a:lnSpc>
              <a:spcBef>
                <a:spcPts val="600"/>
              </a:spcBef>
              <a:buSzPct val="70000"/>
              <a:buFont typeface="Wingdings" pitchFamily="2" charset="2"/>
              <a:buChar char="l"/>
            </a:pPr>
            <a:r>
              <a:rPr lang="zh-CN" altLang="en-US" sz="900" dirty="0">
                <a:solidFill>
                  <a:schemeClr val="bg1"/>
                </a:solidFill>
                <a:latin typeface="微软雅黑" panose="020B0503020204020204" pitchFamily="34" charset="-122"/>
                <a:ea typeface="微软雅黑" panose="020B0503020204020204" pitchFamily="34" charset="-122"/>
              </a:rPr>
              <a:t>冷却 </a:t>
            </a:r>
            <a:r>
              <a:rPr lang="en-US" altLang="zh-CN" sz="900" dirty="0">
                <a:solidFill>
                  <a:schemeClr val="bg1"/>
                </a:solidFill>
                <a:latin typeface="微软雅黑" panose="020B0503020204020204" pitchFamily="34" charset="-122"/>
                <a:ea typeface="微软雅黑" panose="020B0503020204020204" pitchFamily="34" charset="-122"/>
              </a:rPr>
              <a:t>PUE ≤1.1</a:t>
            </a:r>
          </a:p>
          <a:p>
            <a:pPr marL="177836" indent="-177836" fontAlgn="ctr">
              <a:lnSpc>
                <a:spcPct val="130000"/>
              </a:lnSpc>
              <a:spcBef>
                <a:spcPts val="600"/>
              </a:spcBef>
              <a:buSzPct val="70000"/>
              <a:buFont typeface="Wingdings" pitchFamily="2" charset="2"/>
              <a:buChar char="l"/>
            </a:pPr>
            <a:r>
              <a:rPr lang="zh-CN" altLang="en-US" sz="900" dirty="0">
                <a:solidFill>
                  <a:schemeClr val="bg1"/>
                </a:solidFill>
              </a:rPr>
              <a:t>支持</a:t>
            </a:r>
            <a:r>
              <a:rPr lang="en-US" altLang="zh-CN" sz="900" dirty="0">
                <a:solidFill>
                  <a:schemeClr val="bg1"/>
                </a:solidFill>
              </a:rPr>
              <a:t>45</a:t>
            </a:r>
            <a:r>
              <a:rPr lang="zh-CN" altLang="en-US" sz="900" dirty="0">
                <a:solidFill>
                  <a:schemeClr val="bg1"/>
                </a:solidFill>
              </a:rPr>
              <a:t>度温水冷却</a:t>
            </a:r>
            <a:endParaRPr lang="en-US" altLang="zh-CN" sz="900" dirty="0">
              <a:solidFill>
                <a:schemeClr val="bg1"/>
              </a:solidFill>
              <a:latin typeface="微软雅黑" panose="020B0503020204020204" pitchFamily="34" charset="-122"/>
              <a:ea typeface="微软雅黑" panose="020B0503020204020204" pitchFamily="34" charset="-122"/>
            </a:endParaRPr>
          </a:p>
        </p:txBody>
      </p:sp>
      <p:pic>
        <p:nvPicPr>
          <p:cNvPr id="149" name="图片 148" descr="盘古V1R1（控制框）-F带面板-201005.jpg"/>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09447" y="3011006"/>
            <a:ext cx="1243590" cy="557341"/>
          </a:xfrm>
          <a:prstGeom prst="rect">
            <a:avLst/>
          </a:prstGeom>
        </p:spPr>
      </p:pic>
      <p:sp>
        <p:nvSpPr>
          <p:cNvPr id="42" name="标题 1"/>
          <p:cNvSpPr txBox="1">
            <a:spLocks/>
          </p:cNvSpPr>
          <p:nvPr/>
        </p:nvSpPr>
        <p:spPr>
          <a:xfrm>
            <a:off x="360000" y="486000"/>
            <a:ext cx="10975658" cy="740873"/>
          </a:xfrm>
          <a:prstGeom prst="rect">
            <a:avLst/>
          </a:prstGeom>
        </p:spPr>
        <p:txBody>
          <a:bodyPr vert="horz" lIns="81638" tIns="40819" rIns="81638" bIns="40819" rtlCol="0" anchor="ctr">
            <a:noAutofit/>
          </a:bodyPr>
          <a:lstStyle>
            <a:defPPr>
              <a:defRPr lang="zh-CN"/>
            </a:defPPr>
            <a:lvl1pPr defTabSz="914400">
              <a:spcBef>
                <a:spcPct val="0"/>
              </a:spcBef>
              <a:defRPr kumimoji="1" sz="3600" b="1">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r>
              <a:rPr lang="zh-CN" altLang="en-US" dirty="0" smtClean="0">
                <a:sym typeface="Arial" pitchFamily="34" charset="0"/>
              </a:rPr>
              <a:t>高性能计算助力高校科研快速组织成果</a:t>
            </a:r>
            <a:endParaRPr lang="zh-CN" altLang="en-US" dirty="0">
              <a:sym typeface="Arial" pitchFamily="34" charset="0"/>
            </a:endParaRPr>
          </a:p>
        </p:txBody>
      </p:sp>
    </p:spTree>
    <p:extLst>
      <p:ext uri="{BB962C8B-B14F-4D97-AF65-F5344CB8AC3E}">
        <p14:creationId xmlns:p14="http://schemas.microsoft.com/office/powerpoint/2010/main" val="4141354641"/>
      </p:ext>
    </p:extLst>
  </p:cSld>
  <p:clrMapOvr>
    <a:masterClrMapping/>
  </p:clrMapOvr>
  <p:transition spd="slow" advTm="16000">
    <p:pull/>
  </p:transition>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 name="矩形 71"/>
          <p:cNvSpPr/>
          <p:nvPr/>
        </p:nvSpPr>
        <p:spPr>
          <a:xfrm>
            <a:off x="1053423" y="5518026"/>
            <a:ext cx="10669478" cy="738664"/>
          </a:xfrm>
          <a:prstGeom prst="rect">
            <a:avLst/>
          </a:prstGeom>
        </p:spPr>
        <p:txBody>
          <a:bodyPr wrap="square">
            <a:spAutoFit/>
          </a:bodyPr>
          <a:lstStyle/>
          <a:p>
            <a:pPr marL="171450" indent="-171450">
              <a:buFont typeface="Wingdings" panose="05000000000000000000" pitchFamily="2" charset="2"/>
              <a:buChar char="l"/>
            </a:pPr>
            <a:r>
              <a:rPr lang="zh-CN" altLang="en-US" sz="1400" b="1" dirty="0">
                <a:solidFill>
                  <a:schemeClr val="bg1"/>
                </a:solidFill>
                <a:latin typeface="微软雅黑" panose="020B0503020204020204" pitchFamily="34" charset="-122"/>
                <a:ea typeface="微软雅黑" panose="020B0503020204020204" pitchFamily="34" charset="-122"/>
              </a:rPr>
              <a:t>知识更新周期是指知识更新一次所用的时间，是衡量世界总体发展速度的重要指标，随着社会的发展，知识更新周期越来越短</a:t>
            </a:r>
            <a:r>
              <a:rPr lang="zh-CN" altLang="en-US" sz="1400" b="1" dirty="0" smtClean="0">
                <a:solidFill>
                  <a:schemeClr val="bg1"/>
                </a:solidFill>
                <a:latin typeface="微软雅黑" panose="020B0503020204020204" pitchFamily="34" charset="-122"/>
                <a:ea typeface="微软雅黑" panose="020B0503020204020204" pitchFamily="34" charset="-122"/>
              </a:rPr>
              <a:t>。</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l"/>
            </a:pPr>
            <a:endParaRPr lang="zh-CN" altLang="en-US" sz="1400" b="1" dirty="0">
              <a:solidFill>
                <a:schemeClr val="bg1"/>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经济学</a:t>
            </a:r>
            <a:r>
              <a:rPr lang="zh-CN" altLang="en-US" sz="1400" b="1" dirty="0">
                <a:solidFill>
                  <a:schemeClr val="bg1"/>
                </a:solidFill>
                <a:latin typeface="微软雅黑" panose="020B0503020204020204" pitchFamily="34" charset="-122"/>
                <a:ea typeface="微软雅黑" panose="020B0503020204020204" pitchFamily="34" charset="-122"/>
              </a:rPr>
              <a:t>中有大量的文献指出人力资本对于现代经济发展的重要作用。一个地区的教育水平是预测经济发展及人均收入的重要指标。</a:t>
            </a:r>
          </a:p>
        </p:txBody>
      </p:sp>
      <p:grpSp>
        <p:nvGrpSpPr>
          <p:cNvPr id="78" name="组合 77"/>
          <p:cNvGrpSpPr/>
          <p:nvPr/>
        </p:nvGrpSpPr>
        <p:grpSpPr>
          <a:xfrm>
            <a:off x="1201043" y="607059"/>
            <a:ext cx="10081120" cy="4788831"/>
            <a:chOff x="1044607" y="492250"/>
            <a:chExt cx="10453580" cy="5385816"/>
          </a:xfrm>
        </p:grpSpPr>
        <p:sp>
          <p:nvSpPr>
            <p:cNvPr id="43" name="圆角矩形 42"/>
            <p:cNvSpPr/>
            <p:nvPr/>
          </p:nvSpPr>
          <p:spPr>
            <a:xfrm>
              <a:off x="1044607" y="1053530"/>
              <a:ext cx="10453580" cy="4824536"/>
            </a:xfrm>
            <a:prstGeom prst="roundRect">
              <a:avLst>
                <a:gd name="adj" fmla="val 3859"/>
              </a:avLst>
            </a:prstGeom>
            <a:solidFill>
              <a:schemeClr val="bg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262" tIns="32629" rIns="65262" bIns="32629" rtlCol="0" anchor="ctr"/>
            <a:lstStyle/>
            <a:p>
              <a:pPr algn="ctr" defTabSz="685372">
                <a:buClr>
                  <a:srgbClr val="CC9900"/>
                </a:buClr>
                <a:buFont typeface="Wingdings" pitchFamily="2" charset="2"/>
                <a:buChar char="n"/>
              </a:pPr>
              <a:endParaRPr lang="zh-CN" altLang="en-US" b="1" dirty="0">
                <a:solidFill>
                  <a:srgbClr val="000000"/>
                </a:solidFill>
                <a:latin typeface="微软雅黑" panose="020B0503020204020204" pitchFamily="34" charset="-122"/>
                <a:ea typeface="微软雅黑" panose="020B0503020204020204" pitchFamily="34" charset="-122"/>
              </a:endParaRPr>
            </a:p>
          </p:txBody>
        </p:sp>
        <p:cxnSp>
          <p:nvCxnSpPr>
            <p:cNvPr id="15" name="直接箭头连接符 14"/>
            <p:cNvCxnSpPr/>
            <p:nvPr/>
          </p:nvCxnSpPr>
          <p:spPr bwMode="auto">
            <a:xfrm>
              <a:off x="1439744" y="5452132"/>
              <a:ext cx="8862027" cy="41446"/>
            </a:xfrm>
            <a:prstGeom prst="straightConnector1">
              <a:avLst/>
            </a:prstGeom>
            <a:noFill/>
            <a:ln w="38100" cap="flat" cmpd="sng" algn="ctr">
              <a:solidFill>
                <a:srgbClr val="FFFF00"/>
              </a:solidFill>
              <a:prstDash val="solid"/>
              <a:round/>
              <a:headEnd type="none" w="med" len="med"/>
              <a:tailEnd type="arrow"/>
            </a:ln>
            <a:effectLst/>
          </p:spPr>
        </p:cxnSp>
        <p:sp>
          <p:nvSpPr>
            <p:cNvPr id="16" name="矩形 15"/>
            <p:cNvSpPr/>
            <p:nvPr/>
          </p:nvSpPr>
          <p:spPr>
            <a:xfrm>
              <a:off x="10301771" y="5328524"/>
              <a:ext cx="569044" cy="354741"/>
            </a:xfrm>
            <a:prstGeom prst="rect">
              <a:avLst/>
            </a:prstGeom>
          </p:spPr>
          <p:txBody>
            <a:bodyPr wrap="none" lIns="68531" tIns="34265" rIns="68531" bIns="34265">
              <a:spAutoFit/>
            </a:bodyPr>
            <a:lstStyle/>
            <a:p>
              <a:pPr defTabSz="685372">
                <a:buClr>
                  <a:srgbClr val="CC9900"/>
                </a:buClr>
              </a:pPr>
              <a:r>
                <a:rPr lang="zh-CN" altLang="en-US" sz="1600" b="1" dirty="0" smtClean="0">
                  <a:solidFill>
                    <a:srgbClr val="FFFF00"/>
                  </a:solidFill>
                  <a:latin typeface="微软雅黑" panose="020B0503020204020204" pitchFamily="34" charset="-122"/>
                  <a:ea typeface="微软雅黑" panose="020B0503020204020204" pitchFamily="34" charset="-122"/>
                </a:rPr>
                <a:t>未来</a:t>
              </a:r>
              <a:endParaRPr lang="zh-CN" altLang="en-US" sz="1600" b="1" dirty="0">
                <a:solidFill>
                  <a:srgbClr val="FFFF00"/>
                </a:solidFill>
                <a:latin typeface="微软雅黑" pitchFamily="34" charset="-122"/>
                <a:ea typeface="微软雅黑" pitchFamily="34" charset="-122"/>
              </a:endParaRPr>
            </a:p>
          </p:txBody>
        </p:sp>
        <p:cxnSp>
          <p:nvCxnSpPr>
            <p:cNvPr id="17" name="直接箭头连接符 16"/>
            <p:cNvCxnSpPr/>
            <p:nvPr/>
          </p:nvCxnSpPr>
          <p:spPr bwMode="auto">
            <a:xfrm flipV="1">
              <a:off x="1557905" y="1788463"/>
              <a:ext cx="0" cy="3829222"/>
            </a:xfrm>
            <a:prstGeom prst="straightConnector1">
              <a:avLst/>
            </a:prstGeom>
            <a:noFill/>
            <a:ln w="38100" cap="flat" cmpd="sng" algn="ctr">
              <a:solidFill>
                <a:srgbClr val="FFFF00"/>
              </a:solidFill>
              <a:prstDash val="solid"/>
              <a:round/>
              <a:headEnd type="none" w="med" len="med"/>
              <a:tailEnd type="arrow"/>
            </a:ln>
            <a:effectLst/>
          </p:spPr>
        </p:cxnSp>
        <p:sp>
          <p:nvSpPr>
            <p:cNvPr id="34" name="矩形 33"/>
            <p:cNvSpPr/>
            <p:nvPr/>
          </p:nvSpPr>
          <p:spPr>
            <a:xfrm rot="2827326">
              <a:off x="6720685" y="2858866"/>
              <a:ext cx="467183" cy="1507921"/>
            </a:xfrm>
            <a:prstGeom prst="rect">
              <a:avLst/>
            </a:prstGeom>
          </p:spPr>
          <p:txBody>
            <a:bodyPr vert="eaVert" wrap="none" lIns="68531" tIns="34265" rIns="68531" bIns="34265">
              <a:spAutoFit/>
            </a:bodyPr>
            <a:lstStyle/>
            <a:p>
              <a:pPr defTabSz="685372">
                <a:buClr>
                  <a:srgbClr val="CC9900"/>
                </a:buClr>
              </a:pPr>
              <a:r>
                <a:rPr lang="zh-CN" altLang="en-US" sz="1800" b="1" dirty="0" smtClean="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知识更新频率</a:t>
              </a:r>
              <a:endParaRPr lang="zh-CN" altLang="en-US" sz="1800" b="1"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36" name="直接箭头连接符 35"/>
            <p:cNvCxnSpPr/>
            <p:nvPr/>
          </p:nvCxnSpPr>
          <p:spPr bwMode="auto">
            <a:xfrm>
              <a:off x="9121923" y="1917625"/>
              <a:ext cx="0" cy="3530867"/>
            </a:xfrm>
            <a:prstGeom prst="straightConnector1">
              <a:avLst/>
            </a:prstGeom>
            <a:noFill/>
            <a:ln w="38100" cap="flat" cmpd="sng" algn="ctr">
              <a:solidFill>
                <a:srgbClr val="C00000"/>
              </a:solidFill>
              <a:prstDash val="sysDot"/>
              <a:round/>
              <a:headEnd type="arrow"/>
              <a:tailEnd type="arrow"/>
            </a:ln>
            <a:effectLst/>
          </p:spPr>
        </p:cxnSp>
        <p:sp>
          <p:nvSpPr>
            <p:cNvPr id="4" name="任意多边形 3"/>
            <p:cNvSpPr/>
            <p:nvPr/>
          </p:nvSpPr>
          <p:spPr>
            <a:xfrm>
              <a:off x="1569557" y="1788464"/>
              <a:ext cx="7552366" cy="3663666"/>
            </a:xfrm>
            <a:custGeom>
              <a:avLst/>
              <a:gdLst>
                <a:gd name="connsiteX0" fmla="*/ 0 w 1748901"/>
                <a:gd name="connsiteY0" fmla="*/ 2450237 h 2450237"/>
                <a:gd name="connsiteX1" fmla="*/ 976544 w 1748901"/>
                <a:gd name="connsiteY1" fmla="*/ 1935332 h 2450237"/>
                <a:gd name="connsiteX2" fmla="*/ 1748901 w 1748901"/>
                <a:gd name="connsiteY2" fmla="*/ 0 h 2450237"/>
              </a:gdLst>
              <a:ahLst/>
              <a:cxnLst>
                <a:cxn ang="0">
                  <a:pos x="connsiteX0" y="connsiteY0"/>
                </a:cxn>
                <a:cxn ang="0">
                  <a:pos x="connsiteX1" y="connsiteY1"/>
                </a:cxn>
                <a:cxn ang="0">
                  <a:pos x="connsiteX2" y="connsiteY2"/>
                </a:cxn>
              </a:cxnLst>
              <a:rect l="l" t="t" r="r" b="b"/>
              <a:pathLst>
                <a:path w="1748901" h="2450237">
                  <a:moveTo>
                    <a:pt x="0" y="2450237"/>
                  </a:moveTo>
                  <a:cubicBezTo>
                    <a:pt x="342530" y="2396971"/>
                    <a:pt x="685061" y="2343705"/>
                    <a:pt x="976544" y="1935332"/>
                  </a:cubicBezTo>
                  <a:cubicBezTo>
                    <a:pt x="1268027" y="1526959"/>
                    <a:pt x="1609818" y="359546"/>
                    <a:pt x="1748901"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矩形 43"/>
            <p:cNvSpPr/>
            <p:nvPr/>
          </p:nvSpPr>
          <p:spPr>
            <a:xfrm>
              <a:off x="1077822" y="3077180"/>
              <a:ext cx="398832" cy="1923930"/>
            </a:xfrm>
            <a:prstGeom prst="rect">
              <a:avLst/>
            </a:prstGeom>
          </p:spPr>
          <p:txBody>
            <a:bodyPr vert="eaVert" wrap="none" lIns="68531" tIns="34265" rIns="68531" bIns="34265">
              <a:spAutoFit/>
            </a:bodyPr>
            <a:lstStyle/>
            <a:p>
              <a:pPr defTabSz="685372">
                <a:buClr>
                  <a:srgbClr val="CC9900"/>
                </a:buClr>
              </a:pPr>
              <a:r>
                <a:rPr lang="zh-CN" altLang="en-US" sz="1600" b="1" dirty="0" smtClean="0">
                  <a:solidFill>
                    <a:srgbClr val="FFFF00"/>
                  </a:solidFill>
                  <a:latin typeface="微软雅黑" panose="020B0503020204020204" pitchFamily="34" charset="-122"/>
                  <a:ea typeface="微软雅黑" panose="020B0503020204020204" pitchFamily="34" charset="-122"/>
                </a:rPr>
                <a:t>世界总体发展水平</a:t>
              </a:r>
              <a:endParaRPr lang="zh-CN" altLang="en-US" sz="1600" b="1" dirty="0">
                <a:solidFill>
                  <a:srgbClr val="FFFF00"/>
                </a:solidFill>
                <a:latin typeface="微软雅黑" pitchFamily="34" charset="-122"/>
                <a:ea typeface="微软雅黑" pitchFamily="34" charset="-122"/>
              </a:endParaRPr>
            </a:p>
          </p:txBody>
        </p:sp>
        <p:sp>
          <p:nvSpPr>
            <p:cNvPr id="45" name="矩形 44"/>
            <p:cNvSpPr/>
            <p:nvPr/>
          </p:nvSpPr>
          <p:spPr>
            <a:xfrm>
              <a:off x="3183011" y="5502481"/>
              <a:ext cx="1006211" cy="285512"/>
            </a:xfrm>
            <a:prstGeom prst="rect">
              <a:avLst/>
            </a:prstGeom>
          </p:spPr>
          <p:txBody>
            <a:bodyPr wrap="none" lIns="68531" tIns="34265" rIns="68531" bIns="34265">
              <a:spAutoFit/>
            </a:bodyPr>
            <a:lstStyle/>
            <a:p>
              <a:pPr defTabSz="685372">
                <a:buClr>
                  <a:srgbClr val="CC9900"/>
                </a:buClr>
              </a:pPr>
              <a:r>
                <a:rPr lang="en-US" altLang="zh-CN" sz="1200" dirty="0" smtClean="0">
                  <a:solidFill>
                    <a:schemeClr val="bg1"/>
                  </a:solidFill>
                  <a:latin typeface="微软雅黑" pitchFamily="34" charset="-122"/>
                  <a:ea typeface="微软雅黑" pitchFamily="34" charset="-122"/>
                </a:rPr>
                <a:t>1700~1800</a:t>
              </a:r>
              <a:endParaRPr lang="zh-CN" altLang="en-US" sz="1200" dirty="0">
                <a:solidFill>
                  <a:schemeClr val="bg1"/>
                </a:solidFill>
                <a:latin typeface="微软雅黑" pitchFamily="34" charset="-122"/>
                <a:ea typeface="微软雅黑" pitchFamily="34" charset="-122"/>
              </a:endParaRPr>
            </a:p>
          </p:txBody>
        </p:sp>
        <p:sp>
          <p:nvSpPr>
            <p:cNvPr id="46" name="矩形 45"/>
            <p:cNvSpPr/>
            <p:nvPr/>
          </p:nvSpPr>
          <p:spPr>
            <a:xfrm>
              <a:off x="5055219" y="5505894"/>
              <a:ext cx="1006211" cy="285512"/>
            </a:xfrm>
            <a:prstGeom prst="rect">
              <a:avLst/>
            </a:prstGeom>
          </p:spPr>
          <p:txBody>
            <a:bodyPr wrap="none" lIns="68531" tIns="34265" rIns="68531" bIns="34265">
              <a:spAutoFit/>
            </a:bodyPr>
            <a:lstStyle/>
            <a:p>
              <a:pPr defTabSz="685372">
                <a:buClr>
                  <a:srgbClr val="CC9900"/>
                </a:buClr>
              </a:pPr>
              <a:r>
                <a:rPr lang="en-US" altLang="zh-CN" sz="1200" dirty="0" smtClean="0">
                  <a:solidFill>
                    <a:schemeClr val="bg1"/>
                  </a:solidFill>
                  <a:latin typeface="微软雅黑" pitchFamily="34" charset="-122"/>
                  <a:ea typeface="微软雅黑" pitchFamily="34" charset="-122"/>
                </a:rPr>
                <a:t>1800~1920</a:t>
              </a:r>
              <a:endParaRPr lang="zh-CN" altLang="en-US" sz="1200" dirty="0">
                <a:solidFill>
                  <a:schemeClr val="bg1"/>
                </a:solidFill>
                <a:latin typeface="微软雅黑" pitchFamily="34" charset="-122"/>
                <a:ea typeface="微软雅黑" pitchFamily="34" charset="-122"/>
              </a:endParaRPr>
            </a:p>
          </p:txBody>
        </p:sp>
        <p:sp>
          <p:nvSpPr>
            <p:cNvPr id="47" name="矩形 46"/>
            <p:cNvSpPr/>
            <p:nvPr/>
          </p:nvSpPr>
          <p:spPr>
            <a:xfrm>
              <a:off x="6423371" y="5505894"/>
              <a:ext cx="1006211" cy="285512"/>
            </a:xfrm>
            <a:prstGeom prst="rect">
              <a:avLst/>
            </a:prstGeom>
          </p:spPr>
          <p:txBody>
            <a:bodyPr wrap="none" lIns="68531" tIns="34265" rIns="68531" bIns="34265">
              <a:spAutoFit/>
            </a:bodyPr>
            <a:lstStyle/>
            <a:p>
              <a:pPr defTabSz="685372">
                <a:buClr>
                  <a:srgbClr val="CC9900"/>
                </a:buClr>
              </a:pPr>
              <a:r>
                <a:rPr lang="en-US" altLang="zh-CN" sz="1200" dirty="0" smtClean="0">
                  <a:solidFill>
                    <a:schemeClr val="bg1"/>
                  </a:solidFill>
                  <a:latin typeface="微软雅黑" pitchFamily="34" charset="-122"/>
                  <a:ea typeface="微软雅黑" pitchFamily="34" charset="-122"/>
                </a:rPr>
                <a:t>1960~1970</a:t>
              </a:r>
              <a:endParaRPr lang="zh-CN" altLang="en-US" sz="1200" dirty="0">
                <a:solidFill>
                  <a:schemeClr val="bg1"/>
                </a:solidFill>
                <a:latin typeface="微软雅黑" pitchFamily="34" charset="-122"/>
                <a:ea typeface="微软雅黑" pitchFamily="34" charset="-122"/>
              </a:endParaRPr>
            </a:p>
          </p:txBody>
        </p:sp>
        <p:sp>
          <p:nvSpPr>
            <p:cNvPr id="48" name="矩形 47"/>
            <p:cNvSpPr/>
            <p:nvPr/>
          </p:nvSpPr>
          <p:spPr>
            <a:xfrm>
              <a:off x="7719515" y="5490752"/>
              <a:ext cx="1006211" cy="285512"/>
            </a:xfrm>
            <a:prstGeom prst="rect">
              <a:avLst/>
            </a:prstGeom>
          </p:spPr>
          <p:txBody>
            <a:bodyPr wrap="none" lIns="68531" tIns="34265" rIns="68531" bIns="34265">
              <a:spAutoFit/>
            </a:bodyPr>
            <a:lstStyle/>
            <a:p>
              <a:pPr defTabSz="685372">
                <a:buClr>
                  <a:srgbClr val="CC9900"/>
                </a:buClr>
              </a:pPr>
              <a:r>
                <a:rPr lang="en-US" altLang="zh-CN" sz="1200" dirty="0" smtClean="0">
                  <a:solidFill>
                    <a:schemeClr val="bg1"/>
                  </a:solidFill>
                  <a:latin typeface="微软雅黑" pitchFamily="34" charset="-122"/>
                  <a:ea typeface="微软雅黑" pitchFamily="34" charset="-122"/>
                </a:rPr>
                <a:t>1980~1990</a:t>
              </a:r>
              <a:endParaRPr lang="zh-CN" altLang="en-US" sz="1200" dirty="0">
                <a:solidFill>
                  <a:schemeClr val="bg1"/>
                </a:solidFill>
                <a:latin typeface="微软雅黑" pitchFamily="34" charset="-122"/>
                <a:ea typeface="微软雅黑" pitchFamily="34" charset="-122"/>
              </a:endParaRPr>
            </a:p>
          </p:txBody>
        </p:sp>
        <p:sp>
          <p:nvSpPr>
            <p:cNvPr id="49" name="矩形 48"/>
            <p:cNvSpPr/>
            <p:nvPr/>
          </p:nvSpPr>
          <p:spPr>
            <a:xfrm>
              <a:off x="8694215" y="5490752"/>
              <a:ext cx="592847" cy="285512"/>
            </a:xfrm>
            <a:prstGeom prst="rect">
              <a:avLst/>
            </a:prstGeom>
          </p:spPr>
          <p:txBody>
            <a:bodyPr wrap="none" lIns="68531" tIns="34265" rIns="68531" bIns="34265">
              <a:spAutoFit/>
            </a:bodyPr>
            <a:lstStyle/>
            <a:p>
              <a:pPr defTabSz="685372">
                <a:buClr>
                  <a:srgbClr val="CC9900"/>
                </a:buClr>
              </a:pPr>
              <a:r>
                <a:rPr lang="en-US" altLang="zh-CN" sz="1200" dirty="0" smtClean="0">
                  <a:solidFill>
                    <a:schemeClr val="bg1"/>
                  </a:solidFill>
                  <a:latin typeface="微软雅黑" pitchFamily="34" charset="-122"/>
                  <a:ea typeface="微软雅黑" pitchFamily="34" charset="-122"/>
                </a:rPr>
                <a:t>Today</a:t>
              </a:r>
              <a:endParaRPr lang="zh-CN" altLang="en-US" sz="1200" dirty="0">
                <a:solidFill>
                  <a:schemeClr val="bg1"/>
                </a:solidFill>
                <a:latin typeface="微软雅黑" pitchFamily="34" charset="-122"/>
                <a:ea typeface="微软雅黑" pitchFamily="34" charset="-122"/>
              </a:endParaRPr>
            </a:p>
          </p:txBody>
        </p:sp>
        <p:cxnSp>
          <p:nvCxnSpPr>
            <p:cNvPr id="50" name="直接箭头连接符 49"/>
            <p:cNvCxnSpPr/>
            <p:nvPr/>
          </p:nvCxnSpPr>
          <p:spPr bwMode="auto">
            <a:xfrm>
              <a:off x="8185819" y="2853729"/>
              <a:ext cx="0" cy="2594763"/>
            </a:xfrm>
            <a:prstGeom prst="straightConnector1">
              <a:avLst/>
            </a:prstGeom>
            <a:noFill/>
            <a:ln w="38100" cap="flat" cmpd="sng" algn="ctr">
              <a:solidFill>
                <a:srgbClr val="C00000"/>
              </a:solidFill>
              <a:prstDash val="sysDot"/>
              <a:round/>
              <a:headEnd type="arrow"/>
              <a:tailEnd type="arrow"/>
            </a:ln>
            <a:effectLst/>
          </p:spPr>
        </p:cxnSp>
        <p:cxnSp>
          <p:nvCxnSpPr>
            <p:cNvPr id="51" name="直接箭头连接符 50"/>
            <p:cNvCxnSpPr/>
            <p:nvPr/>
          </p:nvCxnSpPr>
          <p:spPr bwMode="auto">
            <a:xfrm>
              <a:off x="7033691" y="3789833"/>
              <a:ext cx="0" cy="1658659"/>
            </a:xfrm>
            <a:prstGeom prst="straightConnector1">
              <a:avLst/>
            </a:prstGeom>
            <a:noFill/>
            <a:ln w="38100" cap="flat" cmpd="sng" algn="ctr">
              <a:solidFill>
                <a:srgbClr val="C00000"/>
              </a:solidFill>
              <a:prstDash val="sysDot"/>
              <a:round/>
              <a:headEnd type="arrow"/>
              <a:tailEnd type="arrow"/>
            </a:ln>
            <a:effectLst/>
          </p:spPr>
        </p:cxnSp>
        <p:cxnSp>
          <p:nvCxnSpPr>
            <p:cNvPr id="53" name="直接箭头连接符 52"/>
            <p:cNvCxnSpPr/>
            <p:nvPr/>
          </p:nvCxnSpPr>
          <p:spPr bwMode="auto">
            <a:xfrm>
              <a:off x="5665539" y="4787854"/>
              <a:ext cx="0" cy="664276"/>
            </a:xfrm>
            <a:prstGeom prst="straightConnector1">
              <a:avLst/>
            </a:prstGeom>
            <a:noFill/>
            <a:ln w="38100" cap="flat" cmpd="sng" algn="ctr">
              <a:solidFill>
                <a:srgbClr val="C00000"/>
              </a:solidFill>
              <a:prstDash val="sysDot"/>
              <a:round/>
              <a:headEnd type="arrow"/>
              <a:tailEnd type="arrow"/>
            </a:ln>
            <a:effectLst/>
          </p:spPr>
        </p:cxnSp>
        <p:cxnSp>
          <p:nvCxnSpPr>
            <p:cNvPr id="55" name="直接箭头连接符 54"/>
            <p:cNvCxnSpPr/>
            <p:nvPr/>
          </p:nvCxnSpPr>
          <p:spPr bwMode="auto">
            <a:xfrm>
              <a:off x="4873451" y="5013969"/>
              <a:ext cx="0" cy="434523"/>
            </a:xfrm>
            <a:prstGeom prst="straightConnector1">
              <a:avLst/>
            </a:prstGeom>
            <a:noFill/>
            <a:ln w="38100" cap="flat" cmpd="sng" algn="ctr">
              <a:solidFill>
                <a:srgbClr val="C00000"/>
              </a:solidFill>
              <a:prstDash val="sysDot"/>
              <a:round/>
              <a:headEnd type="arrow"/>
              <a:tailEnd type="arrow"/>
            </a:ln>
            <a:effectLst/>
          </p:spPr>
        </p:cxnSp>
        <p:sp>
          <p:nvSpPr>
            <p:cNvPr id="57" name="文本框 56"/>
            <p:cNvSpPr txBox="1"/>
            <p:nvPr/>
          </p:nvSpPr>
          <p:spPr>
            <a:xfrm>
              <a:off x="4163431" y="5133114"/>
              <a:ext cx="791554" cy="294223"/>
            </a:xfrm>
            <a:prstGeom prst="rect">
              <a:avLst/>
            </a:prstGeom>
            <a:noFill/>
          </p:spPr>
          <p:txBody>
            <a:bodyPr wrap="none" rtlCol="0">
              <a:spAutoFit/>
            </a:bodyPr>
            <a:lstStyle/>
            <a:p>
              <a:r>
                <a:rPr lang="en-US" altLang="zh-CN" sz="1100" dirty="0" smtClean="0">
                  <a:solidFill>
                    <a:schemeClr val="bg1"/>
                  </a:solidFill>
                  <a:latin typeface="微软雅黑" panose="020B0503020204020204" pitchFamily="34" charset="-122"/>
                  <a:ea typeface="微软雅黑" panose="020B0503020204020204" pitchFamily="34" charset="-122"/>
                </a:rPr>
                <a:t>80~90</a:t>
              </a:r>
              <a:r>
                <a:rPr lang="zh-CN" altLang="en-US" sz="1100" dirty="0" smtClean="0">
                  <a:solidFill>
                    <a:schemeClr val="bg1"/>
                  </a:solidFill>
                  <a:latin typeface="微软雅黑" panose="020B0503020204020204" pitchFamily="34" charset="-122"/>
                  <a:ea typeface="微软雅黑" panose="020B0503020204020204" pitchFamily="34" charset="-122"/>
                </a:rPr>
                <a:t>年</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8" name="文本框 57"/>
            <p:cNvSpPr txBox="1"/>
            <p:nvPr/>
          </p:nvSpPr>
          <p:spPr>
            <a:xfrm>
              <a:off x="5627944" y="5013970"/>
              <a:ext cx="517286" cy="294223"/>
            </a:xfrm>
            <a:prstGeom prst="rect">
              <a:avLst/>
            </a:prstGeom>
            <a:noFill/>
          </p:spPr>
          <p:txBody>
            <a:bodyPr wrap="none" rtlCol="0">
              <a:spAutoFit/>
            </a:bodyPr>
            <a:lstStyle/>
            <a:p>
              <a:r>
                <a:rPr lang="en-US" altLang="zh-CN" sz="1100" b="1" dirty="0" smtClean="0">
                  <a:solidFill>
                    <a:schemeClr val="bg1"/>
                  </a:solidFill>
                  <a:latin typeface="微软雅黑" panose="020B0503020204020204" pitchFamily="34" charset="-122"/>
                  <a:ea typeface="微软雅黑" panose="020B0503020204020204" pitchFamily="34" charset="-122"/>
                </a:rPr>
                <a:t>30</a:t>
              </a:r>
              <a:r>
                <a:rPr lang="zh-CN" altLang="en-US" sz="1100" b="1" dirty="0" smtClean="0">
                  <a:solidFill>
                    <a:schemeClr val="bg1"/>
                  </a:solidFill>
                  <a:latin typeface="微软雅黑" panose="020B0503020204020204" pitchFamily="34" charset="-122"/>
                  <a:ea typeface="微软雅黑" panose="020B0503020204020204" pitchFamily="34" charset="-122"/>
                </a:rPr>
                <a:t>年</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7045343" y="4605468"/>
              <a:ext cx="715091" cy="311530"/>
            </a:xfrm>
            <a:prstGeom prst="rect">
              <a:avLst/>
            </a:prstGeom>
            <a:noFill/>
          </p:spPr>
          <p:txBody>
            <a:bodyPr wrap="none" rtlCol="0">
              <a:spAutoFit/>
            </a:bodyPr>
            <a:lstStyle/>
            <a:p>
              <a:r>
                <a:rPr lang="en-US" altLang="zh-CN" sz="1200" b="1" dirty="0" smtClean="0">
                  <a:solidFill>
                    <a:schemeClr val="bg1"/>
                  </a:solidFill>
                  <a:latin typeface="微软雅黑" panose="020B0503020204020204" pitchFamily="34" charset="-122"/>
                  <a:ea typeface="微软雅黑" panose="020B0503020204020204" pitchFamily="34" charset="-122"/>
                </a:rPr>
                <a:t>5-10</a:t>
              </a:r>
              <a:r>
                <a:rPr lang="zh-CN" altLang="en-US" sz="1200" b="1" dirty="0" smtClean="0">
                  <a:solidFill>
                    <a:schemeClr val="bg1"/>
                  </a:solidFill>
                  <a:latin typeface="微软雅黑" panose="020B0503020204020204" pitchFamily="34" charset="-122"/>
                  <a:ea typeface="微软雅黑" panose="020B0503020204020204" pitchFamily="34" charset="-122"/>
                </a:rPr>
                <a:t>年</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8296013" y="4163706"/>
              <a:ext cx="492352" cy="346145"/>
            </a:xfrm>
            <a:prstGeom prst="rect">
              <a:avLst/>
            </a:prstGeom>
            <a:noFill/>
          </p:spPr>
          <p:txBody>
            <a:bodyPr wrap="none" rtlCol="0">
              <a:spAutoFit/>
            </a:bodyPr>
            <a:lstStyle/>
            <a:p>
              <a:r>
                <a:rPr lang="en-US" altLang="zh-CN" sz="1400" b="1" dirty="0" smtClean="0">
                  <a:solidFill>
                    <a:schemeClr val="bg1"/>
                  </a:solidFill>
                  <a:latin typeface="微软雅黑" panose="020B0503020204020204" pitchFamily="34" charset="-122"/>
                  <a:ea typeface="微软雅黑" panose="020B0503020204020204" pitchFamily="34" charset="-122"/>
                </a:rPr>
                <a:t>5</a:t>
              </a:r>
              <a:r>
                <a:rPr lang="zh-CN" altLang="en-US" sz="1400" b="1" dirty="0" smtClean="0">
                  <a:solidFill>
                    <a:schemeClr val="bg1"/>
                  </a:solidFill>
                  <a:latin typeface="微软雅黑" panose="020B0503020204020204" pitchFamily="34" charset="-122"/>
                  <a:ea typeface="微软雅黑" panose="020B0503020204020204" pitchFamily="34" charset="-122"/>
                </a:rPr>
                <a:t>年</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9292816" y="3670907"/>
              <a:ext cx="989358" cy="449988"/>
            </a:xfrm>
            <a:prstGeom prst="rect">
              <a:avLst/>
            </a:prstGeom>
            <a:noFill/>
          </p:spPr>
          <p:txBody>
            <a:bodyPr wrap="non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2~3</a:t>
              </a:r>
              <a:r>
                <a:rPr lang="zh-CN" altLang="en-US" sz="2000" b="1" dirty="0" smtClean="0">
                  <a:solidFill>
                    <a:schemeClr val="bg1"/>
                  </a:solidFill>
                  <a:latin typeface="微软雅黑" panose="020B0503020204020204" pitchFamily="34" charset="-122"/>
                  <a:ea typeface="微软雅黑" panose="020B0503020204020204" pitchFamily="34" charset="-122"/>
                </a:rPr>
                <a:t>年</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2" name="矩形 61"/>
            <p:cNvSpPr/>
            <p:nvPr/>
          </p:nvSpPr>
          <p:spPr>
            <a:xfrm>
              <a:off x="1129035" y="1474070"/>
              <a:ext cx="994575" cy="354741"/>
            </a:xfrm>
            <a:prstGeom prst="rect">
              <a:avLst/>
            </a:prstGeom>
          </p:spPr>
          <p:txBody>
            <a:bodyPr wrap="none" lIns="68531" tIns="34265" rIns="68531" bIns="34265">
              <a:spAutoFit/>
            </a:bodyPr>
            <a:lstStyle/>
            <a:p>
              <a:pPr defTabSz="685372">
                <a:buClr>
                  <a:srgbClr val="CC9900"/>
                </a:buClr>
              </a:pPr>
              <a:r>
                <a:rPr lang="zh-CN" altLang="en-US" sz="1600" b="1" dirty="0" smtClean="0">
                  <a:solidFill>
                    <a:srgbClr val="FFFF00"/>
                  </a:solidFill>
                  <a:latin typeface="微软雅黑" panose="020B0503020204020204" pitchFamily="34" charset="-122"/>
                  <a:ea typeface="微软雅黑" panose="020B0503020204020204" pitchFamily="34" charset="-122"/>
                </a:rPr>
                <a:t>教育程度</a:t>
              </a:r>
              <a:endParaRPr lang="zh-CN" altLang="en-US" sz="1600" b="1" dirty="0">
                <a:solidFill>
                  <a:srgbClr val="FFFF00"/>
                </a:solidFill>
                <a:latin typeface="微软雅黑" pitchFamily="34" charset="-122"/>
                <a:ea typeface="微软雅黑" pitchFamily="34" charset="-122"/>
              </a:endParaRPr>
            </a:p>
          </p:txBody>
        </p:sp>
        <p:sp>
          <p:nvSpPr>
            <p:cNvPr id="63" name="矩形 62"/>
            <p:cNvSpPr/>
            <p:nvPr/>
          </p:nvSpPr>
          <p:spPr>
            <a:xfrm>
              <a:off x="1079717" y="5629136"/>
              <a:ext cx="1395172" cy="198976"/>
            </a:xfrm>
            <a:prstGeom prst="rect">
              <a:avLst/>
            </a:prstGeom>
          </p:spPr>
          <p:txBody>
            <a:bodyPr wrap="none" lIns="68531" tIns="34265" rIns="68531" bIns="34265">
              <a:spAutoFit/>
            </a:bodyPr>
            <a:lstStyle/>
            <a:p>
              <a:pPr defTabSz="685372">
                <a:buClr>
                  <a:srgbClr val="CC9900"/>
                </a:buClr>
              </a:pPr>
              <a:r>
                <a:rPr lang="zh-CN" altLang="en-US" sz="700" dirty="0" smtClean="0">
                  <a:latin typeface="微软雅黑" panose="020B0503020204020204" pitchFamily="34" charset="-122"/>
                  <a:ea typeface="微软雅黑" panose="020B0503020204020204" pitchFamily="34" charset="-122"/>
                </a:rPr>
                <a:t>*数据来自：联合国教科文组织</a:t>
              </a:r>
              <a:endParaRPr lang="zh-CN" altLang="en-US" sz="700" dirty="0">
                <a:latin typeface="微软雅黑" pitchFamily="34" charset="-122"/>
                <a:ea typeface="微软雅黑" pitchFamily="34" charset="-122"/>
              </a:endParaRPr>
            </a:p>
          </p:txBody>
        </p:sp>
        <p:pic>
          <p:nvPicPr>
            <p:cNvPr id="64" name="图片 6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16275" y="3790973"/>
              <a:ext cx="1413161" cy="996881"/>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sp>
          <p:nvSpPr>
            <p:cNvPr id="65" name="矩形 64"/>
            <p:cNvSpPr/>
            <p:nvPr/>
          </p:nvSpPr>
          <p:spPr>
            <a:xfrm>
              <a:off x="1877290" y="3998864"/>
              <a:ext cx="1308506" cy="588446"/>
            </a:xfrm>
            <a:prstGeom prst="rect">
              <a:avLst/>
            </a:prstGeom>
            <a:noFill/>
          </p:spPr>
          <p:txBody>
            <a:bodyPr wrap="none" lIns="91440" tIns="45720" rIns="91440" bIns="45720">
              <a:spAutoFit/>
            </a:bodyPr>
            <a:lstStyle/>
            <a:p>
              <a:pPr algn="ctr"/>
              <a:r>
                <a:rPr lang="zh-CN" altLang="en-US" sz="2800" b="1" cap="none" spc="0" dirty="0" smtClean="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催化剂</a:t>
              </a:r>
              <a:endParaRPr lang="zh-CN" altLang="en-US" sz="2800" b="1" cap="none" spc="0" dirty="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pic>
          <p:nvPicPr>
            <p:cNvPr id="67" name="图片 6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68386" y="2629698"/>
              <a:ext cx="1448395" cy="1033691"/>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pic>
          <p:nvPicPr>
            <p:cNvPr id="69" name="图片 6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04776" y="784755"/>
              <a:ext cx="1572022" cy="1013149"/>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pic>
          <p:nvPicPr>
            <p:cNvPr id="70" name="图片 6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820069" y="1594129"/>
              <a:ext cx="1496963" cy="996078"/>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sp>
          <p:nvSpPr>
            <p:cNvPr id="73" name="文本框 72"/>
            <p:cNvSpPr txBox="1"/>
            <p:nvPr/>
          </p:nvSpPr>
          <p:spPr>
            <a:xfrm>
              <a:off x="3632927" y="3519793"/>
              <a:ext cx="776593" cy="294223"/>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蒸汽革命</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5304217" y="2337512"/>
              <a:ext cx="776593" cy="294223"/>
            </a:xfrm>
            <a:prstGeom prst="rect">
              <a:avLst/>
            </a:prstGeom>
            <a:noFill/>
          </p:spPr>
          <p:txBody>
            <a:bodyPr wrap="non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电气</a:t>
              </a:r>
              <a:r>
                <a:rPr lang="zh-CN" altLang="en-US" sz="1100" dirty="0" smtClean="0">
                  <a:solidFill>
                    <a:schemeClr val="bg1"/>
                  </a:solidFill>
                  <a:latin typeface="微软雅黑" panose="020B0503020204020204" pitchFamily="34" charset="-122"/>
                  <a:ea typeface="微软雅黑" panose="020B0503020204020204" pitchFamily="34" charset="-122"/>
                </a:rPr>
                <a:t>革命</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6745659" y="1297769"/>
              <a:ext cx="1800526" cy="294223"/>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原子能，计算机，自动化</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8827694" y="492250"/>
              <a:ext cx="1361697" cy="294223"/>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全联接后工业时代</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77" name="Rectangle 6"/>
          <p:cNvSpPr>
            <a:spLocks noChangeArrowheads="1"/>
          </p:cNvSpPr>
          <p:nvPr/>
        </p:nvSpPr>
        <p:spPr bwMode="auto">
          <a:xfrm>
            <a:off x="360000" y="486000"/>
            <a:ext cx="10365599" cy="573495"/>
          </a:xfrm>
          <a:prstGeom prst="rect">
            <a:avLst/>
          </a:prstGeom>
          <a:extLst/>
        </p:spPr>
        <p:txBody>
          <a:bodyPr lIns="108871" tIns="54435" rIns="108871" bIns="54435" anchor="ctr"/>
          <a:lstStyle/>
          <a:p>
            <a:pPr fontAlgn="base">
              <a:spcBef>
                <a:spcPct val="0"/>
              </a:spcBef>
              <a:spcAft>
                <a:spcPct val="0"/>
              </a:spcAft>
            </a:pP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引子：谈谈知识的更新周期</a:t>
            </a:r>
            <a:endPar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413364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bwMode="auto">
          <a:xfrm>
            <a:off x="444332" y="1319827"/>
            <a:ext cx="6812901" cy="4340203"/>
          </a:xfrm>
          <a:prstGeom prst="roundRect">
            <a:avLst>
              <a:gd name="adj" fmla="val 8790"/>
            </a:avLst>
          </a:prstGeom>
          <a:solidFill>
            <a:schemeClr val="bg1">
              <a:lumMod val="85000"/>
            </a:schemeClr>
          </a:solidFill>
          <a:ln>
            <a:solidFill>
              <a:schemeClr val="bg1">
                <a:lumMod val="75000"/>
              </a:schemeClr>
            </a:solidFill>
          </a:ln>
          <a:effectLst/>
          <a:extLst/>
        </p:spPr>
        <p:txBody>
          <a:bodyPr vert="horz" wrap="square" lIns="121948" tIns="60974" rIns="121948" bIns="60974" numCol="1" rtlCol="0" anchor="t" anchorCtr="0" compatLnSpc="1">
            <a:prstTxWarp prst="textNoShape">
              <a:avLst/>
            </a:prstTxWarp>
          </a:bodyPr>
          <a:lstStyle/>
          <a:p>
            <a:pPr defTabSz="1219444" fontAlgn="base">
              <a:spcBef>
                <a:spcPct val="0"/>
              </a:spcBef>
              <a:spcAft>
                <a:spcPct val="0"/>
              </a:spcAft>
              <a:buClr>
                <a:srgbClr val="CC9900"/>
              </a:buClr>
              <a:buFont typeface="Wingdings" pitchFamily="2" charset="2"/>
              <a:buChar char="n"/>
            </a:pPr>
            <a:endParaRPr lang="zh-CN" altLang="en-US" sz="2134">
              <a:latin typeface="微软雅黑" pitchFamily="34" charset="-122"/>
              <a:ea typeface="微软雅黑" pitchFamily="34" charset="-122"/>
            </a:endParaRPr>
          </a:p>
        </p:txBody>
      </p:sp>
      <p:sp>
        <p:nvSpPr>
          <p:cNvPr id="10" name="矩形 9"/>
          <p:cNvSpPr/>
          <p:nvPr/>
        </p:nvSpPr>
        <p:spPr>
          <a:xfrm>
            <a:off x="7404881" y="1407598"/>
            <a:ext cx="4470288" cy="2555508"/>
          </a:xfrm>
          <a:prstGeom prst="rect">
            <a:avLst/>
          </a:prstGeom>
        </p:spPr>
        <p:txBody>
          <a:bodyPr wrap="square">
            <a:spAutoFit/>
          </a:bodyPr>
          <a:lstStyle/>
          <a:p>
            <a:pPr marL="237114" lvl="1" indent="-237114">
              <a:lnSpc>
                <a:spcPct val="150000"/>
              </a:lnSpc>
            </a:pPr>
            <a:endParaRPr lang="en-US" altLang="zh-CN" sz="2134" dirty="0">
              <a:solidFill>
                <a:schemeClr val="bg1"/>
              </a:solidFill>
              <a:latin typeface="微软雅黑" pitchFamily="34" charset="-122"/>
              <a:ea typeface="微软雅黑" pitchFamily="34" charset="-122"/>
              <a:sym typeface="Lucida Grande"/>
            </a:endParaRPr>
          </a:p>
          <a:p>
            <a:pPr marL="237114" indent="-237114">
              <a:lnSpc>
                <a:spcPct val="150000"/>
              </a:lnSpc>
              <a:buFont typeface="Arial" pitchFamily="34" charset="0"/>
              <a:buChar char="•"/>
            </a:pPr>
            <a:r>
              <a:rPr lang="zh-CN" altLang="en-US" sz="2134" b="1" u="sng" dirty="0">
                <a:solidFill>
                  <a:schemeClr val="bg1"/>
                </a:solidFill>
                <a:latin typeface="微软雅黑" pitchFamily="34" charset="-122"/>
                <a:ea typeface="微软雅黑" pitchFamily="34" charset="-122"/>
              </a:rPr>
              <a:t>应用：</a:t>
            </a:r>
            <a:r>
              <a:rPr lang="zh-CN" altLang="en-US" sz="2134" dirty="0">
                <a:solidFill>
                  <a:schemeClr val="bg1"/>
                </a:solidFill>
                <a:latin typeface="微软雅黑" pitchFamily="34" charset="-122"/>
                <a:ea typeface="微软雅黑" pitchFamily="34" charset="-122"/>
              </a:rPr>
              <a:t>行业专用，开放合作</a:t>
            </a:r>
            <a:endParaRPr lang="en-US" altLang="zh-CN" sz="2134" dirty="0">
              <a:solidFill>
                <a:schemeClr val="bg1"/>
              </a:solidFill>
              <a:latin typeface="微软雅黑" pitchFamily="34" charset="-122"/>
              <a:ea typeface="微软雅黑" pitchFamily="34" charset="-122"/>
            </a:endParaRPr>
          </a:p>
          <a:p>
            <a:pPr marL="237114" indent="-237114">
              <a:lnSpc>
                <a:spcPct val="150000"/>
              </a:lnSpc>
              <a:buFont typeface="Arial" pitchFamily="34" charset="0"/>
              <a:buChar char="•"/>
            </a:pPr>
            <a:r>
              <a:rPr lang="zh-CN" altLang="en-US" sz="2134" b="1" u="sng" dirty="0">
                <a:solidFill>
                  <a:schemeClr val="bg1"/>
                </a:solidFill>
                <a:latin typeface="微软雅黑" pitchFamily="34" charset="-122"/>
                <a:ea typeface="微软雅黑" pitchFamily="34" charset="-122"/>
              </a:rPr>
              <a:t>优化平台：</a:t>
            </a:r>
            <a:r>
              <a:rPr lang="zh-CN" altLang="en-US" sz="2134" dirty="0">
                <a:solidFill>
                  <a:schemeClr val="bg1"/>
                </a:solidFill>
                <a:latin typeface="微软雅黑" pitchFamily="34" charset="-122"/>
                <a:ea typeface="微软雅黑" pitchFamily="34" charset="-122"/>
              </a:rPr>
              <a:t>跟随开源，商用化增强</a:t>
            </a:r>
            <a:endParaRPr lang="en-US" altLang="zh-CN" sz="2134" dirty="0">
              <a:solidFill>
                <a:schemeClr val="bg1"/>
              </a:solidFill>
              <a:latin typeface="微软雅黑" pitchFamily="34" charset="-122"/>
              <a:ea typeface="微软雅黑" pitchFamily="34" charset="-122"/>
            </a:endParaRPr>
          </a:p>
          <a:p>
            <a:pPr marL="237114" lvl="1" indent="-237114">
              <a:lnSpc>
                <a:spcPct val="150000"/>
              </a:lnSpc>
              <a:buFont typeface="Arial" pitchFamily="34" charset="0"/>
              <a:buChar char="•"/>
            </a:pPr>
            <a:r>
              <a:rPr lang="zh-CN" altLang="en-US" sz="2134" b="1" u="sng" dirty="0">
                <a:solidFill>
                  <a:schemeClr val="bg1"/>
                </a:solidFill>
                <a:latin typeface="微软雅黑" pitchFamily="34" charset="-122"/>
                <a:ea typeface="微软雅黑" pitchFamily="34" charset="-122"/>
              </a:rPr>
              <a:t>基础设施：</a:t>
            </a:r>
            <a:r>
              <a:rPr lang="zh-CN" altLang="en-US" sz="2134" dirty="0">
                <a:solidFill>
                  <a:schemeClr val="bg1"/>
                </a:solidFill>
                <a:latin typeface="微软雅黑" pitchFamily="34" charset="-122"/>
                <a:ea typeface="微软雅黑" pitchFamily="34" charset="-122"/>
              </a:rPr>
              <a:t>基于通用，实现优化</a:t>
            </a:r>
            <a:endParaRPr lang="en-US" altLang="zh-CN" sz="2134" dirty="0">
              <a:solidFill>
                <a:schemeClr val="tx1">
                  <a:lumMod val="75000"/>
                  <a:lumOff val="25000"/>
                </a:schemeClr>
              </a:solidFill>
              <a:latin typeface="微软雅黑" pitchFamily="34" charset="-122"/>
              <a:ea typeface="微软雅黑" pitchFamily="34" charset="-122"/>
            </a:endParaRPr>
          </a:p>
        </p:txBody>
      </p:sp>
      <p:sp>
        <p:nvSpPr>
          <p:cNvPr id="29" name="圆角矩形 28"/>
          <p:cNvSpPr/>
          <p:nvPr/>
        </p:nvSpPr>
        <p:spPr bwMode="auto">
          <a:xfrm>
            <a:off x="1034168" y="4062603"/>
            <a:ext cx="6129214" cy="426702"/>
          </a:xfrm>
          <a:prstGeom prst="roundRect">
            <a:avLst/>
          </a:prstGeom>
          <a:solidFill>
            <a:srgbClr val="00B0F0"/>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anchor="ctr"/>
          <a:lstStyle/>
          <a:p>
            <a:pPr algn="ctr"/>
            <a:endParaRPr lang="zh-CN" altLang="en-US" sz="1200" b="1" kern="0" dirty="0">
              <a:solidFill>
                <a:schemeClr val="bg1"/>
              </a:solidFill>
              <a:latin typeface="微软雅黑" pitchFamily="34" charset="-122"/>
              <a:ea typeface="微软雅黑" pitchFamily="34" charset="-122"/>
            </a:endParaRPr>
          </a:p>
        </p:txBody>
      </p:sp>
      <p:cxnSp>
        <p:nvCxnSpPr>
          <p:cNvPr id="20" name="直接连接符 19"/>
          <p:cNvCxnSpPr/>
          <p:nvPr/>
        </p:nvCxnSpPr>
        <p:spPr bwMode="auto">
          <a:xfrm>
            <a:off x="516810" y="2549551"/>
            <a:ext cx="6740421" cy="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连接符 20"/>
          <p:cNvCxnSpPr/>
          <p:nvPr/>
        </p:nvCxnSpPr>
        <p:spPr bwMode="auto">
          <a:xfrm>
            <a:off x="553049" y="3768304"/>
            <a:ext cx="6595466" cy="0"/>
          </a:xfrm>
          <a:prstGeom prst="line">
            <a:avLst/>
          </a:prstGeom>
          <a:noFill/>
          <a:ln w="19050">
            <a:solidFill>
              <a:schemeClr val="tx1"/>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p:cNvCxnSpPr/>
          <p:nvPr/>
        </p:nvCxnSpPr>
        <p:spPr bwMode="auto">
          <a:xfrm>
            <a:off x="516811" y="4667142"/>
            <a:ext cx="6595466" cy="0"/>
          </a:xfrm>
          <a:prstGeom prst="line">
            <a:avLst/>
          </a:prstGeom>
          <a:noFill/>
          <a:ln w="19050">
            <a:solidFill>
              <a:schemeClr val="tx1"/>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矩形 22"/>
          <p:cNvSpPr/>
          <p:nvPr/>
        </p:nvSpPr>
        <p:spPr>
          <a:xfrm>
            <a:off x="619144" y="2202490"/>
            <a:ext cx="434865" cy="666977"/>
          </a:xfrm>
          <a:prstGeom prst="rect">
            <a:avLst/>
          </a:prstGeom>
        </p:spPr>
        <p:txBody>
          <a:bodyPr wrap="square">
            <a:spAutoFit/>
          </a:bodyPr>
          <a:lstStyle/>
          <a:p>
            <a:r>
              <a:rPr lang="zh-CN" altLang="en-US" sz="1867" dirty="0">
                <a:latin typeface="微软雅黑" pitchFamily="34" charset="-122"/>
                <a:ea typeface="微软雅黑" pitchFamily="34" charset="-122"/>
              </a:rPr>
              <a:t>应用</a:t>
            </a:r>
          </a:p>
        </p:txBody>
      </p:sp>
      <p:sp>
        <p:nvSpPr>
          <p:cNvPr id="24" name="矩形 23"/>
          <p:cNvSpPr/>
          <p:nvPr/>
        </p:nvSpPr>
        <p:spPr>
          <a:xfrm>
            <a:off x="462152" y="3970156"/>
            <a:ext cx="434865" cy="666977"/>
          </a:xfrm>
          <a:prstGeom prst="rect">
            <a:avLst/>
          </a:prstGeom>
        </p:spPr>
        <p:txBody>
          <a:bodyPr wrap="square">
            <a:spAutoFit/>
          </a:bodyPr>
          <a:lstStyle/>
          <a:p>
            <a:r>
              <a:rPr lang="zh-CN" altLang="en-US" sz="1867" dirty="0">
                <a:latin typeface="微软雅黑" pitchFamily="34" charset="-122"/>
                <a:ea typeface="微软雅黑" pitchFamily="34" charset="-122"/>
              </a:rPr>
              <a:t>平台</a:t>
            </a:r>
          </a:p>
        </p:txBody>
      </p:sp>
      <p:sp>
        <p:nvSpPr>
          <p:cNvPr id="25" name="矩形 24"/>
          <p:cNvSpPr/>
          <p:nvPr/>
        </p:nvSpPr>
        <p:spPr>
          <a:xfrm>
            <a:off x="428398" y="4833650"/>
            <a:ext cx="1199504" cy="666977"/>
          </a:xfrm>
          <a:prstGeom prst="rect">
            <a:avLst/>
          </a:prstGeom>
        </p:spPr>
        <p:txBody>
          <a:bodyPr wrap="square">
            <a:spAutoFit/>
          </a:bodyPr>
          <a:lstStyle/>
          <a:p>
            <a:r>
              <a:rPr lang="zh-CN" altLang="en-US" sz="1867" dirty="0">
                <a:latin typeface="微软雅黑" pitchFamily="34" charset="-122"/>
                <a:ea typeface="微软雅黑" pitchFamily="34" charset="-122"/>
              </a:rPr>
              <a:t>基础</a:t>
            </a:r>
            <a:endParaRPr lang="en-US" altLang="zh-CN" sz="1867" dirty="0">
              <a:latin typeface="微软雅黑" pitchFamily="34" charset="-122"/>
              <a:ea typeface="微软雅黑" pitchFamily="34" charset="-122"/>
            </a:endParaRPr>
          </a:p>
          <a:p>
            <a:r>
              <a:rPr lang="zh-CN" altLang="en-US" sz="1867" dirty="0">
                <a:latin typeface="微软雅黑" pitchFamily="34" charset="-122"/>
                <a:ea typeface="微软雅黑" pitchFamily="34" charset="-122"/>
              </a:rPr>
              <a:t>设施</a:t>
            </a:r>
          </a:p>
        </p:txBody>
      </p:sp>
      <p:sp>
        <p:nvSpPr>
          <p:cNvPr id="32" name="矩形 31"/>
          <p:cNvSpPr/>
          <p:nvPr/>
        </p:nvSpPr>
        <p:spPr bwMode="auto">
          <a:xfrm>
            <a:off x="176" y="5830616"/>
            <a:ext cx="12194822" cy="463753"/>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120028" tIns="0" rIns="120028" bIns="0" numCol="1" spcCol="0" rtlCol="0" fromWordArt="0" anchor="ctr" anchorCtr="0" forceAA="0" compatLnSpc="1">
            <a:prstTxWarp prst="textNoShape">
              <a:avLst/>
            </a:prstTxWarp>
            <a:noAutofit/>
          </a:bodyPr>
          <a:lstStyle/>
          <a:p>
            <a:pPr marL="381076" indent="-381076" algn="ctr" defTabSz="591953">
              <a:defRPr/>
            </a:pPr>
            <a:r>
              <a:rPr lang="zh-CN" altLang="zh-CN" sz="2667" kern="0" dirty="0">
                <a:solidFill>
                  <a:srgbClr val="FFFF00"/>
                </a:solidFill>
                <a:latin typeface="微软雅黑" pitchFamily="34" charset="-122"/>
                <a:ea typeface="微软雅黑" pitchFamily="34" charset="-122"/>
                <a:sym typeface="Lucida Grande"/>
              </a:rPr>
              <a:t>给数据一个安稳的“家“，让数据”慧“说话</a:t>
            </a:r>
            <a:endParaRPr lang="zh-CN" altLang="en-US" sz="2667" kern="0" dirty="0">
              <a:solidFill>
                <a:srgbClr val="FFFF00"/>
              </a:solidFill>
              <a:latin typeface="微软雅黑" pitchFamily="34" charset="-122"/>
              <a:ea typeface="微软雅黑" pitchFamily="34" charset="-122"/>
              <a:sym typeface="Lucida Grande"/>
            </a:endParaRPr>
          </a:p>
        </p:txBody>
      </p:sp>
      <p:sp>
        <p:nvSpPr>
          <p:cNvPr id="33" name="TextBox 32"/>
          <p:cNvSpPr txBox="1"/>
          <p:nvPr/>
        </p:nvSpPr>
        <p:spPr>
          <a:xfrm>
            <a:off x="360000" y="486000"/>
            <a:ext cx="7275205" cy="677121"/>
          </a:xfrm>
          <a:prstGeom prst="rect">
            <a:avLst/>
          </a:prstGeom>
          <a:noFill/>
        </p:spPr>
        <p:txBody>
          <a:bodyPr wrap="square" lIns="121931" tIns="60966" rIns="121931" bIns="60966" rtlCol="0">
            <a:spAutoFit/>
          </a:bodyPr>
          <a:lstStyle/>
          <a:p>
            <a:pPr defTabSz="914400" fontAlgn="base">
              <a:spcBef>
                <a:spcPct val="0"/>
              </a:spcBef>
              <a:spcAft>
                <a:spcPct val="0"/>
              </a:spcAft>
              <a:defRPr/>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Arial" charset="0"/>
              </a:rPr>
              <a:t>大数据改变高校的</a:t>
            </a: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Arial" charset="0"/>
              </a:rPr>
              <a:t>管理和服务</a:t>
            </a:r>
            <a:endPar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Arial" charset="0"/>
            </a:endParaRPr>
          </a:p>
        </p:txBody>
      </p:sp>
      <p:pic>
        <p:nvPicPr>
          <p:cNvPr id="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2474" y="2737644"/>
            <a:ext cx="1660547" cy="85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矩形 34"/>
          <p:cNvSpPr/>
          <p:nvPr/>
        </p:nvSpPr>
        <p:spPr>
          <a:xfrm>
            <a:off x="1228821" y="1999173"/>
            <a:ext cx="1855639" cy="646331"/>
          </a:xfrm>
          <a:prstGeom prst="rect">
            <a:avLst/>
          </a:prstGeom>
        </p:spPr>
        <p:txBody>
          <a:bodyPr wrap="square">
            <a:spAutoFit/>
          </a:bodyPr>
          <a:lstStyle/>
          <a:p>
            <a:pPr marL="182563" indent="-182563" defTabSz="910955">
              <a:buFont typeface="Wingdings" pitchFamily="2" charset="2"/>
              <a:buChar char="§"/>
              <a:defRPr/>
            </a:pPr>
            <a:r>
              <a:rPr lang="zh-CN" altLang="en-US" sz="1200" kern="0" dirty="0" smtClean="0">
                <a:latin typeface="微软雅黑" pitchFamily="34" charset="-122"/>
                <a:ea typeface="微软雅黑" pitchFamily="34" charset="-122"/>
              </a:rPr>
              <a:t>更准确的决策；</a:t>
            </a:r>
            <a:endParaRPr lang="en-US" altLang="zh-CN" sz="1200" kern="0" dirty="0" smtClean="0">
              <a:latin typeface="微软雅黑" pitchFamily="34" charset="-122"/>
              <a:ea typeface="微软雅黑" pitchFamily="34" charset="-122"/>
            </a:endParaRPr>
          </a:p>
          <a:p>
            <a:pPr marL="182563" indent="-182563" defTabSz="910955">
              <a:buFont typeface="Wingdings" pitchFamily="2" charset="2"/>
              <a:buChar char="§"/>
              <a:defRPr/>
            </a:pPr>
            <a:r>
              <a:rPr lang="zh-CN" altLang="en-US" sz="1200" kern="0" dirty="0" smtClean="0">
                <a:latin typeface="微软雅黑" pitchFamily="34" charset="-122"/>
                <a:ea typeface="微软雅黑" pitchFamily="34" charset="-122"/>
              </a:rPr>
              <a:t>改进管理，提供服务质量 ；</a:t>
            </a:r>
            <a:endParaRPr lang="en-US" altLang="zh-CN" sz="1200" kern="0" dirty="0" smtClean="0">
              <a:latin typeface="微软雅黑" pitchFamily="34" charset="-122"/>
              <a:ea typeface="微软雅黑" pitchFamily="34" charset="-122"/>
            </a:endParaRPr>
          </a:p>
        </p:txBody>
      </p:sp>
      <p:pic>
        <p:nvPicPr>
          <p:cNvPr id="3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1683" y="2718070"/>
            <a:ext cx="1714584" cy="894345"/>
          </a:xfrm>
          <a:prstGeom prst="rect">
            <a:avLst/>
          </a:prstGeom>
          <a:noFill/>
          <a:ln w="9525">
            <a:noFill/>
            <a:miter lim="800000"/>
            <a:headEnd/>
            <a:tailEnd/>
          </a:ln>
        </p:spPr>
      </p:pic>
      <p:pic>
        <p:nvPicPr>
          <p:cNvPr id="37" name="图片 36" descr="61e07c4eafa72626406b2ca74d9cf67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563" y="2778714"/>
            <a:ext cx="1512168" cy="896331"/>
          </a:xfrm>
          <a:prstGeom prst="rect">
            <a:avLst/>
          </a:prstGeom>
        </p:spPr>
      </p:pic>
      <p:sp>
        <p:nvSpPr>
          <p:cNvPr id="38" name="矩形 37"/>
          <p:cNvSpPr/>
          <p:nvPr/>
        </p:nvSpPr>
        <p:spPr>
          <a:xfrm>
            <a:off x="1352710" y="1592302"/>
            <a:ext cx="1415772" cy="338554"/>
          </a:xfrm>
          <a:prstGeom prst="rect">
            <a:avLst/>
          </a:prstGeom>
        </p:spPr>
        <p:txBody>
          <a:bodyPr wrap="none">
            <a:spAutoFit/>
          </a:bodyPr>
          <a:lstStyle/>
          <a:p>
            <a:pPr defTabSz="910955">
              <a:buClr>
                <a:srgbClr val="CC9900"/>
              </a:buClr>
              <a:defRPr/>
            </a:pPr>
            <a:r>
              <a:rPr lang="zh-CN" altLang="en-US" sz="1600" kern="0" dirty="0" smtClean="0">
                <a:solidFill>
                  <a:srgbClr val="C00000"/>
                </a:solidFill>
                <a:latin typeface="微软雅黑" pitchFamily="34" charset="-122"/>
                <a:ea typeface="微软雅黑" pitchFamily="34" charset="-122"/>
              </a:rPr>
              <a:t>智能决策支持</a:t>
            </a:r>
            <a:endParaRPr lang="zh-CN" altLang="en-US" sz="1600" kern="0" dirty="0">
              <a:solidFill>
                <a:srgbClr val="C00000"/>
              </a:solidFill>
              <a:latin typeface="微软雅黑" pitchFamily="34" charset="-122"/>
              <a:ea typeface="微软雅黑" pitchFamily="34" charset="-122"/>
            </a:endParaRPr>
          </a:p>
        </p:txBody>
      </p:sp>
      <p:sp>
        <p:nvSpPr>
          <p:cNvPr id="39" name="矩形 38"/>
          <p:cNvSpPr/>
          <p:nvPr/>
        </p:nvSpPr>
        <p:spPr>
          <a:xfrm>
            <a:off x="3458496" y="1598861"/>
            <a:ext cx="1620957" cy="338554"/>
          </a:xfrm>
          <a:prstGeom prst="rect">
            <a:avLst/>
          </a:prstGeom>
        </p:spPr>
        <p:txBody>
          <a:bodyPr wrap="none">
            <a:spAutoFit/>
          </a:bodyPr>
          <a:lstStyle/>
          <a:p>
            <a:pPr marL="0" marR="0" lvl="0" indent="0" defTabSz="910955" eaLnBrk="1" fontAlgn="auto" latinLnBrk="0" hangingPunct="1">
              <a:lnSpc>
                <a:spcPct val="100000"/>
              </a:lnSpc>
              <a:spcBef>
                <a:spcPts val="0"/>
              </a:spcBef>
              <a:spcAft>
                <a:spcPts val="0"/>
              </a:spcAft>
              <a:buClr>
                <a:srgbClr val="CC9900"/>
              </a:buClr>
              <a:buSzTx/>
              <a:buFontTx/>
              <a:buNone/>
              <a:tabLst/>
              <a:defRPr/>
            </a:pPr>
            <a:r>
              <a:rPr kumimoji="0" lang="zh-CN" altLang="en-US" sz="1600" b="0" i="0" u="none" strike="noStrike" kern="0" cap="none" spc="0" normalizeH="0" baseline="0" noProof="0" dirty="0" smtClean="0">
                <a:ln>
                  <a:noFill/>
                </a:ln>
                <a:solidFill>
                  <a:srgbClr val="C00000"/>
                </a:solidFill>
                <a:effectLst/>
                <a:uLnTx/>
                <a:uFillTx/>
                <a:latin typeface="微软雅黑" pitchFamily="34" charset="-122"/>
                <a:ea typeface="微软雅黑" pitchFamily="34" charset="-122"/>
              </a:rPr>
              <a:t>面向服务的创新</a:t>
            </a:r>
          </a:p>
        </p:txBody>
      </p:sp>
      <p:sp>
        <p:nvSpPr>
          <p:cNvPr id="40" name="矩形 39"/>
          <p:cNvSpPr/>
          <p:nvPr/>
        </p:nvSpPr>
        <p:spPr>
          <a:xfrm>
            <a:off x="5202826" y="1598861"/>
            <a:ext cx="1944216" cy="338554"/>
          </a:xfrm>
          <a:prstGeom prst="rect">
            <a:avLst/>
          </a:prstGeom>
        </p:spPr>
        <p:txBody>
          <a:bodyPr wrap="square">
            <a:spAutoFit/>
          </a:bodyPr>
          <a:lstStyle/>
          <a:p>
            <a:pPr lvl="0" defTabSz="910955">
              <a:buClr>
                <a:srgbClr val="CC9900"/>
              </a:buClr>
              <a:defRPr/>
            </a:pPr>
            <a:r>
              <a:rPr lang="zh-CN" altLang="en-US" sz="1600" kern="0" dirty="0" smtClean="0">
                <a:solidFill>
                  <a:srgbClr val="C00000"/>
                </a:solidFill>
                <a:latin typeface="微软雅黑" pitchFamily="34" charset="-122"/>
                <a:ea typeface="微软雅黑" pitchFamily="34" charset="-122"/>
              </a:rPr>
              <a:t>知识资源数据利用</a:t>
            </a:r>
            <a:endParaRPr lang="zh-CN" altLang="en-US" sz="1600" kern="0" dirty="0">
              <a:solidFill>
                <a:srgbClr val="C00000"/>
              </a:solidFill>
              <a:latin typeface="微软雅黑" pitchFamily="34" charset="-122"/>
              <a:ea typeface="微软雅黑" pitchFamily="34" charset="-122"/>
            </a:endParaRPr>
          </a:p>
        </p:txBody>
      </p:sp>
      <p:sp>
        <p:nvSpPr>
          <p:cNvPr id="41" name="矩形 40"/>
          <p:cNvSpPr/>
          <p:nvPr/>
        </p:nvSpPr>
        <p:spPr>
          <a:xfrm>
            <a:off x="5151931" y="1922102"/>
            <a:ext cx="1807740" cy="984885"/>
          </a:xfrm>
          <a:prstGeom prst="rect">
            <a:avLst/>
          </a:prstGeom>
        </p:spPr>
        <p:txBody>
          <a:bodyPr wrap="square">
            <a:spAutoFit/>
          </a:bodyPr>
          <a:lstStyle/>
          <a:p>
            <a:pPr marL="182563" indent="-182563" defTabSz="910955">
              <a:buFont typeface="Wingdings" pitchFamily="2" charset="2"/>
              <a:buChar char="§"/>
              <a:defRPr/>
            </a:pPr>
            <a:r>
              <a:rPr lang="zh-CN" altLang="en-US" sz="1200" kern="0" dirty="0" smtClean="0">
                <a:latin typeface="微软雅黑" pitchFamily="34" charset="-122"/>
                <a:ea typeface="微软雅黑" pitchFamily="34" charset="-122"/>
              </a:rPr>
              <a:t>科研项目、学科建设成果评价、追踪</a:t>
            </a:r>
          </a:p>
          <a:p>
            <a:pPr marL="182563" indent="-182563" defTabSz="910955">
              <a:buFont typeface="Wingdings" pitchFamily="2" charset="2"/>
              <a:buChar char="§"/>
              <a:defRPr/>
            </a:pPr>
            <a:r>
              <a:rPr lang="zh-CN" altLang="en-US" sz="1200" kern="0" dirty="0" smtClean="0">
                <a:latin typeface="微软雅黑" pitchFamily="34" charset="-122"/>
                <a:ea typeface="微软雅黑" pitchFamily="34" charset="-122"/>
              </a:rPr>
              <a:t>院系、学科的学术能力综合评</a:t>
            </a:r>
            <a:endParaRPr lang="en-US" altLang="zh-CN" sz="1200" kern="0" dirty="0" smtClean="0">
              <a:latin typeface="微软雅黑" pitchFamily="34" charset="-122"/>
              <a:ea typeface="微软雅黑" pitchFamily="34" charset="-122"/>
            </a:endParaRPr>
          </a:p>
          <a:p>
            <a:pPr defTabSz="910955">
              <a:buFont typeface="Wingdings" pitchFamily="2" charset="2"/>
              <a:buChar char="§"/>
              <a:defRPr/>
            </a:pPr>
            <a:endParaRPr kumimoji="0" lang="zh-CN" altLang="en-US" sz="1000" b="0" i="0" u="none" strike="noStrike" kern="0" cap="none" spc="0" normalizeH="0" baseline="0" noProof="0" dirty="0">
              <a:ln>
                <a:noFill/>
              </a:ln>
              <a:effectLst/>
              <a:uLnTx/>
              <a:uFillTx/>
            </a:endParaRPr>
          </a:p>
        </p:txBody>
      </p:sp>
      <p:sp>
        <p:nvSpPr>
          <p:cNvPr id="42" name="矩形 41"/>
          <p:cNvSpPr/>
          <p:nvPr/>
        </p:nvSpPr>
        <p:spPr>
          <a:xfrm>
            <a:off x="3340827" y="1938130"/>
            <a:ext cx="1861999" cy="984885"/>
          </a:xfrm>
          <a:prstGeom prst="rect">
            <a:avLst/>
          </a:prstGeom>
        </p:spPr>
        <p:txBody>
          <a:bodyPr wrap="square">
            <a:spAutoFit/>
          </a:bodyPr>
          <a:lstStyle/>
          <a:p>
            <a:pPr marL="182563" indent="-182563" defTabSz="910955">
              <a:buFont typeface="Wingdings" pitchFamily="2" charset="2"/>
              <a:buChar char="§"/>
              <a:defRPr/>
            </a:pPr>
            <a:r>
              <a:rPr lang="zh-CN" altLang="en-US" sz="1200" kern="0" dirty="0" smtClean="0">
                <a:latin typeface="微软雅黑" pitchFamily="34" charset="-122"/>
                <a:ea typeface="微软雅黑" pitchFamily="34" charset="-122"/>
              </a:rPr>
              <a:t>招生策略和就业指导</a:t>
            </a:r>
            <a:endParaRPr lang="en-US" altLang="zh-CN" sz="1200" kern="0" dirty="0" smtClean="0">
              <a:latin typeface="微软雅黑" pitchFamily="34" charset="-122"/>
              <a:ea typeface="微软雅黑" pitchFamily="34" charset="-122"/>
            </a:endParaRPr>
          </a:p>
          <a:p>
            <a:pPr marL="182563" indent="-182563" defTabSz="910955">
              <a:buFont typeface="Wingdings" pitchFamily="2" charset="2"/>
              <a:buChar char="§"/>
              <a:defRPr/>
            </a:pPr>
            <a:r>
              <a:rPr lang="zh-CN" altLang="en-US" sz="1200" kern="0" dirty="0" smtClean="0">
                <a:latin typeface="微软雅黑" pitchFamily="34" charset="-122"/>
                <a:ea typeface="微软雅黑" pitchFamily="34" charset="-122"/>
              </a:rPr>
              <a:t>教育评价、决策的重要支撑 </a:t>
            </a:r>
            <a:endParaRPr lang="en-US" altLang="zh-CN" sz="1200" kern="0" dirty="0" smtClean="0">
              <a:latin typeface="微软雅黑" pitchFamily="34" charset="-122"/>
              <a:ea typeface="微软雅黑" pitchFamily="34" charset="-122"/>
            </a:endParaRPr>
          </a:p>
          <a:p>
            <a:pPr marL="182563" indent="-182563" defTabSz="910955">
              <a:buFont typeface="Wingdings" pitchFamily="2" charset="2"/>
              <a:buChar char="§"/>
              <a:defRPr/>
            </a:pPr>
            <a:r>
              <a:rPr lang="zh-CN" altLang="en-US" sz="1200" kern="0" dirty="0" smtClean="0">
                <a:latin typeface="微软雅黑" pitchFamily="34" charset="-122"/>
                <a:ea typeface="微软雅黑" pitchFamily="34" charset="-122"/>
              </a:rPr>
              <a:t>教学质量评估</a:t>
            </a:r>
          </a:p>
          <a:p>
            <a:pPr defTabSz="910955">
              <a:buFont typeface="Wingdings" pitchFamily="2" charset="2"/>
              <a:buChar char="§"/>
              <a:defRPr/>
            </a:pPr>
            <a:endParaRPr kumimoji="0" lang="zh-CN" altLang="en-US" sz="1000" b="0" i="0" u="none" strike="noStrike" kern="0" cap="none" spc="0" normalizeH="0" baseline="0" noProof="0" dirty="0">
              <a:ln>
                <a:noFill/>
              </a:ln>
              <a:effectLst/>
              <a:uLnTx/>
              <a:uFillTx/>
            </a:endParaRPr>
          </a:p>
        </p:txBody>
      </p:sp>
      <p:sp>
        <p:nvSpPr>
          <p:cNvPr id="2" name="矩形 1"/>
          <p:cNvSpPr/>
          <p:nvPr/>
        </p:nvSpPr>
        <p:spPr>
          <a:xfrm>
            <a:off x="1229809" y="4085592"/>
            <a:ext cx="5595922" cy="369332"/>
          </a:xfrm>
          <a:prstGeom prst="rect">
            <a:avLst/>
          </a:prstGeom>
        </p:spPr>
        <p:txBody>
          <a:bodyPr wrap="square">
            <a:spAutoFit/>
          </a:bodyPr>
          <a:lstStyle/>
          <a:p>
            <a:pPr algn="ctr" defTabSz="801615"/>
            <a:r>
              <a:rPr lang="zh-CN" altLang="en-US" sz="1800" dirty="0">
                <a:solidFill>
                  <a:schemeClr val="bg1"/>
                </a:solidFill>
                <a:latin typeface="微软雅黑"/>
                <a:ea typeface="微软雅黑"/>
              </a:rPr>
              <a:t>大</a:t>
            </a:r>
            <a:r>
              <a:rPr lang="zh-CN" altLang="en-US" sz="1800" dirty="0" smtClean="0">
                <a:solidFill>
                  <a:schemeClr val="bg1"/>
                </a:solidFill>
                <a:latin typeface="微软雅黑"/>
                <a:ea typeface="微软雅黑"/>
              </a:rPr>
              <a:t>数据并行处理平台</a:t>
            </a:r>
            <a:r>
              <a:rPr lang="en-US" altLang="zh-CN" sz="1800" b="1" dirty="0" smtClean="0">
                <a:solidFill>
                  <a:schemeClr val="bg1"/>
                </a:solidFill>
                <a:latin typeface="微软雅黑"/>
                <a:ea typeface="微软雅黑"/>
              </a:rPr>
              <a:t>FusionInsight HD</a:t>
            </a:r>
            <a:endParaRPr lang="zh-CN" altLang="en-US" sz="1800" b="1" dirty="0">
              <a:solidFill>
                <a:schemeClr val="bg1"/>
              </a:solidFill>
              <a:latin typeface="微软雅黑"/>
              <a:ea typeface="微软雅黑"/>
            </a:endParaRPr>
          </a:p>
        </p:txBody>
      </p:sp>
      <p:grpSp>
        <p:nvGrpSpPr>
          <p:cNvPr id="43" name="组合 8"/>
          <p:cNvGrpSpPr/>
          <p:nvPr/>
        </p:nvGrpSpPr>
        <p:grpSpPr>
          <a:xfrm>
            <a:off x="1056824" y="4797830"/>
            <a:ext cx="6083902" cy="647375"/>
            <a:chOff x="2403094" y="5341590"/>
            <a:chExt cx="8654220" cy="932887"/>
          </a:xfrm>
        </p:grpSpPr>
        <p:sp>
          <p:nvSpPr>
            <p:cNvPr id="44" name="矩形 43"/>
            <p:cNvSpPr/>
            <p:nvPr/>
          </p:nvSpPr>
          <p:spPr bwMode="auto">
            <a:xfrm>
              <a:off x="2403094" y="5341590"/>
              <a:ext cx="8654220" cy="889421"/>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105624" tIns="52812" rIns="105624" bIns="52812" numCol="1" rtlCol="0" anchor="ctr" anchorCtr="0" compatLnSpc="1">
              <a:prstTxWarp prst="textNoShape">
                <a:avLst/>
              </a:prstTxWarp>
              <a:noAutofit/>
            </a:bodyPr>
            <a:lstStyle/>
            <a:p>
              <a:pPr defTabSz="801615"/>
              <a:r>
                <a:rPr lang="zh-CN" altLang="en-US" sz="1200" dirty="0">
                  <a:solidFill>
                    <a:srgbClr val="000000"/>
                  </a:solidFill>
                  <a:latin typeface="微软雅黑"/>
                  <a:ea typeface="微软雅黑"/>
                </a:rPr>
                <a:t>大数据存储基础设施</a:t>
              </a:r>
              <a:endParaRPr lang="en-US" altLang="zh-CN" sz="1200" dirty="0">
                <a:solidFill>
                  <a:srgbClr val="000000"/>
                </a:solidFill>
                <a:latin typeface="微软雅黑"/>
                <a:ea typeface="微软雅黑"/>
              </a:endParaRPr>
            </a:p>
            <a:p>
              <a:pPr defTabSz="801615"/>
              <a:r>
                <a:rPr lang="en-US" altLang="zh-CN" sz="1200" b="1" dirty="0" err="1">
                  <a:solidFill>
                    <a:srgbClr val="000000"/>
                  </a:solidFill>
                  <a:effectLst>
                    <a:outerShdw blurRad="38100" dist="38100" dir="2700000" algn="tl">
                      <a:srgbClr val="000000">
                        <a:alpha val="43137"/>
                      </a:srgbClr>
                    </a:outerShdw>
                  </a:effectLst>
                  <a:latin typeface="Arial" pitchFamily="34" charset="0"/>
                  <a:ea typeface="微软雅黑"/>
                  <a:cs typeface="Arial" pitchFamily="34" charset="0"/>
                </a:rPr>
                <a:t>OceanStor</a:t>
              </a:r>
              <a:r>
                <a:rPr lang="en-US" altLang="zh-CN" sz="1200" b="1" dirty="0">
                  <a:solidFill>
                    <a:srgbClr val="000000"/>
                  </a:solidFill>
                  <a:effectLst>
                    <a:outerShdw blurRad="38100" dist="38100" dir="2700000" algn="tl">
                      <a:srgbClr val="000000">
                        <a:alpha val="43137"/>
                      </a:srgbClr>
                    </a:outerShdw>
                  </a:effectLst>
                  <a:latin typeface="Arial" pitchFamily="34" charset="0"/>
                  <a:ea typeface="微软雅黑"/>
                  <a:cs typeface="Arial" pitchFamily="34" charset="0"/>
                </a:rPr>
                <a:t> </a:t>
              </a:r>
            </a:p>
            <a:p>
              <a:pPr defTabSz="801615"/>
              <a:r>
                <a:rPr lang="en-US" altLang="zh-CN" sz="1200" b="1" dirty="0">
                  <a:solidFill>
                    <a:srgbClr val="000000"/>
                  </a:solidFill>
                  <a:effectLst>
                    <a:outerShdw blurRad="38100" dist="38100" dir="2700000" algn="tl">
                      <a:srgbClr val="000000">
                        <a:alpha val="43137"/>
                      </a:srgbClr>
                    </a:outerShdw>
                  </a:effectLst>
                  <a:latin typeface="Arial" pitchFamily="34" charset="0"/>
                  <a:ea typeface="微软雅黑"/>
                  <a:cs typeface="Arial" pitchFamily="34" charset="0"/>
                </a:rPr>
                <a:t>N9000 </a:t>
              </a:r>
              <a:endParaRPr lang="en-US" altLang="zh-CN" sz="1200" b="1" dirty="0">
                <a:solidFill>
                  <a:srgbClr val="000000"/>
                </a:solidFill>
                <a:latin typeface="微软雅黑"/>
                <a:ea typeface="微软雅黑"/>
              </a:endParaRPr>
            </a:p>
          </p:txBody>
        </p:sp>
        <p:grpSp>
          <p:nvGrpSpPr>
            <p:cNvPr id="45" name="组合 4"/>
            <p:cNvGrpSpPr/>
            <p:nvPr/>
          </p:nvGrpSpPr>
          <p:grpSpPr>
            <a:xfrm>
              <a:off x="4400819" y="5401652"/>
              <a:ext cx="6001832" cy="872825"/>
              <a:chOff x="6787358" y="5214865"/>
              <a:chExt cx="1992054" cy="872825"/>
            </a:xfrm>
          </p:grpSpPr>
          <p:grpSp>
            <p:nvGrpSpPr>
              <p:cNvPr id="46" name="组合 52"/>
              <p:cNvGrpSpPr/>
              <p:nvPr/>
            </p:nvGrpSpPr>
            <p:grpSpPr>
              <a:xfrm>
                <a:off x="6787815" y="5373357"/>
                <a:ext cx="1972380" cy="714333"/>
                <a:chOff x="1993026" y="5640608"/>
                <a:chExt cx="1972894" cy="492072"/>
              </a:xfrm>
            </p:grpSpPr>
            <p:pic>
              <p:nvPicPr>
                <p:cNvPr id="48" name="Picture 2357" descr="图片2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6906" y="5665630"/>
                  <a:ext cx="394601" cy="467050"/>
                </a:xfrm>
                <a:prstGeom prst="rect">
                  <a:avLst/>
                </a:prstGeom>
              </p:spPr>
            </p:pic>
            <p:pic>
              <p:nvPicPr>
                <p:cNvPr id="49" name="Picture 2357" descr="图片2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2275" y="5640608"/>
                  <a:ext cx="423645" cy="467050"/>
                </a:xfrm>
                <a:prstGeom prst="rect">
                  <a:avLst/>
                </a:prstGeom>
              </p:spPr>
            </p:pic>
            <p:pic>
              <p:nvPicPr>
                <p:cNvPr id="50" name="Picture 2357" descr="图片2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3026" y="5640609"/>
                  <a:ext cx="438522" cy="467050"/>
                </a:xfrm>
                <a:prstGeom prst="rect">
                  <a:avLst/>
                </a:prstGeom>
              </p:spPr>
            </p:pic>
          </p:grpSp>
          <p:sp>
            <p:nvSpPr>
              <p:cNvPr id="47" name="矩形 46"/>
              <p:cNvSpPr/>
              <p:nvPr/>
            </p:nvSpPr>
            <p:spPr bwMode="auto">
              <a:xfrm>
                <a:off x="6787358" y="5214865"/>
                <a:ext cx="1992054" cy="354750"/>
              </a:xfrm>
              <a:prstGeom prst="rect">
                <a:avLst/>
              </a:prstGeom>
              <a:solidFill>
                <a:schemeClr val="tx2">
                  <a:lumMod val="60000"/>
                  <a:lumOff val="4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7" tIns="45719" rIns="91437" bIns="45719" numCol="1" rtlCol="0" anchor="ctr" anchorCtr="0" compatLnSpc="1">
                <a:prstTxWarp prst="textNoShape">
                  <a:avLst/>
                </a:prstTxWarp>
              </a:bodyPr>
              <a:lstStyle/>
              <a:p>
                <a:pPr algn="ctr">
                  <a:buClr>
                    <a:srgbClr val="CC9900"/>
                  </a:buClr>
                  <a:defRPr/>
                </a:pPr>
                <a:r>
                  <a:rPr lang="zh-CN" altLang="en-US" sz="1067" kern="0" dirty="0">
                    <a:solidFill>
                      <a:srgbClr val="000000"/>
                    </a:solidFill>
                    <a:latin typeface="微软雅黑"/>
                    <a:ea typeface="微软雅黑"/>
                  </a:rPr>
                  <a:t>分布式文件系统</a:t>
                </a:r>
                <a:r>
                  <a:rPr lang="en-US" altLang="zh-CN" sz="1067" kern="0" dirty="0">
                    <a:solidFill>
                      <a:srgbClr val="000000"/>
                    </a:solidFill>
                    <a:latin typeface="微软雅黑"/>
                    <a:ea typeface="微软雅黑"/>
                  </a:rPr>
                  <a:t>(NFS/CIFS/HDFS)</a:t>
                </a:r>
                <a:endParaRPr lang="zh-CN" altLang="en-US" sz="1067" kern="0" dirty="0">
                  <a:solidFill>
                    <a:srgbClr val="000000"/>
                  </a:solidFill>
                  <a:latin typeface="微软雅黑"/>
                  <a:ea typeface="微软雅黑"/>
                </a:endParaRPr>
              </a:p>
            </p:txBody>
          </p:sp>
        </p:grpSp>
      </p:grpSp>
    </p:spTree>
    <p:extLst>
      <p:ext uri="{BB962C8B-B14F-4D97-AF65-F5344CB8AC3E}">
        <p14:creationId xmlns:p14="http://schemas.microsoft.com/office/powerpoint/2010/main" val="3561247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7"/>
          <p:cNvSpPr txBox="1">
            <a:spLocks noChangeArrowheads="1"/>
          </p:cNvSpPr>
          <p:nvPr/>
        </p:nvSpPr>
        <p:spPr bwMode="auto">
          <a:xfrm>
            <a:off x="538751" y="6193087"/>
            <a:ext cx="11034392" cy="519099"/>
          </a:xfrm>
          <a:prstGeom prst="rect">
            <a:avLst/>
          </a:prstGeom>
          <a:solidFill>
            <a:srgbClr val="4F81BD">
              <a:lumMod val="75000"/>
            </a:srgbClr>
          </a:solidFill>
          <a:ln w="9525" cap="flat" cmpd="sng" algn="ctr">
            <a:noFill/>
            <a:prstDash val="solid"/>
            <a:round/>
            <a:headEnd type="none" w="med" len="med"/>
            <a:tailEnd type="none" w="med" len="med"/>
          </a:ln>
          <a:effectLst/>
        </p:spPr>
        <p:txBody>
          <a:bodyPr rot="0" spcFirstLastPara="0" vertOverflow="overflow" horzOverflow="overflow" vert="horz" wrap="square" lIns="160074" tIns="0" rIns="160074" bIns="0" numCol="1" spcCol="0" rtlCol="0" fromWordArt="0" anchor="ctr" anchorCtr="0" forceAA="0" compatLnSpc="1">
            <a:prstTxWarp prst="textNoShape">
              <a:avLst/>
            </a:prstTxWarp>
            <a:noAutofit/>
          </a:bodyPr>
          <a:lstStyle>
            <a:defPPr>
              <a:defRPr lang="zh-CN"/>
            </a:defPPr>
            <a:lvl1pPr marL="381076" marR="0" lvl="0" indent="-381076" algn="ctr" defTabSz="591953" fontAlgn="auto">
              <a:lnSpc>
                <a:spcPct val="100000"/>
              </a:lnSpc>
              <a:spcBef>
                <a:spcPts val="0"/>
              </a:spcBef>
              <a:spcAft>
                <a:spcPts val="0"/>
              </a:spcAft>
              <a:buClrTx/>
              <a:buSzTx/>
              <a:buFontTx/>
              <a:buNone/>
              <a:tabLst/>
              <a:defRPr kumimoji="0" sz="2000" b="0" i="0" u="none" strike="noStrike" kern="0" cap="none" spc="0" normalizeH="0" baseline="0">
                <a:ln>
                  <a:noFill/>
                </a:ln>
                <a:solidFill>
                  <a:srgbClr val="FFFF00"/>
                </a:solidFill>
                <a:effectLst/>
                <a:uLnTx/>
                <a:uFillTx/>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2134" dirty="0"/>
              <a:t>亮点：</a:t>
            </a:r>
            <a:r>
              <a:rPr lang="en-US" altLang="zh-CN" sz="2134" dirty="0" err="1"/>
              <a:t>WiFi</a:t>
            </a:r>
            <a:r>
              <a:rPr lang="zh-CN" altLang="en-US" sz="2134" dirty="0"/>
              <a:t>产品和控制器平台提供业务开放能力，构建教育物联网生态链</a:t>
            </a:r>
          </a:p>
        </p:txBody>
      </p:sp>
      <p:sp>
        <p:nvSpPr>
          <p:cNvPr id="4" name="TextBox 3"/>
          <p:cNvSpPr txBox="1"/>
          <p:nvPr/>
        </p:nvSpPr>
        <p:spPr>
          <a:xfrm>
            <a:off x="7316498" y="1252998"/>
            <a:ext cx="4310619" cy="4870170"/>
          </a:xfrm>
          <a:prstGeom prst="rect">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lIns="106627" tIns="53314" rIns="106627" bIns="53314" anchor="ctr"/>
          <a:lstStyle/>
          <a:p>
            <a:pPr marL="174584" indent="-174584">
              <a:lnSpc>
                <a:spcPct val="120000"/>
              </a:lnSpc>
              <a:spcBef>
                <a:spcPts val="600"/>
              </a:spcBef>
              <a:defRPr/>
            </a:pPr>
            <a:r>
              <a:rPr lang="zh-CN" altLang="en-US" sz="1500" b="1" dirty="0">
                <a:solidFill>
                  <a:srgbClr val="990000"/>
                </a:solidFill>
                <a:latin typeface="微软雅黑" pitchFamily="34" charset="-122"/>
                <a:ea typeface="微软雅黑" pitchFamily="34" charset="-122"/>
              </a:rPr>
              <a:t>应用需求</a:t>
            </a:r>
            <a:endParaRPr lang="en-US" altLang="zh-CN" sz="1500" b="1" dirty="0">
              <a:solidFill>
                <a:srgbClr val="990000"/>
              </a:solidFill>
              <a:latin typeface="微软雅黑" pitchFamily="34" charset="-122"/>
              <a:ea typeface="微软雅黑" pitchFamily="34" charset="-122"/>
            </a:endParaRPr>
          </a:p>
          <a:p>
            <a:pPr marL="174584" indent="-174584">
              <a:lnSpc>
                <a:spcPct val="120000"/>
              </a:lnSpc>
              <a:spcBef>
                <a:spcPts val="600"/>
              </a:spcBef>
              <a:buFont typeface="Arial" pitchFamily="34" charset="0"/>
              <a:buChar char="•"/>
              <a:defRPr/>
            </a:pPr>
            <a:r>
              <a:rPr lang="zh-CN" altLang="en-US" sz="1500" dirty="0">
                <a:solidFill>
                  <a:prstClr val="black"/>
                </a:solidFill>
                <a:latin typeface="微软雅黑" pitchFamily="34" charset="-122"/>
                <a:ea typeface="微软雅黑" pitchFamily="34" charset="-122"/>
              </a:rPr>
              <a:t>港中大：校园应用，热力图，公共设施繁忙程度；</a:t>
            </a:r>
            <a:endParaRPr lang="en-US" altLang="zh-CN" sz="1500" dirty="0">
              <a:solidFill>
                <a:prstClr val="black"/>
              </a:solidFill>
              <a:latin typeface="微软雅黑" pitchFamily="34" charset="-122"/>
              <a:ea typeface="微软雅黑" pitchFamily="34" charset="-122"/>
            </a:endParaRPr>
          </a:p>
          <a:p>
            <a:pPr marL="174584" indent="-174584">
              <a:lnSpc>
                <a:spcPct val="120000"/>
              </a:lnSpc>
              <a:spcBef>
                <a:spcPts val="600"/>
              </a:spcBef>
              <a:buFont typeface="Arial" pitchFamily="34" charset="0"/>
              <a:buChar char="•"/>
              <a:defRPr/>
            </a:pPr>
            <a:r>
              <a:rPr lang="zh-CN" altLang="en-US" sz="1500" dirty="0">
                <a:solidFill>
                  <a:prstClr val="black"/>
                </a:solidFill>
                <a:latin typeface="微软雅黑" pitchFamily="34" charset="-122"/>
                <a:ea typeface="微软雅黑" pitchFamily="34" charset="-122"/>
              </a:rPr>
              <a:t>南科大：预警、无线打卡</a:t>
            </a:r>
            <a:endParaRPr lang="en-US" altLang="zh-CN" sz="1500" dirty="0">
              <a:solidFill>
                <a:prstClr val="black"/>
              </a:solidFill>
              <a:latin typeface="微软雅黑" pitchFamily="34" charset="-122"/>
              <a:ea typeface="微软雅黑" pitchFamily="34" charset="-122"/>
            </a:endParaRPr>
          </a:p>
          <a:p>
            <a:pPr marL="174584" indent="-174584">
              <a:lnSpc>
                <a:spcPct val="120000"/>
              </a:lnSpc>
              <a:spcBef>
                <a:spcPts val="600"/>
              </a:spcBef>
              <a:defRPr/>
            </a:pPr>
            <a:r>
              <a:rPr lang="zh-CN" altLang="en-US" sz="1500" b="1" dirty="0">
                <a:solidFill>
                  <a:srgbClr val="990000"/>
                </a:solidFill>
                <a:latin typeface="微软雅黑" pitchFamily="34" charset="-122"/>
                <a:ea typeface="微软雅黑" pitchFamily="34" charset="-122"/>
              </a:rPr>
              <a:t>解决方案</a:t>
            </a:r>
            <a:endParaRPr lang="en-US" altLang="zh-CN" sz="1500" b="1" dirty="0">
              <a:solidFill>
                <a:srgbClr val="990000"/>
              </a:solidFill>
              <a:latin typeface="微软雅黑" pitchFamily="34" charset="-122"/>
              <a:ea typeface="微软雅黑" pitchFamily="34" charset="-122"/>
            </a:endParaRPr>
          </a:p>
          <a:p>
            <a:pPr marL="174584" indent="-174584">
              <a:lnSpc>
                <a:spcPct val="120000"/>
              </a:lnSpc>
              <a:spcBef>
                <a:spcPts val="600"/>
              </a:spcBef>
              <a:buFont typeface="Arial" pitchFamily="34" charset="0"/>
              <a:buChar char="•"/>
              <a:defRPr/>
            </a:pPr>
            <a:r>
              <a:rPr lang="en-US" altLang="zh-CN" sz="1500" b="1" dirty="0">
                <a:solidFill>
                  <a:srgbClr val="C00000"/>
                </a:solidFill>
                <a:latin typeface="微软雅黑" pitchFamily="34" charset="-122"/>
                <a:ea typeface="微软雅黑" pitchFamily="34" charset="-122"/>
              </a:rPr>
              <a:t>WLAN</a:t>
            </a:r>
            <a:r>
              <a:rPr lang="zh-CN" altLang="en-US" sz="1500" b="1" dirty="0">
                <a:solidFill>
                  <a:srgbClr val="C00000"/>
                </a:solidFill>
                <a:latin typeface="微软雅黑" pitchFamily="34" charset="-122"/>
                <a:ea typeface="微软雅黑" pitchFamily="34" charset="-122"/>
              </a:rPr>
              <a:t>开放：</a:t>
            </a:r>
            <a:r>
              <a:rPr lang="zh-CN" altLang="en-US" sz="1500" b="1" dirty="0">
                <a:solidFill>
                  <a:prstClr val="black"/>
                </a:solidFill>
                <a:latin typeface="微软雅黑" pitchFamily="34" charset="-122"/>
                <a:ea typeface="微软雅黑" pitchFamily="34" charset="-122"/>
              </a:rPr>
              <a:t>通过向第三方开放软件接口和硬件接口，提供第三方业务集成能力，如数据采集；</a:t>
            </a:r>
            <a:endParaRPr lang="en-US" altLang="zh-CN" sz="1500" dirty="0">
              <a:solidFill>
                <a:prstClr val="black"/>
              </a:solidFill>
              <a:latin typeface="微软雅黑" pitchFamily="34" charset="-122"/>
              <a:ea typeface="微软雅黑" pitchFamily="34" charset="-122"/>
            </a:endParaRPr>
          </a:p>
          <a:p>
            <a:pPr marL="174584" indent="-174584">
              <a:lnSpc>
                <a:spcPct val="120000"/>
              </a:lnSpc>
              <a:spcBef>
                <a:spcPts val="600"/>
              </a:spcBef>
              <a:buFont typeface="Arial" pitchFamily="34" charset="0"/>
              <a:buChar char="•"/>
              <a:defRPr/>
            </a:pPr>
            <a:r>
              <a:rPr lang="en-US" altLang="zh-CN" sz="1500" b="1" dirty="0">
                <a:solidFill>
                  <a:srgbClr val="C00000"/>
                </a:solidFill>
                <a:latin typeface="微软雅黑" pitchFamily="34" charset="-122"/>
                <a:ea typeface="微软雅黑" pitchFamily="34" charset="-122"/>
              </a:rPr>
              <a:t>UDSP</a:t>
            </a:r>
            <a:r>
              <a:rPr lang="zh-CN" altLang="en-US" sz="1500" b="1" dirty="0">
                <a:solidFill>
                  <a:srgbClr val="C00000"/>
                </a:solidFill>
                <a:latin typeface="微软雅黑" pitchFamily="34" charset="-122"/>
                <a:ea typeface="微软雅黑" pitchFamily="34" charset="-122"/>
              </a:rPr>
              <a:t>：</a:t>
            </a:r>
            <a:r>
              <a:rPr lang="zh-CN" altLang="en-US" sz="1500" b="1" dirty="0">
                <a:solidFill>
                  <a:prstClr val="black"/>
                </a:solidFill>
                <a:latin typeface="微软雅黑" pitchFamily="34" charset="-122"/>
                <a:ea typeface="微软雅黑" pitchFamily="34" charset="-122"/>
              </a:rPr>
              <a:t>大数据平台，支持校园应用系统和大数据分析。</a:t>
            </a:r>
            <a:endParaRPr lang="en-US" altLang="zh-CN" sz="1500" b="1" dirty="0">
              <a:solidFill>
                <a:prstClr val="black"/>
              </a:solidFill>
              <a:latin typeface="微软雅黑" pitchFamily="34" charset="-122"/>
              <a:ea typeface="微软雅黑" pitchFamily="34" charset="-122"/>
            </a:endParaRPr>
          </a:p>
          <a:p>
            <a:pPr marL="174584" indent="-174584">
              <a:lnSpc>
                <a:spcPct val="120000"/>
              </a:lnSpc>
              <a:spcBef>
                <a:spcPts val="600"/>
              </a:spcBef>
              <a:defRPr/>
            </a:pPr>
            <a:r>
              <a:rPr lang="zh-CN" altLang="en-US" sz="1500" b="1" dirty="0">
                <a:solidFill>
                  <a:srgbClr val="990000"/>
                </a:solidFill>
                <a:latin typeface="微软雅黑" pitchFamily="34" charset="-122"/>
                <a:ea typeface="微软雅黑" pitchFamily="34" charset="-122"/>
              </a:rPr>
              <a:t>客户价值</a:t>
            </a:r>
            <a:endParaRPr lang="en-US" altLang="zh-CN" sz="1500" b="1" dirty="0">
              <a:solidFill>
                <a:srgbClr val="990000"/>
              </a:solidFill>
              <a:latin typeface="微软雅黑" pitchFamily="34" charset="-122"/>
              <a:ea typeface="微软雅黑" pitchFamily="34" charset="-122"/>
            </a:endParaRPr>
          </a:p>
          <a:p>
            <a:pPr marL="174584" indent="-174584">
              <a:lnSpc>
                <a:spcPct val="120000"/>
              </a:lnSpc>
              <a:spcBef>
                <a:spcPts val="600"/>
              </a:spcBef>
              <a:buFont typeface="Arial" pitchFamily="34" charset="0"/>
              <a:buChar char="•"/>
              <a:defRPr/>
            </a:pPr>
            <a:r>
              <a:rPr lang="zh-CN" altLang="en-US" sz="1500" dirty="0">
                <a:solidFill>
                  <a:prstClr val="black"/>
                </a:solidFill>
                <a:latin typeface="微软雅黑" pitchFamily="34" charset="-122"/>
                <a:ea typeface="微软雅黑" pitchFamily="34" charset="-122"/>
              </a:rPr>
              <a:t>基础网络与应用平台无缝结合，丰富校园网应用</a:t>
            </a:r>
            <a:endParaRPr lang="en-US" altLang="zh-CN" sz="1500" dirty="0">
              <a:solidFill>
                <a:prstClr val="black"/>
              </a:solidFill>
              <a:latin typeface="微软雅黑" pitchFamily="34" charset="-122"/>
              <a:ea typeface="微软雅黑" pitchFamily="34" charset="-122"/>
            </a:endParaRPr>
          </a:p>
          <a:p>
            <a:pPr marL="174584" indent="-174584">
              <a:lnSpc>
                <a:spcPct val="120000"/>
              </a:lnSpc>
              <a:spcBef>
                <a:spcPts val="600"/>
              </a:spcBef>
              <a:buFont typeface="Arial" pitchFamily="34" charset="0"/>
              <a:buChar char="•"/>
              <a:defRPr/>
            </a:pPr>
            <a:r>
              <a:rPr lang="zh-CN" altLang="en-US" sz="1500" dirty="0">
                <a:solidFill>
                  <a:prstClr val="black"/>
                </a:solidFill>
                <a:latin typeface="微软雅黑" pitchFamily="34" charset="-122"/>
                <a:ea typeface="微软雅黑" pitchFamily="34" charset="-122"/>
              </a:rPr>
              <a:t>平台开放，校园应用系统易于集成。</a:t>
            </a:r>
            <a:endParaRPr lang="en-US" altLang="zh-CN" sz="1500" dirty="0">
              <a:solidFill>
                <a:prstClr val="black"/>
              </a:solidFill>
              <a:latin typeface="微软雅黑" pitchFamily="34" charset="-122"/>
              <a:ea typeface="微软雅黑" pitchFamily="34" charset="-122"/>
            </a:endParaRPr>
          </a:p>
        </p:txBody>
      </p:sp>
      <p:grpSp>
        <p:nvGrpSpPr>
          <p:cNvPr id="5" name="组合 45"/>
          <p:cNvGrpSpPr>
            <a:grpSpLocks/>
          </p:cNvGrpSpPr>
          <p:nvPr/>
        </p:nvGrpSpPr>
        <p:grpSpPr bwMode="auto">
          <a:xfrm>
            <a:off x="638758" y="5350150"/>
            <a:ext cx="6338704" cy="720704"/>
            <a:chOff x="3215680" y="4437072"/>
            <a:chExt cx="4752528" cy="720080"/>
          </a:xfrm>
        </p:grpSpPr>
        <p:sp>
          <p:nvSpPr>
            <p:cNvPr id="6" name="圆角矩形 5"/>
            <p:cNvSpPr/>
            <p:nvPr/>
          </p:nvSpPr>
          <p:spPr bwMode="auto">
            <a:xfrm>
              <a:off x="3215680" y="4437072"/>
              <a:ext cx="4752528" cy="720080"/>
            </a:xfrm>
            <a:prstGeom prst="roundRect">
              <a:avLst/>
            </a:prstGeom>
            <a:solidFill>
              <a:schemeClr val="bg1">
                <a:lumMod val="95000"/>
              </a:schemeClr>
            </a:solidFill>
            <a:ln w="15875">
              <a:solidFill>
                <a:schemeClr val="bg1">
                  <a:lumMod val="75000"/>
                </a:schemeClr>
              </a:solidFill>
            </a:ln>
            <a:effectLst/>
            <a:extLst/>
          </p:spPr>
          <p:txBody>
            <a:bodyPr lIns="91413" tIns="45707" rIns="91413" bIns="45707" anchor="ctr"/>
            <a:lstStyle/>
            <a:p>
              <a:pPr algn="ctr">
                <a:buClr>
                  <a:srgbClr val="CC9900"/>
                </a:buClr>
                <a:buFont typeface="Wingdings" pitchFamily="2" charset="2"/>
                <a:buNone/>
                <a:defRPr/>
              </a:pPr>
              <a:endParaRPr lang="zh-CN" altLang="en-US" sz="1200" b="1" dirty="0">
                <a:solidFill>
                  <a:srgbClr val="000000"/>
                </a:solidFill>
                <a:latin typeface="微软雅黑" pitchFamily="34" charset="-122"/>
                <a:ea typeface="微软雅黑" pitchFamily="34" charset="-122"/>
              </a:endParaRPr>
            </a:p>
          </p:txBody>
        </p:sp>
        <p:sp>
          <p:nvSpPr>
            <p:cNvPr id="7" name="TextBox 24"/>
            <p:cNvSpPr txBox="1"/>
            <p:nvPr/>
          </p:nvSpPr>
          <p:spPr>
            <a:xfrm>
              <a:off x="3288283" y="4544925"/>
              <a:ext cx="2231652" cy="504373"/>
            </a:xfrm>
            <a:prstGeom prst="rect">
              <a:avLst/>
            </a:prstGeom>
            <a:solidFill>
              <a:schemeClr val="bg1"/>
            </a:solidFill>
            <a:ln w="19050">
              <a:solidFill>
                <a:schemeClr val="bg1"/>
              </a:solidFill>
            </a:ln>
          </p:spPr>
          <p:txBody>
            <a:bodyPr wrap="none" lIns="53984" rIns="53984" anchor="ctr"/>
            <a:lstStyle/>
            <a:p>
              <a:pPr algn="ctr">
                <a:lnSpc>
                  <a:spcPct val="120000"/>
                </a:lnSpc>
                <a:defRPr/>
              </a:pPr>
              <a:r>
                <a:rPr lang="zh-CN" altLang="en-US" sz="1200" b="1" kern="0" dirty="0">
                  <a:latin typeface="微软雅黑" pitchFamily="34" charset="-122"/>
                  <a:ea typeface="微软雅黑" pitchFamily="34" charset="-122"/>
                </a:rPr>
                <a:t>无线接入</a:t>
              </a:r>
              <a:endParaRPr lang="en-US" altLang="zh-CN" sz="1200" b="1" kern="0" dirty="0">
                <a:latin typeface="微软雅黑" pitchFamily="34" charset="-122"/>
                <a:ea typeface="微软雅黑" pitchFamily="34" charset="-122"/>
              </a:endParaRPr>
            </a:p>
            <a:p>
              <a:pPr algn="ctr">
                <a:lnSpc>
                  <a:spcPct val="120000"/>
                </a:lnSpc>
                <a:defRPr/>
              </a:pPr>
              <a:r>
                <a:rPr lang="en-US" altLang="zh-CN" sz="1200" kern="0" dirty="0" err="1">
                  <a:solidFill>
                    <a:srgbClr val="000000"/>
                  </a:solidFill>
                  <a:ea typeface="微软雅黑" pitchFamily="34" charset="-122"/>
                  <a:cs typeface="Arial" pitchFamily="34" charset="0"/>
                </a:rPr>
                <a:t>WiFi</a:t>
              </a:r>
              <a:r>
                <a:rPr lang="zh-CN" altLang="en-US" sz="1200" kern="0" dirty="0">
                  <a:solidFill>
                    <a:srgbClr val="000000"/>
                  </a:solidFill>
                  <a:ea typeface="微软雅黑" pitchFamily="34" charset="-122"/>
                  <a:cs typeface="Arial" pitchFamily="34" charset="0"/>
                </a:rPr>
                <a:t>＋物联网技术（</a:t>
              </a:r>
              <a:r>
                <a:rPr lang="en-US" altLang="zh-CN" sz="1200" kern="0" dirty="0">
                  <a:solidFill>
                    <a:srgbClr val="000000"/>
                  </a:solidFill>
                  <a:ea typeface="微软雅黑" pitchFamily="34" charset="-122"/>
                  <a:cs typeface="Arial" pitchFamily="34" charset="0"/>
                </a:rPr>
                <a:t>RFID</a:t>
              </a:r>
              <a:r>
                <a:rPr lang="zh-CN" altLang="en-US" sz="1200" kern="0" dirty="0">
                  <a:solidFill>
                    <a:srgbClr val="000000"/>
                  </a:solidFill>
                  <a:ea typeface="微软雅黑" pitchFamily="34" charset="-122"/>
                  <a:cs typeface="Arial" pitchFamily="34" charset="0"/>
                </a:rPr>
                <a:t>、蓝牙、</a:t>
              </a:r>
              <a:r>
                <a:rPr lang="en-US" altLang="zh-CN" sz="1200" kern="0" dirty="0">
                  <a:solidFill>
                    <a:srgbClr val="000000"/>
                  </a:solidFill>
                  <a:ea typeface="微软雅黑" pitchFamily="34" charset="-122"/>
                  <a:cs typeface="Arial" pitchFamily="34" charset="0"/>
                </a:rPr>
                <a:t>ANT</a:t>
              </a:r>
              <a:r>
                <a:rPr lang="zh-CN" altLang="en-US" sz="1200" kern="0" dirty="0">
                  <a:solidFill>
                    <a:srgbClr val="000000"/>
                  </a:solidFill>
                  <a:ea typeface="微软雅黑" pitchFamily="34" charset="-122"/>
                  <a:cs typeface="Arial" pitchFamily="34" charset="0"/>
                </a:rPr>
                <a:t>等）</a:t>
              </a:r>
              <a:endParaRPr lang="zh-CN" altLang="en-US" sz="1200" kern="0" dirty="0">
                <a:solidFill>
                  <a:srgbClr val="000000"/>
                </a:solidFill>
                <a:latin typeface="微软雅黑" pitchFamily="34" charset="-122"/>
                <a:ea typeface="微软雅黑" pitchFamily="34" charset="-122"/>
              </a:endParaRPr>
            </a:p>
          </p:txBody>
        </p:sp>
        <p:sp>
          <p:nvSpPr>
            <p:cNvPr id="8" name="TextBox 25"/>
            <p:cNvSpPr txBox="1"/>
            <p:nvPr/>
          </p:nvSpPr>
          <p:spPr>
            <a:xfrm>
              <a:off x="5663952" y="4544925"/>
              <a:ext cx="1008112" cy="504373"/>
            </a:xfrm>
            <a:prstGeom prst="rect">
              <a:avLst/>
            </a:prstGeom>
            <a:solidFill>
              <a:schemeClr val="bg1"/>
            </a:solidFill>
            <a:ln w="19050">
              <a:solidFill>
                <a:schemeClr val="bg1"/>
              </a:solidFill>
            </a:ln>
          </p:spPr>
          <p:txBody>
            <a:bodyPr wrap="none" lIns="53984" rIns="53984" anchor="ctr"/>
            <a:lstStyle/>
            <a:p>
              <a:pPr algn="ctr">
                <a:lnSpc>
                  <a:spcPct val="120000"/>
                </a:lnSpc>
                <a:defRPr/>
              </a:pPr>
              <a:r>
                <a:rPr lang="zh-CN" altLang="en-US" sz="1200" b="1" kern="0" dirty="0">
                  <a:solidFill>
                    <a:srgbClr val="000000"/>
                  </a:solidFill>
                  <a:latin typeface="微软雅黑" pitchFamily="34" charset="-122"/>
                  <a:ea typeface="微软雅黑" pitchFamily="34" charset="-122"/>
                </a:rPr>
                <a:t>交换机</a:t>
              </a:r>
              <a:endParaRPr lang="en-US" altLang="zh-CN" sz="1200" b="1" kern="0" dirty="0">
                <a:solidFill>
                  <a:srgbClr val="000000"/>
                </a:solidFill>
                <a:latin typeface="微软雅黑" pitchFamily="34" charset="-122"/>
                <a:ea typeface="微软雅黑" pitchFamily="34" charset="-122"/>
              </a:endParaRPr>
            </a:p>
            <a:p>
              <a:pPr algn="ctr">
                <a:lnSpc>
                  <a:spcPct val="120000"/>
                </a:lnSpc>
                <a:defRPr/>
              </a:pPr>
              <a:r>
                <a:rPr lang="zh-CN" altLang="en-US" sz="1200" kern="0" dirty="0">
                  <a:solidFill>
                    <a:srgbClr val="000000"/>
                  </a:solidFill>
                  <a:latin typeface="微软雅黑" pitchFamily="34" charset="-122"/>
                  <a:ea typeface="微软雅黑" pitchFamily="34" charset="-122"/>
                </a:rPr>
                <a:t>有线无线融合</a:t>
              </a:r>
            </a:p>
          </p:txBody>
        </p:sp>
        <p:sp>
          <p:nvSpPr>
            <p:cNvPr id="9" name="TextBox 26"/>
            <p:cNvSpPr txBox="1"/>
            <p:nvPr/>
          </p:nvSpPr>
          <p:spPr>
            <a:xfrm>
              <a:off x="6816080" y="4544925"/>
              <a:ext cx="1008112" cy="504373"/>
            </a:xfrm>
            <a:prstGeom prst="rect">
              <a:avLst/>
            </a:prstGeom>
            <a:solidFill>
              <a:schemeClr val="bg1"/>
            </a:solidFill>
            <a:ln w="19050">
              <a:solidFill>
                <a:schemeClr val="bg1"/>
              </a:solidFill>
            </a:ln>
          </p:spPr>
          <p:txBody>
            <a:bodyPr wrap="none" lIns="53984" rIns="53984" anchor="ctr"/>
            <a:lstStyle/>
            <a:p>
              <a:pPr algn="ctr">
                <a:lnSpc>
                  <a:spcPct val="120000"/>
                </a:lnSpc>
                <a:defRPr/>
              </a:pPr>
              <a:r>
                <a:rPr lang="en-US" altLang="zh-CN" sz="1200" b="1" kern="0" dirty="0">
                  <a:solidFill>
                    <a:srgbClr val="000000"/>
                  </a:solidFill>
                  <a:latin typeface="微软雅黑" pitchFamily="34" charset="-122"/>
                  <a:ea typeface="微软雅黑" pitchFamily="34" charset="-122"/>
                </a:rPr>
                <a:t>FW</a:t>
              </a:r>
            </a:p>
            <a:p>
              <a:pPr algn="ctr">
                <a:lnSpc>
                  <a:spcPct val="120000"/>
                </a:lnSpc>
                <a:defRPr/>
              </a:pPr>
              <a:r>
                <a:rPr lang="zh-CN" altLang="en-US" sz="1200" kern="0" dirty="0">
                  <a:solidFill>
                    <a:srgbClr val="000000"/>
                  </a:solidFill>
                  <a:latin typeface="微软雅黑" pitchFamily="34" charset="-122"/>
                  <a:ea typeface="微软雅黑" pitchFamily="34" charset="-122"/>
                </a:rPr>
                <a:t>大数据安全</a:t>
              </a:r>
            </a:p>
          </p:txBody>
        </p:sp>
      </p:grpSp>
      <p:sp>
        <p:nvSpPr>
          <p:cNvPr id="10" name="TextBox 30"/>
          <p:cNvSpPr txBox="1">
            <a:spLocks noChangeArrowheads="1"/>
          </p:cNvSpPr>
          <p:nvPr/>
        </p:nvSpPr>
        <p:spPr bwMode="auto">
          <a:xfrm>
            <a:off x="735594" y="1405325"/>
            <a:ext cx="2976476" cy="304791"/>
          </a:xfrm>
          <a:prstGeom prst="rect">
            <a:avLst/>
          </a:prstGeom>
          <a:solidFill>
            <a:srgbClr val="00B0F0"/>
          </a:solidFill>
          <a:ln>
            <a:noFill/>
            <a:headEnd/>
            <a:tailEnd/>
          </a:ln>
          <a:effectLst/>
          <a:extLst/>
        </p:spPr>
        <p:style>
          <a:lnRef idx="1">
            <a:schemeClr val="accent5"/>
          </a:lnRef>
          <a:fillRef idx="2">
            <a:schemeClr val="accent5"/>
          </a:fillRef>
          <a:effectRef idx="1">
            <a:schemeClr val="accent5"/>
          </a:effectRef>
          <a:fontRef idx="minor">
            <a:schemeClr val="dk1"/>
          </a:fontRef>
        </p:style>
        <p:txBody>
          <a:bodyPr wrap="none" anchor="ctr"/>
          <a:lstStyle>
            <a:defPPr>
              <a:defRPr lang="zh-CN"/>
            </a:defPPr>
            <a:lvl1pPr algn="ctr">
              <a:defRPr sz="900" b="1" kern="0">
                <a:solidFill>
                  <a:schemeClr val="bg1"/>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1200"/>
              <a:t>教育大数据分析</a:t>
            </a:r>
          </a:p>
        </p:txBody>
      </p:sp>
      <p:sp>
        <p:nvSpPr>
          <p:cNvPr id="11" name="圆角矩形 10"/>
          <p:cNvSpPr/>
          <p:nvPr/>
        </p:nvSpPr>
        <p:spPr bwMode="auto">
          <a:xfrm>
            <a:off x="621385" y="1308491"/>
            <a:ext cx="6500536" cy="4797286"/>
          </a:xfrm>
          <a:prstGeom prst="roundRect">
            <a:avLst>
              <a:gd name="adj" fmla="val 744"/>
            </a:avLst>
          </a:prstGeom>
          <a:noFill/>
          <a:ln w="17145">
            <a:solidFill>
              <a:schemeClr val="bg1">
                <a:lumMod val="75000"/>
              </a:schemeClr>
            </a:solidFill>
          </a:ln>
          <a:effectLst/>
          <a:extLst/>
        </p:spPr>
        <p:txBody>
          <a:bodyPr lIns="91450" tIns="45725" rIns="91450" bIns="45725" anchor="ctr"/>
          <a:lstStyle/>
          <a:p>
            <a:pPr algn="ctr">
              <a:lnSpc>
                <a:spcPct val="120000"/>
              </a:lnSpc>
              <a:buClr>
                <a:srgbClr val="CC9900"/>
              </a:buClr>
              <a:buFont typeface="Wingdings" pitchFamily="2" charset="2"/>
              <a:buNone/>
              <a:defRPr/>
            </a:pPr>
            <a:endParaRPr lang="zh-CN" altLang="en-US" sz="1500" b="1" dirty="0">
              <a:solidFill>
                <a:srgbClr val="000000"/>
              </a:solidFill>
              <a:latin typeface="微软雅黑" pitchFamily="34" charset="-122"/>
              <a:ea typeface="微软雅黑" pitchFamily="34" charset="-122"/>
            </a:endParaRPr>
          </a:p>
        </p:txBody>
      </p:sp>
      <p:sp>
        <p:nvSpPr>
          <p:cNvPr id="12" name="圆角矩形 11"/>
          <p:cNvSpPr/>
          <p:nvPr/>
        </p:nvSpPr>
        <p:spPr bwMode="auto">
          <a:xfrm>
            <a:off x="638758" y="1349765"/>
            <a:ext cx="3124110" cy="1009620"/>
          </a:xfrm>
          <a:prstGeom prst="roundRect">
            <a:avLst>
              <a:gd name="adj" fmla="val 5443"/>
            </a:avLst>
          </a:prstGeom>
          <a:noFill/>
          <a:ln w="12700" cmpd="sng">
            <a:solidFill>
              <a:schemeClr val="bg1">
                <a:lumMod val="75000"/>
              </a:schemeClr>
            </a:solidFill>
            <a:prstDash val="sysDash"/>
          </a:ln>
          <a:effectLst/>
          <a:extLst/>
        </p:spPr>
        <p:txBody>
          <a:bodyPr lIns="91450" tIns="45725" rIns="91450" bIns="45725"/>
          <a:lstStyle/>
          <a:p>
            <a:pPr defTabSz="914431">
              <a:buClr>
                <a:srgbClr val="CC9900"/>
              </a:buClr>
              <a:buFont typeface="Wingdings" pitchFamily="2" charset="2"/>
              <a:buChar char="n"/>
              <a:defRPr/>
            </a:pPr>
            <a:endParaRPr lang="zh-CN" altLang="en-US" sz="1700" dirty="0">
              <a:solidFill>
                <a:srgbClr val="000000"/>
              </a:solidFill>
              <a:latin typeface="Arial" charset="0"/>
              <a:ea typeface="宋体" charset="-122"/>
            </a:endParaRPr>
          </a:p>
        </p:txBody>
      </p:sp>
      <p:sp>
        <p:nvSpPr>
          <p:cNvPr id="13" name="TextBox 47"/>
          <p:cNvSpPr txBox="1"/>
          <p:nvPr/>
        </p:nvSpPr>
        <p:spPr>
          <a:xfrm>
            <a:off x="735595" y="1819651"/>
            <a:ext cx="781027" cy="409563"/>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个性化教学</a:t>
            </a:r>
          </a:p>
        </p:txBody>
      </p:sp>
      <p:sp>
        <p:nvSpPr>
          <p:cNvPr id="14" name="TextBox 48"/>
          <p:cNvSpPr txBox="1"/>
          <p:nvPr/>
        </p:nvSpPr>
        <p:spPr>
          <a:xfrm>
            <a:off x="1549958" y="1849813"/>
            <a:ext cx="633395" cy="392101"/>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用户行为</a:t>
            </a:r>
          </a:p>
        </p:txBody>
      </p:sp>
      <p:sp>
        <p:nvSpPr>
          <p:cNvPr id="15" name="圆角矩形 14"/>
          <p:cNvSpPr/>
          <p:nvPr/>
        </p:nvSpPr>
        <p:spPr bwMode="auto">
          <a:xfrm>
            <a:off x="3937488" y="1379925"/>
            <a:ext cx="3039976" cy="1009620"/>
          </a:xfrm>
          <a:prstGeom prst="roundRect">
            <a:avLst>
              <a:gd name="adj" fmla="val 5443"/>
            </a:avLst>
          </a:prstGeom>
          <a:noFill/>
          <a:ln w="12700" cmpd="sng">
            <a:solidFill>
              <a:schemeClr val="bg1">
                <a:lumMod val="75000"/>
              </a:schemeClr>
            </a:solidFill>
            <a:prstDash val="sysDash"/>
          </a:ln>
          <a:effectLst/>
          <a:extLst/>
        </p:spPr>
        <p:txBody>
          <a:bodyPr lIns="91450" tIns="45725" rIns="91450" bIns="45725"/>
          <a:lstStyle/>
          <a:p>
            <a:pPr defTabSz="914431">
              <a:buClr>
                <a:srgbClr val="CC9900"/>
              </a:buClr>
              <a:buFont typeface="Wingdings" pitchFamily="2" charset="2"/>
              <a:buChar char="n"/>
              <a:defRPr/>
            </a:pPr>
            <a:endParaRPr lang="zh-CN" altLang="en-US" sz="1700" dirty="0">
              <a:solidFill>
                <a:srgbClr val="000000"/>
              </a:solidFill>
              <a:latin typeface="Arial" charset="0"/>
              <a:ea typeface="宋体" charset="-122"/>
            </a:endParaRPr>
          </a:p>
        </p:txBody>
      </p:sp>
      <p:sp>
        <p:nvSpPr>
          <p:cNvPr id="16" name="TextBox 50"/>
          <p:cNvSpPr txBox="1">
            <a:spLocks noChangeArrowheads="1"/>
          </p:cNvSpPr>
          <p:nvPr/>
        </p:nvSpPr>
        <p:spPr bwMode="auto">
          <a:xfrm>
            <a:off x="4051786" y="1449774"/>
            <a:ext cx="2820906" cy="306379"/>
          </a:xfrm>
          <a:prstGeom prst="rect">
            <a:avLst/>
          </a:prstGeom>
          <a:solidFill>
            <a:srgbClr val="00B0F0"/>
          </a:solidFill>
          <a:ln>
            <a:noFill/>
            <a:headEnd/>
            <a:tailEnd/>
          </a:ln>
          <a:effectLst/>
          <a:extLst/>
        </p:spPr>
        <p:style>
          <a:lnRef idx="1">
            <a:schemeClr val="accent5"/>
          </a:lnRef>
          <a:fillRef idx="2">
            <a:schemeClr val="accent5"/>
          </a:fillRef>
          <a:effectRef idx="1">
            <a:schemeClr val="accent5"/>
          </a:effectRef>
          <a:fontRef idx="minor">
            <a:schemeClr val="dk1"/>
          </a:fontRef>
        </p:style>
        <p:txBody>
          <a:bodyPr wrap="none" anchor="ctr"/>
          <a:lstStyle>
            <a:defPPr>
              <a:defRPr lang="zh-CN"/>
            </a:defPPr>
            <a:lvl1pPr algn="ctr">
              <a:defRPr sz="900" b="1" kern="0">
                <a:solidFill>
                  <a:schemeClr val="bg1"/>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1200"/>
              <a:t>校园应用系统</a:t>
            </a:r>
          </a:p>
        </p:txBody>
      </p:sp>
      <p:sp>
        <p:nvSpPr>
          <p:cNvPr id="17" name="TextBox 51"/>
          <p:cNvSpPr txBox="1"/>
          <p:nvPr/>
        </p:nvSpPr>
        <p:spPr>
          <a:xfrm>
            <a:off x="4024799" y="1870450"/>
            <a:ext cx="576245" cy="439724"/>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考勤管理</a:t>
            </a:r>
          </a:p>
        </p:txBody>
      </p:sp>
      <p:sp>
        <p:nvSpPr>
          <p:cNvPr id="18" name="TextBox 52"/>
          <p:cNvSpPr txBox="1"/>
          <p:nvPr/>
        </p:nvSpPr>
        <p:spPr>
          <a:xfrm>
            <a:off x="4647083" y="1881561"/>
            <a:ext cx="530209" cy="428613"/>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学生管理</a:t>
            </a:r>
          </a:p>
        </p:txBody>
      </p:sp>
      <p:sp>
        <p:nvSpPr>
          <p:cNvPr id="19" name="上下箭头 53"/>
          <p:cNvSpPr>
            <a:spLocks noChangeArrowheads="1"/>
          </p:cNvSpPr>
          <p:nvPr/>
        </p:nvSpPr>
        <p:spPr bwMode="auto">
          <a:xfrm>
            <a:off x="3606422" y="2873720"/>
            <a:ext cx="454012" cy="2438330"/>
          </a:xfrm>
          <a:prstGeom prst="upDownArrow">
            <a:avLst>
              <a:gd name="adj1" fmla="val 50000"/>
              <a:gd name="adj2" fmla="val 49927"/>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50" tIns="45725" rIns="91450" bIns="45725"/>
          <a:lstStyle>
            <a:lvl1pPr>
              <a:spcBef>
                <a:spcPct val="20000"/>
              </a:spcBef>
              <a:buFont typeface="Arial" panose="020B0604020202020204" pitchFamily="34" charset="0"/>
              <a:buChar char="•"/>
              <a:defRPr sz="2800">
                <a:solidFill>
                  <a:srgbClr val="595959"/>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400">
                <a:solidFill>
                  <a:srgbClr val="595959"/>
                </a:solidFill>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000">
                <a:solidFill>
                  <a:srgbClr val="595959"/>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a:solidFill>
                  <a:srgbClr val="595959"/>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9pPr>
          </a:lstStyle>
          <a:p>
            <a:pPr defTabSz="914339">
              <a:spcBef>
                <a:spcPct val="0"/>
              </a:spcBef>
              <a:buClr>
                <a:srgbClr val="CC9900"/>
              </a:buClr>
              <a:buFont typeface="Wingdings" panose="05000000000000000000" pitchFamily="2" charset="2"/>
              <a:buChar char="n"/>
            </a:pPr>
            <a:endParaRPr lang="zh-CN" altLang="en-US" sz="1700">
              <a:solidFill>
                <a:srgbClr val="000000"/>
              </a:solidFill>
              <a:latin typeface="Arial" panose="020B0604020202020204" pitchFamily="34" charset="0"/>
              <a:ea typeface="宋体" panose="02010600030101010101" pitchFamily="2" charset="-122"/>
            </a:endParaRPr>
          </a:p>
        </p:txBody>
      </p:sp>
      <p:sp>
        <p:nvSpPr>
          <p:cNvPr id="20" name="圆角矩形 19"/>
          <p:cNvSpPr/>
          <p:nvPr/>
        </p:nvSpPr>
        <p:spPr bwMode="auto">
          <a:xfrm>
            <a:off x="2323759" y="3607125"/>
            <a:ext cx="2974888" cy="628632"/>
          </a:xfrm>
          <a:prstGeom prst="roundRect">
            <a:avLst/>
          </a:prstGeom>
          <a:solidFill>
            <a:schemeClr val="bg1">
              <a:lumMod val="85000"/>
            </a:schemeClr>
          </a:solidFill>
          <a:ln>
            <a:solidFill>
              <a:schemeClr val="bg1">
                <a:lumMod val="75000"/>
              </a:schemeClr>
            </a:solidFill>
          </a:ln>
          <a:effectLst/>
          <a:extLst/>
        </p:spPr>
        <p:txBody>
          <a:bodyPr lIns="91450" tIns="45725" rIns="91450" bIns="45725" anchor="ctr"/>
          <a:lstStyle/>
          <a:p>
            <a:pPr algn="ctr">
              <a:lnSpc>
                <a:spcPct val="120000"/>
              </a:lnSpc>
              <a:buClr>
                <a:srgbClr val="CC9900"/>
              </a:buClr>
              <a:buFont typeface="Wingdings" pitchFamily="2" charset="2"/>
              <a:buNone/>
              <a:defRPr/>
            </a:pPr>
            <a:r>
              <a:rPr lang="en-US" altLang="zh-CN" sz="1500" b="1" dirty="0">
                <a:latin typeface="微软雅黑" pitchFamily="34" charset="-122"/>
                <a:ea typeface="微软雅黑" pitchFamily="34" charset="-122"/>
              </a:rPr>
              <a:t>WiFi</a:t>
            </a:r>
            <a:r>
              <a:rPr lang="zh-CN" altLang="en-US" sz="1500" b="1" dirty="0">
                <a:latin typeface="微软雅黑" pitchFamily="34" charset="-122"/>
                <a:ea typeface="微软雅黑" pitchFamily="34" charset="-122"/>
              </a:rPr>
              <a:t>直接提供业务系统开放接口</a:t>
            </a:r>
            <a:endParaRPr lang="en-US" altLang="zh-CN" sz="1500" b="1" dirty="0">
              <a:latin typeface="微软雅黑" pitchFamily="34" charset="-122"/>
              <a:ea typeface="微软雅黑" pitchFamily="34" charset="-122"/>
            </a:endParaRPr>
          </a:p>
          <a:p>
            <a:pPr algn="ctr">
              <a:lnSpc>
                <a:spcPct val="120000"/>
              </a:lnSpc>
              <a:buClr>
                <a:srgbClr val="CC9900"/>
              </a:buClr>
              <a:buFont typeface="Wingdings" pitchFamily="2" charset="2"/>
              <a:buNone/>
              <a:defRPr/>
            </a:pPr>
            <a:r>
              <a:rPr lang="zh-CN" altLang="en-US" sz="1500" b="1" dirty="0">
                <a:latin typeface="微软雅黑" pitchFamily="34" charset="-122"/>
                <a:ea typeface="微软雅黑" pitchFamily="34" charset="-122"/>
              </a:rPr>
              <a:t>硬件、软件开放性接口</a:t>
            </a:r>
          </a:p>
        </p:txBody>
      </p:sp>
      <p:sp>
        <p:nvSpPr>
          <p:cNvPr id="21" name="TextBox 28"/>
          <p:cNvSpPr txBox="1"/>
          <p:nvPr/>
        </p:nvSpPr>
        <p:spPr>
          <a:xfrm>
            <a:off x="6266285" y="1879975"/>
            <a:ext cx="566720" cy="420675"/>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资产管理</a:t>
            </a:r>
          </a:p>
        </p:txBody>
      </p:sp>
      <p:sp>
        <p:nvSpPr>
          <p:cNvPr id="22" name="矩形 29"/>
          <p:cNvSpPr>
            <a:spLocks noChangeArrowheads="1"/>
          </p:cNvSpPr>
          <p:nvPr/>
        </p:nvSpPr>
        <p:spPr bwMode="auto">
          <a:xfrm>
            <a:off x="5777244" y="1900609"/>
            <a:ext cx="479618"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595959"/>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400">
                <a:solidFill>
                  <a:srgbClr val="595959"/>
                </a:solidFill>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000">
                <a:solidFill>
                  <a:srgbClr val="595959"/>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a:solidFill>
                  <a:srgbClr val="595959"/>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5pPr>
            <a:lvl6pPr marL="25146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6pPr>
            <a:lvl7pPr marL="29718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7pPr>
            <a:lvl8pPr marL="34290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8pPr>
            <a:lvl9pPr marL="38862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9pPr>
          </a:lstStyle>
          <a:p>
            <a:pPr algn="ctr" eaLnBrk="1" hangingPunct="1">
              <a:lnSpc>
                <a:spcPct val="110000"/>
              </a:lnSpc>
              <a:spcBef>
                <a:spcPct val="0"/>
              </a:spcBef>
              <a:buClr>
                <a:srgbClr val="CC9900"/>
              </a:buClr>
              <a:buFontTx/>
              <a:buNone/>
            </a:pPr>
            <a:r>
              <a:rPr lang="en-US" altLang="zh-CN" sz="1200" b="1">
                <a:solidFill>
                  <a:srgbClr val="000000"/>
                </a:solidFill>
              </a:rPr>
              <a:t>……</a:t>
            </a:r>
            <a:endParaRPr lang="zh-CN" altLang="en-US" sz="1200" b="1">
              <a:solidFill>
                <a:srgbClr val="000000"/>
              </a:solidFill>
            </a:endParaRPr>
          </a:p>
        </p:txBody>
      </p:sp>
      <p:sp>
        <p:nvSpPr>
          <p:cNvPr id="23" name="TextBox 30"/>
          <p:cNvSpPr txBox="1"/>
          <p:nvPr/>
        </p:nvSpPr>
        <p:spPr>
          <a:xfrm>
            <a:off x="3042166" y="1813302"/>
            <a:ext cx="622281" cy="466712"/>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资源利用</a:t>
            </a:r>
          </a:p>
        </p:txBody>
      </p:sp>
      <p:sp>
        <p:nvSpPr>
          <p:cNvPr id="24" name="TextBox 31"/>
          <p:cNvSpPr txBox="1"/>
          <p:nvPr/>
        </p:nvSpPr>
        <p:spPr>
          <a:xfrm>
            <a:off x="5255077" y="1875212"/>
            <a:ext cx="528622" cy="428613"/>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教务管理</a:t>
            </a:r>
          </a:p>
        </p:txBody>
      </p:sp>
      <p:sp>
        <p:nvSpPr>
          <p:cNvPr id="25" name="TextBox 35"/>
          <p:cNvSpPr txBox="1"/>
          <p:nvPr/>
        </p:nvSpPr>
        <p:spPr>
          <a:xfrm>
            <a:off x="2218277" y="1819651"/>
            <a:ext cx="633393" cy="409563"/>
          </a:xfrm>
          <a:prstGeom prst="rect">
            <a:avLst/>
          </a:prstGeom>
          <a:solidFill>
            <a:schemeClr val="bg1">
              <a:lumMod val="95000"/>
            </a:schemeClr>
          </a:solidFill>
        </p:spPr>
        <p:txBody>
          <a:bodyPr lIns="91450" tIns="45725" rIns="91450" bIns="45725" anchor="ctr"/>
          <a:lstStyle/>
          <a:p>
            <a:pPr algn="ctr">
              <a:lnSpc>
                <a:spcPct val="110000"/>
              </a:lnSpc>
              <a:buClr>
                <a:srgbClr val="CC9900"/>
              </a:buClr>
              <a:defRPr/>
            </a:pPr>
            <a:r>
              <a:rPr lang="zh-CN" altLang="en-US" sz="1200" b="1" dirty="0">
                <a:solidFill>
                  <a:srgbClr val="000000"/>
                </a:solidFill>
                <a:latin typeface="微软雅黑" pitchFamily="34" charset="-122"/>
                <a:ea typeface="微软雅黑" pitchFamily="34" charset="-122"/>
              </a:rPr>
              <a:t>校内导航</a:t>
            </a:r>
          </a:p>
        </p:txBody>
      </p:sp>
      <p:sp>
        <p:nvSpPr>
          <p:cNvPr id="26" name="矩形 36"/>
          <p:cNvSpPr>
            <a:spLocks noChangeArrowheads="1"/>
          </p:cNvSpPr>
          <p:nvPr/>
        </p:nvSpPr>
        <p:spPr bwMode="auto">
          <a:xfrm>
            <a:off x="2694408" y="1881561"/>
            <a:ext cx="479618"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595959"/>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400">
                <a:solidFill>
                  <a:srgbClr val="595959"/>
                </a:solidFill>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000">
                <a:solidFill>
                  <a:srgbClr val="595959"/>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a:solidFill>
                  <a:srgbClr val="595959"/>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5pPr>
            <a:lvl6pPr marL="25146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6pPr>
            <a:lvl7pPr marL="29718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7pPr>
            <a:lvl8pPr marL="34290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8pPr>
            <a:lvl9pPr marL="3886200" indent="-228600" defTabSz="1219200"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9pPr>
          </a:lstStyle>
          <a:p>
            <a:pPr algn="ctr" eaLnBrk="1" hangingPunct="1">
              <a:lnSpc>
                <a:spcPct val="110000"/>
              </a:lnSpc>
              <a:spcBef>
                <a:spcPct val="0"/>
              </a:spcBef>
              <a:buClr>
                <a:srgbClr val="CC9900"/>
              </a:buClr>
              <a:buFontTx/>
              <a:buNone/>
            </a:pPr>
            <a:r>
              <a:rPr lang="en-US" altLang="zh-CN" sz="1200" b="1">
                <a:solidFill>
                  <a:srgbClr val="000000"/>
                </a:solidFill>
              </a:rPr>
              <a:t>……</a:t>
            </a:r>
            <a:endParaRPr lang="zh-CN" altLang="en-US" sz="1200" b="1">
              <a:solidFill>
                <a:srgbClr val="000000"/>
              </a:solidFill>
            </a:endParaRPr>
          </a:p>
        </p:txBody>
      </p:sp>
      <p:sp>
        <p:nvSpPr>
          <p:cNvPr id="27" name="圆角矩形 26"/>
          <p:cNvSpPr/>
          <p:nvPr/>
        </p:nvSpPr>
        <p:spPr bwMode="auto">
          <a:xfrm>
            <a:off x="722896" y="2492730"/>
            <a:ext cx="6122810" cy="380990"/>
          </a:xfrm>
          <a:prstGeom prst="roundRect">
            <a:avLst/>
          </a:prstGeom>
          <a:solidFill>
            <a:srgbClr val="00B0F0"/>
          </a:solidFill>
          <a:extLst/>
        </p:spPr>
        <p:txBody>
          <a:bodyPr lIns="91450" tIns="45725" rIns="91450" bIns="45725" anchor="ctr"/>
          <a:lstStyle/>
          <a:p>
            <a:pPr algn="ctr">
              <a:lnSpc>
                <a:spcPct val="110000"/>
              </a:lnSpc>
              <a:buClr>
                <a:srgbClr val="CC9900"/>
              </a:buClr>
              <a:buFont typeface="Wingdings" pitchFamily="2" charset="2"/>
              <a:buNone/>
              <a:defRPr/>
            </a:pPr>
            <a:r>
              <a:rPr lang="zh-CN" altLang="en-US" sz="1500" b="1" dirty="0">
                <a:solidFill>
                  <a:srgbClr val="C00000"/>
                </a:solidFill>
                <a:latin typeface="微软雅黑" pitchFamily="34" charset="-122"/>
                <a:ea typeface="微软雅黑" pitchFamily="34" charset="-122"/>
              </a:rPr>
              <a:t>大数据平台（</a:t>
            </a:r>
            <a:r>
              <a:rPr lang="en-US" altLang="zh-CN" sz="1500" b="1" dirty="0">
                <a:solidFill>
                  <a:srgbClr val="C00000"/>
                </a:solidFill>
                <a:latin typeface="微软雅黑" pitchFamily="34" charset="-122"/>
                <a:ea typeface="微软雅黑" pitchFamily="34" charset="-122"/>
              </a:rPr>
              <a:t>UDSP</a:t>
            </a:r>
            <a:r>
              <a:rPr lang="zh-CN" altLang="en-US" sz="1500" b="1" dirty="0">
                <a:solidFill>
                  <a:srgbClr val="C00000"/>
                </a:solidFill>
                <a:latin typeface="微软雅黑" pitchFamily="34" charset="-122"/>
                <a:ea typeface="微软雅黑" pitchFamily="34" charset="-122"/>
              </a:rPr>
              <a:t>）</a:t>
            </a:r>
            <a:endParaRPr lang="en-US" altLang="zh-CN" sz="1500" b="1" dirty="0">
              <a:solidFill>
                <a:srgbClr val="C00000"/>
              </a:solidFill>
              <a:latin typeface="微软雅黑" pitchFamily="34" charset="-122"/>
              <a:ea typeface="微软雅黑" pitchFamily="34" charset="-122"/>
            </a:endParaRPr>
          </a:p>
        </p:txBody>
      </p:sp>
      <p:sp>
        <p:nvSpPr>
          <p:cNvPr id="28" name="标题 1"/>
          <p:cNvSpPr txBox="1">
            <a:spLocks/>
          </p:cNvSpPr>
          <p:nvPr/>
        </p:nvSpPr>
        <p:spPr bwMode="auto">
          <a:xfrm>
            <a:off x="351429" y="456162"/>
            <a:ext cx="10178756" cy="52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06363" defTabSz="912813">
              <a:spcBef>
                <a:spcPct val="20000"/>
              </a:spcBef>
              <a:buFont typeface="Arial" panose="020B0604020202020204" pitchFamily="34" charset="0"/>
              <a:buChar char="•"/>
              <a:defRPr sz="2800">
                <a:solidFill>
                  <a:srgbClr val="595959"/>
                </a:solidFill>
                <a:latin typeface="微软雅黑" panose="020B0503020204020204" pitchFamily="34" charset="-122"/>
                <a:ea typeface="微软雅黑" panose="020B0503020204020204" pitchFamily="34" charset="-122"/>
              </a:defRPr>
            </a:lvl1pPr>
            <a:lvl2pPr marL="742950" indent="-285750" defTabSz="912813">
              <a:spcBef>
                <a:spcPct val="20000"/>
              </a:spcBef>
              <a:buFont typeface="Arial" panose="020B0604020202020204" pitchFamily="34" charset="0"/>
              <a:buChar char="–"/>
              <a:defRPr sz="2400">
                <a:solidFill>
                  <a:srgbClr val="595959"/>
                </a:solidFill>
                <a:latin typeface="微软雅黑" panose="020B0503020204020204" pitchFamily="34" charset="-122"/>
                <a:ea typeface="微软雅黑" panose="020B0503020204020204" pitchFamily="34" charset="-122"/>
              </a:defRPr>
            </a:lvl2pPr>
            <a:lvl3pPr marL="1143000" indent="-228600" defTabSz="912813">
              <a:spcBef>
                <a:spcPct val="20000"/>
              </a:spcBef>
              <a:buFont typeface="Arial" panose="020B0604020202020204" pitchFamily="34" charset="0"/>
              <a:buChar char="•"/>
              <a:defRPr sz="2000">
                <a:solidFill>
                  <a:srgbClr val="595959"/>
                </a:solidFill>
                <a:latin typeface="微软雅黑" panose="020B0503020204020204" pitchFamily="34" charset="-122"/>
                <a:ea typeface="微软雅黑" panose="020B0503020204020204" pitchFamily="34" charset="-122"/>
              </a:defRPr>
            </a:lvl3pPr>
            <a:lvl4pPr marL="1600200" indent="-228600" defTabSz="912813">
              <a:spcBef>
                <a:spcPct val="20000"/>
              </a:spcBef>
              <a:buFont typeface="Arial" panose="020B0604020202020204" pitchFamily="34" charset="0"/>
              <a:buChar char="–"/>
              <a:defRPr>
                <a:solidFill>
                  <a:srgbClr val="595959"/>
                </a:solidFill>
                <a:latin typeface="微软雅黑" panose="020B0503020204020204" pitchFamily="34" charset="-122"/>
                <a:ea typeface="微软雅黑" panose="020B0503020204020204" pitchFamily="34" charset="-122"/>
              </a:defRPr>
            </a:lvl4pPr>
            <a:lvl5pPr marL="2057400" indent="-228600" defTabSz="912813">
              <a:spcBef>
                <a:spcPct val="20000"/>
              </a:spcBef>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5pPr>
            <a:lvl6pPr marL="2514600" indent="-228600" defTabSz="912813"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6pPr>
            <a:lvl7pPr marL="2971800" indent="-228600" defTabSz="912813"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7pPr>
            <a:lvl8pPr marL="3429000" indent="-228600" defTabSz="912813"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8pPr>
            <a:lvl9pPr marL="3886200" indent="-228600" defTabSz="912813" eaLnBrk="0" fontAlgn="base" hangingPunct="0">
              <a:spcBef>
                <a:spcPct val="20000"/>
              </a:spcBef>
              <a:spcAft>
                <a:spcPct val="0"/>
              </a:spcAft>
              <a:buFont typeface="Arial" panose="020B0604020202020204" pitchFamily="34" charset="0"/>
              <a:buChar char="»"/>
              <a:defRPr sz="1600">
                <a:solidFill>
                  <a:srgbClr val="595959"/>
                </a:solidFill>
                <a:latin typeface="微软雅黑" panose="020B0503020204020204" pitchFamily="34" charset="-122"/>
                <a:ea typeface="微软雅黑" panose="020B0503020204020204" pitchFamily="34" charset="-122"/>
              </a:defRPr>
            </a:lvl9pPr>
          </a:lstStyle>
          <a:p>
            <a:pPr marL="0" defTabSz="1219444">
              <a:lnSpc>
                <a:spcPct val="110000"/>
              </a:lnSpc>
              <a:spcBef>
                <a:spcPct val="0"/>
              </a:spcBef>
              <a:buClr>
                <a:srgbClr val="CC9900"/>
              </a:buClr>
              <a:buNone/>
            </a:pPr>
            <a:r>
              <a:rPr kumimoji="1" lang="zh-CN" altLang="en-US" sz="3599"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Calibri" panose="020F0502020204030204" pitchFamily="34" charset="0"/>
              </a:rPr>
              <a:t>基于校园网数据的大数据分析</a:t>
            </a:r>
          </a:p>
        </p:txBody>
      </p:sp>
    </p:spTree>
    <p:extLst>
      <p:ext uri="{BB962C8B-B14F-4D97-AF65-F5344CB8AC3E}">
        <p14:creationId xmlns:p14="http://schemas.microsoft.com/office/powerpoint/2010/main" val="217996911"/>
      </p:ext>
    </p:extLst>
  </p:cSld>
  <p:clrMapOvr>
    <a:masterClrMapping/>
  </p:clrMapOvr>
  <p:transition advClick="0" advTm="8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image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599" y="2274884"/>
            <a:ext cx="3213844" cy="349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4609" y="2274589"/>
            <a:ext cx="3314536" cy="3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9720" y="2217200"/>
            <a:ext cx="3304019" cy="366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圆角矩形 41"/>
          <p:cNvSpPr/>
          <p:nvPr/>
        </p:nvSpPr>
        <p:spPr bwMode="auto">
          <a:xfrm>
            <a:off x="4227305" y="1375413"/>
            <a:ext cx="3449229" cy="4801642"/>
          </a:xfrm>
          <a:prstGeom prst="roundRect">
            <a:avLst>
              <a:gd name="adj" fmla="val 2594"/>
            </a:avLst>
          </a:prstGeom>
          <a:noFill/>
          <a:ln w="28575">
            <a:solidFill>
              <a:srgbClr val="00B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1" tIns="60966" rIns="121931" bIns="60966" numCol="1" rtlCol="0" anchor="t" anchorCtr="0" compatLnSpc="1">
            <a:prstTxWarp prst="textNoShape">
              <a:avLst/>
            </a:prstTxWarp>
          </a:bodyPr>
          <a:lstStyle/>
          <a:p>
            <a:pPr algn="ctr" defTabSz="1219270">
              <a:buClr>
                <a:srgbClr val="CC9900"/>
              </a:buClr>
              <a:buFont typeface="Wingdings" pitchFamily="2" charset="2"/>
              <a:buChar char="n"/>
            </a:pPr>
            <a:endParaRPr lang="zh-CN" altLang="en-US" sz="3201" dirty="0">
              <a:solidFill>
                <a:schemeClr val="accent1">
                  <a:lumMod val="75000"/>
                </a:schemeClr>
              </a:solidFill>
              <a:latin typeface="Arial" charset="0"/>
            </a:endParaRPr>
          </a:p>
        </p:txBody>
      </p:sp>
      <p:sp>
        <p:nvSpPr>
          <p:cNvPr id="43" name="圆角矩形 42"/>
          <p:cNvSpPr/>
          <p:nvPr/>
        </p:nvSpPr>
        <p:spPr bwMode="auto">
          <a:xfrm>
            <a:off x="4227305" y="1382445"/>
            <a:ext cx="3449229" cy="588943"/>
          </a:xfrm>
          <a:prstGeom prst="roundRect">
            <a:avLst/>
          </a:prstGeom>
          <a:solidFill>
            <a:srgbClr val="00B050"/>
          </a:solidFill>
          <a:ln w="28575">
            <a:solidFill>
              <a:srgbClr val="00B050"/>
            </a:solidFill>
          </a:ln>
          <a:effectLst/>
          <a:extLst/>
        </p:spPr>
        <p:txBody>
          <a:bodyPr vert="horz" wrap="square" lIns="121931" tIns="60966" rIns="121931" bIns="60966" numCol="1" rtlCol="0" anchor="t" anchorCtr="0" compatLnSpc="1">
            <a:prstTxWarp prst="textNoShape">
              <a:avLst/>
            </a:prstTxWarp>
          </a:bodyPr>
          <a:lstStyle/>
          <a:p>
            <a:pPr algn="ctr" defTabSz="1219270">
              <a:buClr>
                <a:srgbClr val="CC9900"/>
              </a:buClr>
            </a:pPr>
            <a:r>
              <a:rPr lang="zh-CN" altLang="en-US" sz="3201" b="1" dirty="0">
                <a:solidFill>
                  <a:schemeClr val="bg1"/>
                </a:solidFill>
                <a:latin typeface="微软雅黑" panose="020B0503020204020204" pitchFamily="34" charset="-122"/>
                <a:ea typeface="微软雅黑" panose="020B0503020204020204" pitchFamily="34" charset="-122"/>
              </a:rPr>
              <a:t>热图分析</a:t>
            </a:r>
          </a:p>
        </p:txBody>
      </p:sp>
      <p:sp>
        <p:nvSpPr>
          <p:cNvPr id="44" name="圆角矩形 43"/>
          <p:cNvSpPr/>
          <p:nvPr/>
        </p:nvSpPr>
        <p:spPr bwMode="auto">
          <a:xfrm>
            <a:off x="269906" y="1376766"/>
            <a:ext cx="3449229" cy="588943"/>
          </a:xfrm>
          <a:prstGeom prst="roundRect">
            <a:avLst/>
          </a:prstGeom>
          <a:solidFill>
            <a:srgbClr val="0683EA"/>
          </a:solidFill>
          <a:ln w="28575">
            <a:solidFill>
              <a:srgbClr val="0683EA"/>
            </a:solidFill>
          </a:ln>
          <a:effectLst/>
          <a:extLst/>
        </p:spPr>
        <p:txBody>
          <a:bodyPr vert="horz" wrap="square" lIns="121931" tIns="60966" rIns="121931" bIns="60966" numCol="1" rtlCol="0" anchor="t" anchorCtr="0" compatLnSpc="1">
            <a:prstTxWarp prst="textNoShape">
              <a:avLst/>
            </a:prstTxWarp>
          </a:bodyPr>
          <a:lstStyle/>
          <a:p>
            <a:pPr algn="ctr" defTabSz="1219270">
              <a:buClr>
                <a:srgbClr val="CC9900"/>
              </a:buClr>
            </a:pPr>
            <a:r>
              <a:rPr lang="zh-CN" altLang="en-US" sz="3201" b="1" dirty="0">
                <a:solidFill>
                  <a:schemeClr val="bg1"/>
                </a:solidFill>
                <a:latin typeface="微软雅黑" panose="020B0503020204020204" pitchFamily="34" charset="-122"/>
                <a:ea typeface="微软雅黑" panose="020B0503020204020204" pitchFamily="34" charset="-122"/>
              </a:rPr>
              <a:t>位置监控</a:t>
            </a:r>
          </a:p>
        </p:txBody>
      </p:sp>
      <p:sp>
        <p:nvSpPr>
          <p:cNvPr id="45" name="圆角矩形 44"/>
          <p:cNvSpPr/>
          <p:nvPr/>
        </p:nvSpPr>
        <p:spPr bwMode="auto">
          <a:xfrm>
            <a:off x="269906" y="1375413"/>
            <a:ext cx="3449229" cy="4801642"/>
          </a:xfrm>
          <a:prstGeom prst="roundRect">
            <a:avLst>
              <a:gd name="adj" fmla="val 2594"/>
            </a:avLst>
          </a:prstGeom>
          <a:noFill/>
          <a:ln w="28575">
            <a:solidFill>
              <a:srgbClr val="0683EA"/>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1" tIns="60966" rIns="121931" bIns="60966" numCol="1" rtlCol="0" anchor="t" anchorCtr="0" compatLnSpc="1">
            <a:prstTxWarp prst="textNoShape">
              <a:avLst/>
            </a:prstTxWarp>
          </a:bodyPr>
          <a:lstStyle/>
          <a:p>
            <a:pPr algn="ctr" defTabSz="1219270">
              <a:buClr>
                <a:srgbClr val="CC9900"/>
              </a:buClr>
              <a:buFont typeface="Wingdings" pitchFamily="2" charset="2"/>
              <a:buChar char="n"/>
            </a:pPr>
            <a:endParaRPr lang="zh-CN" altLang="en-US" sz="3201" dirty="0">
              <a:solidFill>
                <a:schemeClr val="accent1">
                  <a:lumMod val="75000"/>
                </a:schemeClr>
              </a:solidFill>
              <a:latin typeface="Arial" charset="0"/>
            </a:endParaRPr>
          </a:p>
        </p:txBody>
      </p:sp>
      <p:sp>
        <p:nvSpPr>
          <p:cNvPr id="46" name="圆角矩形 45"/>
          <p:cNvSpPr/>
          <p:nvPr/>
        </p:nvSpPr>
        <p:spPr bwMode="auto">
          <a:xfrm>
            <a:off x="8184705" y="1370501"/>
            <a:ext cx="3449229" cy="588943"/>
          </a:xfrm>
          <a:prstGeom prst="roundRect">
            <a:avLst/>
          </a:prstGeom>
          <a:solidFill>
            <a:srgbClr val="FF0000"/>
          </a:solidFill>
          <a:ln w="28575">
            <a:solidFill>
              <a:srgbClr val="FF0000"/>
            </a:solidFill>
          </a:ln>
          <a:effectLst/>
          <a:extLst/>
        </p:spPr>
        <p:txBody>
          <a:bodyPr vert="horz" wrap="square" lIns="121931" tIns="60966" rIns="121931" bIns="60966" numCol="1" rtlCol="0" anchor="t" anchorCtr="0" compatLnSpc="1">
            <a:prstTxWarp prst="textNoShape">
              <a:avLst/>
            </a:prstTxWarp>
          </a:bodyPr>
          <a:lstStyle/>
          <a:p>
            <a:pPr algn="ctr" defTabSz="1219270">
              <a:buClr>
                <a:srgbClr val="CC9900"/>
              </a:buClr>
            </a:pPr>
            <a:r>
              <a:rPr lang="zh-CN" altLang="en-US" sz="3201" b="1" dirty="0">
                <a:solidFill>
                  <a:schemeClr val="bg1"/>
                </a:solidFill>
                <a:latin typeface="微软雅黑" panose="020B0503020204020204" pitchFamily="34" charset="-122"/>
                <a:ea typeface="微软雅黑" panose="020B0503020204020204" pitchFamily="34" charset="-122"/>
              </a:rPr>
              <a:t>轨迹分析</a:t>
            </a:r>
          </a:p>
        </p:txBody>
      </p:sp>
      <p:sp>
        <p:nvSpPr>
          <p:cNvPr id="47" name="圆角矩形 46"/>
          <p:cNvSpPr/>
          <p:nvPr/>
        </p:nvSpPr>
        <p:spPr bwMode="auto">
          <a:xfrm>
            <a:off x="8172401" y="1375413"/>
            <a:ext cx="3449229" cy="4801642"/>
          </a:xfrm>
          <a:prstGeom prst="roundRect">
            <a:avLst>
              <a:gd name="adj" fmla="val 2594"/>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1" tIns="60966" rIns="121931" bIns="60966" numCol="1" rtlCol="0" anchor="t" anchorCtr="0" compatLnSpc="1">
            <a:prstTxWarp prst="textNoShape">
              <a:avLst/>
            </a:prstTxWarp>
          </a:bodyPr>
          <a:lstStyle/>
          <a:p>
            <a:pPr algn="ctr" defTabSz="1219270">
              <a:buClr>
                <a:srgbClr val="CC9900"/>
              </a:buClr>
              <a:buFont typeface="Wingdings" pitchFamily="2" charset="2"/>
              <a:buChar char="n"/>
            </a:pPr>
            <a:endParaRPr lang="zh-CN" altLang="en-US" sz="3201" dirty="0">
              <a:solidFill>
                <a:schemeClr val="accent1">
                  <a:lumMod val="75000"/>
                </a:schemeClr>
              </a:solidFill>
              <a:latin typeface="Arial" charset="0"/>
            </a:endParaRPr>
          </a:p>
        </p:txBody>
      </p:sp>
      <p:sp>
        <p:nvSpPr>
          <p:cNvPr id="48" name="标题 1"/>
          <p:cNvSpPr txBox="1">
            <a:spLocks/>
          </p:cNvSpPr>
          <p:nvPr/>
        </p:nvSpPr>
        <p:spPr>
          <a:xfrm>
            <a:off x="387599" y="319176"/>
            <a:ext cx="10179289" cy="87173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0000"/>
              </a:lnSpc>
              <a:buClr>
                <a:srgbClr val="CC9900"/>
              </a:buClr>
            </a:pPr>
            <a:r>
              <a:rPr kumimoji="1" lang="zh-CN" altLang="en-US" sz="3599"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sym typeface="FrutigerNext LT Regular" panose="020B0503040504020204" pitchFamily="34" charset="0"/>
              </a:rPr>
              <a:t>基于大数据的综合查询</a:t>
            </a:r>
          </a:p>
        </p:txBody>
      </p:sp>
    </p:spTree>
    <p:extLst>
      <p:ext uri="{BB962C8B-B14F-4D97-AF65-F5344CB8AC3E}">
        <p14:creationId xmlns:p14="http://schemas.microsoft.com/office/powerpoint/2010/main" val="1750428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形状 27"/>
          <p:cNvSpPr/>
          <p:nvPr/>
        </p:nvSpPr>
        <p:spPr>
          <a:xfrm>
            <a:off x="262830" y="1592319"/>
            <a:ext cx="4742430" cy="3793450"/>
          </a:xfrm>
          <a:prstGeom prst="funnel">
            <a:avLst/>
          </a:prstGeom>
        </p:spPr>
        <p:style>
          <a:lnRef idx="3">
            <a:schemeClr val="lt1"/>
          </a:lnRef>
          <a:fillRef idx="1">
            <a:schemeClr val="accent6"/>
          </a:fillRef>
          <a:effectRef idx="1">
            <a:schemeClr val="accent6"/>
          </a:effectRef>
          <a:fontRef idx="minor">
            <a:schemeClr val="lt1"/>
          </a:fontRef>
        </p:style>
      </p:sp>
      <p:pic>
        <p:nvPicPr>
          <p:cNvPr id="30" name="图片 29"/>
          <p:cNvPicPr>
            <a:picLocks noChangeAspect="1"/>
          </p:cNvPicPr>
          <p:nvPr/>
        </p:nvPicPr>
        <p:blipFill>
          <a:blip r:embed="rId3" cstate="print"/>
          <a:stretch>
            <a:fillRect/>
          </a:stretch>
        </p:blipFill>
        <p:spPr>
          <a:xfrm>
            <a:off x="704587" y="1545494"/>
            <a:ext cx="863292" cy="863180"/>
          </a:xfrm>
          <a:prstGeom prst="rect">
            <a:avLst/>
          </a:prstGeom>
        </p:spPr>
      </p:pic>
      <p:sp>
        <p:nvSpPr>
          <p:cNvPr id="33" name="矩形 32"/>
          <p:cNvSpPr/>
          <p:nvPr/>
        </p:nvSpPr>
        <p:spPr>
          <a:xfrm>
            <a:off x="1531945" y="1898983"/>
            <a:ext cx="2902949" cy="461687"/>
          </a:xfrm>
          <a:prstGeom prst="rect">
            <a:avLst/>
          </a:prstGeom>
        </p:spPr>
        <p:txBody>
          <a:bodyPr wrap="square" lIns="91461" tIns="45731" rIns="91461" bIns="45731">
            <a:spAutoFit/>
          </a:bodyPr>
          <a:lstStyle/>
          <a:p>
            <a:pPr marL="171485" indent="-171485">
              <a:buFont typeface="Arial"/>
              <a:buChar char="•"/>
            </a:pPr>
            <a:r>
              <a:rPr lang="zh-CN" altLang="en-US" sz="1200" b="1" dirty="0">
                <a:solidFill>
                  <a:schemeClr val="bg1"/>
                </a:solidFill>
                <a:latin typeface="微软雅黑" pitchFamily="34" charset="-122"/>
                <a:ea typeface="微软雅黑" pitchFamily="34" charset="-122"/>
              </a:rPr>
              <a:t>关键信息提取</a:t>
            </a:r>
            <a:r>
              <a:rPr lang="zh-CN" altLang="zh-CN" sz="1200" b="1" dirty="0">
                <a:solidFill>
                  <a:schemeClr val="bg1"/>
                </a:solidFill>
                <a:latin typeface="微软雅黑" pitchFamily="34" charset="-122"/>
                <a:ea typeface="微软雅黑" pitchFamily="34" charset="-122"/>
              </a:rPr>
              <a:t>：</a:t>
            </a:r>
            <a:r>
              <a:rPr lang="zh-CN" altLang="en-US" sz="1200" b="1" dirty="0">
                <a:solidFill>
                  <a:schemeClr val="bg1"/>
                </a:solidFill>
                <a:latin typeface="微软雅黑" pitchFamily="34" charset="-122"/>
                <a:ea typeface="微软雅黑" pitchFamily="34" charset="-122"/>
              </a:rPr>
              <a:t>如发帖人、浏览量、回复数等</a:t>
            </a:r>
            <a:endParaRPr lang="en-US" altLang="zh-CN" sz="1200" b="1" dirty="0">
              <a:solidFill>
                <a:schemeClr val="bg1"/>
              </a:solidFill>
              <a:latin typeface="微软雅黑" pitchFamily="34" charset="-122"/>
              <a:ea typeface="微软雅黑" pitchFamily="34" charset="-122"/>
            </a:endParaRPr>
          </a:p>
        </p:txBody>
      </p:sp>
      <p:sp>
        <p:nvSpPr>
          <p:cNvPr id="35" name="矩形 34"/>
          <p:cNvSpPr/>
          <p:nvPr/>
        </p:nvSpPr>
        <p:spPr>
          <a:xfrm>
            <a:off x="1886632" y="2652844"/>
            <a:ext cx="2050604" cy="277021"/>
          </a:xfrm>
          <a:prstGeom prst="rect">
            <a:avLst/>
          </a:prstGeom>
        </p:spPr>
        <p:txBody>
          <a:bodyPr wrap="none" lIns="91461" tIns="45731" rIns="91461" bIns="45731">
            <a:spAutoFit/>
          </a:bodyPr>
          <a:lstStyle/>
          <a:p>
            <a:pPr marL="171485" indent="-171485">
              <a:buFont typeface="Arial"/>
              <a:buChar char="•"/>
            </a:pPr>
            <a:r>
              <a:rPr lang="zh-CN" altLang="en-US" sz="1200" b="1" dirty="0">
                <a:solidFill>
                  <a:schemeClr val="bg1"/>
                </a:solidFill>
                <a:latin typeface="微软雅黑" pitchFamily="34" charset="-122"/>
                <a:ea typeface="微软雅黑" pitchFamily="34" charset="-122"/>
              </a:rPr>
              <a:t>数据筛选：过滤无用数据</a:t>
            </a:r>
            <a:endParaRPr lang="en-US" altLang="zh-CN" sz="1200" b="1" dirty="0">
              <a:solidFill>
                <a:schemeClr val="bg1"/>
              </a:solidFill>
              <a:latin typeface="微软雅黑" pitchFamily="34" charset="-122"/>
              <a:ea typeface="微软雅黑" pitchFamily="34" charset="-122"/>
            </a:endParaRPr>
          </a:p>
        </p:txBody>
      </p:sp>
      <p:pic>
        <p:nvPicPr>
          <p:cNvPr id="38" name="图片 37"/>
          <p:cNvPicPr>
            <a:picLocks noChangeAspect="1"/>
          </p:cNvPicPr>
          <p:nvPr/>
        </p:nvPicPr>
        <p:blipFill>
          <a:blip r:embed="rId4" cstate="print"/>
          <a:stretch>
            <a:fillRect/>
          </a:stretch>
        </p:blipFill>
        <p:spPr>
          <a:xfrm>
            <a:off x="1046144" y="2216683"/>
            <a:ext cx="1016367" cy="1016235"/>
          </a:xfrm>
          <a:prstGeom prst="rect">
            <a:avLst/>
          </a:prstGeom>
        </p:spPr>
      </p:pic>
      <p:sp>
        <p:nvSpPr>
          <p:cNvPr id="39" name="矩形 38"/>
          <p:cNvSpPr/>
          <p:nvPr/>
        </p:nvSpPr>
        <p:spPr>
          <a:xfrm>
            <a:off x="2309628" y="3297052"/>
            <a:ext cx="2131176" cy="461687"/>
          </a:xfrm>
          <a:prstGeom prst="rect">
            <a:avLst/>
          </a:prstGeom>
        </p:spPr>
        <p:txBody>
          <a:bodyPr wrap="square" lIns="91461" tIns="45731" rIns="91461" bIns="45731">
            <a:spAutoFit/>
          </a:bodyPr>
          <a:lstStyle/>
          <a:p>
            <a:pPr marL="171485" indent="-171485">
              <a:buFont typeface="Arial"/>
              <a:buChar char="•"/>
            </a:pPr>
            <a:r>
              <a:rPr lang="zh-CN" altLang="en-US" sz="1200" b="1" dirty="0">
                <a:solidFill>
                  <a:schemeClr val="bg1"/>
                </a:solidFill>
                <a:latin typeface="微软雅黑" pitchFamily="34" charset="-122"/>
                <a:ea typeface="微软雅黑" pitchFamily="34" charset="-122"/>
              </a:rPr>
              <a:t>数据结构化：把数据整理为可检索的存储格式</a:t>
            </a:r>
          </a:p>
        </p:txBody>
      </p:sp>
      <p:pic>
        <p:nvPicPr>
          <p:cNvPr id="40" name="图片 39"/>
          <p:cNvPicPr>
            <a:picLocks noChangeAspect="1"/>
          </p:cNvPicPr>
          <p:nvPr/>
        </p:nvPicPr>
        <p:blipFill>
          <a:blip r:embed="rId5" cstate="print"/>
          <a:stretch>
            <a:fillRect/>
          </a:stretch>
        </p:blipFill>
        <p:spPr>
          <a:xfrm>
            <a:off x="1488525" y="3080979"/>
            <a:ext cx="863292" cy="863180"/>
          </a:xfrm>
          <a:prstGeom prst="rect">
            <a:avLst/>
          </a:prstGeom>
        </p:spPr>
      </p:pic>
      <p:pic>
        <p:nvPicPr>
          <p:cNvPr id="41" name="图片 40"/>
          <p:cNvPicPr>
            <a:picLocks noChangeAspect="1"/>
          </p:cNvPicPr>
          <p:nvPr/>
        </p:nvPicPr>
        <p:blipFill>
          <a:blip r:embed="rId6" cstate="print"/>
          <a:stretch>
            <a:fillRect/>
          </a:stretch>
        </p:blipFill>
        <p:spPr>
          <a:xfrm>
            <a:off x="8906915" y="3297053"/>
            <a:ext cx="1285323" cy="1285156"/>
          </a:xfrm>
          <a:prstGeom prst="rect">
            <a:avLst/>
          </a:prstGeom>
        </p:spPr>
      </p:pic>
      <p:sp>
        <p:nvSpPr>
          <p:cNvPr id="42" name="矩形 41"/>
          <p:cNvSpPr/>
          <p:nvPr/>
        </p:nvSpPr>
        <p:spPr>
          <a:xfrm>
            <a:off x="8762847" y="2929905"/>
            <a:ext cx="1490134" cy="367148"/>
          </a:xfrm>
          <a:prstGeom prst="rect">
            <a:avLst/>
          </a:prstGeom>
          <a:ln/>
        </p:spPr>
        <p:style>
          <a:lnRef idx="0">
            <a:schemeClr val="accent2"/>
          </a:lnRef>
          <a:fillRef idx="3">
            <a:schemeClr val="accent2"/>
          </a:fillRef>
          <a:effectRef idx="3">
            <a:schemeClr val="accent2"/>
          </a:effectRef>
          <a:fontRef idx="minor">
            <a:schemeClr val="lt1"/>
          </a:fontRef>
        </p:style>
        <p:txBody>
          <a:bodyPr lIns="91461" tIns="45731" rIns="91461" bIns="45731" rtlCol="0" anchor="ctr"/>
          <a:lstStyle/>
          <a:p>
            <a:pPr algn="ctr"/>
            <a:r>
              <a:rPr lang="zh-CN" altLang="en-US" sz="1867" dirty="0">
                <a:solidFill>
                  <a:schemeClr val="bg1"/>
                </a:solidFill>
                <a:latin typeface="微软雅黑" pitchFamily="34" charset="-122"/>
                <a:ea typeface="微软雅黑" pitchFamily="34" charset="-122"/>
              </a:rPr>
              <a:t>定制化系统</a:t>
            </a:r>
          </a:p>
        </p:txBody>
      </p:sp>
      <p:sp>
        <p:nvSpPr>
          <p:cNvPr id="43" name="矩形 42"/>
          <p:cNvSpPr/>
          <p:nvPr/>
        </p:nvSpPr>
        <p:spPr>
          <a:xfrm>
            <a:off x="10370175" y="2911373"/>
            <a:ext cx="1490134" cy="385680"/>
          </a:xfrm>
          <a:prstGeom prst="rect">
            <a:avLst/>
          </a:prstGeom>
          <a:ln/>
        </p:spPr>
        <p:style>
          <a:lnRef idx="0">
            <a:schemeClr val="accent3"/>
          </a:lnRef>
          <a:fillRef idx="3">
            <a:schemeClr val="accent3"/>
          </a:fillRef>
          <a:effectRef idx="3">
            <a:schemeClr val="accent3"/>
          </a:effectRef>
          <a:fontRef idx="minor">
            <a:schemeClr val="lt1"/>
          </a:fontRef>
        </p:style>
        <p:txBody>
          <a:bodyPr lIns="91461" tIns="45731" rIns="91461" bIns="45731" rtlCol="0" anchor="ctr"/>
          <a:lstStyle/>
          <a:p>
            <a:pPr algn="ctr"/>
            <a:r>
              <a:rPr lang="zh-CN" altLang="en-US" sz="1867" dirty="0">
                <a:solidFill>
                  <a:schemeClr val="bg1"/>
                </a:solidFill>
                <a:latin typeface="微软雅黑" pitchFamily="34" charset="-122"/>
                <a:ea typeface="微软雅黑" pitchFamily="34" charset="-122"/>
              </a:rPr>
              <a:t>研究报告</a:t>
            </a:r>
          </a:p>
        </p:txBody>
      </p:sp>
      <p:pic>
        <p:nvPicPr>
          <p:cNvPr id="44" name="图片 43"/>
          <p:cNvPicPr>
            <a:picLocks noChangeAspect="1"/>
          </p:cNvPicPr>
          <p:nvPr/>
        </p:nvPicPr>
        <p:blipFill>
          <a:blip r:embed="rId7" cstate="print"/>
          <a:stretch>
            <a:fillRect/>
          </a:stretch>
        </p:blipFill>
        <p:spPr>
          <a:xfrm>
            <a:off x="10131493" y="3297053"/>
            <a:ext cx="1926235" cy="1925984"/>
          </a:xfrm>
          <a:prstGeom prst="rect">
            <a:avLst/>
          </a:prstGeom>
        </p:spPr>
      </p:pic>
      <p:sp>
        <p:nvSpPr>
          <p:cNvPr id="45" name="下箭头 44"/>
          <p:cNvSpPr/>
          <p:nvPr/>
        </p:nvSpPr>
        <p:spPr>
          <a:xfrm>
            <a:off x="2495884" y="5385768"/>
            <a:ext cx="432204" cy="576197"/>
          </a:xfrm>
          <a:prstGeom prst="downArrow">
            <a:avLst/>
          </a:prstGeom>
        </p:spPr>
        <p:style>
          <a:lnRef idx="1">
            <a:schemeClr val="accent6"/>
          </a:lnRef>
          <a:fillRef idx="2">
            <a:schemeClr val="accent6"/>
          </a:fillRef>
          <a:effectRef idx="1">
            <a:schemeClr val="accent6"/>
          </a:effectRef>
          <a:fontRef idx="minor">
            <a:schemeClr val="dk1"/>
          </a:fontRef>
        </p:style>
        <p:txBody>
          <a:bodyPr lIns="91461" tIns="45731" rIns="91461" bIns="45731" rtlCol="0" anchor="ctr"/>
          <a:lstStyle/>
          <a:p>
            <a:pPr algn="ctr"/>
            <a:endParaRPr kumimoji="1" lang="zh-CN" altLang="en-US" sz="3201">
              <a:solidFill>
                <a:schemeClr val="bg1"/>
              </a:solidFill>
            </a:endParaRPr>
          </a:p>
        </p:txBody>
      </p:sp>
      <p:sp>
        <p:nvSpPr>
          <p:cNvPr id="46" name="矩形 45"/>
          <p:cNvSpPr/>
          <p:nvPr/>
        </p:nvSpPr>
        <p:spPr>
          <a:xfrm>
            <a:off x="1942193" y="5961966"/>
            <a:ext cx="1490134" cy="367148"/>
          </a:xfrm>
          <a:prstGeom prst="rect">
            <a:avLst/>
          </a:prstGeom>
          <a:ln/>
        </p:spPr>
        <p:style>
          <a:lnRef idx="0">
            <a:schemeClr val="dk1"/>
          </a:lnRef>
          <a:fillRef idx="3">
            <a:schemeClr val="dk1"/>
          </a:fillRef>
          <a:effectRef idx="3">
            <a:schemeClr val="dk1"/>
          </a:effectRef>
          <a:fontRef idx="minor">
            <a:schemeClr val="lt1"/>
          </a:fontRef>
        </p:style>
        <p:txBody>
          <a:bodyPr lIns="91461" tIns="45731" rIns="91461" bIns="45731" rtlCol="0" anchor="ctr"/>
          <a:lstStyle/>
          <a:p>
            <a:pPr algn="ctr"/>
            <a:r>
              <a:rPr lang="zh-CN" altLang="en-US" sz="1867" dirty="0">
                <a:solidFill>
                  <a:schemeClr val="bg1"/>
                </a:solidFill>
                <a:latin typeface="微软雅黑" pitchFamily="34" charset="-122"/>
                <a:ea typeface="微软雅黑" pitchFamily="34" charset="-122"/>
              </a:rPr>
              <a:t>待分析数据</a:t>
            </a:r>
          </a:p>
        </p:txBody>
      </p:sp>
      <p:sp>
        <p:nvSpPr>
          <p:cNvPr id="51" name="形状 50"/>
          <p:cNvSpPr/>
          <p:nvPr/>
        </p:nvSpPr>
        <p:spPr>
          <a:xfrm>
            <a:off x="3654398" y="2746511"/>
            <a:ext cx="5145396" cy="3215455"/>
          </a:xfrm>
          <a:prstGeom prst="swooshArrow">
            <a:avLst>
              <a:gd name="adj1" fmla="val 25000"/>
              <a:gd name="adj2" fmla="val 25000"/>
            </a:avLst>
          </a:prstGeom>
        </p:spPr>
        <p:style>
          <a:lnRef idx="0">
            <a:schemeClr val="accent4"/>
          </a:lnRef>
          <a:fillRef idx="3">
            <a:schemeClr val="accent4"/>
          </a:fillRef>
          <a:effectRef idx="3">
            <a:schemeClr val="accent4"/>
          </a:effectRef>
          <a:fontRef idx="minor">
            <a:schemeClr val="lt1"/>
          </a:fontRef>
        </p:style>
        <p:txBody>
          <a:bodyPr lIns="91461" tIns="45731" rIns="91461" bIns="45731"/>
          <a:lstStyle/>
          <a:p>
            <a:endParaRPr lang="zh-CN" altLang="en-US" sz="3201" dirty="0">
              <a:solidFill>
                <a:schemeClr val="bg1"/>
              </a:solidFill>
            </a:endParaRPr>
          </a:p>
        </p:txBody>
      </p:sp>
      <p:sp>
        <p:nvSpPr>
          <p:cNvPr id="54" name="文本框 53"/>
          <p:cNvSpPr txBox="1"/>
          <p:nvPr/>
        </p:nvSpPr>
        <p:spPr>
          <a:xfrm>
            <a:off x="5869698" y="4783669"/>
            <a:ext cx="184773" cy="584926"/>
          </a:xfrm>
          <a:prstGeom prst="rect">
            <a:avLst/>
          </a:prstGeom>
          <a:noFill/>
        </p:spPr>
        <p:txBody>
          <a:bodyPr wrap="none" lIns="91461" tIns="45731" rIns="91461" bIns="45731" rtlCol="0">
            <a:spAutoFit/>
          </a:bodyPr>
          <a:lstStyle/>
          <a:p>
            <a:endParaRPr kumimoji="1" lang="zh-CN" altLang="en-US" sz="3201" dirty="0">
              <a:solidFill>
                <a:schemeClr val="bg1"/>
              </a:solidFill>
            </a:endParaRPr>
          </a:p>
        </p:txBody>
      </p:sp>
      <p:grpSp>
        <p:nvGrpSpPr>
          <p:cNvPr id="55" name="组 27"/>
          <p:cNvGrpSpPr/>
          <p:nvPr/>
        </p:nvGrpSpPr>
        <p:grpSpPr>
          <a:xfrm>
            <a:off x="4440804" y="5153087"/>
            <a:ext cx="1198876" cy="929266"/>
            <a:chOff x="720095" y="2495989"/>
            <a:chExt cx="1198443" cy="929051"/>
          </a:xfrm>
        </p:grpSpPr>
        <p:sp>
          <p:nvSpPr>
            <p:cNvPr id="57" name="矩形 56"/>
            <p:cNvSpPr/>
            <p:nvPr/>
          </p:nvSpPr>
          <p:spPr>
            <a:xfrm>
              <a:off x="720095" y="2495989"/>
              <a:ext cx="1198443" cy="9290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8" name="矩形 57"/>
            <p:cNvSpPr/>
            <p:nvPr/>
          </p:nvSpPr>
          <p:spPr>
            <a:xfrm>
              <a:off x="720095" y="2495989"/>
              <a:ext cx="1198443" cy="929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505" tIns="0" rIns="0" bIns="0" numCol="1" spcCol="1270" anchor="t" anchorCtr="0">
              <a:noAutofit/>
            </a:bodyPr>
            <a:lstStyle/>
            <a:p>
              <a:pPr defTabSz="622424">
                <a:lnSpc>
                  <a:spcPct val="90000"/>
                </a:lnSpc>
                <a:spcBef>
                  <a:spcPct val="0"/>
                </a:spcBef>
                <a:spcAft>
                  <a:spcPct val="35000"/>
                </a:spcAft>
              </a:pPr>
              <a:endParaRPr lang="zh-CN" altLang="en-US" sz="1200" b="1" dirty="0">
                <a:solidFill>
                  <a:schemeClr val="bg1"/>
                </a:solidFill>
                <a:latin typeface="微软雅黑" pitchFamily="34" charset="-122"/>
                <a:ea typeface="微软雅黑" pitchFamily="34" charset="-122"/>
              </a:endParaRPr>
            </a:p>
          </p:txBody>
        </p:sp>
      </p:grpSp>
      <p:sp>
        <p:nvSpPr>
          <p:cNvPr id="59" name="矩形 58"/>
          <p:cNvSpPr/>
          <p:nvPr/>
        </p:nvSpPr>
        <p:spPr>
          <a:xfrm>
            <a:off x="4057800" y="5367820"/>
            <a:ext cx="1463515" cy="59095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lIns="91461" tIns="45731" rIns="91461" bIns="45731">
            <a:spAutoFit/>
          </a:bodyPr>
          <a:lstStyle/>
          <a:p>
            <a:pPr algn="just" defTabSz="622424">
              <a:lnSpc>
                <a:spcPct val="90000"/>
              </a:lnSpc>
              <a:spcBef>
                <a:spcPct val="0"/>
              </a:spcBef>
              <a:spcAft>
                <a:spcPct val="35000"/>
              </a:spcAft>
            </a:pPr>
            <a:r>
              <a:rPr lang="zh-CN" altLang="en-US" sz="1200" b="1" dirty="0">
                <a:solidFill>
                  <a:schemeClr val="bg1"/>
                </a:solidFill>
                <a:latin typeface="微软雅黑" pitchFamily="34" charset="-122"/>
                <a:ea typeface="微软雅黑" pitchFamily="34" charset="-122"/>
              </a:rPr>
              <a:t>利用行业知识库对数据进行整理分析，提炼出相关话题</a:t>
            </a:r>
          </a:p>
        </p:txBody>
      </p:sp>
      <p:sp>
        <p:nvSpPr>
          <p:cNvPr id="60" name="矩形 59"/>
          <p:cNvSpPr/>
          <p:nvPr/>
        </p:nvSpPr>
        <p:spPr>
          <a:xfrm>
            <a:off x="5521317" y="4513920"/>
            <a:ext cx="1800850" cy="1015685"/>
          </a:xfrm>
          <a:prstGeom prst="rect">
            <a:avLst/>
          </a:prstGeom>
        </p:spPr>
        <p:txBody>
          <a:bodyPr wrap="square" lIns="91461" tIns="45731" rIns="91461" bIns="45731">
            <a:spAutoFit/>
          </a:bodyPr>
          <a:lstStyle/>
          <a:p>
            <a:pPr lvl="0" algn="just"/>
            <a:r>
              <a:rPr lang="zh-CN" altLang="en-US" sz="1200" b="1" dirty="0">
                <a:solidFill>
                  <a:schemeClr val="bg1"/>
                </a:solidFill>
                <a:latin typeface="微软雅黑" pitchFamily="34" charset="-122"/>
                <a:ea typeface="微软雅黑" pitchFamily="34" charset="-122"/>
              </a:rPr>
              <a:t>对话题内容进行细分，并使用系统对数据进行迭代分析，得到数量、趋势、情感度、词云等进一步分析内容</a:t>
            </a:r>
            <a:endParaRPr lang="en-US" altLang="zh-CN" sz="1200" b="1" dirty="0">
              <a:solidFill>
                <a:schemeClr val="bg1"/>
              </a:solidFill>
              <a:latin typeface="微软雅黑" pitchFamily="34" charset="-122"/>
              <a:ea typeface="微软雅黑" pitchFamily="34" charset="-122"/>
            </a:endParaRPr>
          </a:p>
        </p:txBody>
      </p:sp>
      <p:sp>
        <p:nvSpPr>
          <p:cNvPr id="61" name="矩形 60"/>
          <p:cNvSpPr/>
          <p:nvPr/>
        </p:nvSpPr>
        <p:spPr>
          <a:xfrm>
            <a:off x="7405984" y="4235116"/>
            <a:ext cx="1678869" cy="646353"/>
          </a:xfrm>
          <a:prstGeom prst="rect">
            <a:avLst/>
          </a:prstGeom>
        </p:spPr>
        <p:txBody>
          <a:bodyPr wrap="square" lIns="91461" tIns="45731" rIns="91461" bIns="45731">
            <a:spAutoFit/>
          </a:bodyPr>
          <a:lstStyle/>
          <a:p>
            <a:pPr algn="just"/>
            <a:r>
              <a:rPr lang="zh-CN" altLang="en-US" sz="1200" b="1" dirty="0">
                <a:solidFill>
                  <a:schemeClr val="bg1"/>
                </a:solidFill>
                <a:latin typeface="微软雅黑" pitchFamily="34" charset="-122"/>
                <a:ea typeface="微软雅黑" pitchFamily="34" charset="-122"/>
              </a:rPr>
              <a:t>由市场研究人员对系统得到的数据进行分析，得出洞察与建议</a:t>
            </a:r>
          </a:p>
        </p:txBody>
      </p:sp>
      <p:pic>
        <p:nvPicPr>
          <p:cNvPr id="62" name="图片 61"/>
          <p:cNvPicPr>
            <a:picLocks noChangeAspect="1"/>
          </p:cNvPicPr>
          <p:nvPr/>
        </p:nvPicPr>
        <p:blipFill>
          <a:blip r:embed="rId8" cstate="print"/>
          <a:stretch>
            <a:fillRect/>
          </a:stretch>
        </p:blipFill>
        <p:spPr>
          <a:xfrm>
            <a:off x="4224702" y="4771539"/>
            <a:ext cx="381596" cy="381547"/>
          </a:xfrm>
          <a:prstGeom prst="rect">
            <a:avLst/>
          </a:prstGeom>
        </p:spPr>
      </p:pic>
      <p:pic>
        <p:nvPicPr>
          <p:cNvPr id="63" name="图片 62"/>
          <p:cNvPicPr>
            <a:picLocks noChangeAspect="1"/>
          </p:cNvPicPr>
          <p:nvPr/>
        </p:nvPicPr>
        <p:blipFill>
          <a:blip r:embed="rId8" cstate="print"/>
          <a:stretch>
            <a:fillRect/>
          </a:stretch>
        </p:blipFill>
        <p:spPr>
          <a:xfrm>
            <a:off x="5639681" y="3982665"/>
            <a:ext cx="381596" cy="381547"/>
          </a:xfrm>
          <a:prstGeom prst="rect">
            <a:avLst/>
          </a:prstGeom>
        </p:spPr>
      </p:pic>
      <p:pic>
        <p:nvPicPr>
          <p:cNvPr id="64" name="图片 63"/>
          <p:cNvPicPr>
            <a:picLocks noChangeAspect="1"/>
          </p:cNvPicPr>
          <p:nvPr/>
        </p:nvPicPr>
        <p:blipFill>
          <a:blip r:embed="rId8" cstate="print"/>
          <a:stretch>
            <a:fillRect/>
          </a:stretch>
        </p:blipFill>
        <p:spPr>
          <a:xfrm>
            <a:off x="7400339" y="3562611"/>
            <a:ext cx="381596" cy="381547"/>
          </a:xfrm>
          <a:prstGeom prst="rect">
            <a:avLst/>
          </a:prstGeom>
        </p:spPr>
      </p:pic>
      <p:sp>
        <p:nvSpPr>
          <p:cNvPr id="65" name="文本框 1"/>
          <p:cNvSpPr txBox="1">
            <a:spLocks noChangeArrowheads="1"/>
          </p:cNvSpPr>
          <p:nvPr/>
        </p:nvSpPr>
        <p:spPr bwMode="auto">
          <a:xfrm>
            <a:off x="704588" y="364313"/>
            <a:ext cx="2031325" cy="701602"/>
          </a:xfrm>
          <a:prstGeom prst="rect">
            <a:avLst/>
          </a:prstGeom>
          <a:noFill/>
          <a:ln w="9525">
            <a:noFill/>
            <a:miter lim="800000"/>
            <a:headEnd/>
            <a:tailEnd/>
          </a:ln>
        </p:spPr>
        <p:txBody>
          <a:bodyPr wrap="none">
            <a:spAutoFit/>
          </a:bodyPr>
          <a:lstStyle/>
          <a:p>
            <a:pPr>
              <a:lnSpc>
                <a:spcPct val="110000"/>
              </a:lnSpc>
              <a:spcBef>
                <a:spcPct val="0"/>
              </a:spcBef>
              <a:buClr>
                <a:srgbClr val="CC9900"/>
              </a:buClr>
            </a:pPr>
            <a:r>
              <a:rPr kumimoji="1" lang="zh-CN" altLang="en-US" sz="3599"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rPr>
              <a:t>声誉监控</a:t>
            </a:r>
          </a:p>
        </p:txBody>
      </p:sp>
      <p:sp>
        <p:nvSpPr>
          <p:cNvPr id="66" name="矩形 65"/>
          <p:cNvSpPr/>
          <p:nvPr/>
        </p:nvSpPr>
        <p:spPr>
          <a:xfrm>
            <a:off x="268881" y="1045693"/>
            <a:ext cx="11797165" cy="5464105"/>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zh-CN" altLang="en-US" sz="3201" dirty="0">
              <a:solidFill>
                <a:schemeClr val="bg1"/>
              </a:solidFill>
            </a:endParaRPr>
          </a:p>
        </p:txBody>
      </p:sp>
      <p:sp>
        <p:nvSpPr>
          <p:cNvPr id="67" name="圆角矩形 66"/>
          <p:cNvSpPr/>
          <p:nvPr/>
        </p:nvSpPr>
        <p:spPr>
          <a:xfrm>
            <a:off x="4415500" y="1101345"/>
            <a:ext cx="4035485" cy="4418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zh-CN" altLang="en-US" sz="2000" dirty="0">
                <a:latin typeface="微软雅黑"/>
                <a:ea typeface="微软雅黑"/>
                <a:cs typeface="微软雅黑"/>
              </a:rPr>
              <a:t>高校声誉监控与预警平台</a:t>
            </a:r>
          </a:p>
        </p:txBody>
      </p:sp>
    </p:spTree>
    <p:extLst>
      <p:ext uri="{BB962C8B-B14F-4D97-AF65-F5344CB8AC3E}">
        <p14:creationId xmlns:p14="http://schemas.microsoft.com/office/powerpoint/2010/main" val="42703889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360000" y="486000"/>
            <a:ext cx="10365599" cy="585016"/>
          </a:xfrm>
          <a:prstGeom prst="rect">
            <a:avLst/>
          </a:prstGeom>
          <a:ln w="0" cap="rnd">
            <a:noFill/>
          </a:ln>
          <a:effectLst/>
          <a:scene3d>
            <a:camera prst="orthographicFront"/>
            <a:lightRig rig="contrasting" dir="t">
              <a:rot lat="0" lon="0" rev="0"/>
            </a:lightRig>
          </a:scene3d>
          <a:sp3d>
            <a:contourClr>
              <a:schemeClr val="bg1"/>
            </a:contourClr>
          </a:sp3d>
          <a:extLst/>
        </p:spPr>
        <p:txBody>
          <a:bodyPr lIns="122795" tIns="61398" rIns="122795" bIns="6139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9500" fontAlgn="base">
              <a:spcBef>
                <a:spcPct val="0"/>
              </a:spcBef>
              <a:spcAft>
                <a:spcPct val="0"/>
              </a:spcAft>
            </a:pPr>
            <a:r>
              <a:rPr lang="zh-CN" altLang="en-US" sz="3600" b="1" dirty="0">
                <a:solidFill>
                  <a:srgbClr val="FFFFFF"/>
                </a:solidFill>
                <a:latin typeface="微软雅黑" panose="020B0503020204020204" pitchFamily="34" charset="-122"/>
                <a:ea typeface="微软雅黑" panose="020B0503020204020204" pitchFamily="34" charset="-122"/>
              </a:rPr>
              <a:t>校园大服务：智慧基础设施</a:t>
            </a:r>
            <a:endParaRPr lang="en-US" altLang="zh-CN" sz="3600" b="1" dirty="0">
              <a:solidFill>
                <a:srgbClr val="FFFFFF"/>
              </a:solidFill>
              <a:latin typeface="微软雅黑" panose="020B0503020204020204" pitchFamily="34" charset="-122"/>
              <a:ea typeface="微软雅黑" panose="020B0503020204020204" pitchFamily="34" charset="-122"/>
            </a:endParaRPr>
          </a:p>
        </p:txBody>
      </p:sp>
      <p:sp>
        <p:nvSpPr>
          <p:cNvPr id="4" name="Text Box 11"/>
          <p:cNvSpPr txBox="1">
            <a:spLocks noChangeArrowheads="1"/>
          </p:cNvSpPr>
          <p:nvPr/>
        </p:nvSpPr>
        <p:spPr bwMode="auto">
          <a:xfrm>
            <a:off x="1195182" y="1587499"/>
            <a:ext cx="2165468" cy="314005"/>
          </a:xfrm>
          <a:prstGeom prst="rect">
            <a:avLst/>
          </a:prstGeom>
          <a:noFill/>
          <a:ln w="9525">
            <a:noFill/>
            <a:miter lim="800000"/>
            <a:headEnd/>
            <a:tailEnd/>
          </a:ln>
        </p:spPr>
        <p:txBody>
          <a:bodyPr wrap="square">
            <a:spAutoFit/>
          </a:bodyPr>
          <a:lstStyle/>
          <a:p>
            <a:pPr defTabSz="1088801">
              <a:lnSpc>
                <a:spcPct val="60000"/>
              </a:lnSpc>
              <a:spcBef>
                <a:spcPct val="50000"/>
              </a:spcBef>
            </a:pPr>
            <a:r>
              <a:rPr lang="zh-CN" altLang="en-US" b="1" dirty="0">
                <a:solidFill>
                  <a:srgbClr val="FFFFFF"/>
                </a:solidFill>
                <a:latin typeface="微软雅黑" panose="020B0503020204020204" pitchFamily="34" charset="-122"/>
                <a:ea typeface="微软雅黑" panose="020B0503020204020204" pitchFamily="34" charset="-122"/>
                <a:cs typeface="Arial" pitchFamily="34" charset="0"/>
              </a:rPr>
              <a:t>一站式</a:t>
            </a:r>
            <a:r>
              <a:rPr lang="en-US" altLang="zh-CN" b="1" dirty="0">
                <a:solidFill>
                  <a:srgbClr val="FFFFFF"/>
                </a:solidFill>
                <a:latin typeface="微软雅黑" panose="020B0503020204020204" pitchFamily="34" charset="-122"/>
                <a:ea typeface="微软雅黑" panose="020B0503020204020204" pitchFamily="34" charset="-122"/>
                <a:cs typeface="Arial" pitchFamily="34" charset="0"/>
              </a:rPr>
              <a:t>IT</a:t>
            </a:r>
            <a:r>
              <a:rPr lang="zh-CN" altLang="en-US" b="1" dirty="0">
                <a:solidFill>
                  <a:srgbClr val="FFFFFF"/>
                </a:solidFill>
                <a:latin typeface="微软雅黑" panose="020B0503020204020204" pitchFamily="34" charset="-122"/>
                <a:ea typeface="微软雅黑" panose="020B0503020204020204" pitchFamily="34" charset="-122"/>
                <a:cs typeface="Arial" pitchFamily="34" charset="0"/>
              </a:rPr>
              <a:t>服务</a:t>
            </a:r>
            <a:endParaRPr lang="en-US" altLang="zh-CN" b="1"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5" name="Text Box 11"/>
          <p:cNvSpPr txBox="1">
            <a:spLocks noChangeArrowheads="1"/>
          </p:cNvSpPr>
          <p:nvPr/>
        </p:nvSpPr>
        <p:spPr bwMode="auto">
          <a:xfrm>
            <a:off x="5126003" y="1584889"/>
            <a:ext cx="1939938" cy="314005"/>
          </a:xfrm>
          <a:prstGeom prst="rect">
            <a:avLst/>
          </a:prstGeom>
          <a:noFill/>
          <a:ln w="9525">
            <a:noFill/>
            <a:miter lim="800000"/>
            <a:headEnd/>
            <a:tailEnd/>
          </a:ln>
        </p:spPr>
        <p:txBody>
          <a:bodyPr wrap="square">
            <a:spAutoFit/>
          </a:bodyPr>
          <a:lstStyle/>
          <a:p>
            <a:pPr defTabSz="1088801">
              <a:lnSpc>
                <a:spcPct val="60000"/>
              </a:lnSpc>
              <a:spcBef>
                <a:spcPct val="50000"/>
              </a:spcBef>
            </a:pPr>
            <a:r>
              <a:rPr lang="zh-CN" altLang="en-US" b="1" dirty="0">
                <a:solidFill>
                  <a:srgbClr val="FFFFFF"/>
                </a:solidFill>
                <a:latin typeface="微软雅黑" panose="020B0503020204020204" pitchFamily="34" charset="-122"/>
                <a:ea typeface="微软雅黑" panose="020B0503020204020204" pitchFamily="34" charset="-122"/>
                <a:cs typeface="Arial" pitchFamily="34" charset="0"/>
              </a:rPr>
              <a:t>敏捷校园网</a:t>
            </a:r>
            <a:endParaRPr lang="en-US" altLang="zh-CN" b="1"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6" name="Text Box 11"/>
          <p:cNvSpPr txBox="1">
            <a:spLocks noChangeArrowheads="1"/>
          </p:cNvSpPr>
          <p:nvPr/>
        </p:nvSpPr>
        <p:spPr bwMode="auto">
          <a:xfrm>
            <a:off x="9087359" y="1557586"/>
            <a:ext cx="2021419" cy="314005"/>
          </a:xfrm>
          <a:prstGeom prst="rect">
            <a:avLst/>
          </a:prstGeom>
          <a:noFill/>
          <a:ln w="9525">
            <a:noFill/>
            <a:miter lim="800000"/>
            <a:headEnd/>
            <a:tailEnd/>
          </a:ln>
        </p:spPr>
        <p:txBody>
          <a:bodyPr wrap="square">
            <a:spAutoFit/>
          </a:bodyPr>
          <a:lstStyle/>
          <a:p>
            <a:pPr defTabSz="1088801">
              <a:lnSpc>
                <a:spcPct val="60000"/>
              </a:lnSpc>
              <a:spcBef>
                <a:spcPct val="50000"/>
              </a:spcBef>
            </a:pPr>
            <a:r>
              <a:rPr lang="zh-CN" altLang="en-US" b="1" dirty="0">
                <a:solidFill>
                  <a:srgbClr val="FFFFFF"/>
                </a:solidFill>
                <a:latin typeface="微软雅黑" panose="020B0503020204020204" pitchFamily="34" charset="-122"/>
                <a:ea typeface="微软雅黑" panose="020B0503020204020204" pitchFamily="34" charset="-122"/>
                <a:cs typeface="Arial" pitchFamily="34" charset="0"/>
              </a:rPr>
              <a:t>平安校园</a:t>
            </a:r>
            <a:endParaRPr lang="en-US" altLang="zh-CN" b="1" dirty="0">
              <a:solidFill>
                <a:srgbClr val="FFFFFF"/>
              </a:solidFill>
              <a:latin typeface="微软雅黑" panose="020B0503020204020204" pitchFamily="34" charset="-122"/>
              <a:ea typeface="微软雅黑" panose="020B0503020204020204" pitchFamily="34" charset="-122"/>
              <a:cs typeface="Arial" pitchFamily="34" charset="0"/>
            </a:endParaRPr>
          </a:p>
        </p:txBody>
      </p:sp>
      <p:grpSp>
        <p:nvGrpSpPr>
          <p:cNvPr id="2" name="组合 27"/>
          <p:cNvGrpSpPr/>
          <p:nvPr/>
        </p:nvGrpSpPr>
        <p:grpSpPr>
          <a:xfrm>
            <a:off x="8223062" y="2037603"/>
            <a:ext cx="3564474" cy="2780045"/>
            <a:chOff x="8040216" y="2204864"/>
            <a:chExt cx="3430984" cy="2069199"/>
          </a:xfrm>
        </p:grpSpPr>
        <p:sp>
          <p:nvSpPr>
            <p:cNvPr id="7" name="Freeform 13"/>
            <p:cNvSpPr>
              <a:spLocks/>
            </p:cNvSpPr>
            <p:nvPr/>
          </p:nvSpPr>
          <p:spPr bwMode="auto">
            <a:xfrm>
              <a:off x="11423184" y="3884459"/>
              <a:ext cx="48016" cy="34860"/>
            </a:xfrm>
            <a:custGeom>
              <a:avLst/>
              <a:gdLst/>
              <a:ahLst/>
              <a:cxnLst>
                <a:cxn ang="0">
                  <a:pos x="255" y="36"/>
                </a:cxn>
                <a:cxn ang="0">
                  <a:pos x="296" y="84"/>
                </a:cxn>
                <a:cxn ang="0">
                  <a:pos x="347" y="137"/>
                </a:cxn>
                <a:cxn ang="0">
                  <a:pos x="419" y="200"/>
                </a:cxn>
                <a:cxn ang="0">
                  <a:pos x="463" y="236"/>
                </a:cxn>
                <a:cxn ang="0">
                  <a:pos x="511" y="271"/>
                </a:cxn>
                <a:cxn ang="0">
                  <a:pos x="565" y="308"/>
                </a:cxn>
                <a:cxn ang="0">
                  <a:pos x="625" y="344"/>
                </a:cxn>
                <a:cxn ang="0">
                  <a:pos x="689" y="379"/>
                </a:cxn>
                <a:cxn ang="0">
                  <a:pos x="758" y="413"/>
                </a:cxn>
                <a:cxn ang="0">
                  <a:pos x="832" y="444"/>
                </a:cxn>
                <a:cxn ang="0">
                  <a:pos x="912" y="473"/>
                </a:cxn>
                <a:cxn ang="0">
                  <a:pos x="992" y="499"/>
                </a:cxn>
                <a:cxn ang="0">
                  <a:pos x="1072" y="521"/>
                </a:cxn>
                <a:cxn ang="0">
                  <a:pos x="1148" y="541"/>
                </a:cxn>
                <a:cxn ang="0">
                  <a:pos x="1222" y="557"/>
                </a:cxn>
                <a:cxn ang="0">
                  <a:pos x="1358" y="583"/>
                </a:cxn>
                <a:cxn ang="0">
                  <a:pos x="1477" y="601"/>
                </a:cxn>
                <a:cxn ang="0">
                  <a:pos x="1576" y="611"/>
                </a:cxn>
                <a:cxn ang="0">
                  <a:pos x="1650" y="616"/>
                </a:cxn>
                <a:cxn ang="0">
                  <a:pos x="1698" y="618"/>
                </a:cxn>
                <a:cxn ang="0">
                  <a:pos x="1714" y="619"/>
                </a:cxn>
                <a:cxn ang="0">
                  <a:pos x="1711" y="639"/>
                </a:cxn>
                <a:cxn ang="0">
                  <a:pos x="1705" y="692"/>
                </a:cxn>
                <a:cxn ang="0">
                  <a:pos x="1697" y="776"/>
                </a:cxn>
                <a:cxn ang="0">
                  <a:pos x="1692" y="883"/>
                </a:cxn>
                <a:cxn ang="0">
                  <a:pos x="1692" y="1006"/>
                </a:cxn>
                <a:cxn ang="0">
                  <a:pos x="1694" y="1072"/>
                </a:cxn>
                <a:cxn ang="0">
                  <a:pos x="1699" y="1140"/>
                </a:cxn>
                <a:cxn ang="0">
                  <a:pos x="1706" y="1210"/>
                </a:cxn>
                <a:cxn ang="0">
                  <a:pos x="1717" y="1280"/>
                </a:cxn>
                <a:cxn ang="0">
                  <a:pos x="1732" y="1351"/>
                </a:cxn>
                <a:cxn ang="0">
                  <a:pos x="1751" y="1420"/>
                </a:cxn>
                <a:cxn ang="0">
                  <a:pos x="1820" y="1657"/>
                </a:cxn>
                <a:cxn ang="0">
                  <a:pos x="1865" y="1828"/>
                </a:cxn>
                <a:cxn ang="0">
                  <a:pos x="1889" y="1930"/>
                </a:cxn>
                <a:cxn ang="0">
                  <a:pos x="1897" y="1964"/>
                </a:cxn>
                <a:cxn ang="0">
                  <a:pos x="1858" y="1953"/>
                </a:cxn>
                <a:cxn ang="0">
                  <a:pos x="1754" y="1916"/>
                </a:cxn>
                <a:cxn ang="0">
                  <a:pos x="1681" y="1888"/>
                </a:cxn>
                <a:cxn ang="0">
                  <a:pos x="1599" y="1853"/>
                </a:cxn>
                <a:cxn ang="0">
                  <a:pos x="1507" y="1813"/>
                </a:cxn>
                <a:cxn ang="0">
                  <a:pos x="1409" y="1765"/>
                </a:cxn>
                <a:cxn ang="0">
                  <a:pos x="1305" y="1710"/>
                </a:cxn>
                <a:cxn ang="0">
                  <a:pos x="1200" y="1648"/>
                </a:cxn>
                <a:cxn ang="0">
                  <a:pos x="1094" y="1580"/>
                </a:cxn>
                <a:cxn ang="0">
                  <a:pos x="988" y="1504"/>
                </a:cxn>
                <a:cxn ang="0">
                  <a:pos x="887" y="1422"/>
                </a:cxn>
                <a:cxn ang="0">
                  <a:pos x="790" y="1331"/>
                </a:cxn>
                <a:cxn ang="0">
                  <a:pos x="700" y="1233"/>
                </a:cxn>
                <a:cxn ang="0">
                  <a:pos x="620" y="1128"/>
                </a:cxn>
                <a:cxn ang="0">
                  <a:pos x="547" y="1020"/>
                </a:cxn>
                <a:cxn ang="0">
                  <a:pos x="478" y="913"/>
                </a:cxn>
                <a:cxn ang="0">
                  <a:pos x="414" y="808"/>
                </a:cxn>
                <a:cxn ang="0">
                  <a:pos x="354" y="707"/>
                </a:cxn>
                <a:cxn ang="0">
                  <a:pos x="248" y="515"/>
                </a:cxn>
                <a:cxn ang="0">
                  <a:pos x="159" y="346"/>
                </a:cxn>
                <a:cxn ang="0">
                  <a:pos x="90" y="204"/>
                </a:cxn>
                <a:cxn ang="0">
                  <a:pos x="40" y="95"/>
                </a:cxn>
                <a:cxn ang="0">
                  <a:pos x="10" y="25"/>
                </a:cxn>
                <a:cxn ang="0">
                  <a:pos x="0" y="0"/>
                </a:cxn>
              </a:cxnLst>
              <a:rect l="0" t="0" r="r" b="b"/>
              <a:pathLst>
                <a:path w="1897" h="1964">
                  <a:moveTo>
                    <a:pt x="0" y="0"/>
                  </a:moveTo>
                  <a:lnTo>
                    <a:pt x="255" y="36"/>
                  </a:lnTo>
                  <a:lnTo>
                    <a:pt x="265" y="49"/>
                  </a:lnTo>
                  <a:lnTo>
                    <a:pt x="296" y="84"/>
                  </a:lnTo>
                  <a:lnTo>
                    <a:pt x="319" y="109"/>
                  </a:lnTo>
                  <a:lnTo>
                    <a:pt x="347" y="137"/>
                  </a:lnTo>
                  <a:lnTo>
                    <a:pt x="381" y="167"/>
                  </a:lnTo>
                  <a:lnTo>
                    <a:pt x="419" y="200"/>
                  </a:lnTo>
                  <a:lnTo>
                    <a:pt x="440" y="217"/>
                  </a:lnTo>
                  <a:lnTo>
                    <a:pt x="463" y="236"/>
                  </a:lnTo>
                  <a:lnTo>
                    <a:pt x="486" y="253"/>
                  </a:lnTo>
                  <a:lnTo>
                    <a:pt x="511" y="271"/>
                  </a:lnTo>
                  <a:lnTo>
                    <a:pt x="538" y="289"/>
                  </a:lnTo>
                  <a:lnTo>
                    <a:pt x="565" y="308"/>
                  </a:lnTo>
                  <a:lnTo>
                    <a:pt x="594" y="326"/>
                  </a:lnTo>
                  <a:lnTo>
                    <a:pt x="625" y="344"/>
                  </a:lnTo>
                  <a:lnTo>
                    <a:pt x="656" y="362"/>
                  </a:lnTo>
                  <a:lnTo>
                    <a:pt x="689" y="379"/>
                  </a:lnTo>
                  <a:lnTo>
                    <a:pt x="722" y="397"/>
                  </a:lnTo>
                  <a:lnTo>
                    <a:pt x="758" y="413"/>
                  </a:lnTo>
                  <a:lnTo>
                    <a:pt x="794" y="430"/>
                  </a:lnTo>
                  <a:lnTo>
                    <a:pt x="832" y="444"/>
                  </a:lnTo>
                  <a:lnTo>
                    <a:pt x="872" y="459"/>
                  </a:lnTo>
                  <a:lnTo>
                    <a:pt x="912" y="473"/>
                  </a:lnTo>
                  <a:lnTo>
                    <a:pt x="952" y="486"/>
                  </a:lnTo>
                  <a:lnTo>
                    <a:pt x="992" y="499"/>
                  </a:lnTo>
                  <a:lnTo>
                    <a:pt x="1033" y="511"/>
                  </a:lnTo>
                  <a:lnTo>
                    <a:pt x="1072" y="521"/>
                  </a:lnTo>
                  <a:lnTo>
                    <a:pt x="1110" y="532"/>
                  </a:lnTo>
                  <a:lnTo>
                    <a:pt x="1148" y="541"/>
                  </a:lnTo>
                  <a:lnTo>
                    <a:pt x="1186" y="549"/>
                  </a:lnTo>
                  <a:lnTo>
                    <a:pt x="1222" y="557"/>
                  </a:lnTo>
                  <a:lnTo>
                    <a:pt x="1292" y="572"/>
                  </a:lnTo>
                  <a:lnTo>
                    <a:pt x="1358" y="583"/>
                  </a:lnTo>
                  <a:lnTo>
                    <a:pt x="1420" y="593"/>
                  </a:lnTo>
                  <a:lnTo>
                    <a:pt x="1477" y="601"/>
                  </a:lnTo>
                  <a:lnTo>
                    <a:pt x="1530" y="607"/>
                  </a:lnTo>
                  <a:lnTo>
                    <a:pt x="1576" y="611"/>
                  </a:lnTo>
                  <a:lnTo>
                    <a:pt x="1616" y="614"/>
                  </a:lnTo>
                  <a:lnTo>
                    <a:pt x="1650" y="616"/>
                  </a:lnTo>
                  <a:lnTo>
                    <a:pt x="1677" y="618"/>
                  </a:lnTo>
                  <a:lnTo>
                    <a:pt x="1698" y="618"/>
                  </a:lnTo>
                  <a:lnTo>
                    <a:pt x="1710" y="619"/>
                  </a:lnTo>
                  <a:lnTo>
                    <a:pt x="1714" y="619"/>
                  </a:lnTo>
                  <a:lnTo>
                    <a:pt x="1713" y="624"/>
                  </a:lnTo>
                  <a:lnTo>
                    <a:pt x="1711" y="639"/>
                  </a:lnTo>
                  <a:lnTo>
                    <a:pt x="1708" y="661"/>
                  </a:lnTo>
                  <a:lnTo>
                    <a:pt x="1705" y="692"/>
                  </a:lnTo>
                  <a:lnTo>
                    <a:pt x="1701" y="731"/>
                  </a:lnTo>
                  <a:lnTo>
                    <a:pt x="1697" y="776"/>
                  </a:lnTo>
                  <a:lnTo>
                    <a:pt x="1694" y="827"/>
                  </a:lnTo>
                  <a:lnTo>
                    <a:pt x="1692" y="883"/>
                  </a:lnTo>
                  <a:lnTo>
                    <a:pt x="1691" y="943"/>
                  </a:lnTo>
                  <a:lnTo>
                    <a:pt x="1692" y="1006"/>
                  </a:lnTo>
                  <a:lnTo>
                    <a:pt x="1692" y="1039"/>
                  </a:lnTo>
                  <a:lnTo>
                    <a:pt x="1694" y="1072"/>
                  </a:lnTo>
                  <a:lnTo>
                    <a:pt x="1696" y="1106"/>
                  </a:lnTo>
                  <a:lnTo>
                    <a:pt x="1699" y="1140"/>
                  </a:lnTo>
                  <a:lnTo>
                    <a:pt x="1702" y="1175"/>
                  </a:lnTo>
                  <a:lnTo>
                    <a:pt x="1706" y="1210"/>
                  </a:lnTo>
                  <a:lnTo>
                    <a:pt x="1711" y="1245"/>
                  </a:lnTo>
                  <a:lnTo>
                    <a:pt x="1717" y="1280"/>
                  </a:lnTo>
                  <a:lnTo>
                    <a:pt x="1725" y="1315"/>
                  </a:lnTo>
                  <a:lnTo>
                    <a:pt x="1732" y="1351"/>
                  </a:lnTo>
                  <a:lnTo>
                    <a:pt x="1741" y="1385"/>
                  </a:lnTo>
                  <a:lnTo>
                    <a:pt x="1751" y="1420"/>
                  </a:lnTo>
                  <a:lnTo>
                    <a:pt x="1789" y="1547"/>
                  </a:lnTo>
                  <a:lnTo>
                    <a:pt x="1820" y="1657"/>
                  </a:lnTo>
                  <a:lnTo>
                    <a:pt x="1844" y="1752"/>
                  </a:lnTo>
                  <a:lnTo>
                    <a:pt x="1865" y="1828"/>
                  </a:lnTo>
                  <a:lnTo>
                    <a:pt x="1880" y="1888"/>
                  </a:lnTo>
                  <a:lnTo>
                    <a:pt x="1889" y="1930"/>
                  </a:lnTo>
                  <a:lnTo>
                    <a:pt x="1895" y="1956"/>
                  </a:lnTo>
                  <a:lnTo>
                    <a:pt x="1897" y="1964"/>
                  </a:lnTo>
                  <a:lnTo>
                    <a:pt x="1887" y="1961"/>
                  </a:lnTo>
                  <a:lnTo>
                    <a:pt x="1858" y="1953"/>
                  </a:lnTo>
                  <a:lnTo>
                    <a:pt x="1814" y="1938"/>
                  </a:lnTo>
                  <a:lnTo>
                    <a:pt x="1754" y="1916"/>
                  </a:lnTo>
                  <a:lnTo>
                    <a:pt x="1718" y="1904"/>
                  </a:lnTo>
                  <a:lnTo>
                    <a:pt x="1681" y="1888"/>
                  </a:lnTo>
                  <a:lnTo>
                    <a:pt x="1641" y="1872"/>
                  </a:lnTo>
                  <a:lnTo>
                    <a:pt x="1599" y="1853"/>
                  </a:lnTo>
                  <a:lnTo>
                    <a:pt x="1553" y="1834"/>
                  </a:lnTo>
                  <a:lnTo>
                    <a:pt x="1507" y="1813"/>
                  </a:lnTo>
                  <a:lnTo>
                    <a:pt x="1458" y="1789"/>
                  </a:lnTo>
                  <a:lnTo>
                    <a:pt x="1409" y="1765"/>
                  </a:lnTo>
                  <a:lnTo>
                    <a:pt x="1358" y="1739"/>
                  </a:lnTo>
                  <a:lnTo>
                    <a:pt x="1305" y="1710"/>
                  </a:lnTo>
                  <a:lnTo>
                    <a:pt x="1253" y="1680"/>
                  </a:lnTo>
                  <a:lnTo>
                    <a:pt x="1200" y="1648"/>
                  </a:lnTo>
                  <a:lnTo>
                    <a:pt x="1146" y="1615"/>
                  </a:lnTo>
                  <a:lnTo>
                    <a:pt x="1094" y="1580"/>
                  </a:lnTo>
                  <a:lnTo>
                    <a:pt x="1041" y="1543"/>
                  </a:lnTo>
                  <a:lnTo>
                    <a:pt x="988" y="1504"/>
                  </a:lnTo>
                  <a:lnTo>
                    <a:pt x="937" y="1464"/>
                  </a:lnTo>
                  <a:lnTo>
                    <a:pt x="887" y="1422"/>
                  </a:lnTo>
                  <a:lnTo>
                    <a:pt x="838" y="1377"/>
                  </a:lnTo>
                  <a:lnTo>
                    <a:pt x="790" y="1331"/>
                  </a:lnTo>
                  <a:lnTo>
                    <a:pt x="744" y="1284"/>
                  </a:lnTo>
                  <a:lnTo>
                    <a:pt x="700" y="1233"/>
                  </a:lnTo>
                  <a:lnTo>
                    <a:pt x="659" y="1182"/>
                  </a:lnTo>
                  <a:lnTo>
                    <a:pt x="620" y="1128"/>
                  </a:lnTo>
                  <a:lnTo>
                    <a:pt x="582" y="1073"/>
                  </a:lnTo>
                  <a:lnTo>
                    <a:pt x="547" y="1020"/>
                  </a:lnTo>
                  <a:lnTo>
                    <a:pt x="512" y="966"/>
                  </a:lnTo>
                  <a:lnTo>
                    <a:pt x="478" y="913"/>
                  </a:lnTo>
                  <a:lnTo>
                    <a:pt x="445" y="860"/>
                  </a:lnTo>
                  <a:lnTo>
                    <a:pt x="414" y="808"/>
                  </a:lnTo>
                  <a:lnTo>
                    <a:pt x="383" y="757"/>
                  </a:lnTo>
                  <a:lnTo>
                    <a:pt x="354" y="707"/>
                  </a:lnTo>
                  <a:lnTo>
                    <a:pt x="298" y="609"/>
                  </a:lnTo>
                  <a:lnTo>
                    <a:pt x="248" y="515"/>
                  </a:lnTo>
                  <a:lnTo>
                    <a:pt x="201" y="428"/>
                  </a:lnTo>
                  <a:lnTo>
                    <a:pt x="159" y="346"/>
                  </a:lnTo>
                  <a:lnTo>
                    <a:pt x="122" y="271"/>
                  </a:lnTo>
                  <a:lnTo>
                    <a:pt x="90" y="204"/>
                  </a:lnTo>
                  <a:lnTo>
                    <a:pt x="63" y="144"/>
                  </a:lnTo>
                  <a:lnTo>
                    <a:pt x="40" y="95"/>
                  </a:lnTo>
                  <a:lnTo>
                    <a:pt x="23" y="55"/>
                  </a:lnTo>
                  <a:lnTo>
                    <a:pt x="10" y="25"/>
                  </a:lnTo>
                  <a:lnTo>
                    <a:pt x="2" y="6"/>
                  </a:lnTo>
                  <a:lnTo>
                    <a:pt x="0" y="0"/>
                  </a:lnTo>
                  <a:close/>
                </a:path>
              </a:pathLst>
            </a:custGeom>
            <a:solidFill>
              <a:schemeClr val="tx2"/>
            </a:solidFill>
            <a:ln w="9525">
              <a:noFill/>
              <a:round/>
              <a:headEnd/>
              <a:tailEnd/>
            </a:ln>
          </p:spPr>
          <p:txBody>
            <a:bodyPr vert="horz" wrap="square" lIns="91461" tIns="45731" rIns="91461" bIns="45731" numCol="1"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pic>
          <p:nvPicPr>
            <p:cNvPr id="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1229" y="3445817"/>
              <a:ext cx="1466850" cy="633886"/>
            </a:xfrm>
            <a:prstGeom prst="rect">
              <a:avLst/>
            </a:prstGeom>
            <a:noFill/>
            <a:ln w="9525">
              <a:noFill/>
              <a:miter lim="800000"/>
              <a:headEnd/>
              <a:tailEnd/>
            </a:ln>
          </p:spPr>
        </p:pic>
        <p:pic>
          <p:nvPicPr>
            <p:cNvPr id="9" name="Picture 39" descr="图片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6790" y="3344942"/>
              <a:ext cx="375716" cy="324425"/>
            </a:xfrm>
            <a:prstGeom prst="rect">
              <a:avLst/>
            </a:prstGeom>
            <a:noFill/>
          </p:spPr>
        </p:pic>
        <p:sp>
          <p:nvSpPr>
            <p:cNvPr id="10" name="矩形 9"/>
            <p:cNvSpPr/>
            <p:nvPr/>
          </p:nvSpPr>
          <p:spPr bwMode="auto">
            <a:xfrm>
              <a:off x="9762549" y="3307257"/>
              <a:ext cx="1533525" cy="966806"/>
            </a:xfrm>
            <a:prstGeom prst="rect">
              <a:avLst/>
            </a:prstGeom>
            <a:noFill/>
            <a:ln w="9525" cap="flat" cmpd="sng" algn="ctr">
              <a:solidFill>
                <a:schemeClr val="bg1"/>
              </a:solidFill>
              <a:prstDash val="solid"/>
              <a:round/>
              <a:headEnd type="none" w="med" len="med"/>
              <a:tailEnd type="none" w="med" len="med"/>
            </a:ln>
            <a:effectLst/>
          </p:spPr>
          <p:txBody>
            <a:bodyPr vert="horz" wrap="square" lIns="91461" tIns="45731" rIns="91461" bIns="45731" numCol="1" rtlCol="0"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1" name="Rectangle 32"/>
            <p:cNvSpPr>
              <a:spLocks noChangeArrowheads="1"/>
            </p:cNvSpPr>
            <p:nvPr/>
          </p:nvSpPr>
          <p:spPr bwMode="auto">
            <a:xfrm>
              <a:off x="9922004" y="4030554"/>
              <a:ext cx="1100742" cy="216859"/>
            </a:xfrm>
            <a:prstGeom prst="rect">
              <a:avLst/>
            </a:prstGeom>
            <a:noFill/>
            <a:ln w="9525" algn="ctr">
              <a:noFill/>
              <a:miter lim="800000"/>
              <a:headEnd/>
              <a:tailEnd/>
            </a:ln>
          </p:spPr>
          <p:txBody>
            <a:bodyPr wrap="square" lIns="105617" tIns="52809" rIns="105617" bIns="52809">
              <a:spAutoFit/>
            </a:bodyPr>
            <a:lstStyle/>
            <a:p>
              <a:pPr algn="ctr" defTabSz="801615" fontAlgn="base">
                <a:spcBef>
                  <a:spcPct val="0"/>
                </a:spcBef>
                <a:spcAft>
                  <a:spcPct val="0"/>
                </a:spcAft>
                <a:buClr>
                  <a:srgbClr val="CC9900"/>
                </a:buClr>
              </a:pPr>
              <a:r>
                <a:rPr lang="zh-CN" altLang="en-US" sz="1200" b="1" dirty="0">
                  <a:solidFill>
                    <a:srgbClr val="FFCC66"/>
                  </a:solidFill>
                  <a:latin typeface="微软雅黑" panose="020B0503020204020204" pitchFamily="34" charset="-122"/>
                  <a:ea typeface="微软雅黑" panose="020B0503020204020204" pitchFamily="34" charset="-122"/>
                </a:rPr>
                <a:t>门禁一卡通</a:t>
              </a: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974255">
              <a:off x="10171518" y="2432396"/>
              <a:ext cx="438783" cy="107507"/>
            </a:xfrm>
            <a:prstGeom prst="rect">
              <a:avLst/>
            </a:prstGeom>
            <a:noFill/>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029380" y="2347689"/>
              <a:ext cx="230207" cy="221116"/>
            </a:xfrm>
            <a:prstGeom prst="rect">
              <a:avLst/>
            </a:prstGeom>
            <a:noFill/>
          </p:spPr>
        </p:pic>
        <p:sp>
          <p:nvSpPr>
            <p:cNvPr id="14" name="Freeform 6"/>
            <p:cNvSpPr>
              <a:spLocks noEditPoints="1"/>
            </p:cNvSpPr>
            <p:nvPr/>
          </p:nvSpPr>
          <p:spPr bwMode="auto">
            <a:xfrm>
              <a:off x="10692071" y="2302112"/>
              <a:ext cx="255025" cy="360909"/>
            </a:xfrm>
            <a:custGeom>
              <a:avLst/>
              <a:gdLst/>
              <a:ahLst/>
              <a:cxnLst>
                <a:cxn ang="0">
                  <a:pos x="3183" y="1792"/>
                </a:cxn>
                <a:cxn ang="0">
                  <a:pos x="4149" y="1565"/>
                </a:cxn>
                <a:cxn ang="0">
                  <a:pos x="5343" y="1493"/>
                </a:cxn>
                <a:cxn ang="0">
                  <a:pos x="6531" y="1652"/>
                </a:cxn>
                <a:cxn ang="0">
                  <a:pos x="7531" y="1909"/>
                </a:cxn>
                <a:cxn ang="0">
                  <a:pos x="7880" y="1895"/>
                </a:cxn>
                <a:cxn ang="0">
                  <a:pos x="7787" y="1288"/>
                </a:cxn>
                <a:cxn ang="0">
                  <a:pos x="7596" y="852"/>
                </a:cxn>
                <a:cxn ang="0">
                  <a:pos x="7053" y="408"/>
                </a:cxn>
                <a:cxn ang="0">
                  <a:pos x="6116" y="81"/>
                </a:cxn>
                <a:cxn ang="0">
                  <a:pos x="4811" y="19"/>
                </a:cxn>
                <a:cxn ang="0">
                  <a:pos x="3712" y="288"/>
                </a:cxn>
                <a:cxn ang="0">
                  <a:pos x="3012" y="708"/>
                </a:cxn>
                <a:cxn ang="0">
                  <a:pos x="2704" y="1062"/>
                </a:cxn>
                <a:cxn ang="0">
                  <a:pos x="2622" y="1421"/>
                </a:cxn>
                <a:cxn ang="0">
                  <a:pos x="2629" y="1920"/>
                </a:cxn>
                <a:cxn ang="0">
                  <a:pos x="2546" y="9978"/>
                </a:cxn>
                <a:cxn ang="0">
                  <a:pos x="2188" y="11300"/>
                </a:cxn>
                <a:cxn ang="0">
                  <a:pos x="1916" y="12753"/>
                </a:cxn>
                <a:cxn ang="0">
                  <a:pos x="1818" y="14127"/>
                </a:cxn>
                <a:cxn ang="0">
                  <a:pos x="1628" y="15274"/>
                </a:cxn>
                <a:cxn ang="0">
                  <a:pos x="1271" y="16019"/>
                </a:cxn>
                <a:cxn ang="0">
                  <a:pos x="746" y="16180"/>
                </a:cxn>
                <a:cxn ang="0">
                  <a:pos x="300" y="15959"/>
                </a:cxn>
                <a:cxn ang="0">
                  <a:pos x="44" y="15398"/>
                </a:cxn>
                <a:cxn ang="0">
                  <a:pos x="19" y="14416"/>
                </a:cxn>
                <a:cxn ang="0">
                  <a:pos x="192" y="12651"/>
                </a:cxn>
                <a:cxn ang="0">
                  <a:pos x="508" y="10519"/>
                </a:cxn>
                <a:cxn ang="0">
                  <a:pos x="946" y="8898"/>
                </a:cxn>
                <a:cxn ang="0">
                  <a:pos x="1797" y="8024"/>
                </a:cxn>
                <a:cxn ang="0">
                  <a:pos x="3039" y="7372"/>
                </a:cxn>
                <a:cxn ang="0">
                  <a:pos x="5056" y="8219"/>
                </a:cxn>
                <a:cxn ang="0">
                  <a:pos x="3170" y="13796"/>
                </a:cxn>
                <a:cxn ang="0">
                  <a:pos x="8097" y="10709"/>
                </a:cxn>
                <a:cxn ang="0">
                  <a:pos x="8416" y="11951"/>
                </a:cxn>
                <a:cxn ang="0">
                  <a:pos x="8624" y="13671"/>
                </a:cxn>
                <a:cxn ang="0">
                  <a:pos x="8754" y="15133"/>
                </a:cxn>
                <a:cxn ang="0">
                  <a:pos x="9061" y="15861"/>
                </a:cxn>
                <a:cxn ang="0">
                  <a:pos x="9651" y="16070"/>
                </a:cxn>
                <a:cxn ang="0">
                  <a:pos x="10309" y="15880"/>
                </a:cxn>
                <a:cxn ang="0">
                  <a:pos x="10543" y="15346"/>
                </a:cxn>
                <a:cxn ang="0">
                  <a:pos x="10552" y="14497"/>
                </a:cxn>
                <a:cxn ang="0">
                  <a:pos x="10429" y="13442"/>
                </a:cxn>
                <a:cxn ang="0">
                  <a:pos x="9888" y="10333"/>
                </a:cxn>
                <a:cxn ang="0">
                  <a:pos x="9401" y="8826"/>
                </a:cxn>
                <a:cxn ang="0">
                  <a:pos x="8731" y="8045"/>
                </a:cxn>
                <a:cxn ang="0">
                  <a:pos x="8229" y="7675"/>
                </a:cxn>
                <a:cxn ang="0">
                  <a:pos x="7827" y="3419"/>
                </a:cxn>
                <a:cxn ang="0">
                  <a:pos x="7791" y="4262"/>
                </a:cxn>
                <a:cxn ang="0">
                  <a:pos x="7239" y="5416"/>
                </a:cxn>
                <a:cxn ang="0">
                  <a:pos x="6227" y="6174"/>
                </a:cxn>
                <a:cxn ang="0">
                  <a:pos x="4930" y="6369"/>
                </a:cxn>
                <a:cxn ang="0">
                  <a:pos x="3722" y="5929"/>
                </a:cxn>
                <a:cxn ang="0">
                  <a:pos x="2874" y="4992"/>
                </a:cxn>
                <a:cxn ang="0">
                  <a:pos x="2555" y="3728"/>
                </a:cxn>
                <a:cxn ang="0">
                  <a:pos x="2647" y="3387"/>
                </a:cxn>
                <a:cxn ang="0">
                  <a:pos x="3229" y="2984"/>
                </a:cxn>
                <a:cxn ang="0">
                  <a:pos x="4104" y="2621"/>
                </a:cxn>
                <a:cxn ang="0">
                  <a:pos x="5261" y="2478"/>
                </a:cxn>
                <a:cxn ang="0">
                  <a:pos x="6484" y="2572"/>
                </a:cxn>
                <a:cxn ang="0">
                  <a:pos x="7276" y="2774"/>
                </a:cxn>
                <a:cxn ang="0">
                  <a:pos x="7720" y="3056"/>
                </a:cxn>
              </a:cxnLst>
              <a:rect l="0" t="0" r="r" b="b"/>
              <a:pathLst>
                <a:path w="10563" h="16191">
                  <a:moveTo>
                    <a:pt x="2636" y="1982"/>
                  </a:moveTo>
                  <a:lnTo>
                    <a:pt x="2650" y="1976"/>
                  </a:lnTo>
                  <a:lnTo>
                    <a:pt x="2694" y="1960"/>
                  </a:lnTo>
                  <a:lnTo>
                    <a:pt x="2761" y="1934"/>
                  </a:lnTo>
                  <a:lnTo>
                    <a:pt x="2855" y="1899"/>
                  </a:lnTo>
                  <a:lnTo>
                    <a:pt x="2911" y="1880"/>
                  </a:lnTo>
                  <a:lnTo>
                    <a:pt x="2971" y="1860"/>
                  </a:lnTo>
                  <a:lnTo>
                    <a:pt x="3037" y="1838"/>
                  </a:lnTo>
                  <a:lnTo>
                    <a:pt x="3107" y="1815"/>
                  </a:lnTo>
                  <a:lnTo>
                    <a:pt x="3183" y="1792"/>
                  </a:lnTo>
                  <a:lnTo>
                    <a:pt x="3262" y="1768"/>
                  </a:lnTo>
                  <a:lnTo>
                    <a:pt x="3347" y="1745"/>
                  </a:lnTo>
                  <a:lnTo>
                    <a:pt x="3436" y="1719"/>
                  </a:lnTo>
                  <a:lnTo>
                    <a:pt x="3528" y="1696"/>
                  </a:lnTo>
                  <a:lnTo>
                    <a:pt x="3624" y="1672"/>
                  </a:lnTo>
                  <a:lnTo>
                    <a:pt x="3722" y="1648"/>
                  </a:lnTo>
                  <a:lnTo>
                    <a:pt x="3825" y="1626"/>
                  </a:lnTo>
                  <a:lnTo>
                    <a:pt x="3930" y="1605"/>
                  </a:lnTo>
                  <a:lnTo>
                    <a:pt x="4039" y="1584"/>
                  </a:lnTo>
                  <a:lnTo>
                    <a:pt x="4149" y="1565"/>
                  </a:lnTo>
                  <a:lnTo>
                    <a:pt x="4262" y="1547"/>
                  </a:lnTo>
                  <a:lnTo>
                    <a:pt x="4377" y="1532"/>
                  </a:lnTo>
                  <a:lnTo>
                    <a:pt x="4494" y="1518"/>
                  </a:lnTo>
                  <a:lnTo>
                    <a:pt x="4612" y="1507"/>
                  </a:lnTo>
                  <a:lnTo>
                    <a:pt x="4732" y="1497"/>
                  </a:lnTo>
                  <a:lnTo>
                    <a:pt x="4853" y="1491"/>
                  </a:lnTo>
                  <a:lnTo>
                    <a:pt x="4974" y="1486"/>
                  </a:lnTo>
                  <a:lnTo>
                    <a:pt x="5097" y="1486"/>
                  </a:lnTo>
                  <a:lnTo>
                    <a:pt x="5220" y="1487"/>
                  </a:lnTo>
                  <a:lnTo>
                    <a:pt x="5343" y="1493"/>
                  </a:lnTo>
                  <a:lnTo>
                    <a:pt x="5466" y="1501"/>
                  </a:lnTo>
                  <a:lnTo>
                    <a:pt x="5589" y="1511"/>
                  </a:lnTo>
                  <a:lnTo>
                    <a:pt x="5711" y="1522"/>
                  </a:lnTo>
                  <a:lnTo>
                    <a:pt x="5832" y="1537"/>
                  </a:lnTo>
                  <a:lnTo>
                    <a:pt x="5953" y="1552"/>
                  </a:lnTo>
                  <a:lnTo>
                    <a:pt x="6072" y="1570"/>
                  </a:lnTo>
                  <a:lnTo>
                    <a:pt x="6190" y="1589"/>
                  </a:lnTo>
                  <a:lnTo>
                    <a:pt x="6305" y="1609"/>
                  </a:lnTo>
                  <a:lnTo>
                    <a:pt x="6419" y="1630"/>
                  </a:lnTo>
                  <a:lnTo>
                    <a:pt x="6531" y="1652"/>
                  </a:lnTo>
                  <a:lnTo>
                    <a:pt x="6640" y="1676"/>
                  </a:lnTo>
                  <a:lnTo>
                    <a:pt x="6746" y="1699"/>
                  </a:lnTo>
                  <a:lnTo>
                    <a:pt x="6849" y="1723"/>
                  </a:lnTo>
                  <a:lnTo>
                    <a:pt x="6949" y="1748"/>
                  </a:lnTo>
                  <a:lnTo>
                    <a:pt x="7044" y="1771"/>
                  </a:lnTo>
                  <a:lnTo>
                    <a:pt x="7136" y="1795"/>
                  </a:lnTo>
                  <a:lnTo>
                    <a:pt x="7225" y="1819"/>
                  </a:lnTo>
                  <a:lnTo>
                    <a:pt x="7309" y="1843"/>
                  </a:lnTo>
                  <a:lnTo>
                    <a:pt x="7387" y="1865"/>
                  </a:lnTo>
                  <a:lnTo>
                    <a:pt x="7531" y="1909"/>
                  </a:lnTo>
                  <a:lnTo>
                    <a:pt x="7653" y="1946"/>
                  </a:lnTo>
                  <a:lnTo>
                    <a:pt x="7751" y="1978"/>
                  </a:lnTo>
                  <a:lnTo>
                    <a:pt x="7825" y="2003"/>
                  </a:lnTo>
                  <a:lnTo>
                    <a:pt x="7869" y="2019"/>
                  </a:lnTo>
                  <a:lnTo>
                    <a:pt x="7885" y="2024"/>
                  </a:lnTo>
                  <a:lnTo>
                    <a:pt x="7885" y="2018"/>
                  </a:lnTo>
                  <a:lnTo>
                    <a:pt x="7885" y="2002"/>
                  </a:lnTo>
                  <a:lnTo>
                    <a:pt x="7884" y="1975"/>
                  </a:lnTo>
                  <a:lnTo>
                    <a:pt x="7883" y="1940"/>
                  </a:lnTo>
                  <a:lnTo>
                    <a:pt x="7880" y="1895"/>
                  </a:lnTo>
                  <a:lnTo>
                    <a:pt x="7876" y="1844"/>
                  </a:lnTo>
                  <a:lnTo>
                    <a:pt x="7871" y="1784"/>
                  </a:lnTo>
                  <a:lnTo>
                    <a:pt x="7865" y="1719"/>
                  </a:lnTo>
                  <a:lnTo>
                    <a:pt x="7856" y="1649"/>
                  </a:lnTo>
                  <a:lnTo>
                    <a:pt x="7845" y="1575"/>
                  </a:lnTo>
                  <a:lnTo>
                    <a:pt x="7832" y="1497"/>
                  </a:lnTo>
                  <a:lnTo>
                    <a:pt x="7817" y="1415"/>
                  </a:lnTo>
                  <a:lnTo>
                    <a:pt x="7807" y="1373"/>
                  </a:lnTo>
                  <a:lnTo>
                    <a:pt x="7798" y="1331"/>
                  </a:lnTo>
                  <a:lnTo>
                    <a:pt x="7787" y="1288"/>
                  </a:lnTo>
                  <a:lnTo>
                    <a:pt x="7776" y="1246"/>
                  </a:lnTo>
                  <a:lnTo>
                    <a:pt x="7763" y="1203"/>
                  </a:lnTo>
                  <a:lnTo>
                    <a:pt x="7750" y="1160"/>
                  </a:lnTo>
                  <a:lnTo>
                    <a:pt x="7736" y="1117"/>
                  </a:lnTo>
                  <a:lnTo>
                    <a:pt x="7722" y="1074"/>
                  </a:lnTo>
                  <a:lnTo>
                    <a:pt x="7704" y="1031"/>
                  </a:lnTo>
                  <a:lnTo>
                    <a:pt x="7683" y="988"/>
                  </a:lnTo>
                  <a:lnTo>
                    <a:pt x="7658" y="943"/>
                  </a:lnTo>
                  <a:lnTo>
                    <a:pt x="7629" y="898"/>
                  </a:lnTo>
                  <a:lnTo>
                    <a:pt x="7596" y="852"/>
                  </a:lnTo>
                  <a:lnTo>
                    <a:pt x="7560" y="807"/>
                  </a:lnTo>
                  <a:lnTo>
                    <a:pt x="7519" y="761"/>
                  </a:lnTo>
                  <a:lnTo>
                    <a:pt x="7475" y="714"/>
                  </a:lnTo>
                  <a:lnTo>
                    <a:pt x="7426" y="670"/>
                  </a:lnTo>
                  <a:lnTo>
                    <a:pt x="7374" y="624"/>
                  </a:lnTo>
                  <a:lnTo>
                    <a:pt x="7318" y="580"/>
                  </a:lnTo>
                  <a:lnTo>
                    <a:pt x="7258" y="535"/>
                  </a:lnTo>
                  <a:lnTo>
                    <a:pt x="7194" y="492"/>
                  </a:lnTo>
                  <a:lnTo>
                    <a:pt x="7126" y="449"/>
                  </a:lnTo>
                  <a:lnTo>
                    <a:pt x="7053" y="408"/>
                  </a:lnTo>
                  <a:lnTo>
                    <a:pt x="6978" y="367"/>
                  </a:lnTo>
                  <a:lnTo>
                    <a:pt x="6898" y="328"/>
                  </a:lnTo>
                  <a:lnTo>
                    <a:pt x="6814" y="290"/>
                  </a:lnTo>
                  <a:lnTo>
                    <a:pt x="6727" y="255"/>
                  </a:lnTo>
                  <a:lnTo>
                    <a:pt x="6635" y="221"/>
                  </a:lnTo>
                  <a:lnTo>
                    <a:pt x="6539" y="188"/>
                  </a:lnTo>
                  <a:lnTo>
                    <a:pt x="6439" y="158"/>
                  </a:lnTo>
                  <a:lnTo>
                    <a:pt x="6335" y="131"/>
                  </a:lnTo>
                  <a:lnTo>
                    <a:pt x="6227" y="104"/>
                  </a:lnTo>
                  <a:lnTo>
                    <a:pt x="6116" y="81"/>
                  </a:lnTo>
                  <a:lnTo>
                    <a:pt x="6000" y="61"/>
                  </a:lnTo>
                  <a:lnTo>
                    <a:pt x="5880" y="43"/>
                  </a:lnTo>
                  <a:lnTo>
                    <a:pt x="5757" y="27"/>
                  </a:lnTo>
                  <a:lnTo>
                    <a:pt x="5628" y="16"/>
                  </a:lnTo>
                  <a:lnTo>
                    <a:pt x="5496" y="7"/>
                  </a:lnTo>
                  <a:lnTo>
                    <a:pt x="5360" y="2"/>
                  </a:lnTo>
                  <a:lnTo>
                    <a:pt x="5220" y="0"/>
                  </a:lnTo>
                  <a:lnTo>
                    <a:pt x="5080" y="2"/>
                  </a:lnTo>
                  <a:lnTo>
                    <a:pt x="4944" y="9"/>
                  </a:lnTo>
                  <a:lnTo>
                    <a:pt x="4811" y="19"/>
                  </a:lnTo>
                  <a:lnTo>
                    <a:pt x="4683" y="32"/>
                  </a:lnTo>
                  <a:lnTo>
                    <a:pt x="4559" y="51"/>
                  </a:lnTo>
                  <a:lnTo>
                    <a:pt x="4439" y="71"/>
                  </a:lnTo>
                  <a:lnTo>
                    <a:pt x="4323" y="95"/>
                  </a:lnTo>
                  <a:lnTo>
                    <a:pt x="4211" y="120"/>
                  </a:lnTo>
                  <a:lnTo>
                    <a:pt x="4104" y="150"/>
                  </a:lnTo>
                  <a:lnTo>
                    <a:pt x="4000" y="182"/>
                  </a:lnTo>
                  <a:lnTo>
                    <a:pt x="3900" y="216"/>
                  </a:lnTo>
                  <a:lnTo>
                    <a:pt x="3805" y="251"/>
                  </a:lnTo>
                  <a:lnTo>
                    <a:pt x="3712" y="288"/>
                  </a:lnTo>
                  <a:lnTo>
                    <a:pt x="3626" y="327"/>
                  </a:lnTo>
                  <a:lnTo>
                    <a:pt x="3541" y="367"/>
                  </a:lnTo>
                  <a:lnTo>
                    <a:pt x="3461" y="408"/>
                  </a:lnTo>
                  <a:lnTo>
                    <a:pt x="3386" y="450"/>
                  </a:lnTo>
                  <a:lnTo>
                    <a:pt x="3314" y="493"/>
                  </a:lnTo>
                  <a:lnTo>
                    <a:pt x="3245" y="536"/>
                  </a:lnTo>
                  <a:lnTo>
                    <a:pt x="3182" y="579"/>
                  </a:lnTo>
                  <a:lnTo>
                    <a:pt x="3121" y="622"/>
                  </a:lnTo>
                  <a:lnTo>
                    <a:pt x="3065" y="666"/>
                  </a:lnTo>
                  <a:lnTo>
                    <a:pt x="3012" y="708"/>
                  </a:lnTo>
                  <a:lnTo>
                    <a:pt x="2965" y="750"/>
                  </a:lnTo>
                  <a:lnTo>
                    <a:pt x="2921" y="790"/>
                  </a:lnTo>
                  <a:lnTo>
                    <a:pt x="2879" y="830"/>
                  </a:lnTo>
                  <a:lnTo>
                    <a:pt x="2843" y="868"/>
                  </a:lnTo>
                  <a:lnTo>
                    <a:pt x="2811" y="906"/>
                  </a:lnTo>
                  <a:lnTo>
                    <a:pt x="2781" y="940"/>
                  </a:lnTo>
                  <a:lnTo>
                    <a:pt x="2756" y="973"/>
                  </a:lnTo>
                  <a:lnTo>
                    <a:pt x="2735" y="1005"/>
                  </a:lnTo>
                  <a:lnTo>
                    <a:pt x="2718" y="1032"/>
                  </a:lnTo>
                  <a:lnTo>
                    <a:pt x="2704" y="1062"/>
                  </a:lnTo>
                  <a:lnTo>
                    <a:pt x="2690" y="1091"/>
                  </a:lnTo>
                  <a:lnTo>
                    <a:pt x="2678" y="1123"/>
                  </a:lnTo>
                  <a:lnTo>
                    <a:pt x="2667" y="1157"/>
                  </a:lnTo>
                  <a:lnTo>
                    <a:pt x="2657" y="1192"/>
                  </a:lnTo>
                  <a:lnTo>
                    <a:pt x="2649" y="1228"/>
                  </a:lnTo>
                  <a:lnTo>
                    <a:pt x="2642" y="1266"/>
                  </a:lnTo>
                  <a:lnTo>
                    <a:pt x="2636" y="1303"/>
                  </a:lnTo>
                  <a:lnTo>
                    <a:pt x="2630" y="1343"/>
                  </a:lnTo>
                  <a:lnTo>
                    <a:pt x="2626" y="1381"/>
                  </a:lnTo>
                  <a:lnTo>
                    <a:pt x="2622" y="1421"/>
                  </a:lnTo>
                  <a:lnTo>
                    <a:pt x="2620" y="1460"/>
                  </a:lnTo>
                  <a:lnTo>
                    <a:pt x="2617" y="1501"/>
                  </a:lnTo>
                  <a:lnTo>
                    <a:pt x="2616" y="1539"/>
                  </a:lnTo>
                  <a:lnTo>
                    <a:pt x="2615" y="1579"/>
                  </a:lnTo>
                  <a:lnTo>
                    <a:pt x="2615" y="1616"/>
                  </a:lnTo>
                  <a:lnTo>
                    <a:pt x="2616" y="1690"/>
                  </a:lnTo>
                  <a:lnTo>
                    <a:pt x="2618" y="1759"/>
                  </a:lnTo>
                  <a:lnTo>
                    <a:pt x="2622" y="1820"/>
                  </a:lnTo>
                  <a:lnTo>
                    <a:pt x="2626" y="1875"/>
                  </a:lnTo>
                  <a:lnTo>
                    <a:pt x="2629" y="1920"/>
                  </a:lnTo>
                  <a:lnTo>
                    <a:pt x="2632" y="1954"/>
                  </a:lnTo>
                  <a:lnTo>
                    <a:pt x="2635" y="1975"/>
                  </a:lnTo>
                  <a:lnTo>
                    <a:pt x="2636" y="1982"/>
                  </a:lnTo>
                  <a:close/>
                  <a:moveTo>
                    <a:pt x="2555" y="14663"/>
                  </a:moveTo>
                  <a:lnTo>
                    <a:pt x="7804" y="14663"/>
                  </a:lnTo>
                  <a:lnTo>
                    <a:pt x="7804" y="16067"/>
                  </a:lnTo>
                  <a:lnTo>
                    <a:pt x="2555" y="16067"/>
                  </a:lnTo>
                  <a:lnTo>
                    <a:pt x="2555" y="14663"/>
                  </a:lnTo>
                  <a:close/>
                  <a:moveTo>
                    <a:pt x="2555" y="9954"/>
                  </a:moveTo>
                  <a:lnTo>
                    <a:pt x="2546" y="9978"/>
                  </a:lnTo>
                  <a:lnTo>
                    <a:pt x="2525" y="10046"/>
                  </a:lnTo>
                  <a:lnTo>
                    <a:pt x="2493" y="10155"/>
                  </a:lnTo>
                  <a:lnTo>
                    <a:pt x="2451" y="10299"/>
                  </a:lnTo>
                  <a:lnTo>
                    <a:pt x="2400" y="10478"/>
                  </a:lnTo>
                  <a:lnTo>
                    <a:pt x="2344" y="10684"/>
                  </a:lnTo>
                  <a:lnTo>
                    <a:pt x="2313" y="10797"/>
                  </a:lnTo>
                  <a:lnTo>
                    <a:pt x="2283" y="10916"/>
                  </a:lnTo>
                  <a:lnTo>
                    <a:pt x="2252" y="11039"/>
                  </a:lnTo>
                  <a:lnTo>
                    <a:pt x="2221" y="11168"/>
                  </a:lnTo>
                  <a:lnTo>
                    <a:pt x="2188" y="11300"/>
                  </a:lnTo>
                  <a:lnTo>
                    <a:pt x="2157" y="11437"/>
                  </a:lnTo>
                  <a:lnTo>
                    <a:pt x="2126" y="11577"/>
                  </a:lnTo>
                  <a:lnTo>
                    <a:pt x="2096" y="11719"/>
                  </a:lnTo>
                  <a:lnTo>
                    <a:pt x="2064" y="11864"/>
                  </a:lnTo>
                  <a:lnTo>
                    <a:pt x="2036" y="12011"/>
                  </a:lnTo>
                  <a:lnTo>
                    <a:pt x="2009" y="12158"/>
                  </a:lnTo>
                  <a:lnTo>
                    <a:pt x="1983" y="12307"/>
                  </a:lnTo>
                  <a:lnTo>
                    <a:pt x="1959" y="12456"/>
                  </a:lnTo>
                  <a:lnTo>
                    <a:pt x="1936" y="12605"/>
                  </a:lnTo>
                  <a:lnTo>
                    <a:pt x="1916" y="12753"/>
                  </a:lnTo>
                  <a:lnTo>
                    <a:pt x="1898" y="12899"/>
                  </a:lnTo>
                  <a:lnTo>
                    <a:pt x="1883" y="13045"/>
                  </a:lnTo>
                  <a:lnTo>
                    <a:pt x="1871" y="13188"/>
                  </a:lnTo>
                  <a:lnTo>
                    <a:pt x="1863" y="13328"/>
                  </a:lnTo>
                  <a:lnTo>
                    <a:pt x="1857" y="13465"/>
                  </a:lnTo>
                  <a:lnTo>
                    <a:pt x="1852" y="13600"/>
                  </a:lnTo>
                  <a:lnTo>
                    <a:pt x="1846" y="13734"/>
                  </a:lnTo>
                  <a:lnTo>
                    <a:pt x="1838" y="13867"/>
                  </a:lnTo>
                  <a:lnTo>
                    <a:pt x="1829" y="13997"/>
                  </a:lnTo>
                  <a:lnTo>
                    <a:pt x="1818" y="14127"/>
                  </a:lnTo>
                  <a:lnTo>
                    <a:pt x="1807" y="14254"/>
                  </a:lnTo>
                  <a:lnTo>
                    <a:pt x="1793" y="14379"/>
                  </a:lnTo>
                  <a:lnTo>
                    <a:pt x="1779" y="14501"/>
                  </a:lnTo>
                  <a:lnTo>
                    <a:pt x="1762" y="14621"/>
                  </a:lnTo>
                  <a:lnTo>
                    <a:pt x="1744" y="14739"/>
                  </a:lnTo>
                  <a:lnTo>
                    <a:pt x="1724" y="14852"/>
                  </a:lnTo>
                  <a:lnTo>
                    <a:pt x="1702" y="14964"/>
                  </a:lnTo>
                  <a:lnTo>
                    <a:pt x="1679" y="15071"/>
                  </a:lnTo>
                  <a:lnTo>
                    <a:pt x="1655" y="15174"/>
                  </a:lnTo>
                  <a:lnTo>
                    <a:pt x="1628" y="15274"/>
                  </a:lnTo>
                  <a:lnTo>
                    <a:pt x="1600" y="15370"/>
                  </a:lnTo>
                  <a:lnTo>
                    <a:pt x="1570" y="15462"/>
                  </a:lnTo>
                  <a:lnTo>
                    <a:pt x="1539" y="15549"/>
                  </a:lnTo>
                  <a:lnTo>
                    <a:pt x="1506" y="15632"/>
                  </a:lnTo>
                  <a:lnTo>
                    <a:pt x="1471" y="15710"/>
                  </a:lnTo>
                  <a:lnTo>
                    <a:pt x="1434" y="15783"/>
                  </a:lnTo>
                  <a:lnTo>
                    <a:pt x="1397" y="15850"/>
                  </a:lnTo>
                  <a:lnTo>
                    <a:pt x="1356" y="15913"/>
                  </a:lnTo>
                  <a:lnTo>
                    <a:pt x="1314" y="15968"/>
                  </a:lnTo>
                  <a:lnTo>
                    <a:pt x="1271" y="16019"/>
                  </a:lnTo>
                  <a:lnTo>
                    <a:pt x="1225" y="16063"/>
                  </a:lnTo>
                  <a:lnTo>
                    <a:pt x="1178" y="16102"/>
                  </a:lnTo>
                  <a:lnTo>
                    <a:pt x="1129" y="16133"/>
                  </a:lnTo>
                  <a:lnTo>
                    <a:pt x="1078" y="16159"/>
                  </a:lnTo>
                  <a:lnTo>
                    <a:pt x="1025" y="16177"/>
                  </a:lnTo>
                  <a:lnTo>
                    <a:pt x="970" y="16188"/>
                  </a:lnTo>
                  <a:lnTo>
                    <a:pt x="914" y="16191"/>
                  </a:lnTo>
                  <a:lnTo>
                    <a:pt x="856" y="16190"/>
                  </a:lnTo>
                  <a:lnTo>
                    <a:pt x="801" y="16186"/>
                  </a:lnTo>
                  <a:lnTo>
                    <a:pt x="746" y="16180"/>
                  </a:lnTo>
                  <a:lnTo>
                    <a:pt x="695" y="16171"/>
                  </a:lnTo>
                  <a:lnTo>
                    <a:pt x="643" y="16160"/>
                  </a:lnTo>
                  <a:lnTo>
                    <a:pt x="594" y="16145"/>
                  </a:lnTo>
                  <a:lnTo>
                    <a:pt x="547" y="16128"/>
                  </a:lnTo>
                  <a:lnTo>
                    <a:pt x="501" y="16107"/>
                  </a:lnTo>
                  <a:lnTo>
                    <a:pt x="457" y="16084"/>
                  </a:lnTo>
                  <a:lnTo>
                    <a:pt x="414" y="16057"/>
                  </a:lnTo>
                  <a:lnTo>
                    <a:pt x="374" y="16028"/>
                  </a:lnTo>
                  <a:lnTo>
                    <a:pt x="336" y="15996"/>
                  </a:lnTo>
                  <a:lnTo>
                    <a:pt x="300" y="15959"/>
                  </a:lnTo>
                  <a:lnTo>
                    <a:pt x="264" y="15920"/>
                  </a:lnTo>
                  <a:lnTo>
                    <a:pt x="232" y="15876"/>
                  </a:lnTo>
                  <a:lnTo>
                    <a:pt x="201" y="15830"/>
                  </a:lnTo>
                  <a:lnTo>
                    <a:pt x="171" y="15780"/>
                  </a:lnTo>
                  <a:lnTo>
                    <a:pt x="145" y="15726"/>
                  </a:lnTo>
                  <a:lnTo>
                    <a:pt x="120" y="15668"/>
                  </a:lnTo>
                  <a:lnTo>
                    <a:pt x="99" y="15606"/>
                  </a:lnTo>
                  <a:lnTo>
                    <a:pt x="78" y="15541"/>
                  </a:lnTo>
                  <a:lnTo>
                    <a:pt x="61" y="15472"/>
                  </a:lnTo>
                  <a:lnTo>
                    <a:pt x="44" y="15398"/>
                  </a:lnTo>
                  <a:lnTo>
                    <a:pt x="31" y="15320"/>
                  </a:lnTo>
                  <a:lnTo>
                    <a:pt x="19" y="15239"/>
                  </a:lnTo>
                  <a:lnTo>
                    <a:pt x="11" y="15152"/>
                  </a:lnTo>
                  <a:lnTo>
                    <a:pt x="4" y="15062"/>
                  </a:lnTo>
                  <a:lnTo>
                    <a:pt x="1" y="14966"/>
                  </a:lnTo>
                  <a:lnTo>
                    <a:pt x="0" y="14866"/>
                  </a:lnTo>
                  <a:lnTo>
                    <a:pt x="1" y="14762"/>
                  </a:lnTo>
                  <a:lnTo>
                    <a:pt x="5" y="14653"/>
                  </a:lnTo>
                  <a:lnTo>
                    <a:pt x="11" y="14539"/>
                  </a:lnTo>
                  <a:lnTo>
                    <a:pt x="19" y="14416"/>
                  </a:lnTo>
                  <a:lnTo>
                    <a:pt x="30" y="14281"/>
                  </a:lnTo>
                  <a:lnTo>
                    <a:pt x="41" y="14135"/>
                  </a:lnTo>
                  <a:lnTo>
                    <a:pt x="55" y="13977"/>
                  </a:lnTo>
                  <a:lnTo>
                    <a:pt x="70" y="13810"/>
                  </a:lnTo>
                  <a:lnTo>
                    <a:pt x="87" y="13634"/>
                  </a:lnTo>
                  <a:lnTo>
                    <a:pt x="105" y="13451"/>
                  </a:lnTo>
                  <a:lnTo>
                    <a:pt x="125" y="13258"/>
                  </a:lnTo>
                  <a:lnTo>
                    <a:pt x="145" y="13061"/>
                  </a:lnTo>
                  <a:lnTo>
                    <a:pt x="168" y="12859"/>
                  </a:lnTo>
                  <a:lnTo>
                    <a:pt x="192" y="12651"/>
                  </a:lnTo>
                  <a:lnTo>
                    <a:pt x="218" y="12440"/>
                  </a:lnTo>
                  <a:lnTo>
                    <a:pt x="245" y="12225"/>
                  </a:lnTo>
                  <a:lnTo>
                    <a:pt x="273" y="12010"/>
                  </a:lnTo>
                  <a:lnTo>
                    <a:pt x="303" y="11793"/>
                  </a:lnTo>
                  <a:lnTo>
                    <a:pt x="334" y="11576"/>
                  </a:lnTo>
                  <a:lnTo>
                    <a:pt x="366" y="11359"/>
                  </a:lnTo>
                  <a:lnTo>
                    <a:pt x="400" y="11144"/>
                  </a:lnTo>
                  <a:lnTo>
                    <a:pt x="435" y="10933"/>
                  </a:lnTo>
                  <a:lnTo>
                    <a:pt x="471" y="10724"/>
                  </a:lnTo>
                  <a:lnTo>
                    <a:pt x="508" y="10519"/>
                  </a:lnTo>
                  <a:lnTo>
                    <a:pt x="548" y="10320"/>
                  </a:lnTo>
                  <a:lnTo>
                    <a:pt x="587" y="10125"/>
                  </a:lnTo>
                  <a:lnTo>
                    <a:pt x="628" y="9939"/>
                  </a:lnTo>
                  <a:lnTo>
                    <a:pt x="670" y="9760"/>
                  </a:lnTo>
                  <a:lnTo>
                    <a:pt x="713" y="9590"/>
                  </a:lnTo>
                  <a:lnTo>
                    <a:pt x="757" y="9429"/>
                  </a:lnTo>
                  <a:lnTo>
                    <a:pt x="804" y="9278"/>
                  </a:lnTo>
                  <a:lnTo>
                    <a:pt x="849" y="9140"/>
                  </a:lnTo>
                  <a:lnTo>
                    <a:pt x="898" y="9012"/>
                  </a:lnTo>
                  <a:lnTo>
                    <a:pt x="946" y="8898"/>
                  </a:lnTo>
                  <a:lnTo>
                    <a:pt x="995" y="8798"/>
                  </a:lnTo>
                  <a:lnTo>
                    <a:pt x="1051" y="8706"/>
                  </a:lnTo>
                  <a:lnTo>
                    <a:pt x="1116" y="8615"/>
                  </a:lnTo>
                  <a:lnTo>
                    <a:pt x="1191" y="8526"/>
                  </a:lnTo>
                  <a:lnTo>
                    <a:pt x="1275" y="8438"/>
                  </a:lnTo>
                  <a:lnTo>
                    <a:pt x="1367" y="8352"/>
                  </a:lnTo>
                  <a:lnTo>
                    <a:pt x="1465" y="8267"/>
                  </a:lnTo>
                  <a:lnTo>
                    <a:pt x="1570" y="8184"/>
                  </a:lnTo>
                  <a:lnTo>
                    <a:pt x="1681" y="8103"/>
                  </a:lnTo>
                  <a:lnTo>
                    <a:pt x="1797" y="8024"/>
                  </a:lnTo>
                  <a:lnTo>
                    <a:pt x="1916" y="7947"/>
                  </a:lnTo>
                  <a:lnTo>
                    <a:pt x="2039" y="7873"/>
                  </a:lnTo>
                  <a:lnTo>
                    <a:pt x="2164" y="7801"/>
                  </a:lnTo>
                  <a:lnTo>
                    <a:pt x="2290" y="7731"/>
                  </a:lnTo>
                  <a:lnTo>
                    <a:pt x="2417" y="7664"/>
                  </a:lnTo>
                  <a:lnTo>
                    <a:pt x="2545" y="7600"/>
                  </a:lnTo>
                  <a:lnTo>
                    <a:pt x="2672" y="7538"/>
                  </a:lnTo>
                  <a:lnTo>
                    <a:pt x="2797" y="7480"/>
                  </a:lnTo>
                  <a:lnTo>
                    <a:pt x="2920" y="7425"/>
                  </a:lnTo>
                  <a:lnTo>
                    <a:pt x="3039" y="7372"/>
                  </a:lnTo>
                  <a:lnTo>
                    <a:pt x="3155" y="7322"/>
                  </a:lnTo>
                  <a:lnTo>
                    <a:pt x="3266" y="7277"/>
                  </a:lnTo>
                  <a:lnTo>
                    <a:pt x="3370" y="7234"/>
                  </a:lnTo>
                  <a:lnTo>
                    <a:pt x="3469" y="7196"/>
                  </a:lnTo>
                  <a:lnTo>
                    <a:pt x="3562" y="7159"/>
                  </a:lnTo>
                  <a:lnTo>
                    <a:pt x="3721" y="7101"/>
                  </a:lnTo>
                  <a:lnTo>
                    <a:pt x="3843" y="7057"/>
                  </a:lnTo>
                  <a:lnTo>
                    <a:pt x="3921" y="7031"/>
                  </a:lnTo>
                  <a:lnTo>
                    <a:pt x="3948" y="7022"/>
                  </a:lnTo>
                  <a:lnTo>
                    <a:pt x="5056" y="8219"/>
                  </a:lnTo>
                  <a:lnTo>
                    <a:pt x="6450" y="7022"/>
                  </a:lnTo>
                  <a:lnTo>
                    <a:pt x="7270" y="7187"/>
                  </a:lnTo>
                  <a:lnTo>
                    <a:pt x="2472" y="13135"/>
                  </a:lnTo>
                  <a:lnTo>
                    <a:pt x="2555" y="9954"/>
                  </a:lnTo>
                  <a:close/>
                  <a:moveTo>
                    <a:pt x="3293" y="9417"/>
                  </a:moveTo>
                  <a:lnTo>
                    <a:pt x="4317" y="9417"/>
                  </a:lnTo>
                  <a:lnTo>
                    <a:pt x="4317" y="9954"/>
                  </a:lnTo>
                  <a:lnTo>
                    <a:pt x="3293" y="9954"/>
                  </a:lnTo>
                  <a:lnTo>
                    <a:pt x="3293" y="9417"/>
                  </a:lnTo>
                  <a:close/>
                  <a:moveTo>
                    <a:pt x="3170" y="13796"/>
                  </a:moveTo>
                  <a:lnTo>
                    <a:pt x="7763" y="13796"/>
                  </a:lnTo>
                  <a:lnTo>
                    <a:pt x="7885" y="10119"/>
                  </a:lnTo>
                  <a:lnTo>
                    <a:pt x="7892" y="10138"/>
                  </a:lnTo>
                  <a:lnTo>
                    <a:pt x="7914" y="10189"/>
                  </a:lnTo>
                  <a:lnTo>
                    <a:pt x="7946" y="10274"/>
                  </a:lnTo>
                  <a:lnTo>
                    <a:pt x="7989" y="10390"/>
                  </a:lnTo>
                  <a:lnTo>
                    <a:pt x="8014" y="10459"/>
                  </a:lnTo>
                  <a:lnTo>
                    <a:pt x="8040" y="10536"/>
                  </a:lnTo>
                  <a:lnTo>
                    <a:pt x="8068" y="10619"/>
                  </a:lnTo>
                  <a:lnTo>
                    <a:pt x="8097" y="10709"/>
                  </a:lnTo>
                  <a:lnTo>
                    <a:pt x="8127" y="10807"/>
                  </a:lnTo>
                  <a:lnTo>
                    <a:pt x="8159" y="10911"/>
                  </a:lnTo>
                  <a:lnTo>
                    <a:pt x="8191" y="11021"/>
                  </a:lnTo>
                  <a:lnTo>
                    <a:pt x="8224" y="11136"/>
                  </a:lnTo>
                  <a:lnTo>
                    <a:pt x="8257" y="11259"/>
                  </a:lnTo>
                  <a:lnTo>
                    <a:pt x="8289" y="11386"/>
                  </a:lnTo>
                  <a:lnTo>
                    <a:pt x="8321" y="11520"/>
                  </a:lnTo>
                  <a:lnTo>
                    <a:pt x="8354" y="11659"/>
                  </a:lnTo>
                  <a:lnTo>
                    <a:pt x="8386" y="11802"/>
                  </a:lnTo>
                  <a:lnTo>
                    <a:pt x="8416" y="11951"/>
                  </a:lnTo>
                  <a:lnTo>
                    <a:pt x="8445" y="12105"/>
                  </a:lnTo>
                  <a:lnTo>
                    <a:pt x="8473" y="12263"/>
                  </a:lnTo>
                  <a:lnTo>
                    <a:pt x="8500" y="12426"/>
                  </a:lnTo>
                  <a:lnTo>
                    <a:pt x="8525" y="12593"/>
                  </a:lnTo>
                  <a:lnTo>
                    <a:pt x="8548" y="12764"/>
                  </a:lnTo>
                  <a:lnTo>
                    <a:pt x="8568" y="12938"/>
                  </a:lnTo>
                  <a:lnTo>
                    <a:pt x="8586" y="13117"/>
                  </a:lnTo>
                  <a:lnTo>
                    <a:pt x="8601" y="13298"/>
                  </a:lnTo>
                  <a:lnTo>
                    <a:pt x="8615" y="13483"/>
                  </a:lnTo>
                  <a:lnTo>
                    <a:pt x="8624" y="13671"/>
                  </a:lnTo>
                  <a:lnTo>
                    <a:pt x="8632" y="13856"/>
                  </a:lnTo>
                  <a:lnTo>
                    <a:pt x="8641" y="14033"/>
                  </a:lnTo>
                  <a:lnTo>
                    <a:pt x="8650" y="14200"/>
                  </a:lnTo>
                  <a:lnTo>
                    <a:pt x="8661" y="14357"/>
                  </a:lnTo>
                  <a:lnTo>
                    <a:pt x="8673" y="14507"/>
                  </a:lnTo>
                  <a:lnTo>
                    <a:pt x="8686" y="14648"/>
                  </a:lnTo>
                  <a:lnTo>
                    <a:pt x="8700" y="14781"/>
                  </a:lnTo>
                  <a:lnTo>
                    <a:pt x="8717" y="14906"/>
                  </a:lnTo>
                  <a:lnTo>
                    <a:pt x="8735" y="15023"/>
                  </a:lnTo>
                  <a:lnTo>
                    <a:pt x="8754" y="15133"/>
                  </a:lnTo>
                  <a:lnTo>
                    <a:pt x="8775" y="15236"/>
                  </a:lnTo>
                  <a:lnTo>
                    <a:pt x="8798" y="15330"/>
                  </a:lnTo>
                  <a:lnTo>
                    <a:pt x="8822" y="15419"/>
                  </a:lnTo>
                  <a:lnTo>
                    <a:pt x="8850" y="15500"/>
                  </a:lnTo>
                  <a:lnTo>
                    <a:pt x="8879" y="15575"/>
                  </a:lnTo>
                  <a:lnTo>
                    <a:pt x="8911" y="15644"/>
                  </a:lnTo>
                  <a:lnTo>
                    <a:pt x="8944" y="15707"/>
                  </a:lnTo>
                  <a:lnTo>
                    <a:pt x="8981" y="15764"/>
                  </a:lnTo>
                  <a:lnTo>
                    <a:pt x="9019" y="15816"/>
                  </a:lnTo>
                  <a:lnTo>
                    <a:pt x="9061" y="15861"/>
                  </a:lnTo>
                  <a:lnTo>
                    <a:pt x="9106" y="15902"/>
                  </a:lnTo>
                  <a:lnTo>
                    <a:pt x="9153" y="15938"/>
                  </a:lnTo>
                  <a:lnTo>
                    <a:pt x="9204" y="15968"/>
                  </a:lnTo>
                  <a:lnTo>
                    <a:pt x="9258" y="15995"/>
                  </a:lnTo>
                  <a:lnTo>
                    <a:pt x="9314" y="16017"/>
                  </a:lnTo>
                  <a:lnTo>
                    <a:pt x="9375" y="16035"/>
                  </a:lnTo>
                  <a:lnTo>
                    <a:pt x="9439" y="16049"/>
                  </a:lnTo>
                  <a:lnTo>
                    <a:pt x="9506" y="16059"/>
                  </a:lnTo>
                  <a:lnTo>
                    <a:pt x="9577" y="16067"/>
                  </a:lnTo>
                  <a:lnTo>
                    <a:pt x="9651" y="16070"/>
                  </a:lnTo>
                  <a:lnTo>
                    <a:pt x="9730" y="16070"/>
                  </a:lnTo>
                  <a:lnTo>
                    <a:pt x="9814" y="16067"/>
                  </a:lnTo>
                  <a:lnTo>
                    <a:pt x="9894" y="16060"/>
                  </a:lnTo>
                  <a:lnTo>
                    <a:pt x="9970" y="16048"/>
                  </a:lnTo>
                  <a:lnTo>
                    <a:pt x="10040" y="16032"/>
                  </a:lnTo>
                  <a:lnTo>
                    <a:pt x="10103" y="16010"/>
                  </a:lnTo>
                  <a:lnTo>
                    <a:pt x="10163" y="15984"/>
                  </a:lnTo>
                  <a:lnTo>
                    <a:pt x="10216" y="15953"/>
                  </a:lnTo>
                  <a:lnTo>
                    <a:pt x="10264" y="15919"/>
                  </a:lnTo>
                  <a:lnTo>
                    <a:pt x="10309" y="15880"/>
                  </a:lnTo>
                  <a:lnTo>
                    <a:pt x="10348" y="15839"/>
                  </a:lnTo>
                  <a:lnTo>
                    <a:pt x="10383" y="15793"/>
                  </a:lnTo>
                  <a:lnTo>
                    <a:pt x="10415" y="15746"/>
                  </a:lnTo>
                  <a:lnTo>
                    <a:pt x="10443" y="15694"/>
                  </a:lnTo>
                  <a:lnTo>
                    <a:pt x="10466" y="15641"/>
                  </a:lnTo>
                  <a:lnTo>
                    <a:pt x="10487" y="15586"/>
                  </a:lnTo>
                  <a:lnTo>
                    <a:pt x="10506" y="15528"/>
                  </a:lnTo>
                  <a:lnTo>
                    <a:pt x="10521" y="15468"/>
                  </a:lnTo>
                  <a:lnTo>
                    <a:pt x="10533" y="15408"/>
                  </a:lnTo>
                  <a:lnTo>
                    <a:pt x="10543" y="15346"/>
                  </a:lnTo>
                  <a:lnTo>
                    <a:pt x="10550" y="15283"/>
                  </a:lnTo>
                  <a:lnTo>
                    <a:pt x="10556" y="15220"/>
                  </a:lnTo>
                  <a:lnTo>
                    <a:pt x="10559" y="15156"/>
                  </a:lnTo>
                  <a:lnTo>
                    <a:pt x="10562" y="15091"/>
                  </a:lnTo>
                  <a:lnTo>
                    <a:pt x="10563" y="15027"/>
                  </a:lnTo>
                  <a:lnTo>
                    <a:pt x="10563" y="14964"/>
                  </a:lnTo>
                  <a:lnTo>
                    <a:pt x="10560" y="14839"/>
                  </a:lnTo>
                  <a:lnTo>
                    <a:pt x="10557" y="14718"/>
                  </a:lnTo>
                  <a:lnTo>
                    <a:pt x="10553" y="14603"/>
                  </a:lnTo>
                  <a:lnTo>
                    <a:pt x="10552" y="14497"/>
                  </a:lnTo>
                  <a:lnTo>
                    <a:pt x="10550" y="14440"/>
                  </a:lnTo>
                  <a:lnTo>
                    <a:pt x="10546" y="14372"/>
                  </a:lnTo>
                  <a:lnTo>
                    <a:pt x="10539" y="14291"/>
                  </a:lnTo>
                  <a:lnTo>
                    <a:pt x="10530" y="14197"/>
                  </a:lnTo>
                  <a:lnTo>
                    <a:pt x="10518" y="14094"/>
                  </a:lnTo>
                  <a:lnTo>
                    <a:pt x="10505" y="13981"/>
                  </a:lnTo>
                  <a:lnTo>
                    <a:pt x="10488" y="13857"/>
                  </a:lnTo>
                  <a:lnTo>
                    <a:pt x="10470" y="13727"/>
                  </a:lnTo>
                  <a:lnTo>
                    <a:pt x="10450" y="13587"/>
                  </a:lnTo>
                  <a:lnTo>
                    <a:pt x="10429" y="13442"/>
                  </a:lnTo>
                  <a:lnTo>
                    <a:pt x="10405" y="13289"/>
                  </a:lnTo>
                  <a:lnTo>
                    <a:pt x="10380" y="13129"/>
                  </a:lnTo>
                  <a:lnTo>
                    <a:pt x="10327" y="12797"/>
                  </a:lnTo>
                  <a:lnTo>
                    <a:pt x="10270" y="12448"/>
                  </a:lnTo>
                  <a:lnTo>
                    <a:pt x="10208" y="12090"/>
                  </a:lnTo>
                  <a:lnTo>
                    <a:pt x="10144" y="11726"/>
                  </a:lnTo>
                  <a:lnTo>
                    <a:pt x="10080" y="11364"/>
                  </a:lnTo>
                  <a:lnTo>
                    <a:pt x="10014" y="11007"/>
                  </a:lnTo>
                  <a:lnTo>
                    <a:pt x="9950" y="10662"/>
                  </a:lnTo>
                  <a:lnTo>
                    <a:pt x="9888" y="10333"/>
                  </a:lnTo>
                  <a:lnTo>
                    <a:pt x="9828" y="10027"/>
                  </a:lnTo>
                  <a:lnTo>
                    <a:pt x="9772" y="9748"/>
                  </a:lnTo>
                  <a:lnTo>
                    <a:pt x="9742" y="9618"/>
                  </a:lnTo>
                  <a:lnTo>
                    <a:pt x="9707" y="9493"/>
                  </a:lnTo>
                  <a:lnTo>
                    <a:pt x="9665" y="9372"/>
                  </a:lnTo>
                  <a:lnTo>
                    <a:pt x="9621" y="9254"/>
                  </a:lnTo>
                  <a:lnTo>
                    <a:pt x="9571" y="9141"/>
                  </a:lnTo>
                  <a:lnTo>
                    <a:pt x="9517" y="9033"/>
                  </a:lnTo>
                  <a:lnTo>
                    <a:pt x="9461" y="8927"/>
                  </a:lnTo>
                  <a:lnTo>
                    <a:pt x="9401" y="8826"/>
                  </a:lnTo>
                  <a:lnTo>
                    <a:pt x="9339" y="8730"/>
                  </a:lnTo>
                  <a:lnTo>
                    <a:pt x="9274" y="8638"/>
                  </a:lnTo>
                  <a:lnTo>
                    <a:pt x="9208" y="8549"/>
                  </a:lnTo>
                  <a:lnTo>
                    <a:pt x="9140" y="8465"/>
                  </a:lnTo>
                  <a:lnTo>
                    <a:pt x="9070" y="8385"/>
                  </a:lnTo>
                  <a:lnTo>
                    <a:pt x="9002" y="8308"/>
                  </a:lnTo>
                  <a:lnTo>
                    <a:pt x="8933" y="8236"/>
                  </a:lnTo>
                  <a:lnTo>
                    <a:pt x="8865" y="8168"/>
                  </a:lnTo>
                  <a:lnTo>
                    <a:pt x="8796" y="8105"/>
                  </a:lnTo>
                  <a:lnTo>
                    <a:pt x="8731" y="8045"/>
                  </a:lnTo>
                  <a:lnTo>
                    <a:pt x="8665" y="7989"/>
                  </a:lnTo>
                  <a:lnTo>
                    <a:pt x="8602" y="7938"/>
                  </a:lnTo>
                  <a:lnTo>
                    <a:pt x="8542" y="7890"/>
                  </a:lnTo>
                  <a:lnTo>
                    <a:pt x="8485" y="7848"/>
                  </a:lnTo>
                  <a:lnTo>
                    <a:pt x="8432" y="7808"/>
                  </a:lnTo>
                  <a:lnTo>
                    <a:pt x="8383" y="7773"/>
                  </a:lnTo>
                  <a:lnTo>
                    <a:pt x="8336" y="7742"/>
                  </a:lnTo>
                  <a:lnTo>
                    <a:pt x="8295" y="7716"/>
                  </a:lnTo>
                  <a:lnTo>
                    <a:pt x="8260" y="7693"/>
                  </a:lnTo>
                  <a:lnTo>
                    <a:pt x="8229" y="7675"/>
                  </a:lnTo>
                  <a:lnTo>
                    <a:pt x="8187" y="7650"/>
                  </a:lnTo>
                  <a:lnTo>
                    <a:pt x="8173" y="7641"/>
                  </a:lnTo>
                  <a:lnTo>
                    <a:pt x="3170" y="13796"/>
                  </a:lnTo>
                  <a:close/>
                  <a:moveTo>
                    <a:pt x="7775" y="3120"/>
                  </a:moveTo>
                  <a:lnTo>
                    <a:pt x="7790" y="3194"/>
                  </a:lnTo>
                  <a:lnTo>
                    <a:pt x="7804" y="3269"/>
                  </a:lnTo>
                  <a:lnTo>
                    <a:pt x="7811" y="3306"/>
                  </a:lnTo>
                  <a:lnTo>
                    <a:pt x="7817" y="3343"/>
                  </a:lnTo>
                  <a:lnTo>
                    <a:pt x="7822" y="3382"/>
                  </a:lnTo>
                  <a:lnTo>
                    <a:pt x="7827" y="3419"/>
                  </a:lnTo>
                  <a:lnTo>
                    <a:pt x="7831" y="3458"/>
                  </a:lnTo>
                  <a:lnTo>
                    <a:pt x="7834" y="3496"/>
                  </a:lnTo>
                  <a:lnTo>
                    <a:pt x="7837" y="3535"/>
                  </a:lnTo>
                  <a:lnTo>
                    <a:pt x="7840" y="3573"/>
                  </a:lnTo>
                  <a:lnTo>
                    <a:pt x="7843" y="3651"/>
                  </a:lnTo>
                  <a:lnTo>
                    <a:pt x="7845" y="3728"/>
                  </a:lnTo>
                  <a:lnTo>
                    <a:pt x="7841" y="3865"/>
                  </a:lnTo>
                  <a:lnTo>
                    <a:pt x="7831" y="3999"/>
                  </a:lnTo>
                  <a:lnTo>
                    <a:pt x="7814" y="4132"/>
                  </a:lnTo>
                  <a:lnTo>
                    <a:pt x="7791" y="4262"/>
                  </a:lnTo>
                  <a:lnTo>
                    <a:pt x="7761" y="4391"/>
                  </a:lnTo>
                  <a:lnTo>
                    <a:pt x="7725" y="4516"/>
                  </a:lnTo>
                  <a:lnTo>
                    <a:pt x="7684" y="4640"/>
                  </a:lnTo>
                  <a:lnTo>
                    <a:pt x="7636" y="4760"/>
                  </a:lnTo>
                  <a:lnTo>
                    <a:pt x="7583" y="4878"/>
                  </a:lnTo>
                  <a:lnTo>
                    <a:pt x="7524" y="4992"/>
                  </a:lnTo>
                  <a:lnTo>
                    <a:pt x="7460" y="5103"/>
                  </a:lnTo>
                  <a:lnTo>
                    <a:pt x="7391" y="5210"/>
                  </a:lnTo>
                  <a:lnTo>
                    <a:pt x="7318" y="5316"/>
                  </a:lnTo>
                  <a:lnTo>
                    <a:pt x="7239" y="5416"/>
                  </a:lnTo>
                  <a:lnTo>
                    <a:pt x="7155" y="5512"/>
                  </a:lnTo>
                  <a:lnTo>
                    <a:pt x="7069" y="5604"/>
                  </a:lnTo>
                  <a:lnTo>
                    <a:pt x="6976" y="5692"/>
                  </a:lnTo>
                  <a:lnTo>
                    <a:pt x="6880" y="5776"/>
                  </a:lnTo>
                  <a:lnTo>
                    <a:pt x="6780" y="5855"/>
                  </a:lnTo>
                  <a:lnTo>
                    <a:pt x="6676" y="5929"/>
                  </a:lnTo>
                  <a:lnTo>
                    <a:pt x="6568" y="5998"/>
                  </a:lnTo>
                  <a:lnTo>
                    <a:pt x="6458" y="6062"/>
                  </a:lnTo>
                  <a:lnTo>
                    <a:pt x="6344" y="6120"/>
                  </a:lnTo>
                  <a:lnTo>
                    <a:pt x="6227" y="6174"/>
                  </a:lnTo>
                  <a:lnTo>
                    <a:pt x="6107" y="6221"/>
                  </a:lnTo>
                  <a:lnTo>
                    <a:pt x="5984" y="6263"/>
                  </a:lnTo>
                  <a:lnTo>
                    <a:pt x="5859" y="6299"/>
                  </a:lnTo>
                  <a:lnTo>
                    <a:pt x="5731" y="6329"/>
                  </a:lnTo>
                  <a:lnTo>
                    <a:pt x="5601" y="6352"/>
                  </a:lnTo>
                  <a:lnTo>
                    <a:pt x="5469" y="6369"/>
                  </a:lnTo>
                  <a:lnTo>
                    <a:pt x="5335" y="6379"/>
                  </a:lnTo>
                  <a:lnTo>
                    <a:pt x="5200" y="6382"/>
                  </a:lnTo>
                  <a:lnTo>
                    <a:pt x="5064" y="6379"/>
                  </a:lnTo>
                  <a:lnTo>
                    <a:pt x="4930" y="6369"/>
                  </a:lnTo>
                  <a:lnTo>
                    <a:pt x="4797" y="6352"/>
                  </a:lnTo>
                  <a:lnTo>
                    <a:pt x="4667" y="6329"/>
                  </a:lnTo>
                  <a:lnTo>
                    <a:pt x="4539" y="6299"/>
                  </a:lnTo>
                  <a:lnTo>
                    <a:pt x="4414" y="6263"/>
                  </a:lnTo>
                  <a:lnTo>
                    <a:pt x="4291" y="6221"/>
                  </a:lnTo>
                  <a:lnTo>
                    <a:pt x="4171" y="6174"/>
                  </a:lnTo>
                  <a:lnTo>
                    <a:pt x="4054" y="6120"/>
                  </a:lnTo>
                  <a:lnTo>
                    <a:pt x="3940" y="6062"/>
                  </a:lnTo>
                  <a:lnTo>
                    <a:pt x="3829" y="5998"/>
                  </a:lnTo>
                  <a:lnTo>
                    <a:pt x="3722" y="5929"/>
                  </a:lnTo>
                  <a:lnTo>
                    <a:pt x="3617" y="5855"/>
                  </a:lnTo>
                  <a:lnTo>
                    <a:pt x="3518" y="5776"/>
                  </a:lnTo>
                  <a:lnTo>
                    <a:pt x="3422" y="5692"/>
                  </a:lnTo>
                  <a:lnTo>
                    <a:pt x="3330" y="5604"/>
                  </a:lnTo>
                  <a:lnTo>
                    <a:pt x="3242" y="5512"/>
                  </a:lnTo>
                  <a:lnTo>
                    <a:pt x="3159" y="5416"/>
                  </a:lnTo>
                  <a:lnTo>
                    <a:pt x="3080" y="5316"/>
                  </a:lnTo>
                  <a:lnTo>
                    <a:pt x="3006" y="5210"/>
                  </a:lnTo>
                  <a:lnTo>
                    <a:pt x="2938" y="5103"/>
                  </a:lnTo>
                  <a:lnTo>
                    <a:pt x="2874" y="4992"/>
                  </a:lnTo>
                  <a:lnTo>
                    <a:pt x="2816" y="4878"/>
                  </a:lnTo>
                  <a:lnTo>
                    <a:pt x="2762" y="4760"/>
                  </a:lnTo>
                  <a:lnTo>
                    <a:pt x="2715" y="4640"/>
                  </a:lnTo>
                  <a:lnTo>
                    <a:pt x="2674" y="4516"/>
                  </a:lnTo>
                  <a:lnTo>
                    <a:pt x="2637" y="4391"/>
                  </a:lnTo>
                  <a:lnTo>
                    <a:pt x="2608" y="4262"/>
                  </a:lnTo>
                  <a:lnTo>
                    <a:pt x="2585" y="4132"/>
                  </a:lnTo>
                  <a:lnTo>
                    <a:pt x="2568" y="3999"/>
                  </a:lnTo>
                  <a:lnTo>
                    <a:pt x="2558" y="3865"/>
                  </a:lnTo>
                  <a:lnTo>
                    <a:pt x="2555" y="3728"/>
                  </a:lnTo>
                  <a:lnTo>
                    <a:pt x="2555" y="3695"/>
                  </a:lnTo>
                  <a:lnTo>
                    <a:pt x="2555" y="3660"/>
                  </a:lnTo>
                  <a:lnTo>
                    <a:pt x="2556" y="3626"/>
                  </a:lnTo>
                  <a:lnTo>
                    <a:pt x="2558" y="3591"/>
                  </a:lnTo>
                  <a:lnTo>
                    <a:pt x="2560" y="3558"/>
                  </a:lnTo>
                  <a:lnTo>
                    <a:pt x="2562" y="3525"/>
                  </a:lnTo>
                  <a:lnTo>
                    <a:pt x="2565" y="3490"/>
                  </a:lnTo>
                  <a:lnTo>
                    <a:pt x="2568" y="3457"/>
                  </a:lnTo>
                  <a:lnTo>
                    <a:pt x="2606" y="3422"/>
                  </a:lnTo>
                  <a:lnTo>
                    <a:pt x="2647" y="3387"/>
                  </a:lnTo>
                  <a:lnTo>
                    <a:pt x="2693" y="3351"/>
                  </a:lnTo>
                  <a:lnTo>
                    <a:pt x="2740" y="3312"/>
                  </a:lnTo>
                  <a:lnTo>
                    <a:pt x="2791" y="3273"/>
                  </a:lnTo>
                  <a:lnTo>
                    <a:pt x="2844" y="3233"/>
                  </a:lnTo>
                  <a:lnTo>
                    <a:pt x="2900" y="3192"/>
                  </a:lnTo>
                  <a:lnTo>
                    <a:pt x="2961" y="3150"/>
                  </a:lnTo>
                  <a:lnTo>
                    <a:pt x="3023" y="3110"/>
                  </a:lnTo>
                  <a:lnTo>
                    <a:pt x="3089" y="3067"/>
                  </a:lnTo>
                  <a:lnTo>
                    <a:pt x="3158" y="3026"/>
                  </a:lnTo>
                  <a:lnTo>
                    <a:pt x="3229" y="2984"/>
                  </a:lnTo>
                  <a:lnTo>
                    <a:pt x="3303" y="2943"/>
                  </a:lnTo>
                  <a:lnTo>
                    <a:pt x="3380" y="2902"/>
                  </a:lnTo>
                  <a:lnTo>
                    <a:pt x="3461" y="2863"/>
                  </a:lnTo>
                  <a:lnTo>
                    <a:pt x="3545" y="2823"/>
                  </a:lnTo>
                  <a:lnTo>
                    <a:pt x="3631" y="2786"/>
                  </a:lnTo>
                  <a:lnTo>
                    <a:pt x="3719" y="2749"/>
                  </a:lnTo>
                  <a:lnTo>
                    <a:pt x="3811" y="2715"/>
                  </a:lnTo>
                  <a:lnTo>
                    <a:pt x="3906" y="2682"/>
                  </a:lnTo>
                  <a:lnTo>
                    <a:pt x="4003" y="2650"/>
                  </a:lnTo>
                  <a:lnTo>
                    <a:pt x="4104" y="2621"/>
                  </a:lnTo>
                  <a:lnTo>
                    <a:pt x="4206" y="2594"/>
                  </a:lnTo>
                  <a:lnTo>
                    <a:pt x="4313" y="2568"/>
                  </a:lnTo>
                  <a:lnTo>
                    <a:pt x="4421" y="2547"/>
                  </a:lnTo>
                  <a:lnTo>
                    <a:pt x="4533" y="2527"/>
                  </a:lnTo>
                  <a:lnTo>
                    <a:pt x="4647" y="2511"/>
                  </a:lnTo>
                  <a:lnTo>
                    <a:pt x="4765" y="2497"/>
                  </a:lnTo>
                  <a:lnTo>
                    <a:pt x="4884" y="2487"/>
                  </a:lnTo>
                  <a:lnTo>
                    <a:pt x="5007" y="2480"/>
                  </a:lnTo>
                  <a:lnTo>
                    <a:pt x="5132" y="2477"/>
                  </a:lnTo>
                  <a:lnTo>
                    <a:pt x="5261" y="2478"/>
                  </a:lnTo>
                  <a:lnTo>
                    <a:pt x="5405" y="2482"/>
                  </a:lnTo>
                  <a:lnTo>
                    <a:pt x="5544" y="2487"/>
                  </a:lnTo>
                  <a:lnTo>
                    <a:pt x="5677" y="2494"/>
                  </a:lnTo>
                  <a:lnTo>
                    <a:pt x="5807" y="2502"/>
                  </a:lnTo>
                  <a:lnTo>
                    <a:pt x="5931" y="2511"/>
                  </a:lnTo>
                  <a:lnTo>
                    <a:pt x="6050" y="2521"/>
                  </a:lnTo>
                  <a:lnTo>
                    <a:pt x="6165" y="2532"/>
                  </a:lnTo>
                  <a:lnTo>
                    <a:pt x="6276" y="2544"/>
                  </a:lnTo>
                  <a:lnTo>
                    <a:pt x="6382" y="2558"/>
                  </a:lnTo>
                  <a:lnTo>
                    <a:pt x="6484" y="2572"/>
                  </a:lnTo>
                  <a:lnTo>
                    <a:pt x="6580" y="2589"/>
                  </a:lnTo>
                  <a:lnTo>
                    <a:pt x="6674" y="2605"/>
                  </a:lnTo>
                  <a:lnTo>
                    <a:pt x="6763" y="2623"/>
                  </a:lnTo>
                  <a:lnTo>
                    <a:pt x="6848" y="2642"/>
                  </a:lnTo>
                  <a:lnTo>
                    <a:pt x="6928" y="2661"/>
                  </a:lnTo>
                  <a:lnTo>
                    <a:pt x="7006" y="2682"/>
                  </a:lnTo>
                  <a:lnTo>
                    <a:pt x="7079" y="2704"/>
                  </a:lnTo>
                  <a:lnTo>
                    <a:pt x="7148" y="2726"/>
                  </a:lnTo>
                  <a:lnTo>
                    <a:pt x="7214" y="2749"/>
                  </a:lnTo>
                  <a:lnTo>
                    <a:pt x="7276" y="2774"/>
                  </a:lnTo>
                  <a:lnTo>
                    <a:pt x="7335" y="2799"/>
                  </a:lnTo>
                  <a:lnTo>
                    <a:pt x="7390" y="2824"/>
                  </a:lnTo>
                  <a:lnTo>
                    <a:pt x="7442" y="2852"/>
                  </a:lnTo>
                  <a:lnTo>
                    <a:pt x="7491" y="2878"/>
                  </a:lnTo>
                  <a:lnTo>
                    <a:pt x="7536" y="2906"/>
                  </a:lnTo>
                  <a:lnTo>
                    <a:pt x="7579" y="2935"/>
                  </a:lnTo>
                  <a:lnTo>
                    <a:pt x="7618" y="2965"/>
                  </a:lnTo>
                  <a:lnTo>
                    <a:pt x="7654" y="2994"/>
                  </a:lnTo>
                  <a:lnTo>
                    <a:pt x="7689" y="3025"/>
                  </a:lnTo>
                  <a:lnTo>
                    <a:pt x="7720" y="3056"/>
                  </a:lnTo>
                  <a:lnTo>
                    <a:pt x="7748" y="3087"/>
                  </a:lnTo>
                  <a:lnTo>
                    <a:pt x="7775" y="3120"/>
                  </a:lnTo>
                  <a:close/>
                </a:path>
              </a:pathLst>
            </a:custGeom>
            <a:solidFill>
              <a:srgbClr val="92D050"/>
            </a:solidFill>
            <a:ln w="9525">
              <a:noFill/>
              <a:round/>
              <a:headEnd/>
              <a:tailEnd/>
            </a:ln>
          </p:spPr>
          <p:txBody>
            <a:bodyPr vert="horz" wrap="square" lIns="91461" tIns="45731" rIns="91461" bIns="45731" numCol="1"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bwMode="auto">
            <a:xfrm>
              <a:off x="9762550" y="2204864"/>
              <a:ext cx="1533525" cy="980325"/>
            </a:xfrm>
            <a:prstGeom prst="rect">
              <a:avLst/>
            </a:prstGeom>
            <a:noFill/>
            <a:ln w="9525" cap="flat" cmpd="sng" algn="ctr">
              <a:solidFill>
                <a:schemeClr val="bg1"/>
              </a:solidFill>
              <a:prstDash val="solid"/>
              <a:round/>
              <a:headEnd type="none" w="med" len="med"/>
              <a:tailEnd type="none" w="med" len="med"/>
            </a:ln>
            <a:effectLst/>
          </p:spPr>
          <p:txBody>
            <a:bodyPr vert="horz" wrap="square" lIns="91461" tIns="45731" rIns="91461" bIns="45731" numCol="1" rtlCol="0"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6" name="Rectangle 32"/>
            <p:cNvSpPr>
              <a:spLocks noChangeArrowheads="1"/>
            </p:cNvSpPr>
            <p:nvPr/>
          </p:nvSpPr>
          <p:spPr bwMode="auto">
            <a:xfrm>
              <a:off x="10048894" y="2790080"/>
              <a:ext cx="797947" cy="216859"/>
            </a:xfrm>
            <a:prstGeom prst="rect">
              <a:avLst/>
            </a:prstGeom>
            <a:noFill/>
            <a:ln w="9525" algn="ctr">
              <a:noFill/>
              <a:miter lim="800000"/>
              <a:headEnd/>
              <a:tailEnd/>
            </a:ln>
          </p:spPr>
          <p:txBody>
            <a:bodyPr wrap="none" lIns="105617" tIns="52809" rIns="105617" bIns="52809">
              <a:spAutoFit/>
            </a:bodyPr>
            <a:lstStyle/>
            <a:p>
              <a:pPr algn="ctr" defTabSz="801615" fontAlgn="base">
                <a:spcBef>
                  <a:spcPct val="0"/>
                </a:spcBef>
                <a:spcAft>
                  <a:spcPct val="0"/>
                </a:spcAft>
                <a:buClr>
                  <a:srgbClr val="CC9900"/>
                </a:buClr>
              </a:pPr>
              <a:r>
                <a:rPr lang="zh-CN" altLang="en-US" sz="1200" b="1" dirty="0">
                  <a:solidFill>
                    <a:srgbClr val="FFCC66"/>
                  </a:solidFill>
                  <a:latin typeface="微软雅黑" panose="020B0503020204020204" pitchFamily="34" charset="-122"/>
                  <a:ea typeface="微软雅黑" panose="020B0503020204020204" pitchFamily="34" charset="-122"/>
                </a:rPr>
                <a:t>巡更系统</a:t>
              </a:r>
            </a:p>
          </p:txBody>
        </p:sp>
        <p:sp>
          <p:nvSpPr>
            <p:cNvPr id="17" name="矩形 16"/>
            <p:cNvSpPr/>
            <p:nvPr/>
          </p:nvSpPr>
          <p:spPr bwMode="auto">
            <a:xfrm>
              <a:off x="8040218" y="3314134"/>
              <a:ext cx="1553167" cy="946281"/>
            </a:xfrm>
            <a:prstGeom prst="rect">
              <a:avLst/>
            </a:prstGeom>
            <a:noFill/>
            <a:ln w="9525" cap="flat" cmpd="sng" algn="ctr">
              <a:solidFill>
                <a:schemeClr val="bg1"/>
              </a:solidFill>
              <a:prstDash val="solid"/>
              <a:round/>
              <a:headEnd type="none" w="med" len="med"/>
              <a:tailEnd type="none" w="med" len="med"/>
            </a:ln>
            <a:effectLst/>
          </p:spPr>
          <p:txBody>
            <a:bodyPr vert="horz" wrap="square" lIns="91461" tIns="45731" rIns="91461" bIns="45731" numCol="1" rtlCol="0"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8" name="Rectangle 32"/>
            <p:cNvSpPr>
              <a:spLocks noChangeArrowheads="1"/>
            </p:cNvSpPr>
            <p:nvPr/>
          </p:nvSpPr>
          <p:spPr bwMode="auto">
            <a:xfrm>
              <a:off x="8226484" y="3953249"/>
              <a:ext cx="797947" cy="216859"/>
            </a:xfrm>
            <a:prstGeom prst="rect">
              <a:avLst/>
            </a:prstGeom>
            <a:noFill/>
            <a:ln w="9525" algn="ctr">
              <a:noFill/>
              <a:miter lim="800000"/>
              <a:headEnd/>
              <a:tailEnd/>
            </a:ln>
          </p:spPr>
          <p:txBody>
            <a:bodyPr wrap="none" lIns="105617" tIns="52809" rIns="105617" bIns="52809">
              <a:spAutoFit/>
            </a:bodyPr>
            <a:lstStyle/>
            <a:p>
              <a:pPr algn="ctr" defTabSz="801615" fontAlgn="base">
                <a:spcBef>
                  <a:spcPct val="0"/>
                </a:spcBef>
                <a:spcAft>
                  <a:spcPct val="0"/>
                </a:spcAft>
                <a:buClr>
                  <a:srgbClr val="CC9900"/>
                </a:buClr>
              </a:pPr>
              <a:r>
                <a:rPr lang="zh-CN" altLang="en-US" sz="1200" b="1" dirty="0">
                  <a:solidFill>
                    <a:srgbClr val="FFCC66"/>
                  </a:solidFill>
                  <a:latin typeface="微软雅黑" panose="020B0503020204020204" pitchFamily="34" charset="-122"/>
                  <a:ea typeface="微软雅黑" panose="020B0503020204020204" pitchFamily="34" charset="-122"/>
                </a:rPr>
                <a:t>视频监控</a:t>
              </a:r>
            </a:p>
          </p:txBody>
        </p:sp>
        <p:pic>
          <p:nvPicPr>
            <p:cNvPr id="19" name="Picture 6" descr="Video">
              <a:hlinkClick r:id="rId6" tooltip="Video"/>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5884" y="3492383"/>
              <a:ext cx="370038" cy="325749"/>
            </a:xfrm>
            <a:prstGeom prst="rect">
              <a:avLst/>
            </a:prstGeom>
            <a:noFill/>
            <a:ln w="9525" cap="flat" cmpd="sng" algn="ctr">
              <a:solidFill>
                <a:schemeClr val="bg1"/>
              </a:solidFill>
              <a:prstDash val="solid"/>
              <a:round/>
              <a:headEnd type="none" w="med" len="med"/>
              <a:tailEnd type="none" w="med" len="med"/>
            </a:ln>
            <a:effectLst/>
          </p:spPr>
        </p:pic>
        <p:sp>
          <p:nvSpPr>
            <p:cNvPr id="20" name="Freeform 5"/>
            <p:cNvSpPr>
              <a:spLocks noEditPoints="1"/>
            </p:cNvSpPr>
            <p:nvPr/>
          </p:nvSpPr>
          <p:spPr bwMode="auto">
            <a:xfrm>
              <a:off x="8857848" y="3477796"/>
              <a:ext cx="385859" cy="183540"/>
            </a:xfrm>
            <a:custGeom>
              <a:avLst/>
              <a:gdLst/>
              <a:ahLst/>
              <a:cxnLst>
                <a:cxn ang="0">
                  <a:pos x="13474" y="5453"/>
                </a:cxn>
                <a:cxn ang="0">
                  <a:pos x="12317" y="4601"/>
                </a:cxn>
                <a:cxn ang="0">
                  <a:pos x="11412" y="4426"/>
                </a:cxn>
                <a:cxn ang="0">
                  <a:pos x="4848" y="9576"/>
                </a:cxn>
                <a:cxn ang="0">
                  <a:pos x="5783" y="10159"/>
                </a:cxn>
                <a:cxn ang="0">
                  <a:pos x="6029" y="10586"/>
                </a:cxn>
                <a:cxn ang="0">
                  <a:pos x="5871" y="11449"/>
                </a:cxn>
                <a:cxn ang="0">
                  <a:pos x="5269" y="11440"/>
                </a:cxn>
                <a:cxn ang="0">
                  <a:pos x="4824" y="10607"/>
                </a:cxn>
                <a:cxn ang="0">
                  <a:pos x="4838" y="9638"/>
                </a:cxn>
                <a:cxn ang="0">
                  <a:pos x="3536" y="8751"/>
                </a:cxn>
                <a:cxn ang="0">
                  <a:pos x="4283" y="9174"/>
                </a:cxn>
                <a:cxn ang="0">
                  <a:pos x="4127" y="9883"/>
                </a:cxn>
                <a:cxn ang="0">
                  <a:pos x="4481" y="11467"/>
                </a:cxn>
                <a:cxn ang="0">
                  <a:pos x="5571" y="12255"/>
                </a:cxn>
                <a:cxn ang="0">
                  <a:pos x="6393" y="11776"/>
                </a:cxn>
                <a:cxn ang="0">
                  <a:pos x="6623" y="11327"/>
                </a:cxn>
                <a:cxn ang="0">
                  <a:pos x="6593" y="10954"/>
                </a:cxn>
                <a:cxn ang="0">
                  <a:pos x="7001" y="12029"/>
                </a:cxn>
                <a:cxn ang="0">
                  <a:pos x="6605" y="13157"/>
                </a:cxn>
                <a:cxn ang="0">
                  <a:pos x="5384" y="13849"/>
                </a:cxn>
                <a:cxn ang="0">
                  <a:pos x="4005" y="13316"/>
                </a:cxn>
                <a:cxn ang="0">
                  <a:pos x="2966" y="11875"/>
                </a:cxn>
                <a:cxn ang="0">
                  <a:pos x="2611" y="10263"/>
                </a:cxn>
                <a:cxn ang="0">
                  <a:pos x="2657" y="9067"/>
                </a:cxn>
                <a:cxn ang="0">
                  <a:pos x="2906" y="8446"/>
                </a:cxn>
                <a:cxn ang="0">
                  <a:pos x="2108" y="8756"/>
                </a:cxn>
                <a:cxn ang="0">
                  <a:pos x="1951" y="10042"/>
                </a:cxn>
                <a:cxn ang="0">
                  <a:pos x="2244" y="11405"/>
                </a:cxn>
                <a:cxn ang="0">
                  <a:pos x="1800" y="11462"/>
                </a:cxn>
                <a:cxn ang="0">
                  <a:pos x="514" y="10430"/>
                </a:cxn>
                <a:cxn ang="0">
                  <a:pos x="0" y="8981"/>
                </a:cxn>
                <a:cxn ang="0">
                  <a:pos x="814" y="8147"/>
                </a:cxn>
                <a:cxn ang="0">
                  <a:pos x="2055" y="8130"/>
                </a:cxn>
                <a:cxn ang="0">
                  <a:pos x="13652" y="11178"/>
                </a:cxn>
                <a:cxn ang="0">
                  <a:pos x="13281" y="11893"/>
                </a:cxn>
                <a:cxn ang="0">
                  <a:pos x="12680" y="12371"/>
                </a:cxn>
                <a:cxn ang="0">
                  <a:pos x="11525" y="12547"/>
                </a:cxn>
                <a:cxn ang="0">
                  <a:pos x="11812" y="11849"/>
                </a:cxn>
                <a:cxn ang="0">
                  <a:pos x="7899" y="11652"/>
                </a:cxn>
                <a:cxn ang="0">
                  <a:pos x="8996" y="12019"/>
                </a:cxn>
                <a:cxn ang="0">
                  <a:pos x="10612" y="11876"/>
                </a:cxn>
                <a:cxn ang="0">
                  <a:pos x="10925" y="12290"/>
                </a:cxn>
                <a:cxn ang="0">
                  <a:pos x="10585" y="12853"/>
                </a:cxn>
                <a:cxn ang="0">
                  <a:pos x="9821" y="13182"/>
                </a:cxn>
                <a:cxn ang="0">
                  <a:pos x="6649" y="14004"/>
                </a:cxn>
                <a:cxn ang="0">
                  <a:pos x="7422" y="12934"/>
                </a:cxn>
                <a:cxn ang="0">
                  <a:pos x="7677" y="12066"/>
                </a:cxn>
                <a:cxn ang="0">
                  <a:pos x="14396" y="10218"/>
                </a:cxn>
                <a:cxn ang="0">
                  <a:pos x="14321" y="8192"/>
                </a:cxn>
                <a:cxn ang="0">
                  <a:pos x="12918" y="5928"/>
                </a:cxn>
                <a:cxn ang="0">
                  <a:pos x="11740" y="5209"/>
                </a:cxn>
                <a:cxn ang="0">
                  <a:pos x="10623" y="5077"/>
                </a:cxn>
                <a:cxn ang="0">
                  <a:pos x="9280" y="5224"/>
                </a:cxn>
                <a:cxn ang="0">
                  <a:pos x="1229" y="7366"/>
                </a:cxn>
                <a:cxn ang="0">
                  <a:pos x="2849" y="7799"/>
                </a:cxn>
                <a:cxn ang="0">
                  <a:pos x="5581" y="9338"/>
                </a:cxn>
                <a:cxn ang="0">
                  <a:pos x="7851" y="10919"/>
                </a:cxn>
                <a:cxn ang="0">
                  <a:pos x="9572" y="11341"/>
                </a:cxn>
                <a:cxn ang="0">
                  <a:pos x="10600" y="11241"/>
                </a:cxn>
                <a:cxn ang="0">
                  <a:pos x="13760" y="10423"/>
                </a:cxn>
              </a:cxnLst>
              <a:rect l="0" t="0" r="r" b="b"/>
              <a:pathLst>
                <a:path w="16170" h="14014">
                  <a:moveTo>
                    <a:pt x="11178" y="2724"/>
                  </a:moveTo>
                  <a:lnTo>
                    <a:pt x="14087" y="2724"/>
                  </a:lnTo>
                  <a:lnTo>
                    <a:pt x="14087" y="6276"/>
                  </a:lnTo>
                  <a:lnTo>
                    <a:pt x="14080" y="6265"/>
                  </a:lnTo>
                  <a:lnTo>
                    <a:pt x="14060" y="6231"/>
                  </a:lnTo>
                  <a:lnTo>
                    <a:pt x="14025" y="6177"/>
                  </a:lnTo>
                  <a:lnTo>
                    <a:pt x="13979" y="6106"/>
                  </a:lnTo>
                  <a:lnTo>
                    <a:pt x="13920" y="6022"/>
                  </a:lnTo>
                  <a:lnTo>
                    <a:pt x="13852" y="5923"/>
                  </a:lnTo>
                  <a:lnTo>
                    <a:pt x="13812" y="5870"/>
                  </a:lnTo>
                  <a:lnTo>
                    <a:pt x="13771" y="5815"/>
                  </a:lnTo>
                  <a:lnTo>
                    <a:pt x="13727" y="5758"/>
                  </a:lnTo>
                  <a:lnTo>
                    <a:pt x="13682" y="5698"/>
                  </a:lnTo>
                  <a:lnTo>
                    <a:pt x="13632" y="5639"/>
                  </a:lnTo>
                  <a:lnTo>
                    <a:pt x="13582" y="5577"/>
                  </a:lnTo>
                  <a:lnTo>
                    <a:pt x="13529" y="5515"/>
                  </a:lnTo>
                  <a:lnTo>
                    <a:pt x="13474" y="5453"/>
                  </a:lnTo>
                  <a:lnTo>
                    <a:pt x="13417" y="5390"/>
                  </a:lnTo>
                  <a:lnTo>
                    <a:pt x="13357" y="5328"/>
                  </a:lnTo>
                  <a:lnTo>
                    <a:pt x="13297" y="5266"/>
                  </a:lnTo>
                  <a:lnTo>
                    <a:pt x="13234" y="5204"/>
                  </a:lnTo>
                  <a:lnTo>
                    <a:pt x="13169" y="5145"/>
                  </a:lnTo>
                  <a:lnTo>
                    <a:pt x="13104" y="5085"/>
                  </a:lnTo>
                  <a:lnTo>
                    <a:pt x="13036" y="5029"/>
                  </a:lnTo>
                  <a:lnTo>
                    <a:pt x="12967" y="4973"/>
                  </a:lnTo>
                  <a:lnTo>
                    <a:pt x="12897" y="4919"/>
                  </a:lnTo>
                  <a:lnTo>
                    <a:pt x="12825" y="4869"/>
                  </a:lnTo>
                  <a:lnTo>
                    <a:pt x="12752" y="4822"/>
                  </a:lnTo>
                  <a:lnTo>
                    <a:pt x="12678" y="4776"/>
                  </a:lnTo>
                  <a:lnTo>
                    <a:pt x="12604" y="4735"/>
                  </a:lnTo>
                  <a:lnTo>
                    <a:pt x="12531" y="4697"/>
                  </a:lnTo>
                  <a:lnTo>
                    <a:pt x="12458" y="4662"/>
                  </a:lnTo>
                  <a:lnTo>
                    <a:pt x="12387" y="4630"/>
                  </a:lnTo>
                  <a:lnTo>
                    <a:pt x="12317" y="4601"/>
                  </a:lnTo>
                  <a:lnTo>
                    <a:pt x="12250" y="4575"/>
                  </a:lnTo>
                  <a:lnTo>
                    <a:pt x="12182" y="4551"/>
                  </a:lnTo>
                  <a:lnTo>
                    <a:pt x="12117" y="4530"/>
                  </a:lnTo>
                  <a:lnTo>
                    <a:pt x="12054" y="4511"/>
                  </a:lnTo>
                  <a:lnTo>
                    <a:pt x="11991" y="4495"/>
                  </a:lnTo>
                  <a:lnTo>
                    <a:pt x="11930" y="4480"/>
                  </a:lnTo>
                  <a:lnTo>
                    <a:pt x="11873" y="4468"/>
                  </a:lnTo>
                  <a:lnTo>
                    <a:pt x="11816" y="4458"/>
                  </a:lnTo>
                  <a:lnTo>
                    <a:pt x="11762" y="4449"/>
                  </a:lnTo>
                  <a:lnTo>
                    <a:pt x="11709" y="4442"/>
                  </a:lnTo>
                  <a:lnTo>
                    <a:pt x="11660" y="4436"/>
                  </a:lnTo>
                  <a:lnTo>
                    <a:pt x="11612" y="4432"/>
                  </a:lnTo>
                  <a:lnTo>
                    <a:pt x="11567" y="4429"/>
                  </a:lnTo>
                  <a:lnTo>
                    <a:pt x="11524" y="4427"/>
                  </a:lnTo>
                  <a:lnTo>
                    <a:pt x="11484" y="4425"/>
                  </a:lnTo>
                  <a:lnTo>
                    <a:pt x="11446" y="4425"/>
                  </a:lnTo>
                  <a:lnTo>
                    <a:pt x="11412" y="4426"/>
                  </a:lnTo>
                  <a:lnTo>
                    <a:pt x="11380" y="4427"/>
                  </a:lnTo>
                  <a:lnTo>
                    <a:pt x="11351" y="4428"/>
                  </a:lnTo>
                  <a:lnTo>
                    <a:pt x="11303" y="4432"/>
                  </a:lnTo>
                  <a:lnTo>
                    <a:pt x="11267" y="4435"/>
                  </a:lnTo>
                  <a:lnTo>
                    <a:pt x="11246" y="4439"/>
                  </a:lnTo>
                  <a:lnTo>
                    <a:pt x="11239" y="4440"/>
                  </a:lnTo>
                  <a:lnTo>
                    <a:pt x="11178" y="2724"/>
                  </a:lnTo>
                  <a:close/>
                  <a:moveTo>
                    <a:pt x="9156" y="0"/>
                  </a:moveTo>
                  <a:lnTo>
                    <a:pt x="16170" y="0"/>
                  </a:lnTo>
                  <a:lnTo>
                    <a:pt x="16170" y="1256"/>
                  </a:lnTo>
                  <a:lnTo>
                    <a:pt x="13383" y="1256"/>
                  </a:lnTo>
                  <a:lnTo>
                    <a:pt x="13383" y="2174"/>
                  </a:lnTo>
                  <a:lnTo>
                    <a:pt x="11820" y="2174"/>
                  </a:lnTo>
                  <a:lnTo>
                    <a:pt x="11820" y="1256"/>
                  </a:lnTo>
                  <a:lnTo>
                    <a:pt x="9156" y="1256"/>
                  </a:lnTo>
                  <a:lnTo>
                    <a:pt x="9156" y="0"/>
                  </a:lnTo>
                  <a:close/>
                  <a:moveTo>
                    <a:pt x="4848" y="9576"/>
                  </a:moveTo>
                  <a:lnTo>
                    <a:pt x="4855" y="9581"/>
                  </a:lnTo>
                  <a:lnTo>
                    <a:pt x="4877" y="9595"/>
                  </a:lnTo>
                  <a:lnTo>
                    <a:pt x="4912" y="9615"/>
                  </a:lnTo>
                  <a:lnTo>
                    <a:pt x="4958" y="9642"/>
                  </a:lnTo>
                  <a:lnTo>
                    <a:pt x="5013" y="9675"/>
                  </a:lnTo>
                  <a:lnTo>
                    <a:pt x="5075" y="9713"/>
                  </a:lnTo>
                  <a:lnTo>
                    <a:pt x="5143" y="9754"/>
                  </a:lnTo>
                  <a:lnTo>
                    <a:pt x="5216" y="9798"/>
                  </a:lnTo>
                  <a:lnTo>
                    <a:pt x="5291" y="9843"/>
                  </a:lnTo>
                  <a:lnTo>
                    <a:pt x="5366" y="9890"/>
                  </a:lnTo>
                  <a:lnTo>
                    <a:pt x="5441" y="9936"/>
                  </a:lnTo>
                  <a:lnTo>
                    <a:pt x="5514" y="9981"/>
                  </a:lnTo>
                  <a:lnTo>
                    <a:pt x="5583" y="10025"/>
                  </a:lnTo>
                  <a:lnTo>
                    <a:pt x="5644" y="10064"/>
                  </a:lnTo>
                  <a:lnTo>
                    <a:pt x="5699" y="10101"/>
                  </a:lnTo>
                  <a:lnTo>
                    <a:pt x="5744" y="10131"/>
                  </a:lnTo>
                  <a:lnTo>
                    <a:pt x="5783" y="10159"/>
                  </a:lnTo>
                  <a:lnTo>
                    <a:pt x="5817" y="10186"/>
                  </a:lnTo>
                  <a:lnTo>
                    <a:pt x="5849" y="10214"/>
                  </a:lnTo>
                  <a:lnTo>
                    <a:pt x="5878" y="10241"/>
                  </a:lnTo>
                  <a:lnTo>
                    <a:pt x="5903" y="10266"/>
                  </a:lnTo>
                  <a:lnTo>
                    <a:pt x="5926" y="10292"/>
                  </a:lnTo>
                  <a:lnTo>
                    <a:pt x="5946" y="10315"/>
                  </a:lnTo>
                  <a:lnTo>
                    <a:pt x="5963" y="10336"/>
                  </a:lnTo>
                  <a:lnTo>
                    <a:pt x="5978" y="10356"/>
                  </a:lnTo>
                  <a:lnTo>
                    <a:pt x="5990" y="10374"/>
                  </a:lnTo>
                  <a:lnTo>
                    <a:pt x="6000" y="10391"/>
                  </a:lnTo>
                  <a:lnTo>
                    <a:pt x="6008" y="10404"/>
                  </a:lnTo>
                  <a:lnTo>
                    <a:pt x="6018" y="10423"/>
                  </a:lnTo>
                  <a:lnTo>
                    <a:pt x="6021" y="10430"/>
                  </a:lnTo>
                  <a:lnTo>
                    <a:pt x="6022" y="10441"/>
                  </a:lnTo>
                  <a:lnTo>
                    <a:pt x="6024" y="10472"/>
                  </a:lnTo>
                  <a:lnTo>
                    <a:pt x="6027" y="10522"/>
                  </a:lnTo>
                  <a:lnTo>
                    <a:pt x="6029" y="10586"/>
                  </a:lnTo>
                  <a:lnTo>
                    <a:pt x="6029" y="10662"/>
                  </a:lnTo>
                  <a:lnTo>
                    <a:pt x="6028" y="10749"/>
                  </a:lnTo>
                  <a:lnTo>
                    <a:pt x="6026" y="10796"/>
                  </a:lnTo>
                  <a:lnTo>
                    <a:pt x="6024" y="10843"/>
                  </a:lnTo>
                  <a:lnTo>
                    <a:pt x="6021" y="10893"/>
                  </a:lnTo>
                  <a:lnTo>
                    <a:pt x="6016" y="10942"/>
                  </a:lnTo>
                  <a:lnTo>
                    <a:pt x="6011" y="10992"/>
                  </a:lnTo>
                  <a:lnTo>
                    <a:pt x="6004" y="11042"/>
                  </a:lnTo>
                  <a:lnTo>
                    <a:pt x="5996" y="11093"/>
                  </a:lnTo>
                  <a:lnTo>
                    <a:pt x="5986" y="11142"/>
                  </a:lnTo>
                  <a:lnTo>
                    <a:pt x="5975" y="11192"/>
                  </a:lnTo>
                  <a:lnTo>
                    <a:pt x="5963" y="11239"/>
                  </a:lnTo>
                  <a:lnTo>
                    <a:pt x="5948" y="11286"/>
                  </a:lnTo>
                  <a:lnTo>
                    <a:pt x="5931" y="11330"/>
                  </a:lnTo>
                  <a:lnTo>
                    <a:pt x="5913" y="11372"/>
                  </a:lnTo>
                  <a:lnTo>
                    <a:pt x="5893" y="11412"/>
                  </a:lnTo>
                  <a:lnTo>
                    <a:pt x="5871" y="11449"/>
                  </a:lnTo>
                  <a:lnTo>
                    <a:pt x="5846" y="11484"/>
                  </a:lnTo>
                  <a:lnTo>
                    <a:pt x="5819" y="11514"/>
                  </a:lnTo>
                  <a:lnTo>
                    <a:pt x="5790" y="11541"/>
                  </a:lnTo>
                  <a:lnTo>
                    <a:pt x="5758" y="11563"/>
                  </a:lnTo>
                  <a:lnTo>
                    <a:pt x="5723" y="11582"/>
                  </a:lnTo>
                  <a:lnTo>
                    <a:pt x="5687" y="11596"/>
                  </a:lnTo>
                  <a:lnTo>
                    <a:pt x="5649" y="11603"/>
                  </a:lnTo>
                  <a:lnTo>
                    <a:pt x="5612" y="11606"/>
                  </a:lnTo>
                  <a:lnTo>
                    <a:pt x="5574" y="11604"/>
                  </a:lnTo>
                  <a:lnTo>
                    <a:pt x="5535" y="11598"/>
                  </a:lnTo>
                  <a:lnTo>
                    <a:pt x="5497" y="11587"/>
                  </a:lnTo>
                  <a:lnTo>
                    <a:pt x="5458" y="11571"/>
                  </a:lnTo>
                  <a:lnTo>
                    <a:pt x="5420" y="11552"/>
                  </a:lnTo>
                  <a:lnTo>
                    <a:pt x="5382" y="11529"/>
                  </a:lnTo>
                  <a:lnTo>
                    <a:pt x="5344" y="11503"/>
                  </a:lnTo>
                  <a:lnTo>
                    <a:pt x="5306" y="11473"/>
                  </a:lnTo>
                  <a:lnTo>
                    <a:pt x="5269" y="11440"/>
                  </a:lnTo>
                  <a:lnTo>
                    <a:pt x="5233" y="11404"/>
                  </a:lnTo>
                  <a:lnTo>
                    <a:pt x="5197" y="11365"/>
                  </a:lnTo>
                  <a:lnTo>
                    <a:pt x="5162" y="11324"/>
                  </a:lnTo>
                  <a:lnTo>
                    <a:pt x="5128" y="11280"/>
                  </a:lnTo>
                  <a:lnTo>
                    <a:pt x="5095" y="11235"/>
                  </a:lnTo>
                  <a:lnTo>
                    <a:pt x="5063" y="11188"/>
                  </a:lnTo>
                  <a:lnTo>
                    <a:pt x="5033" y="11139"/>
                  </a:lnTo>
                  <a:lnTo>
                    <a:pt x="5004" y="11089"/>
                  </a:lnTo>
                  <a:lnTo>
                    <a:pt x="4975" y="11037"/>
                  </a:lnTo>
                  <a:lnTo>
                    <a:pt x="4950" y="10985"/>
                  </a:lnTo>
                  <a:lnTo>
                    <a:pt x="4926" y="10931"/>
                  </a:lnTo>
                  <a:lnTo>
                    <a:pt x="4904" y="10876"/>
                  </a:lnTo>
                  <a:lnTo>
                    <a:pt x="4883" y="10823"/>
                  </a:lnTo>
                  <a:lnTo>
                    <a:pt x="4865" y="10768"/>
                  </a:lnTo>
                  <a:lnTo>
                    <a:pt x="4849" y="10714"/>
                  </a:lnTo>
                  <a:lnTo>
                    <a:pt x="4835" y="10660"/>
                  </a:lnTo>
                  <a:lnTo>
                    <a:pt x="4824" y="10607"/>
                  </a:lnTo>
                  <a:lnTo>
                    <a:pt x="4815" y="10553"/>
                  </a:lnTo>
                  <a:lnTo>
                    <a:pt x="4809" y="10502"/>
                  </a:lnTo>
                  <a:lnTo>
                    <a:pt x="4806" y="10451"/>
                  </a:lnTo>
                  <a:lnTo>
                    <a:pt x="4804" y="10402"/>
                  </a:lnTo>
                  <a:lnTo>
                    <a:pt x="4801" y="10353"/>
                  </a:lnTo>
                  <a:lnTo>
                    <a:pt x="4801" y="10307"/>
                  </a:lnTo>
                  <a:lnTo>
                    <a:pt x="4800" y="10260"/>
                  </a:lnTo>
                  <a:lnTo>
                    <a:pt x="4801" y="10172"/>
                  </a:lnTo>
                  <a:lnTo>
                    <a:pt x="4802" y="10090"/>
                  </a:lnTo>
                  <a:lnTo>
                    <a:pt x="4806" y="10012"/>
                  </a:lnTo>
                  <a:lnTo>
                    <a:pt x="4810" y="9940"/>
                  </a:lnTo>
                  <a:lnTo>
                    <a:pt x="4814" y="9874"/>
                  </a:lnTo>
                  <a:lnTo>
                    <a:pt x="4819" y="9814"/>
                  </a:lnTo>
                  <a:lnTo>
                    <a:pt x="4824" y="9760"/>
                  </a:lnTo>
                  <a:lnTo>
                    <a:pt x="4829" y="9713"/>
                  </a:lnTo>
                  <a:lnTo>
                    <a:pt x="4834" y="9672"/>
                  </a:lnTo>
                  <a:lnTo>
                    <a:pt x="4838" y="9638"/>
                  </a:lnTo>
                  <a:lnTo>
                    <a:pt x="4842" y="9612"/>
                  </a:lnTo>
                  <a:lnTo>
                    <a:pt x="4845" y="9593"/>
                  </a:lnTo>
                  <a:lnTo>
                    <a:pt x="4847" y="9580"/>
                  </a:lnTo>
                  <a:lnTo>
                    <a:pt x="4848" y="9576"/>
                  </a:lnTo>
                  <a:close/>
                  <a:moveTo>
                    <a:pt x="2906" y="8446"/>
                  </a:moveTo>
                  <a:lnTo>
                    <a:pt x="2912" y="8449"/>
                  </a:lnTo>
                  <a:lnTo>
                    <a:pt x="2930" y="8458"/>
                  </a:lnTo>
                  <a:lnTo>
                    <a:pt x="2959" y="8472"/>
                  </a:lnTo>
                  <a:lnTo>
                    <a:pt x="2999" y="8491"/>
                  </a:lnTo>
                  <a:lnTo>
                    <a:pt x="3046" y="8515"/>
                  </a:lnTo>
                  <a:lnTo>
                    <a:pt x="3102" y="8542"/>
                  </a:lnTo>
                  <a:lnTo>
                    <a:pt x="3163" y="8572"/>
                  </a:lnTo>
                  <a:lnTo>
                    <a:pt x="3231" y="8606"/>
                  </a:lnTo>
                  <a:lnTo>
                    <a:pt x="3303" y="8641"/>
                  </a:lnTo>
                  <a:lnTo>
                    <a:pt x="3379" y="8677"/>
                  </a:lnTo>
                  <a:lnTo>
                    <a:pt x="3456" y="8714"/>
                  </a:lnTo>
                  <a:lnTo>
                    <a:pt x="3536" y="8751"/>
                  </a:lnTo>
                  <a:lnTo>
                    <a:pt x="3615" y="8789"/>
                  </a:lnTo>
                  <a:lnTo>
                    <a:pt x="3694" y="8826"/>
                  </a:lnTo>
                  <a:lnTo>
                    <a:pt x="3771" y="8860"/>
                  </a:lnTo>
                  <a:lnTo>
                    <a:pt x="3844" y="8893"/>
                  </a:lnTo>
                  <a:lnTo>
                    <a:pt x="3880" y="8910"/>
                  </a:lnTo>
                  <a:lnTo>
                    <a:pt x="3913" y="8926"/>
                  </a:lnTo>
                  <a:lnTo>
                    <a:pt x="3944" y="8941"/>
                  </a:lnTo>
                  <a:lnTo>
                    <a:pt x="3975" y="8956"/>
                  </a:lnTo>
                  <a:lnTo>
                    <a:pt x="4030" y="8986"/>
                  </a:lnTo>
                  <a:lnTo>
                    <a:pt x="4080" y="9016"/>
                  </a:lnTo>
                  <a:lnTo>
                    <a:pt x="4123" y="9044"/>
                  </a:lnTo>
                  <a:lnTo>
                    <a:pt x="4162" y="9070"/>
                  </a:lnTo>
                  <a:lnTo>
                    <a:pt x="4195" y="9095"/>
                  </a:lnTo>
                  <a:lnTo>
                    <a:pt x="4223" y="9118"/>
                  </a:lnTo>
                  <a:lnTo>
                    <a:pt x="4248" y="9139"/>
                  </a:lnTo>
                  <a:lnTo>
                    <a:pt x="4267" y="9157"/>
                  </a:lnTo>
                  <a:lnTo>
                    <a:pt x="4283" y="9174"/>
                  </a:lnTo>
                  <a:lnTo>
                    <a:pt x="4295" y="9187"/>
                  </a:lnTo>
                  <a:lnTo>
                    <a:pt x="4309" y="9207"/>
                  </a:lnTo>
                  <a:lnTo>
                    <a:pt x="4314" y="9214"/>
                  </a:lnTo>
                  <a:lnTo>
                    <a:pt x="4308" y="9226"/>
                  </a:lnTo>
                  <a:lnTo>
                    <a:pt x="4292" y="9261"/>
                  </a:lnTo>
                  <a:lnTo>
                    <a:pt x="4281" y="9288"/>
                  </a:lnTo>
                  <a:lnTo>
                    <a:pt x="4269" y="9320"/>
                  </a:lnTo>
                  <a:lnTo>
                    <a:pt x="4256" y="9356"/>
                  </a:lnTo>
                  <a:lnTo>
                    <a:pt x="4241" y="9398"/>
                  </a:lnTo>
                  <a:lnTo>
                    <a:pt x="4225" y="9444"/>
                  </a:lnTo>
                  <a:lnTo>
                    <a:pt x="4210" y="9495"/>
                  </a:lnTo>
                  <a:lnTo>
                    <a:pt x="4194" y="9549"/>
                  </a:lnTo>
                  <a:lnTo>
                    <a:pt x="4179" y="9609"/>
                  </a:lnTo>
                  <a:lnTo>
                    <a:pt x="4165" y="9672"/>
                  </a:lnTo>
                  <a:lnTo>
                    <a:pt x="4151" y="9739"/>
                  </a:lnTo>
                  <a:lnTo>
                    <a:pt x="4139" y="9810"/>
                  </a:lnTo>
                  <a:lnTo>
                    <a:pt x="4127" y="9883"/>
                  </a:lnTo>
                  <a:lnTo>
                    <a:pt x="4118" y="9960"/>
                  </a:lnTo>
                  <a:lnTo>
                    <a:pt x="4111" y="10040"/>
                  </a:lnTo>
                  <a:lnTo>
                    <a:pt x="4107" y="10123"/>
                  </a:lnTo>
                  <a:lnTo>
                    <a:pt x="4106" y="10209"/>
                  </a:lnTo>
                  <a:lnTo>
                    <a:pt x="4107" y="10297"/>
                  </a:lnTo>
                  <a:lnTo>
                    <a:pt x="4112" y="10387"/>
                  </a:lnTo>
                  <a:lnTo>
                    <a:pt x="4121" y="10478"/>
                  </a:lnTo>
                  <a:lnTo>
                    <a:pt x="4134" y="10572"/>
                  </a:lnTo>
                  <a:lnTo>
                    <a:pt x="4152" y="10668"/>
                  </a:lnTo>
                  <a:lnTo>
                    <a:pt x="4173" y="10765"/>
                  </a:lnTo>
                  <a:lnTo>
                    <a:pt x="4200" y="10864"/>
                  </a:lnTo>
                  <a:lnTo>
                    <a:pt x="4232" y="10963"/>
                  </a:lnTo>
                  <a:lnTo>
                    <a:pt x="4270" y="11064"/>
                  </a:lnTo>
                  <a:lnTo>
                    <a:pt x="4314" y="11165"/>
                  </a:lnTo>
                  <a:lnTo>
                    <a:pt x="4364" y="11266"/>
                  </a:lnTo>
                  <a:lnTo>
                    <a:pt x="4420" y="11368"/>
                  </a:lnTo>
                  <a:lnTo>
                    <a:pt x="4481" y="11467"/>
                  </a:lnTo>
                  <a:lnTo>
                    <a:pt x="4544" y="11559"/>
                  </a:lnTo>
                  <a:lnTo>
                    <a:pt x="4605" y="11645"/>
                  </a:lnTo>
                  <a:lnTo>
                    <a:pt x="4669" y="11724"/>
                  </a:lnTo>
                  <a:lnTo>
                    <a:pt x="4734" y="11798"/>
                  </a:lnTo>
                  <a:lnTo>
                    <a:pt x="4798" y="11864"/>
                  </a:lnTo>
                  <a:lnTo>
                    <a:pt x="4864" y="11926"/>
                  </a:lnTo>
                  <a:lnTo>
                    <a:pt x="4930" y="11982"/>
                  </a:lnTo>
                  <a:lnTo>
                    <a:pt x="4996" y="12031"/>
                  </a:lnTo>
                  <a:lnTo>
                    <a:pt x="5061" y="12075"/>
                  </a:lnTo>
                  <a:lnTo>
                    <a:pt x="5127" y="12115"/>
                  </a:lnTo>
                  <a:lnTo>
                    <a:pt x="5192" y="12149"/>
                  </a:lnTo>
                  <a:lnTo>
                    <a:pt x="5256" y="12179"/>
                  </a:lnTo>
                  <a:lnTo>
                    <a:pt x="5321" y="12203"/>
                  </a:lnTo>
                  <a:lnTo>
                    <a:pt x="5385" y="12223"/>
                  </a:lnTo>
                  <a:lnTo>
                    <a:pt x="5448" y="12238"/>
                  </a:lnTo>
                  <a:lnTo>
                    <a:pt x="5510" y="12249"/>
                  </a:lnTo>
                  <a:lnTo>
                    <a:pt x="5571" y="12255"/>
                  </a:lnTo>
                  <a:lnTo>
                    <a:pt x="5630" y="12258"/>
                  </a:lnTo>
                  <a:lnTo>
                    <a:pt x="5689" y="12256"/>
                  </a:lnTo>
                  <a:lnTo>
                    <a:pt x="5746" y="12251"/>
                  </a:lnTo>
                  <a:lnTo>
                    <a:pt x="5801" y="12242"/>
                  </a:lnTo>
                  <a:lnTo>
                    <a:pt x="5855" y="12230"/>
                  </a:lnTo>
                  <a:lnTo>
                    <a:pt x="5907" y="12215"/>
                  </a:lnTo>
                  <a:lnTo>
                    <a:pt x="5957" y="12196"/>
                  </a:lnTo>
                  <a:lnTo>
                    <a:pt x="6004" y="12173"/>
                  </a:lnTo>
                  <a:lnTo>
                    <a:pt x="6049" y="12149"/>
                  </a:lnTo>
                  <a:lnTo>
                    <a:pt x="6091" y="12122"/>
                  </a:lnTo>
                  <a:lnTo>
                    <a:pt x="6131" y="12092"/>
                  </a:lnTo>
                  <a:lnTo>
                    <a:pt x="6169" y="12059"/>
                  </a:lnTo>
                  <a:lnTo>
                    <a:pt x="6203" y="12024"/>
                  </a:lnTo>
                  <a:lnTo>
                    <a:pt x="6236" y="11988"/>
                  </a:lnTo>
                  <a:lnTo>
                    <a:pt x="6292" y="11913"/>
                  </a:lnTo>
                  <a:lnTo>
                    <a:pt x="6346" y="11843"/>
                  </a:lnTo>
                  <a:lnTo>
                    <a:pt x="6393" y="11776"/>
                  </a:lnTo>
                  <a:lnTo>
                    <a:pt x="6437" y="11714"/>
                  </a:lnTo>
                  <a:lnTo>
                    <a:pt x="6456" y="11684"/>
                  </a:lnTo>
                  <a:lnTo>
                    <a:pt x="6475" y="11654"/>
                  </a:lnTo>
                  <a:lnTo>
                    <a:pt x="6492" y="11626"/>
                  </a:lnTo>
                  <a:lnTo>
                    <a:pt x="6508" y="11599"/>
                  </a:lnTo>
                  <a:lnTo>
                    <a:pt x="6524" y="11572"/>
                  </a:lnTo>
                  <a:lnTo>
                    <a:pt x="6538" y="11546"/>
                  </a:lnTo>
                  <a:lnTo>
                    <a:pt x="6551" y="11521"/>
                  </a:lnTo>
                  <a:lnTo>
                    <a:pt x="6563" y="11497"/>
                  </a:lnTo>
                  <a:lnTo>
                    <a:pt x="6574" y="11473"/>
                  </a:lnTo>
                  <a:lnTo>
                    <a:pt x="6584" y="11450"/>
                  </a:lnTo>
                  <a:lnTo>
                    <a:pt x="6593" y="11428"/>
                  </a:lnTo>
                  <a:lnTo>
                    <a:pt x="6600" y="11407"/>
                  </a:lnTo>
                  <a:lnTo>
                    <a:pt x="6607" y="11386"/>
                  </a:lnTo>
                  <a:lnTo>
                    <a:pt x="6614" y="11365"/>
                  </a:lnTo>
                  <a:lnTo>
                    <a:pt x="6619" y="11346"/>
                  </a:lnTo>
                  <a:lnTo>
                    <a:pt x="6623" y="11327"/>
                  </a:lnTo>
                  <a:lnTo>
                    <a:pt x="6625" y="11309"/>
                  </a:lnTo>
                  <a:lnTo>
                    <a:pt x="6627" y="11292"/>
                  </a:lnTo>
                  <a:lnTo>
                    <a:pt x="6628" y="11274"/>
                  </a:lnTo>
                  <a:lnTo>
                    <a:pt x="6629" y="11258"/>
                  </a:lnTo>
                  <a:lnTo>
                    <a:pt x="6628" y="11242"/>
                  </a:lnTo>
                  <a:lnTo>
                    <a:pt x="6626" y="11227"/>
                  </a:lnTo>
                  <a:lnTo>
                    <a:pt x="6623" y="11212"/>
                  </a:lnTo>
                  <a:lnTo>
                    <a:pt x="6620" y="11198"/>
                  </a:lnTo>
                  <a:lnTo>
                    <a:pt x="6613" y="11170"/>
                  </a:lnTo>
                  <a:lnTo>
                    <a:pt x="6606" y="11142"/>
                  </a:lnTo>
                  <a:lnTo>
                    <a:pt x="6601" y="11115"/>
                  </a:lnTo>
                  <a:lnTo>
                    <a:pt x="6598" y="11089"/>
                  </a:lnTo>
                  <a:lnTo>
                    <a:pt x="6595" y="11062"/>
                  </a:lnTo>
                  <a:lnTo>
                    <a:pt x="6594" y="11038"/>
                  </a:lnTo>
                  <a:lnTo>
                    <a:pt x="6593" y="11015"/>
                  </a:lnTo>
                  <a:lnTo>
                    <a:pt x="6592" y="10993"/>
                  </a:lnTo>
                  <a:lnTo>
                    <a:pt x="6593" y="10954"/>
                  </a:lnTo>
                  <a:lnTo>
                    <a:pt x="6595" y="10925"/>
                  </a:lnTo>
                  <a:lnTo>
                    <a:pt x="6597" y="10906"/>
                  </a:lnTo>
                  <a:lnTo>
                    <a:pt x="6598" y="10899"/>
                  </a:lnTo>
                  <a:lnTo>
                    <a:pt x="7004" y="11176"/>
                  </a:lnTo>
                  <a:lnTo>
                    <a:pt x="7005" y="11190"/>
                  </a:lnTo>
                  <a:lnTo>
                    <a:pt x="7008" y="11226"/>
                  </a:lnTo>
                  <a:lnTo>
                    <a:pt x="7011" y="11286"/>
                  </a:lnTo>
                  <a:lnTo>
                    <a:pt x="7015" y="11363"/>
                  </a:lnTo>
                  <a:lnTo>
                    <a:pt x="7018" y="11457"/>
                  </a:lnTo>
                  <a:lnTo>
                    <a:pt x="7020" y="11567"/>
                  </a:lnTo>
                  <a:lnTo>
                    <a:pt x="7019" y="11626"/>
                  </a:lnTo>
                  <a:lnTo>
                    <a:pt x="7018" y="11689"/>
                  </a:lnTo>
                  <a:lnTo>
                    <a:pt x="7017" y="11753"/>
                  </a:lnTo>
                  <a:lnTo>
                    <a:pt x="7015" y="11819"/>
                  </a:lnTo>
                  <a:lnTo>
                    <a:pt x="7011" y="11888"/>
                  </a:lnTo>
                  <a:lnTo>
                    <a:pt x="7006" y="11957"/>
                  </a:lnTo>
                  <a:lnTo>
                    <a:pt x="7001" y="12029"/>
                  </a:lnTo>
                  <a:lnTo>
                    <a:pt x="6994" y="12101"/>
                  </a:lnTo>
                  <a:lnTo>
                    <a:pt x="6984" y="12173"/>
                  </a:lnTo>
                  <a:lnTo>
                    <a:pt x="6974" y="12246"/>
                  </a:lnTo>
                  <a:lnTo>
                    <a:pt x="6963" y="12319"/>
                  </a:lnTo>
                  <a:lnTo>
                    <a:pt x="6949" y="12392"/>
                  </a:lnTo>
                  <a:lnTo>
                    <a:pt x="6934" y="12463"/>
                  </a:lnTo>
                  <a:lnTo>
                    <a:pt x="6917" y="12535"/>
                  </a:lnTo>
                  <a:lnTo>
                    <a:pt x="6898" y="12605"/>
                  </a:lnTo>
                  <a:lnTo>
                    <a:pt x="6877" y="12674"/>
                  </a:lnTo>
                  <a:lnTo>
                    <a:pt x="6853" y="12740"/>
                  </a:lnTo>
                  <a:lnTo>
                    <a:pt x="6828" y="12805"/>
                  </a:lnTo>
                  <a:lnTo>
                    <a:pt x="6799" y="12866"/>
                  </a:lnTo>
                  <a:lnTo>
                    <a:pt x="6769" y="12926"/>
                  </a:lnTo>
                  <a:lnTo>
                    <a:pt x="6735" y="12985"/>
                  </a:lnTo>
                  <a:lnTo>
                    <a:pt x="6695" y="13042"/>
                  </a:lnTo>
                  <a:lnTo>
                    <a:pt x="6653" y="13100"/>
                  </a:lnTo>
                  <a:lnTo>
                    <a:pt x="6605" y="13157"/>
                  </a:lnTo>
                  <a:lnTo>
                    <a:pt x="6555" y="13215"/>
                  </a:lnTo>
                  <a:lnTo>
                    <a:pt x="6500" y="13271"/>
                  </a:lnTo>
                  <a:lnTo>
                    <a:pt x="6443" y="13325"/>
                  </a:lnTo>
                  <a:lnTo>
                    <a:pt x="6381" y="13379"/>
                  </a:lnTo>
                  <a:lnTo>
                    <a:pt x="6317" y="13431"/>
                  </a:lnTo>
                  <a:lnTo>
                    <a:pt x="6251" y="13481"/>
                  </a:lnTo>
                  <a:lnTo>
                    <a:pt x="6181" y="13529"/>
                  </a:lnTo>
                  <a:lnTo>
                    <a:pt x="6109" y="13575"/>
                  </a:lnTo>
                  <a:lnTo>
                    <a:pt x="6034" y="13618"/>
                  </a:lnTo>
                  <a:lnTo>
                    <a:pt x="5959" y="13659"/>
                  </a:lnTo>
                  <a:lnTo>
                    <a:pt x="5880" y="13697"/>
                  </a:lnTo>
                  <a:lnTo>
                    <a:pt x="5800" y="13731"/>
                  </a:lnTo>
                  <a:lnTo>
                    <a:pt x="5719" y="13762"/>
                  </a:lnTo>
                  <a:lnTo>
                    <a:pt x="5636" y="13791"/>
                  </a:lnTo>
                  <a:lnTo>
                    <a:pt x="5552" y="13814"/>
                  </a:lnTo>
                  <a:lnTo>
                    <a:pt x="5468" y="13834"/>
                  </a:lnTo>
                  <a:lnTo>
                    <a:pt x="5384" y="13849"/>
                  </a:lnTo>
                  <a:lnTo>
                    <a:pt x="5299" y="13860"/>
                  </a:lnTo>
                  <a:lnTo>
                    <a:pt x="5213" y="13867"/>
                  </a:lnTo>
                  <a:lnTo>
                    <a:pt x="5127" y="13869"/>
                  </a:lnTo>
                  <a:lnTo>
                    <a:pt x="5041" y="13864"/>
                  </a:lnTo>
                  <a:lnTo>
                    <a:pt x="4956" y="13855"/>
                  </a:lnTo>
                  <a:lnTo>
                    <a:pt x="4871" y="13840"/>
                  </a:lnTo>
                  <a:lnTo>
                    <a:pt x="4787" y="13819"/>
                  </a:lnTo>
                  <a:lnTo>
                    <a:pt x="4704" y="13793"/>
                  </a:lnTo>
                  <a:lnTo>
                    <a:pt x="4623" y="13759"/>
                  </a:lnTo>
                  <a:lnTo>
                    <a:pt x="4543" y="13719"/>
                  </a:lnTo>
                  <a:lnTo>
                    <a:pt x="4464" y="13673"/>
                  </a:lnTo>
                  <a:lnTo>
                    <a:pt x="4386" y="13621"/>
                  </a:lnTo>
                  <a:lnTo>
                    <a:pt x="4308" y="13566"/>
                  </a:lnTo>
                  <a:lnTo>
                    <a:pt x="4231" y="13508"/>
                  </a:lnTo>
                  <a:lnTo>
                    <a:pt x="4156" y="13447"/>
                  </a:lnTo>
                  <a:lnTo>
                    <a:pt x="4080" y="13383"/>
                  </a:lnTo>
                  <a:lnTo>
                    <a:pt x="4005" y="13316"/>
                  </a:lnTo>
                  <a:lnTo>
                    <a:pt x="3932" y="13247"/>
                  </a:lnTo>
                  <a:lnTo>
                    <a:pt x="3860" y="13175"/>
                  </a:lnTo>
                  <a:lnTo>
                    <a:pt x="3788" y="13101"/>
                  </a:lnTo>
                  <a:lnTo>
                    <a:pt x="3718" y="13024"/>
                  </a:lnTo>
                  <a:lnTo>
                    <a:pt x="3649" y="12945"/>
                  </a:lnTo>
                  <a:lnTo>
                    <a:pt x="3582" y="12864"/>
                  </a:lnTo>
                  <a:lnTo>
                    <a:pt x="3516" y="12782"/>
                  </a:lnTo>
                  <a:lnTo>
                    <a:pt x="3452" y="12698"/>
                  </a:lnTo>
                  <a:lnTo>
                    <a:pt x="3390" y="12611"/>
                  </a:lnTo>
                  <a:lnTo>
                    <a:pt x="3330" y="12523"/>
                  </a:lnTo>
                  <a:lnTo>
                    <a:pt x="3271" y="12434"/>
                  </a:lnTo>
                  <a:lnTo>
                    <a:pt x="3215" y="12343"/>
                  </a:lnTo>
                  <a:lnTo>
                    <a:pt x="3160" y="12252"/>
                  </a:lnTo>
                  <a:lnTo>
                    <a:pt x="3108" y="12159"/>
                  </a:lnTo>
                  <a:lnTo>
                    <a:pt x="3058" y="12065"/>
                  </a:lnTo>
                  <a:lnTo>
                    <a:pt x="3011" y="11970"/>
                  </a:lnTo>
                  <a:lnTo>
                    <a:pt x="2966" y="11875"/>
                  </a:lnTo>
                  <a:lnTo>
                    <a:pt x="2924" y="11780"/>
                  </a:lnTo>
                  <a:lnTo>
                    <a:pt x="2884" y="11684"/>
                  </a:lnTo>
                  <a:lnTo>
                    <a:pt x="2848" y="11587"/>
                  </a:lnTo>
                  <a:lnTo>
                    <a:pt x="2814" y="11490"/>
                  </a:lnTo>
                  <a:lnTo>
                    <a:pt x="2783" y="11393"/>
                  </a:lnTo>
                  <a:lnTo>
                    <a:pt x="2755" y="11296"/>
                  </a:lnTo>
                  <a:lnTo>
                    <a:pt x="2731" y="11199"/>
                  </a:lnTo>
                  <a:lnTo>
                    <a:pt x="2709" y="11102"/>
                  </a:lnTo>
                  <a:lnTo>
                    <a:pt x="2692" y="11006"/>
                  </a:lnTo>
                  <a:lnTo>
                    <a:pt x="2677" y="10910"/>
                  </a:lnTo>
                  <a:lnTo>
                    <a:pt x="2663" y="10815"/>
                  </a:lnTo>
                  <a:lnTo>
                    <a:pt x="2651" y="10721"/>
                  </a:lnTo>
                  <a:lnTo>
                    <a:pt x="2641" y="10627"/>
                  </a:lnTo>
                  <a:lnTo>
                    <a:pt x="2631" y="10535"/>
                  </a:lnTo>
                  <a:lnTo>
                    <a:pt x="2624" y="10443"/>
                  </a:lnTo>
                  <a:lnTo>
                    <a:pt x="2617" y="10353"/>
                  </a:lnTo>
                  <a:lnTo>
                    <a:pt x="2611" y="10263"/>
                  </a:lnTo>
                  <a:lnTo>
                    <a:pt x="2607" y="10176"/>
                  </a:lnTo>
                  <a:lnTo>
                    <a:pt x="2604" y="10091"/>
                  </a:lnTo>
                  <a:lnTo>
                    <a:pt x="2602" y="10006"/>
                  </a:lnTo>
                  <a:lnTo>
                    <a:pt x="2601" y="9924"/>
                  </a:lnTo>
                  <a:lnTo>
                    <a:pt x="2601" y="9843"/>
                  </a:lnTo>
                  <a:lnTo>
                    <a:pt x="2602" y="9764"/>
                  </a:lnTo>
                  <a:lnTo>
                    <a:pt x="2604" y="9687"/>
                  </a:lnTo>
                  <a:lnTo>
                    <a:pt x="2606" y="9614"/>
                  </a:lnTo>
                  <a:lnTo>
                    <a:pt x="2609" y="9542"/>
                  </a:lnTo>
                  <a:lnTo>
                    <a:pt x="2613" y="9472"/>
                  </a:lnTo>
                  <a:lnTo>
                    <a:pt x="2619" y="9406"/>
                  </a:lnTo>
                  <a:lnTo>
                    <a:pt x="2624" y="9342"/>
                  </a:lnTo>
                  <a:lnTo>
                    <a:pt x="2630" y="9280"/>
                  </a:lnTo>
                  <a:lnTo>
                    <a:pt x="2636" y="9223"/>
                  </a:lnTo>
                  <a:lnTo>
                    <a:pt x="2643" y="9167"/>
                  </a:lnTo>
                  <a:lnTo>
                    <a:pt x="2650" y="9116"/>
                  </a:lnTo>
                  <a:lnTo>
                    <a:pt x="2657" y="9067"/>
                  </a:lnTo>
                  <a:lnTo>
                    <a:pt x="2665" y="9022"/>
                  </a:lnTo>
                  <a:lnTo>
                    <a:pt x="2673" y="8980"/>
                  </a:lnTo>
                  <a:lnTo>
                    <a:pt x="2681" y="8942"/>
                  </a:lnTo>
                  <a:lnTo>
                    <a:pt x="2689" y="8909"/>
                  </a:lnTo>
                  <a:lnTo>
                    <a:pt x="2697" y="8878"/>
                  </a:lnTo>
                  <a:lnTo>
                    <a:pt x="2705" y="8852"/>
                  </a:lnTo>
                  <a:lnTo>
                    <a:pt x="2714" y="8830"/>
                  </a:lnTo>
                  <a:lnTo>
                    <a:pt x="2730" y="8790"/>
                  </a:lnTo>
                  <a:lnTo>
                    <a:pt x="2746" y="8752"/>
                  </a:lnTo>
                  <a:lnTo>
                    <a:pt x="2763" y="8715"/>
                  </a:lnTo>
                  <a:lnTo>
                    <a:pt x="2779" y="8679"/>
                  </a:lnTo>
                  <a:lnTo>
                    <a:pt x="2812" y="8615"/>
                  </a:lnTo>
                  <a:lnTo>
                    <a:pt x="2842" y="8557"/>
                  </a:lnTo>
                  <a:lnTo>
                    <a:pt x="2867" y="8511"/>
                  </a:lnTo>
                  <a:lnTo>
                    <a:pt x="2887" y="8475"/>
                  </a:lnTo>
                  <a:lnTo>
                    <a:pt x="2900" y="8453"/>
                  </a:lnTo>
                  <a:lnTo>
                    <a:pt x="2906" y="8446"/>
                  </a:lnTo>
                  <a:close/>
                  <a:moveTo>
                    <a:pt x="2372" y="8211"/>
                  </a:moveTo>
                  <a:lnTo>
                    <a:pt x="2368" y="8217"/>
                  </a:lnTo>
                  <a:lnTo>
                    <a:pt x="2356" y="8233"/>
                  </a:lnTo>
                  <a:lnTo>
                    <a:pt x="2338" y="8260"/>
                  </a:lnTo>
                  <a:lnTo>
                    <a:pt x="2314" y="8298"/>
                  </a:lnTo>
                  <a:lnTo>
                    <a:pt x="2300" y="8322"/>
                  </a:lnTo>
                  <a:lnTo>
                    <a:pt x="2286" y="8348"/>
                  </a:lnTo>
                  <a:lnTo>
                    <a:pt x="2270" y="8376"/>
                  </a:lnTo>
                  <a:lnTo>
                    <a:pt x="2254" y="8408"/>
                  </a:lnTo>
                  <a:lnTo>
                    <a:pt x="2237" y="8442"/>
                  </a:lnTo>
                  <a:lnTo>
                    <a:pt x="2219" y="8478"/>
                  </a:lnTo>
                  <a:lnTo>
                    <a:pt x="2201" y="8519"/>
                  </a:lnTo>
                  <a:lnTo>
                    <a:pt x="2183" y="8560"/>
                  </a:lnTo>
                  <a:lnTo>
                    <a:pt x="2164" y="8606"/>
                  </a:lnTo>
                  <a:lnTo>
                    <a:pt x="2146" y="8653"/>
                  </a:lnTo>
                  <a:lnTo>
                    <a:pt x="2126" y="8703"/>
                  </a:lnTo>
                  <a:lnTo>
                    <a:pt x="2108" y="8756"/>
                  </a:lnTo>
                  <a:lnTo>
                    <a:pt x="2090" y="8812"/>
                  </a:lnTo>
                  <a:lnTo>
                    <a:pt x="2072" y="8869"/>
                  </a:lnTo>
                  <a:lnTo>
                    <a:pt x="2055" y="8931"/>
                  </a:lnTo>
                  <a:lnTo>
                    <a:pt x="2038" y="8993"/>
                  </a:lnTo>
                  <a:lnTo>
                    <a:pt x="2023" y="9060"/>
                  </a:lnTo>
                  <a:lnTo>
                    <a:pt x="2008" y="9129"/>
                  </a:lnTo>
                  <a:lnTo>
                    <a:pt x="1994" y="9201"/>
                  </a:lnTo>
                  <a:lnTo>
                    <a:pt x="1982" y="9274"/>
                  </a:lnTo>
                  <a:lnTo>
                    <a:pt x="1970" y="9352"/>
                  </a:lnTo>
                  <a:lnTo>
                    <a:pt x="1961" y="9431"/>
                  </a:lnTo>
                  <a:lnTo>
                    <a:pt x="1952" y="9513"/>
                  </a:lnTo>
                  <a:lnTo>
                    <a:pt x="1945" y="9598"/>
                  </a:lnTo>
                  <a:lnTo>
                    <a:pt x="1940" y="9684"/>
                  </a:lnTo>
                  <a:lnTo>
                    <a:pt x="1939" y="9772"/>
                  </a:lnTo>
                  <a:lnTo>
                    <a:pt x="1940" y="9862"/>
                  </a:lnTo>
                  <a:lnTo>
                    <a:pt x="1944" y="9952"/>
                  </a:lnTo>
                  <a:lnTo>
                    <a:pt x="1951" y="10042"/>
                  </a:lnTo>
                  <a:lnTo>
                    <a:pt x="1959" y="10133"/>
                  </a:lnTo>
                  <a:lnTo>
                    <a:pt x="1969" y="10224"/>
                  </a:lnTo>
                  <a:lnTo>
                    <a:pt x="1981" y="10315"/>
                  </a:lnTo>
                  <a:lnTo>
                    <a:pt x="1995" y="10405"/>
                  </a:lnTo>
                  <a:lnTo>
                    <a:pt x="2010" y="10495"/>
                  </a:lnTo>
                  <a:lnTo>
                    <a:pt x="2027" y="10582"/>
                  </a:lnTo>
                  <a:lnTo>
                    <a:pt x="2046" y="10669"/>
                  </a:lnTo>
                  <a:lnTo>
                    <a:pt x="2064" y="10754"/>
                  </a:lnTo>
                  <a:lnTo>
                    <a:pt x="2083" y="10838"/>
                  </a:lnTo>
                  <a:lnTo>
                    <a:pt x="2103" y="10919"/>
                  </a:lnTo>
                  <a:lnTo>
                    <a:pt x="2123" y="10998"/>
                  </a:lnTo>
                  <a:lnTo>
                    <a:pt x="2145" y="11074"/>
                  </a:lnTo>
                  <a:lnTo>
                    <a:pt x="2165" y="11147"/>
                  </a:lnTo>
                  <a:lnTo>
                    <a:pt x="2185" y="11217"/>
                  </a:lnTo>
                  <a:lnTo>
                    <a:pt x="2205" y="11284"/>
                  </a:lnTo>
                  <a:lnTo>
                    <a:pt x="2224" y="11346"/>
                  </a:lnTo>
                  <a:lnTo>
                    <a:pt x="2244" y="11405"/>
                  </a:lnTo>
                  <a:lnTo>
                    <a:pt x="2261" y="11459"/>
                  </a:lnTo>
                  <a:lnTo>
                    <a:pt x="2278" y="11509"/>
                  </a:lnTo>
                  <a:lnTo>
                    <a:pt x="2307" y="11594"/>
                  </a:lnTo>
                  <a:lnTo>
                    <a:pt x="2331" y="11656"/>
                  </a:lnTo>
                  <a:lnTo>
                    <a:pt x="2346" y="11697"/>
                  </a:lnTo>
                  <a:lnTo>
                    <a:pt x="2351" y="11710"/>
                  </a:lnTo>
                  <a:lnTo>
                    <a:pt x="2335" y="11704"/>
                  </a:lnTo>
                  <a:lnTo>
                    <a:pt x="2288" y="11686"/>
                  </a:lnTo>
                  <a:lnTo>
                    <a:pt x="2255" y="11672"/>
                  </a:lnTo>
                  <a:lnTo>
                    <a:pt x="2215" y="11656"/>
                  </a:lnTo>
                  <a:lnTo>
                    <a:pt x="2170" y="11637"/>
                  </a:lnTo>
                  <a:lnTo>
                    <a:pt x="2119" y="11615"/>
                  </a:lnTo>
                  <a:lnTo>
                    <a:pt x="2064" y="11591"/>
                  </a:lnTo>
                  <a:lnTo>
                    <a:pt x="2003" y="11562"/>
                  </a:lnTo>
                  <a:lnTo>
                    <a:pt x="1938" y="11532"/>
                  </a:lnTo>
                  <a:lnTo>
                    <a:pt x="1871" y="11499"/>
                  </a:lnTo>
                  <a:lnTo>
                    <a:pt x="1800" y="11462"/>
                  </a:lnTo>
                  <a:lnTo>
                    <a:pt x="1726" y="11423"/>
                  </a:lnTo>
                  <a:lnTo>
                    <a:pt x="1649" y="11382"/>
                  </a:lnTo>
                  <a:lnTo>
                    <a:pt x="1572" y="11336"/>
                  </a:lnTo>
                  <a:lnTo>
                    <a:pt x="1492" y="11290"/>
                  </a:lnTo>
                  <a:lnTo>
                    <a:pt x="1411" y="11239"/>
                  </a:lnTo>
                  <a:lnTo>
                    <a:pt x="1329" y="11187"/>
                  </a:lnTo>
                  <a:lnTo>
                    <a:pt x="1248" y="11131"/>
                  </a:lnTo>
                  <a:lnTo>
                    <a:pt x="1166" y="11072"/>
                  </a:lnTo>
                  <a:lnTo>
                    <a:pt x="1085" y="11012"/>
                  </a:lnTo>
                  <a:lnTo>
                    <a:pt x="1006" y="10948"/>
                  </a:lnTo>
                  <a:lnTo>
                    <a:pt x="928" y="10881"/>
                  </a:lnTo>
                  <a:lnTo>
                    <a:pt x="851" y="10813"/>
                  </a:lnTo>
                  <a:lnTo>
                    <a:pt x="777" y="10742"/>
                  </a:lnTo>
                  <a:lnTo>
                    <a:pt x="706" y="10667"/>
                  </a:lnTo>
                  <a:lnTo>
                    <a:pt x="639" y="10591"/>
                  </a:lnTo>
                  <a:lnTo>
                    <a:pt x="574" y="10512"/>
                  </a:lnTo>
                  <a:lnTo>
                    <a:pt x="514" y="10430"/>
                  </a:lnTo>
                  <a:lnTo>
                    <a:pt x="459" y="10346"/>
                  </a:lnTo>
                  <a:lnTo>
                    <a:pt x="408" y="10259"/>
                  </a:lnTo>
                  <a:lnTo>
                    <a:pt x="361" y="10171"/>
                  </a:lnTo>
                  <a:lnTo>
                    <a:pt x="316" y="10082"/>
                  </a:lnTo>
                  <a:lnTo>
                    <a:pt x="273" y="9994"/>
                  </a:lnTo>
                  <a:lnTo>
                    <a:pt x="232" y="9905"/>
                  </a:lnTo>
                  <a:lnTo>
                    <a:pt x="195" y="9817"/>
                  </a:lnTo>
                  <a:lnTo>
                    <a:pt x="160" y="9728"/>
                  </a:lnTo>
                  <a:lnTo>
                    <a:pt x="128" y="9641"/>
                  </a:lnTo>
                  <a:lnTo>
                    <a:pt x="99" y="9554"/>
                  </a:lnTo>
                  <a:lnTo>
                    <a:pt x="74" y="9468"/>
                  </a:lnTo>
                  <a:lnTo>
                    <a:pt x="52" y="9383"/>
                  </a:lnTo>
                  <a:lnTo>
                    <a:pt x="33" y="9300"/>
                  </a:lnTo>
                  <a:lnTo>
                    <a:pt x="18" y="9218"/>
                  </a:lnTo>
                  <a:lnTo>
                    <a:pt x="8" y="9137"/>
                  </a:lnTo>
                  <a:lnTo>
                    <a:pt x="2" y="9058"/>
                  </a:lnTo>
                  <a:lnTo>
                    <a:pt x="0" y="8981"/>
                  </a:lnTo>
                  <a:lnTo>
                    <a:pt x="3" y="8907"/>
                  </a:lnTo>
                  <a:lnTo>
                    <a:pt x="10" y="8835"/>
                  </a:lnTo>
                  <a:lnTo>
                    <a:pt x="22" y="8765"/>
                  </a:lnTo>
                  <a:lnTo>
                    <a:pt x="39" y="8698"/>
                  </a:lnTo>
                  <a:lnTo>
                    <a:pt x="63" y="8633"/>
                  </a:lnTo>
                  <a:lnTo>
                    <a:pt x="91" y="8572"/>
                  </a:lnTo>
                  <a:lnTo>
                    <a:pt x="124" y="8514"/>
                  </a:lnTo>
                  <a:lnTo>
                    <a:pt x="165" y="8459"/>
                  </a:lnTo>
                  <a:lnTo>
                    <a:pt x="210" y="8408"/>
                  </a:lnTo>
                  <a:lnTo>
                    <a:pt x="262" y="8360"/>
                  </a:lnTo>
                  <a:lnTo>
                    <a:pt x="320" y="8317"/>
                  </a:lnTo>
                  <a:lnTo>
                    <a:pt x="385" y="8277"/>
                  </a:lnTo>
                  <a:lnTo>
                    <a:pt x="457" y="8242"/>
                  </a:lnTo>
                  <a:lnTo>
                    <a:pt x="535" y="8212"/>
                  </a:lnTo>
                  <a:lnTo>
                    <a:pt x="621" y="8185"/>
                  </a:lnTo>
                  <a:lnTo>
                    <a:pt x="714" y="8163"/>
                  </a:lnTo>
                  <a:lnTo>
                    <a:pt x="814" y="8147"/>
                  </a:lnTo>
                  <a:lnTo>
                    <a:pt x="916" y="8134"/>
                  </a:lnTo>
                  <a:lnTo>
                    <a:pt x="1014" y="8123"/>
                  </a:lnTo>
                  <a:lnTo>
                    <a:pt x="1109" y="8114"/>
                  </a:lnTo>
                  <a:lnTo>
                    <a:pt x="1200" y="8107"/>
                  </a:lnTo>
                  <a:lnTo>
                    <a:pt x="1287" y="8102"/>
                  </a:lnTo>
                  <a:lnTo>
                    <a:pt x="1369" y="8097"/>
                  </a:lnTo>
                  <a:lnTo>
                    <a:pt x="1449" y="8095"/>
                  </a:lnTo>
                  <a:lnTo>
                    <a:pt x="1525" y="8093"/>
                  </a:lnTo>
                  <a:lnTo>
                    <a:pt x="1598" y="8094"/>
                  </a:lnTo>
                  <a:lnTo>
                    <a:pt x="1667" y="8095"/>
                  </a:lnTo>
                  <a:lnTo>
                    <a:pt x="1732" y="8098"/>
                  </a:lnTo>
                  <a:lnTo>
                    <a:pt x="1795" y="8102"/>
                  </a:lnTo>
                  <a:lnTo>
                    <a:pt x="1852" y="8106"/>
                  </a:lnTo>
                  <a:lnTo>
                    <a:pt x="1908" y="8111"/>
                  </a:lnTo>
                  <a:lnTo>
                    <a:pt x="1961" y="8117"/>
                  </a:lnTo>
                  <a:lnTo>
                    <a:pt x="2009" y="8123"/>
                  </a:lnTo>
                  <a:lnTo>
                    <a:pt x="2055" y="8130"/>
                  </a:lnTo>
                  <a:lnTo>
                    <a:pt x="2096" y="8137"/>
                  </a:lnTo>
                  <a:lnTo>
                    <a:pt x="2135" y="8144"/>
                  </a:lnTo>
                  <a:lnTo>
                    <a:pt x="2172" y="8151"/>
                  </a:lnTo>
                  <a:lnTo>
                    <a:pt x="2204" y="8159"/>
                  </a:lnTo>
                  <a:lnTo>
                    <a:pt x="2233" y="8166"/>
                  </a:lnTo>
                  <a:lnTo>
                    <a:pt x="2261" y="8173"/>
                  </a:lnTo>
                  <a:lnTo>
                    <a:pt x="2284" y="8180"/>
                  </a:lnTo>
                  <a:lnTo>
                    <a:pt x="2323" y="8192"/>
                  </a:lnTo>
                  <a:lnTo>
                    <a:pt x="2351" y="8203"/>
                  </a:lnTo>
                  <a:lnTo>
                    <a:pt x="2367" y="8209"/>
                  </a:lnTo>
                  <a:lnTo>
                    <a:pt x="2372" y="8211"/>
                  </a:lnTo>
                  <a:close/>
                  <a:moveTo>
                    <a:pt x="11913" y="11560"/>
                  </a:moveTo>
                  <a:lnTo>
                    <a:pt x="13685" y="11069"/>
                  </a:lnTo>
                  <a:lnTo>
                    <a:pt x="13682" y="11077"/>
                  </a:lnTo>
                  <a:lnTo>
                    <a:pt x="13676" y="11099"/>
                  </a:lnTo>
                  <a:lnTo>
                    <a:pt x="13666" y="11133"/>
                  </a:lnTo>
                  <a:lnTo>
                    <a:pt x="13652" y="11178"/>
                  </a:lnTo>
                  <a:lnTo>
                    <a:pt x="13632" y="11234"/>
                  </a:lnTo>
                  <a:lnTo>
                    <a:pt x="13609" y="11297"/>
                  </a:lnTo>
                  <a:lnTo>
                    <a:pt x="13596" y="11332"/>
                  </a:lnTo>
                  <a:lnTo>
                    <a:pt x="13581" y="11367"/>
                  </a:lnTo>
                  <a:lnTo>
                    <a:pt x="13566" y="11405"/>
                  </a:lnTo>
                  <a:lnTo>
                    <a:pt x="13548" y="11443"/>
                  </a:lnTo>
                  <a:lnTo>
                    <a:pt x="13530" y="11483"/>
                  </a:lnTo>
                  <a:lnTo>
                    <a:pt x="13511" y="11523"/>
                  </a:lnTo>
                  <a:lnTo>
                    <a:pt x="13490" y="11564"/>
                  </a:lnTo>
                  <a:lnTo>
                    <a:pt x="13469" y="11606"/>
                  </a:lnTo>
                  <a:lnTo>
                    <a:pt x="13445" y="11647"/>
                  </a:lnTo>
                  <a:lnTo>
                    <a:pt x="13421" y="11689"/>
                  </a:lnTo>
                  <a:lnTo>
                    <a:pt x="13396" y="11730"/>
                  </a:lnTo>
                  <a:lnTo>
                    <a:pt x="13370" y="11771"/>
                  </a:lnTo>
                  <a:lnTo>
                    <a:pt x="13341" y="11813"/>
                  </a:lnTo>
                  <a:lnTo>
                    <a:pt x="13312" y="11853"/>
                  </a:lnTo>
                  <a:lnTo>
                    <a:pt x="13281" y="11893"/>
                  </a:lnTo>
                  <a:lnTo>
                    <a:pt x="13249" y="11932"/>
                  </a:lnTo>
                  <a:lnTo>
                    <a:pt x="13216" y="11969"/>
                  </a:lnTo>
                  <a:lnTo>
                    <a:pt x="13182" y="12005"/>
                  </a:lnTo>
                  <a:lnTo>
                    <a:pt x="13145" y="12040"/>
                  </a:lnTo>
                  <a:lnTo>
                    <a:pt x="13108" y="12072"/>
                  </a:lnTo>
                  <a:lnTo>
                    <a:pt x="13070" y="12104"/>
                  </a:lnTo>
                  <a:lnTo>
                    <a:pt x="13032" y="12134"/>
                  </a:lnTo>
                  <a:lnTo>
                    <a:pt x="12995" y="12163"/>
                  </a:lnTo>
                  <a:lnTo>
                    <a:pt x="12957" y="12191"/>
                  </a:lnTo>
                  <a:lnTo>
                    <a:pt x="12921" y="12218"/>
                  </a:lnTo>
                  <a:lnTo>
                    <a:pt x="12884" y="12243"/>
                  </a:lnTo>
                  <a:lnTo>
                    <a:pt x="12849" y="12267"/>
                  </a:lnTo>
                  <a:lnTo>
                    <a:pt x="12814" y="12290"/>
                  </a:lnTo>
                  <a:lnTo>
                    <a:pt x="12779" y="12312"/>
                  </a:lnTo>
                  <a:lnTo>
                    <a:pt x="12745" y="12333"/>
                  </a:lnTo>
                  <a:lnTo>
                    <a:pt x="12712" y="12352"/>
                  </a:lnTo>
                  <a:lnTo>
                    <a:pt x="12680" y="12371"/>
                  </a:lnTo>
                  <a:lnTo>
                    <a:pt x="12619" y="12405"/>
                  </a:lnTo>
                  <a:lnTo>
                    <a:pt x="12561" y="12435"/>
                  </a:lnTo>
                  <a:lnTo>
                    <a:pt x="12509" y="12461"/>
                  </a:lnTo>
                  <a:lnTo>
                    <a:pt x="12461" y="12484"/>
                  </a:lnTo>
                  <a:lnTo>
                    <a:pt x="12420" y="12502"/>
                  </a:lnTo>
                  <a:lnTo>
                    <a:pt x="12384" y="12517"/>
                  </a:lnTo>
                  <a:lnTo>
                    <a:pt x="12356" y="12528"/>
                  </a:lnTo>
                  <a:lnTo>
                    <a:pt x="12336" y="12536"/>
                  </a:lnTo>
                  <a:lnTo>
                    <a:pt x="12323" y="12540"/>
                  </a:lnTo>
                  <a:lnTo>
                    <a:pt x="12319" y="12542"/>
                  </a:lnTo>
                  <a:lnTo>
                    <a:pt x="11422" y="12734"/>
                  </a:lnTo>
                  <a:lnTo>
                    <a:pt x="11425" y="12728"/>
                  </a:lnTo>
                  <a:lnTo>
                    <a:pt x="11435" y="12710"/>
                  </a:lnTo>
                  <a:lnTo>
                    <a:pt x="11451" y="12682"/>
                  </a:lnTo>
                  <a:lnTo>
                    <a:pt x="11473" y="12644"/>
                  </a:lnTo>
                  <a:lnTo>
                    <a:pt x="11498" y="12599"/>
                  </a:lnTo>
                  <a:lnTo>
                    <a:pt x="11525" y="12547"/>
                  </a:lnTo>
                  <a:lnTo>
                    <a:pt x="11555" y="12491"/>
                  </a:lnTo>
                  <a:lnTo>
                    <a:pt x="11588" y="12430"/>
                  </a:lnTo>
                  <a:lnTo>
                    <a:pt x="11619" y="12367"/>
                  </a:lnTo>
                  <a:lnTo>
                    <a:pt x="11651" y="12303"/>
                  </a:lnTo>
                  <a:lnTo>
                    <a:pt x="11682" y="12239"/>
                  </a:lnTo>
                  <a:lnTo>
                    <a:pt x="11710" y="12176"/>
                  </a:lnTo>
                  <a:lnTo>
                    <a:pt x="11723" y="12145"/>
                  </a:lnTo>
                  <a:lnTo>
                    <a:pt x="11735" y="12116"/>
                  </a:lnTo>
                  <a:lnTo>
                    <a:pt x="11746" y="12088"/>
                  </a:lnTo>
                  <a:lnTo>
                    <a:pt x="11757" y="12060"/>
                  </a:lnTo>
                  <a:lnTo>
                    <a:pt x="11766" y="12034"/>
                  </a:lnTo>
                  <a:lnTo>
                    <a:pt x="11774" y="12010"/>
                  </a:lnTo>
                  <a:lnTo>
                    <a:pt x="11780" y="11987"/>
                  </a:lnTo>
                  <a:lnTo>
                    <a:pt x="11785" y="11965"/>
                  </a:lnTo>
                  <a:lnTo>
                    <a:pt x="11793" y="11926"/>
                  </a:lnTo>
                  <a:lnTo>
                    <a:pt x="11802" y="11888"/>
                  </a:lnTo>
                  <a:lnTo>
                    <a:pt x="11812" y="11849"/>
                  </a:lnTo>
                  <a:lnTo>
                    <a:pt x="11822" y="11813"/>
                  </a:lnTo>
                  <a:lnTo>
                    <a:pt x="11833" y="11777"/>
                  </a:lnTo>
                  <a:lnTo>
                    <a:pt x="11844" y="11744"/>
                  </a:lnTo>
                  <a:lnTo>
                    <a:pt x="11855" y="11713"/>
                  </a:lnTo>
                  <a:lnTo>
                    <a:pt x="11865" y="11684"/>
                  </a:lnTo>
                  <a:lnTo>
                    <a:pt x="11884" y="11633"/>
                  </a:lnTo>
                  <a:lnTo>
                    <a:pt x="11899" y="11594"/>
                  </a:lnTo>
                  <a:lnTo>
                    <a:pt x="11909" y="11569"/>
                  </a:lnTo>
                  <a:lnTo>
                    <a:pt x="11913" y="11560"/>
                  </a:lnTo>
                  <a:close/>
                  <a:moveTo>
                    <a:pt x="7622" y="11497"/>
                  </a:moveTo>
                  <a:lnTo>
                    <a:pt x="7633" y="11503"/>
                  </a:lnTo>
                  <a:lnTo>
                    <a:pt x="7663" y="11521"/>
                  </a:lnTo>
                  <a:lnTo>
                    <a:pt x="7710" y="11549"/>
                  </a:lnTo>
                  <a:lnTo>
                    <a:pt x="7775" y="11586"/>
                  </a:lnTo>
                  <a:lnTo>
                    <a:pt x="7812" y="11607"/>
                  </a:lnTo>
                  <a:lnTo>
                    <a:pt x="7854" y="11629"/>
                  </a:lnTo>
                  <a:lnTo>
                    <a:pt x="7899" y="11652"/>
                  </a:lnTo>
                  <a:lnTo>
                    <a:pt x="7947" y="11676"/>
                  </a:lnTo>
                  <a:lnTo>
                    <a:pt x="7998" y="11702"/>
                  </a:lnTo>
                  <a:lnTo>
                    <a:pt x="8052" y="11727"/>
                  </a:lnTo>
                  <a:lnTo>
                    <a:pt x="8108" y="11753"/>
                  </a:lnTo>
                  <a:lnTo>
                    <a:pt x="8167" y="11780"/>
                  </a:lnTo>
                  <a:lnTo>
                    <a:pt x="8227" y="11805"/>
                  </a:lnTo>
                  <a:lnTo>
                    <a:pt x="8291" y="11831"/>
                  </a:lnTo>
                  <a:lnTo>
                    <a:pt x="8356" y="11855"/>
                  </a:lnTo>
                  <a:lnTo>
                    <a:pt x="8423" y="11880"/>
                  </a:lnTo>
                  <a:lnTo>
                    <a:pt x="8491" y="11903"/>
                  </a:lnTo>
                  <a:lnTo>
                    <a:pt x="8561" y="11925"/>
                  </a:lnTo>
                  <a:lnTo>
                    <a:pt x="8632" y="11946"/>
                  </a:lnTo>
                  <a:lnTo>
                    <a:pt x="8704" y="11964"/>
                  </a:lnTo>
                  <a:lnTo>
                    <a:pt x="8775" y="11982"/>
                  </a:lnTo>
                  <a:lnTo>
                    <a:pt x="8848" y="11997"/>
                  </a:lnTo>
                  <a:lnTo>
                    <a:pt x="8922" y="12009"/>
                  </a:lnTo>
                  <a:lnTo>
                    <a:pt x="8996" y="12019"/>
                  </a:lnTo>
                  <a:lnTo>
                    <a:pt x="9068" y="12027"/>
                  </a:lnTo>
                  <a:lnTo>
                    <a:pt x="9142" y="12031"/>
                  </a:lnTo>
                  <a:lnTo>
                    <a:pt x="9215" y="12032"/>
                  </a:lnTo>
                  <a:lnTo>
                    <a:pt x="9288" y="12030"/>
                  </a:lnTo>
                  <a:lnTo>
                    <a:pt x="9360" y="12025"/>
                  </a:lnTo>
                  <a:lnTo>
                    <a:pt x="9434" y="12020"/>
                  </a:lnTo>
                  <a:lnTo>
                    <a:pt x="9510" y="12014"/>
                  </a:lnTo>
                  <a:lnTo>
                    <a:pt x="9586" y="12008"/>
                  </a:lnTo>
                  <a:lnTo>
                    <a:pt x="9663" y="12001"/>
                  </a:lnTo>
                  <a:lnTo>
                    <a:pt x="9740" y="11993"/>
                  </a:lnTo>
                  <a:lnTo>
                    <a:pt x="9817" y="11985"/>
                  </a:lnTo>
                  <a:lnTo>
                    <a:pt x="9895" y="11975"/>
                  </a:lnTo>
                  <a:lnTo>
                    <a:pt x="10049" y="11956"/>
                  </a:lnTo>
                  <a:lnTo>
                    <a:pt x="10199" y="11937"/>
                  </a:lnTo>
                  <a:lnTo>
                    <a:pt x="10345" y="11917"/>
                  </a:lnTo>
                  <a:lnTo>
                    <a:pt x="10483" y="11897"/>
                  </a:lnTo>
                  <a:lnTo>
                    <a:pt x="10612" y="11876"/>
                  </a:lnTo>
                  <a:lnTo>
                    <a:pt x="10730" y="11858"/>
                  </a:lnTo>
                  <a:lnTo>
                    <a:pt x="10836" y="11841"/>
                  </a:lnTo>
                  <a:lnTo>
                    <a:pt x="10926" y="11826"/>
                  </a:lnTo>
                  <a:lnTo>
                    <a:pt x="11000" y="11813"/>
                  </a:lnTo>
                  <a:lnTo>
                    <a:pt x="11055" y="11804"/>
                  </a:lnTo>
                  <a:lnTo>
                    <a:pt x="11090" y="11798"/>
                  </a:lnTo>
                  <a:lnTo>
                    <a:pt x="11102" y="11795"/>
                  </a:lnTo>
                  <a:lnTo>
                    <a:pt x="11100" y="11803"/>
                  </a:lnTo>
                  <a:lnTo>
                    <a:pt x="11093" y="11823"/>
                  </a:lnTo>
                  <a:lnTo>
                    <a:pt x="11082" y="11856"/>
                  </a:lnTo>
                  <a:lnTo>
                    <a:pt x="11066" y="11899"/>
                  </a:lnTo>
                  <a:lnTo>
                    <a:pt x="11048" y="11951"/>
                  </a:lnTo>
                  <a:lnTo>
                    <a:pt x="11027" y="12010"/>
                  </a:lnTo>
                  <a:lnTo>
                    <a:pt x="11004" y="12075"/>
                  </a:lnTo>
                  <a:lnTo>
                    <a:pt x="10979" y="12144"/>
                  </a:lnTo>
                  <a:lnTo>
                    <a:pt x="10952" y="12217"/>
                  </a:lnTo>
                  <a:lnTo>
                    <a:pt x="10925" y="12290"/>
                  </a:lnTo>
                  <a:lnTo>
                    <a:pt x="10897" y="12363"/>
                  </a:lnTo>
                  <a:lnTo>
                    <a:pt x="10867" y="12434"/>
                  </a:lnTo>
                  <a:lnTo>
                    <a:pt x="10839" y="12502"/>
                  </a:lnTo>
                  <a:lnTo>
                    <a:pt x="10812" y="12565"/>
                  </a:lnTo>
                  <a:lnTo>
                    <a:pt x="10799" y="12595"/>
                  </a:lnTo>
                  <a:lnTo>
                    <a:pt x="10785" y="12621"/>
                  </a:lnTo>
                  <a:lnTo>
                    <a:pt x="10772" y="12647"/>
                  </a:lnTo>
                  <a:lnTo>
                    <a:pt x="10760" y="12669"/>
                  </a:lnTo>
                  <a:lnTo>
                    <a:pt x="10747" y="12692"/>
                  </a:lnTo>
                  <a:lnTo>
                    <a:pt x="10733" y="12713"/>
                  </a:lnTo>
                  <a:lnTo>
                    <a:pt x="10716" y="12734"/>
                  </a:lnTo>
                  <a:lnTo>
                    <a:pt x="10697" y="12755"/>
                  </a:lnTo>
                  <a:lnTo>
                    <a:pt x="10678" y="12776"/>
                  </a:lnTo>
                  <a:lnTo>
                    <a:pt x="10657" y="12796"/>
                  </a:lnTo>
                  <a:lnTo>
                    <a:pt x="10635" y="12815"/>
                  </a:lnTo>
                  <a:lnTo>
                    <a:pt x="10611" y="12834"/>
                  </a:lnTo>
                  <a:lnTo>
                    <a:pt x="10585" y="12853"/>
                  </a:lnTo>
                  <a:lnTo>
                    <a:pt x="10559" y="12872"/>
                  </a:lnTo>
                  <a:lnTo>
                    <a:pt x="10531" y="12890"/>
                  </a:lnTo>
                  <a:lnTo>
                    <a:pt x="10502" y="12907"/>
                  </a:lnTo>
                  <a:lnTo>
                    <a:pt x="10473" y="12924"/>
                  </a:lnTo>
                  <a:lnTo>
                    <a:pt x="10442" y="12941"/>
                  </a:lnTo>
                  <a:lnTo>
                    <a:pt x="10410" y="12957"/>
                  </a:lnTo>
                  <a:lnTo>
                    <a:pt x="10379" y="12974"/>
                  </a:lnTo>
                  <a:lnTo>
                    <a:pt x="10346" y="12990"/>
                  </a:lnTo>
                  <a:lnTo>
                    <a:pt x="10312" y="13005"/>
                  </a:lnTo>
                  <a:lnTo>
                    <a:pt x="10278" y="13020"/>
                  </a:lnTo>
                  <a:lnTo>
                    <a:pt x="10244" y="13035"/>
                  </a:lnTo>
                  <a:lnTo>
                    <a:pt x="10174" y="13063"/>
                  </a:lnTo>
                  <a:lnTo>
                    <a:pt x="10103" y="13090"/>
                  </a:lnTo>
                  <a:lnTo>
                    <a:pt x="10031" y="13115"/>
                  </a:lnTo>
                  <a:lnTo>
                    <a:pt x="9961" y="13139"/>
                  </a:lnTo>
                  <a:lnTo>
                    <a:pt x="9890" y="13161"/>
                  </a:lnTo>
                  <a:lnTo>
                    <a:pt x="9821" y="13182"/>
                  </a:lnTo>
                  <a:lnTo>
                    <a:pt x="9725" y="13209"/>
                  </a:lnTo>
                  <a:lnTo>
                    <a:pt x="9580" y="13248"/>
                  </a:lnTo>
                  <a:lnTo>
                    <a:pt x="9393" y="13299"/>
                  </a:lnTo>
                  <a:lnTo>
                    <a:pt x="9171" y="13357"/>
                  </a:lnTo>
                  <a:lnTo>
                    <a:pt x="8923" y="13422"/>
                  </a:lnTo>
                  <a:lnTo>
                    <a:pt x="8655" y="13492"/>
                  </a:lnTo>
                  <a:lnTo>
                    <a:pt x="8377" y="13564"/>
                  </a:lnTo>
                  <a:lnTo>
                    <a:pt x="8095" y="13638"/>
                  </a:lnTo>
                  <a:lnTo>
                    <a:pt x="7817" y="13710"/>
                  </a:lnTo>
                  <a:lnTo>
                    <a:pt x="7551" y="13779"/>
                  </a:lnTo>
                  <a:lnTo>
                    <a:pt x="7305" y="13842"/>
                  </a:lnTo>
                  <a:lnTo>
                    <a:pt x="7087" y="13899"/>
                  </a:lnTo>
                  <a:lnTo>
                    <a:pt x="6903" y="13946"/>
                  </a:lnTo>
                  <a:lnTo>
                    <a:pt x="6762" y="13983"/>
                  </a:lnTo>
                  <a:lnTo>
                    <a:pt x="6672" y="14006"/>
                  </a:lnTo>
                  <a:lnTo>
                    <a:pt x="6641" y="14014"/>
                  </a:lnTo>
                  <a:lnTo>
                    <a:pt x="6649" y="14004"/>
                  </a:lnTo>
                  <a:lnTo>
                    <a:pt x="6673" y="13976"/>
                  </a:lnTo>
                  <a:lnTo>
                    <a:pt x="6711" y="13930"/>
                  </a:lnTo>
                  <a:lnTo>
                    <a:pt x="6760" y="13869"/>
                  </a:lnTo>
                  <a:lnTo>
                    <a:pt x="6820" y="13795"/>
                  </a:lnTo>
                  <a:lnTo>
                    <a:pt x="6887" y="13709"/>
                  </a:lnTo>
                  <a:lnTo>
                    <a:pt x="6960" y="13614"/>
                  </a:lnTo>
                  <a:lnTo>
                    <a:pt x="7038" y="13510"/>
                  </a:lnTo>
                  <a:lnTo>
                    <a:pt x="7078" y="13455"/>
                  </a:lnTo>
                  <a:lnTo>
                    <a:pt x="7118" y="13400"/>
                  </a:lnTo>
                  <a:lnTo>
                    <a:pt x="7158" y="13343"/>
                  </a:lnTo>
                  <a:lnTo>
                    <a:pt x="7199" y="13286"/>
                  </a:lnTo>
                  <a:lnTo>
                    <a:pt x="7238" y="13228"/>
                  </a:lnTo>
                  <a:lnTo>
                    <a:pt x="7277" y="13168"/>
                  </a:lnTo>
                  <a:lnTo>
                    <a:pt x="7315" y="13110"/>
                  </a:lnTo>
                  <a:lnTo>
                    <a:pt x="7352" y="13051"/>
                  </a:lnTo>
                  <a:lnTo>
                    <a:pt x="7388" y="12993"/>
                  </a:lnTo>
                  <a:lnTo>
                    <a:pt x="7422" y="12934"/>
                  </a:lnTo>
                  <a:lnTo>
                    <a:pt x="7454" y="12877"/>
                  </a:lnTo>
                  <a:lnTo>
                    <a:pt x="7485" y="12820"/>
                  </a:lnTo>
                  <a:lnTo>
                    <a:pt x="7512" y="12764"/>
                  </a:lnTo>
                  <a:lnTo>
                    <a:pt x="7537" y="12710"/>
                  </a:lnTo>
                  <a:lnTo>
                    <a:pt x="7560" y="12657"/>
                  </a:lnTo>
                  <a:lnTo>
                    <a:pt x="7580" y="12606"/>
                  </a:lnTo>
                  <a:lnTo>
                    <a:pt x="7597" y="12556"/>
                  </a:lnTo>
                  <a:lnTo>
                    <a:pt x="7612" y="12506"/>
                  </a:lnTo>
                  <a:lnTo>
                    <a:pt x="7625" y="12455"/>
                  </a:lnTo>
                  <a:lnTo>
                    <a:pt x="7637" y="12405"/>
                  </a:lnTo>
                  <a:lnTo>
                    <a:pt x="7646" y="12355"/>
                  </a:lnTo>
                  <a:lnTo>
                    <a:pt x="7654" y="12306"/>
                  </a:lnTo>
                  <a:lnTo>
                    <a:pt x="7662" y="12256"/>
                  </a:lnTo>
                  <a:lnTo>
                    <a:pt x="7668" y="12208"/>
                  </a:lnTo>
                  <a:lnTo>
                    <a:pt x="7672" y="12159"/>
                  </a:lnTo>
                  <a:lnTo>
                    <a:pt x="7675" y="12113"/>
                  </a:lnTo>
                  <a:lnTo>
                    <a:pt x="7677" y="12066"/>
                  </a:lnTo>
                  <a:lnTo>
                    <a:pt x="7678" y="12021"/>
                  </a:lnTo>
                  <a:lnTo>
                    <a:pt x="7678" y="11976"/>
                  </a:lnTo>
                  <a:lnTo>
                    <a:pt x="7677" y="11933"/>
                  </a:lnTo>
                  <a:lnTo>
                    <a:pt x="7676" y="11892"/>
                  </a:lnTo>
                  <a:lnTo>
                    <a:pt x="7674" y="11851"/>
                  </a:lnTo>
                  <a:lnTo>
                    <a:pt x="7671" y="11813"/>
                  </a:lnTo>
                  <a:lnTo>
                    <a:pt x="7668" y="11775"/>
                  </a:lnTo>
                  <a:lnTo>
                    <a:pt x="7664" y="11740"/>
                  </a:lnTo>
                  <a:lnTo>
                    <a:pt x="7660" y="11707"/>
                  </a:lnTo>
                  <a:lnTo>
                    <a:pt x="7651" y="11646"/>
                  </a:lnTo>
                  <a:lnTo>
                    <a:pt x="7643" y="11595"/>
                  </a:lnTo>
                  <a:lnTo>
                    <a:pt x="7635" y="11553"/>
                  </a:lnTo>
                  <a:lnTo>
                    <a:pt x="7628" y="11522"/>
                  </a:lnTo>
                  <a:lnTo>
                    <a:pt x="7624" y="11503"/>
                  </a:lnTo>
                  <a:lnTo>
                    <a:pt x="7622" y="11497"/>
                  </a:lnTo>
                  <a:close/>
                  <a:moveTo>
                    <a:pt x="14393" y="10247"/>
                  </a:moveTo>
                  <a:lnTo>
                    <a:pt x="14396" y="10218"/>
                  </a:lnTo>
                  <a:lnTo>
                    <a:pt x="14405" y="10135"/>
                  </a:lnTo>
                  <a:lnTo>
                    <a:pt x="14412" y="10074"/>
                  </a:lnTo>
                  <a:lnTo>
                    <a:pt x="14418" y="10003"/>
                  </a:lnTo>
                  <a:lnTo>
                    <a:pt x="14423" y="9921"/>
                  </a:lnTo>
                  <a:lnTo>
                    <a:pt x="14429" y="9828"/>
                  </a:lnTo>
                  <a:lnTo>
                    <a:pt x="14433" y="9727"/>
                  </a:lnTo>
                  <a:lnTo>
                    <a:pt x="14436" y="9616"/>
                  </a:lnTo>
                  <a:lnTo>
                    <a:pt x="14438" y="9498"/>
                  </a:lnTo>
                  <a:lnTo>
                    <a:pt x="14437" y="9372"/>
                  </a:lnTo>
                  <a:lnTo>
                    <a:pt x="14435" y="9240"/>
                  </a:lnTo>
                  <a:lnTo>
                    <a:pt x="14429" y="9103"/>
                  </a:lnTo>
                  <a:lnTo>
                    <a:pt x="14421" y="8960"/>
                  </a:lnTo>
                  <a:lnTo>
                    <a:pt x="14408" y="8812"/>
                  </a:lnTo>
                  <a:lnTo>
                    <a:pt x="14393" y="8661"/>
                  </a:lnTo>
                  <a:lnTo>
                    <a:pt x="14373" y="8508"/>
                  </a:lnTo>
                  <a:lnTo>
                    <a:pt x="14349" y="8351"/>
                  </a:lnTo>
                  <a:lnTo>
                    <a:pt x="14321" y="8192"/>
                  </a:lnTo>
                  <a:lnTo>
                    <a:pt x="14286" y="8034"/>
                  </a:lnTo>
                  <a:lnTo>
                    <a:pt x="14246" y="7875"/>
                  </a:lnTo>
                  <a:lnTo>
                    <a:pt x="14200" y="7717"/>
                  </a:lnTo>
                  <a:lnTo>
                    <a:pt x="14148" y="7559"/>
                  </a:lnTo>
                  <a:lnTo>
                    <a:pt x="14089" y="7404"/>
                  </a:lnTo>
                  <a:lnTo>
                    <a:pt x="14022" y="7251"/>
                  </a:lnTo>
                  <a:lnTo>
                    <a:pt x="13949" y="7101"/>
                  </a:lnTo>
                  <a:lnTo>
                    <a:pt x="13868" y="6956"/>
                  </a:lnTo>
                  <a:lnTo>
                    <a:pt x="13779" y="6816"/>
                  </a:lnTo>
                  <a:lnTo>
                    <a:pt x="13681" y="6680"/>
                  </a:lnTo>
                  <a:lnTo>
                    <a:pt x="13574" y="6552"/>
                  </a:lnTo>
                  <a:lnTo>
                    <a:pt x="13457" y="6429"/>
                  </a:lnTo>
                  <a:lnTo>
                    <a:pt x="13339" y="6315"/>
                  </a:lnTo>
                  <a:lnTo>
                    <a:pt x="13226" y="6207"/>
                  </a:lnTo>
                  <a:lnTo>
                    <a:pt x="13119" y="6107"/>
                  </a:lnTo>
                  <a:lnTo>
                    <a:pt x="13016" y="6014"/>
                  </a:lnTo>
                  <a:lnTo>
                    <a:pt x="12918" y="5928"/>
                  </a:lnTo>
                  <a:lnTo>
                    <a:pt x="12825" y="5847"/>
                  </a:lnTo>
                  <a:lnTo>
                    <a:pt x="12735" y="5773"/>
                  </a:lnTo>
                  <a:lnTo>
                    <a:pt x="12650" y="5704"/>
                  </a:lnTo>
                  <a:lnTo>
                    <a:pt x="12568" y="5642"/>
                  </a:lnTo>
                  <a:lnTo>
                    <a:pt x="12490" y="5585"/>
                  </a:lnTo>
                  <a:lnTo>
                    <a:pt x="12416" y="5533"/>
                  </a:lnTo>
                  <a:lnTo>
                    <a:pt x="12344" y="5484"/>
                  </a:lnTo>
                  <a:lnTo>
                    <a:pt x="12274" y="5442"/>
                  </a:lnTo>
                  <a:lnTo>
                    <a:pt x="12208" y="5402"/>
                  </a:lnTo>
                  <a:lnTo>
                    <a:pt x="12144" y="5367"/>
                  </a:lnTo>
                  <a:lnTo>
                    <a:pt x="12082" y="5336"/>
                  </a:lnTo>
                  <a:lnTo>
                    <a:pt x="12021" y="5308"/>
                  </a:lnTo>
                  <a:lnTo>
                    <a:pt x="11963" y="5283"/>
                  </a:lnTo>
                  <a:lnTo>
                    <a:pt x="11906" y="5261"/>
                  </a:lnTo>
                  <a:lnTo>
                    <a:pt x="11850" y="5242"/>
                  </a:lnTo>
                  <a:lnTo>
                    <a:pt x="11795" y="5225"/>
                  </a:lnTo>
                  <a:lnTo>
                    <a:pt x="11740" y="5209"/>
                  </a:lnTo>
                  <a:lnTo>
                    <a:pt x="11687" y="5196"/>
                  </a:lnTo>
                  <a:lnTo>
                    <a:pt x="11632" y="5185"/>
                  </a:lnTo>
                  <a:lnTo>
                    <a:pt x="11579" y="5175"/>
                  </a:lnTo>
                  <a:lnTo>
                    <a:pt x="11524" y="5165"/>
                  </a:lnTo>
                  <a:lnTo>
                    <a:pt x="11470" y="5157"/>
                  </a:lnTo>
                  <a:lnTo>
                    <a:pt x="11415" y="5149"/>
                  </a:lnTo>
                  <a:lnTo>
                    <a:pt x="11301" y="5133"/>
                  </a:lnTo>
                  <a:lnTo>
                    <a:pt x="11182" y="5114"/>
                  </a:lnTo>
                  <a:lnTo>
                    <a:pt x="11119" y="5105"/>
                  </a:lnTo>
                  <a:lnTo>
                    <a:pt x="11057" y="5098"/>
                  </a:lnTo>
                  <a:lnTo>
                    <a:pt x="10995" y="5092"/>
                  </a:lnTo>
                  <a:lnTo>
                    <a:pt x="10933" y="5087"/>
                  </a:lnTo>
                  <a:lnTo>
                    <a:pt x="10870" y="5083"/>
                  </a:lnTo>
                  <a:lnTo>
                    <a:pt x="10808" y="5080"/>
                  </a:lnTo>
                  <a:lnTo>
                    <a:pt x="10746" y="5078"/>
                  </a:lnTo>
                  <a:lnTo>
                    <a:pt x="10684" y="5077"/>
                  </a:lnTo>
                  <a:lnTo>
                    <a:pt x="10623" y="5077"/>
                  </a:lnTo>
                  <a:lnTo>
                    <a:pt x="10561" y="5077"/>
                  </a:lnTo>
                  <a:lnTo>
                    <a:pt x="10500" y="5079"/>
                  </a:lnTo>
                  <a:lnTo>
                    <a:pt x="10440" y="5081"/>
                  </a:lnTo>
                  <a:lnTo>
                    <a:pt x="10380" y="5084"/>
                  </a:lnTo>
                  <a:lnTo>
                    <a:pt x="10321" y="5087"/>
                  </a:lnTo>
                  <a:lnTo>
                    <a:pt x="10262" y="5091"/>
                  </a:lnTo>
                  <a:lnTo>
                    <a:pt x="10204" y="5095"/>
                  </a:lnTo>
                  <a:lnTo>
                    <a:pt x="10090" y="5106"/>
                  </a:lnTo>
                  <a:lnTo>
                    <a:pt x="9981" y="5117"/>
                  </a:lnTo>
                  <a:lnTo>
                    <a:pt x="9876" y="5131"/>
                  </a:lnTo>
                  <a:lnTo>
                    <a:pt x="9776" y="5143"/>
                  </a:lnTo>
                  <a:lnTo>
                    <a:pt x="9681" y="5156"/>
                  </a:lnTo>
                  <a:lnTo>
                    <a:pt x="9593" y="5169"/>
                  </a:lnTo>
                  <a:lnTo>
                    <a:pt x="9511" y="5180"/>
                  </a:lnTo>
                  <a:lnTo>
                    <a:pt x="9436" y="5190"/>
                  </a:lnTo>
                  <a:lnTo>
                    <a:pt x="9379" y="5201"/>
                  </a:lnTo>
                  <a:lnTo>
                    <a:pt x="9280" y="5224"/>
                  </a:lnTo>
                  <a:lnTo>
                    <a:pt x="9143" y="5257"/>
                  </a:lnTo>
                  <a:lnTo>
                    <a:pt x="8970" y="5299"/>
                  </a:lnTo>
                  <a:lnTo>
                    <a:pt x="8764" y="5352"/>
                  </a:lnTo>
                  <a:lnTo>
                    <a:pt x="8529" y="5412"/>
                  </a:lnTo>
                  <a:lnTo>
                    <a:pt x="8266" y="5480"/>
                  </a:lnTo>
                  <a:lnTo>
                    <a:pt x="7980" y="5556"/>
                  </a:lnTo>
                  <a:lnTo>
                    <a:pt x="7343" y="5724"/>
                  </a:lnTo>
                  <a:lnTo>
                    <a:pt x="6644" y="5908"/>
                  </a:lnTo>
                  <a:lnTo>
                    <a:pt x="5904" y="6106"/>
                  </a:lnTo>
                  <a:lnTo>
                    <a:pt x="5145" y="6309"/>
                  </a:lnTo>
                  <a:lnTo>
                    <a:pt x="4391" y="6512"/>
                  </a:lnTo>
                  <a:lnTo>
                    <a:pt x="3665" y="6707"/>
                  </a:lnTo>
                  <a:lnTo>
                    <a:pt x="2987" y="6890"/>
                  </a:lnTo>
                  <a:lnTo>
                    <a:pt x="2382" y="7053"/>
                  </a:lnTo>
                  <a:lnTo>
                    <a:pt x="1873" y="7191"/>
                  </a:lnTo>
                  <a:lnTo>
                    <a:pt x="1481" y="7297"/>
                  </a:lnTo>
                  <a:lnTo>
                    <a:pt x="1229" y="7366"/>
                  </a:lnTo>
                  <a:lnTo>
                    <a:pt x="1140" y="7390"/>
                  </a:lnTo>
                  <a:lnTo>
                    <a:pt x="1167" y="7393"/>
                  </a:lnTo>
                  <a:lnTo>
                    <a:pt x="1246" y="7406"/>
                  </a:lnTo>
                  <a:lnTo>
                    <a:pt x="1303" y="7415"/>
                  </a:lnTo>
                  <a:lnTo>
                    <a:pt x="1371" y="7427"/>
                  </a:lnTo>
                  <a:lnTo>
                    <a:pt x="1451" y="7441"/>
                  </a:lnTo>
                  <a:lnTo>
                    <a:pt x="1540" y="7458"/>
                  </a:lnTo>
                  <a:lnTo>
                    <a:pt x="1638" y="7477"/>
                  </a:lnTo>
                  <a:lnTo>
                    <a:pt x="1745" y="7499"/>
                  </a:lnTo>
                  <a:lnTo>
                    <a:pt x="1861" y="7526"/>
                  </a:lnTo>
                  <a:lnTo>
                    <a:pt x="1984" y="7554"/>
                  </a:lnTo>
                  <a:lnTo>
                    <a:pt x="2113" y="7586"/>
                  </a:lnTo>
                  <a:lnTo>
                    <a:pt x="2251" y="7622"/>
                  </a:lnTo>
                  <a:lnTo>
                    <a:pt x="2392" y="7660"/>
                  </a:lnTo>
                  <a:lnTo>
                    <a:pt x="2540" y="7702"/>
                  </a:lnTo>
                  <a:lnTo>
                    <a:pt x="2692" y="7749"/>
                  </a:lnTo>
                  <a:lnTo>
                    <a:pt x="2849" y="7799"/>
                  </a:lnTo>
                  <a:lnTo>
                    <a:pt x="3009" y="7854"/>
                  </a:lnTo>
                  <a:lnTo>
                    <a:pt x="3171" y="7913"/>
                  </a:lnTo>
                  <a:lnTo>
                    <a:pt x="3336" y="7975"/>
                  </a:lnTo>
                  <a:lnTo>
                    <a:pt x="3503" y="8042"/>
                  </a:lnTo>
                  <a:lnTo>
                    <a:pt x="3671" y="8114"/>
                  </a:lnTo>
                  <a:lnTo>
                    <a:pt x="3839" y="8190"/>
                  </a:lnTo>
                  <a:lnTo>
                    <a:pt x="4007" y="8271"/>
                  </a:lnTo>
                  <a:lnTo>
                    <a:pt x="4175" y="8357"/>
                  </a:lnTo>
                  <a:lnTo>
                    <a:pt x="4342" y="8448"/>
                  </a:lnTo>
                  <a:lnTo>
                    <a:pt x="4506" y="8544"/>
                  </a:lnTo>
                  <a:lnTo>
                    <a:pt x="4669" y="8646"/>
                  </a:lnTo>
                  <a:lnTo>
                    <a:pt x="4829" y="8752"/>
                  </a:lnTo>
                  <a:lnTo>
                    <a:pt x="4984" y="8865"/>
                  </a:lnTo>
                  <a:lnTo>
                    <a:pt x="5136" y="8982"/>
                  </a:lnTo>
                  <a:lnTo>
                    <a:pt x="5285" y="9103"/>
                  </a:lnTo>
                  <a:lnTo>
                    <a:pt x="5433" y="9222"/>
                  </a:lnTo>
                  <a:lnTo>
                    <a:pt x="5581" y="9338"/>
                  </a:lnTo>
                  <a:lnTo>
                    <a:pt x="5727" y="9453"/>
                  </a:lnTo>
                  <a:lnTo>
                    <a:pt x="5873" y="9566"/>
                  </a:lnTo>
                  <a:lnTo>
                    <a:pt x="6017" y="9676"/>
                  </a:lnTo>
                  <a:lnTo>
                    <a:pt x="6160" y="9784"/>
                  </a:lnTo>
                  <a:lnTo>
                    <a:pt x="6302" y="9891"/>
                  </a:lnTo>
                  <a:lnTo>
                    <a:pt x="6442" y="9994"/>
                  </a:lnTo>
                  <a:lnTo>
                    <a:pt x="6581" y="10095"/>
                  </a:lnTo>
                  <a:lnTo>
                    <a:pt x="6718" y="10193"/>
                  </a:lnTo>
                  <a:lnTo>
                    <a:pt x="6852" y="10286"/>
                  </a:lnTo>
                  <a:lnTo>
                    <a:pt x="6985" y="10378"/>
                  </a:lnTo>
                  <a:lnTo>
                    <a:pt x="7116" y="10466"/>
                  </a:lnTo>
                  <a:lnTo>
                    <a:pt x="7245" y="10551"/>
                  </a:lnTo>
                  <a:lnTo>
                    <a:pt x="7371" y="10632"/>
                  </a:lnTo>
                  <a:lnTo>
                    <a:pt x="7495" y="10710"/>
                  </a:lnTo>
                  <a:lnTo>
                    <a:pt x="7616" y="10783"/>
                  </a:lnTo>
                  <a:lnTo>
                    <a:pt x="7734" y="10853"/>
                  </a:lnTo>
                  <a:lnTo>
                    <a:pt x="7851" y="10919"/>
                  </a:lnTo>
                  <a:lnTo>
                    <a:pt x="7964" y="10980"/>
                  </a:lnTo>
                  <a:lnTo>
                    <a:pt x="8073" y="11037"/>
                  </a:lnTo>
                  <a:lnTo>
                    <a:pt x="8180" y="11090"/>
                  </a:lnTo>
                  <a:lnTo>
                    <a:pt x="8284" y="11137"/>
                  </a:lnTo>
                  <a:lnTo>
                    <a:pt x="8384" y="11180"/>
                  </a:lnTo>
                  <a:lnTo>
                    <a:pt x="8480" y="11218"/>
                  </a:lnTo>
                  <a:lnTo>
                    <a:pt x="8573" y="11251"/>
                  </a:lnTo>
                  <a:lnTo>
                    <a:pt x="8663" y="11278"/>
                  </a:lnTo>
                  <a:lnTo>
                    <a:pt x="8748" y="11301"/>
                  </a:lnTo>
                  <a:lnTo>
                    <a:pt x="8830" y="11318"/>
                  </a:lnTo>
                  <a:lnTo>
                    <a:pt x="8907" y="11329"/>
                  </a:lnTo>
                  <a:lnTo>
                    <a:pt x="8980" y="11334"/>
                  </a:lnTo>
                  <a:lnTo>
                    <a:pt x="9120" y="11338"/>
                  </a:lnTo>
                  <a:lnTo>
                    <a:pt x="9254" y="11341"/>
                  </a:lnTo>
                  <a:lnTo>
                    <a:pt x="9384" y="11342"/>
                  </a:lnTo>
                  <a:lnTo>
                    <a:pt x="9510" y="11342"/>
                  </a:lnTo>
                  <a:lnTo>
                    <a:pt x="9572" y="11341"/>
                  </a:lnTo>
                  <a:lnTo>
                    <a:pt x="9633" y="11340"/>
                  </a:lnTo>
                  <a:lnTo>
                    <a:pt x="9694" y="11338"/>
                  </a:lnTo>
                  <a:lnTo>
                    <a:pt x="9754" y="11336"/>
                  </a:lnTo>
                  <a:lnTo>
                    <a:pt x="9814" y="11333"/>
                  </a:lnTo>
                  <a:lnTo>
                    <a:pt x="9873" y="11330"/>
                  </a:lnTo>
                  <a:lnTo>
                    <a:pt x="9932" y="11326"/>
                  </a:lnTo>
                  <a:lnTo>
                    <a:pt x="9992" y="11321"/>
                  </a:lnTo>
                  <a:lnTo>
                    <a:pt x="10052" y="11317"/>
                  </a:lnTo>
                  <a:lnTo>
                    <a:pt x="10110" y="11311"/>
                  </a:lnTo>
                  <a:lnTo>
                    <a:pt x="10170" y="11305"/>
                  </a:lnTo>
                  <a:lnTo>
                    <a:pt x="10231" y="11298"/>
                  </a:lnTo>
                  <a:lnTo>
                    <a:pt x="10290" y="11290"/>
                  </a:lnTo>
                  <a:lnTo>
                    <a:pt x="10351" y="11282"/>
                  </a:lnTo>
                  <a:lnTo>
                    <a:pt x="10412" y="11272"/>
                  </a:lnTo>
                  <a:lnTo>
                    <a:pt x="10474" y="11263"/>
                  </a:lnTo>
                  <a:lnTo>
                    <a:pt x="10537" y="11252"/>
                  </a:lnTo>
                  <a:lnTo>
                    <a:pt x="10600" y="11241"/>
                  </a:lnTo>
                  <a:lnTo>
                    <a:pt x="10665" y="11229"/>
                  </a:lnTo>
                  <a:lnTo>
                    <a:pt x="10730" y="11217"/>
                  </a:lnTo>
                  <a:lnTo>
                    <a:pt x="10797" y="11203"/>
                  </a:lnTo>
                  <a:lnTo>
                    <a:pt x="10864" y="11189"/>
                  </a:lnTo>
                  <a:lnTo>
                    <a:pt x="10934" y="11173"/>
                  </a:lnTo>
                  <a:lnTo>
                    <a:pt x="11004" y="11157"/>
                  </a:lnTo>
                  <a:lnTo>
                    <a:pt x="11167" y="11118"/>
                  </a:lnTo>
                  <a:lnTo>
                    <a:pt x="11368" y="11067"/>
                  </a:lnTo>
                  <a:lnTo>
                    <a:pt x="11598" y="11008"/>
                  </a:lnTo>
                  <a:lnTo>
                    <a:pt x="11854" y="10940"/>
                  </a:lnTo>
                  <a:lnTo>
                    <a:pt x="12126" y="10867"/>
                  </a:lnTo>
                  <a:lnTo>
                    <a:pt x="12409" y="10792"/>
                  </a:lnTo>
                  <a:lnTo>
                    <a:pt x="12697" y="10714"/>
                  </a:lnTo>
                  <a:lnTo>
                    <a:pt x="12983" y="10636"/>
                  </a:lnTo>
                  <a:lnTo>
                    <a:pt x="13259" y="10560"/>
                  </a:lnTo>
                  <a:lnTo>
                    <a:pt x="13521" y="10489"/>
                  </a:lnTo>
                  <a:lnTo>
                    <a:pt x="13760" y="10423"/>
                  </a:lnTo>
                  <a:lnTo>
                    <a:pt x="13970" y="10364"/>
                  </a:lnTo>
                  <a:lnTo>
                    <a:pt x="14146" y="10316"/>
                  </a:lnTo>
                  <a:lnTo>
                    <a:pt x="14279" y="10278"/>
                  </a:lnTo>
                  <a:lnTo>
                    <a:pt x="14363" y="10255"/>
                  </a:lnTo>
                  <a:lnTo>
                    <a:pt x="14393" y="10247"/>
                  </a:lnTo>
                  <a:close/>
                </a:path>
              </a:pathLst>
            </a:custGeom>
            <a:solidFill>
              <a:srgbClr val="92D050"/>
            </a:solidFill>
            <a:ln w="9525">
              <a:noFill/>
              <a:round/>
              <a:headEnd/>
              <a:tailEnd/>
            </a:ln>
          </p:spPr>
          <p:txBody>
            <a:bodyPr vert="horz" wrap="square" lIns="91461" tIns="45731" rIns="91461" bIns="45731" numCol="1"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bwMode="auto">
            <a:xfrm>
              <a:off x="8040216" y="2238908"/>
              <a:ext cx="1551495" cy="946281"/>
            </a:xfrm>
            <a:prstGeom prst="rect">
              <a:avLst/>
            </a:prstGeom>
            <a:noFill/>
            <a:ln w="9525" cap="flat" cmpd="sng" algn="ctr">
              <a:solidFill>
                <a:schemeClr val="bg1"/>
              </a:solidFill>
              <a:prstDash val="solid"/>
              <a:round/>
              <a:headEnd type="none" w="med" len="med"/>
              <a:tailEnd type="none" w="med" len="med"/>
            </a:ln>
            <a:effectLst/>
          </p:spPr>
          <p:txBody>
            <a:bodyPr vert="horz" wrap="square" lIns="91461" tIns="45731" rIns="91461" bIns="45731" numCol="1" rtlCol="0"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2" name="Rectangle 32"/>
            <p:cNvSpPr>
              <a:spLocks noChangeArrowheads="1"/>
            </p:cNvSpPr>
            <p:nvPr/>
          </p:nvSpPr>
          <p:spPr bwMode="auto">
            <a:xfrm>
              <a:off x="8177673" y="2899500"/>
              <a:ext cx="797947" cy="216859"/>
            </a:xfrm>
            <a:prstGeom prst="rect">
              <a:avLst/>
            </a:prstGeom>
            <a:noFill/>
            <a:ln w="9525" algn="ctr">
              <a:noFill/>
              <a:miter lim="800000"/>
              <a:headEnd/>
              <a:tailEnd/>
            </a:ln>
          </p:spPr>
          <p:txBody>
            <a:bodyPr wrap="none" lIns="105617" tIns="52809" rIns="105617" bIns="52809">
              <a:spAutoFit/>
            </a:bodyPr>
            <a:lstStyle/>
            <a:p>
              <a:pPr algn="ctr" defTabSz="801615" fontAlgn="base">
                <a:spcBef>
                  <a:spcPct val="0"/>
                </a:spcBef>
                <a:spcAft>
                  <a:spcPct val="0"/>
                </a:spcAft>
                <a:buClr>
                  <a:srgbClr val="CC9900"/>
                </a:buClr>
              </a:pPr>
              <a:r>
                <a:rPr lang="zh-CN" altLang="en-US" sz="1200" b="1" dirty="0">
                  <a:solidFill>
                    <a:srgbClr val="FFCC66"/>
                  </a:solidFill>
                  <a:latin typeface="微软雅黑" panose="020B0503020204020204" pitchFamily="34" charset="-122"/>
                  <a:ea typeface="微软雅黑" panose="020B0503020204020204" pitchFamily="34" charset="-122"/>
                </a:rPr>
                <a:t>智能分析</a:t>
              </a:r>
            </a:p>
          </p:txBody>
        </p:sp>
        <p:pic>
          <p:nvPicPr>
            <p:cNvPr id="23" name="Picture 10" descr="publi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8464" y="2524586"/>
              <a:ext cx="382919" cy="370426"/>
            </a:xfrm>
            <a:prstGeom prst="rect">
              <a:avLst/>
            </a:prstGeom>
            <a:noFill/>
            <a:ln w="9525" cap="flat" cmpd="sng" algn="ctr">
              <a:solidFill>
                <a:schemeClr val="bg1"/>
              </a:solidFill>
              <a:prstDash val="solid"/>
              <a:round/>
              <a:headEnd type="none" w="med" len="med"/>
              <a:tailEnd type="none" w="med" len="med"/>
            </a:ln>
            <a:effectLst/>
          </p:spPr>
        </p:pic>
        <p:sp>
          <p:nvSpPr>
            <p:cNvPr id="24" name="Freeform 104"/>
            <p:cNvSpPr>
              <a:spLocks noEditPoints="1"/>
            </p:cNvSpPr>
            <p:nvPr/>
          </p:nvSpPr>
          <p:spPr bwMode="auto">
            <a:xfrm>
              <a:off x="9115414" y="2604185"/>
              <a:ext cx="62663" cy="62950"/>
            </a:xfrm>
            <a:custGeom>
              <a:avLst/>
              <a:gdLst/>
              <a:ahLst/>
              <a:cxnLst>
                <a:cxn ang="0">
                  <a:pos x="13" y="0"/>
                </a:cxn>
                <a:cxn ang="0">
                  <a:pos x="0" y="13"/>
                </a:cxn>
                <a:cxn ang="0">
                  <a:pos x="13" y="27"/>
                </a:cxn>
                <a:cxn ang="0">
                  <a:pos x="26" y="13"/>
                </a:cxn>
                <a:cxn ang="0">
                  <a:pos x="13" y="0"/>
                </a:cxn>
                <a:cxn ang="0">
                  <a:pos x="13" y="22"/>
                </a:cxn>
                <a:cxn ang="0">
                  <a:pos x="5" y="13"/>
                </a:cxn>
                <a:cxn ang="0">
                  <a:pos x="13" y="5"/>
                </a:cxn>
                <a:cxn ang="0">
                  <a:pos x="21" y="13"/>
                </a:cxn>
                <a:cxn ang="0">
                  <a:pos x="13" y="22"/>
                </a:cxn>
              </a:cxnLst>
              <a:rect l="0" t="0" r="r" b="b"/>
              <a:pathLst>
                <a:path w="26" h="27">
                  <a:moveTo>
                    <a:pt x="13" y="0"/>
                  </a:moveTo>
                  <a:cubicBezTo>
                    <a:pt x="6" y="0"/>
                    <a:pt x="0" y="6"/>
                    <a:pt x="0" y="13"/>
                  </a:cubicBezTo>
                  <a:cubicBezTo>
                    <a:pt x="0" y="21"/>
                    <a:pt x="6" y="27"/>
                    <a:pt x="13" y="27"/>
                  </a:cubicBezTo>
                  <a:cubicBezTo>
                    <a:pt x="20" y="27"/>
                    <a:pt x="26" y="21"/>
                    <a:pt x="26" y="13"/>
                  </a:cubicBezTo>
                  <a:cubicBezTo>
                    <a:pt x="26" y="6"/>
                    <a:pt x="20" y="0"/>
                    <a:pt x="13" y="0"/>
                  </a:cubicBezTo>
                  <a:close/>
                  <a:moveTo>
                    <a:pt x="13" y="22"/>
                  </a:moveTo>
                  <a:cubicBezTo>
                    <a:pt x="9" y="22"/>
                    <a:pt x="5" y="18"/>
                    <a:pt x="5" y="13"/>
                  </a:cubicBezTo>
                  <a:cubicBezTo>
                    <a:pt x="5" y="9"/>
                    <a:pt x="9" y="5"/>
                    <a:pt x="13" y="5"/>
                  </a:cubicBezTo>
                  <a:cubicBezTo>
                    <a:pt x="17" y="5"/>
                    <a:pt x="21" y="9"/>
                    <a:pt x="21" y="13"/>
                  </a:cubicBezTo>
                  <a:cubicBezTo>
                    <a:pt x="21" y="18"/>
                    <a:pt x="17" y="22"/>
                    <a:pt x="13" y="22"/>
                  </a:cubicBezTo>
                  <a:close/>
                </a:path>
              </a:pathLst>
            </a:custGeom>
            <a:solidFill>
              <a:srgbClr val="FFC000"/>
            </a:solidFill>
            <a:ln w="9525">
              <a:noFill/>
              <a:round/>
              <a:headEnd/>
              <a:tailEnd/>
            </a:ln>
          </p:spPr>
          <p:txBody>
            <a:bodyPr vert="horz" wrap="square" lIns="91461" tIns="45731" rIns="91461" bIns="45731" numCol="1"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5" name="Freeform 105"/>
            <p:cNvSpPr>
              <a:spLocks noEditPoints="1"/>
            </p:cNvSpPr>
            <p:nvPr/>
          </p:nvSpPr>
          <p:spPr bwMode="auto">
            <a:xfrm>
              <a:off x="9043111" y="2576209"/>
              <a:ext cx="207269" cy="107247"/>
            </a:xfrm>
            <a:custGeom>
              <a:avLst/>
              <a:gdLst/>
              <a:ahLst/>
              <a:cxnLst>
                <a:cxn ang="0">
                  <a:pos x="86" y="2"/>
                </a:cxn>
                <a:cxn ang="0">
                  <a:pos x="86" y="0"/>
                </a:cxn>
                <a:cxn ang="0">
                  <a:pos x="0" y="0"/>
                </a:cxn>
                <a:cxn ang="0">
                  <a:pos x="0" y="2"/>
                </a:cxn>
                <a:cxn ang="0">
                  <a:pos x="43" y="46"/>
                </a:cxn>
                <a:cxn ang="0">
                  <a:pos x="86" y="2"/>
                </a:cxn>
                <a:cxn ang="0">
                  <a:pos x="43" y="41"/>
                </a:cxn>
                <a:cxn ang="0">
                  <a:pos x="6" y="5"/>
                </a:cxn>
                <a:cxn ang="0">
                  <a:pos x="80" y="5"/>
                </a:cxn>
                <a:cxn ang="0">
                  <a:pos x="43" y="41"/>
                </a:cxn>
              </a:cxnLst>
              <a:rect l="0" t="0" r="r" b="b"/>
              <a:pathLst>
                <a:path w="86" h="46">
                  <a:moveTo>
                    <a:pt x="86" y="2"/>
                  </a:moveTo>
                  <a:cubicBezTo>
                    <a:pt x="86" y="0"/>
                    <a:pt x="86" y="0"/>
                    <a:pt x="86" y="0"/>
                  </a:cubicBezTo>
                  <a:cubicBezTo>
                    <a:pt x="0" y="0"/>
                    <a:pt x="0" y="0"/>
                    <a:pt x="0" y="0"/>
                  </a:cubicBezTo>
                  <a:cubicBezTo>
                    <a:pt x="0" y="2"/>
                    <a:pt x="0" y="2"/>
                    <a:pt x="0" y="2"/>
                  </a:cubicBezTo>
                  <a:cubicBezTo>
                    <a:pt x="0" y="26"/>
                    <a:pt x="20" y="46"/>
                    <a:pt x="43" y="46"/>
                  </a:cubicBezTo>
                  <a:cubicBezTo>
                    <a:pt x="66" y="46"/>
                    <a:pt x="86" y="26"/>
                    <a:pt x="86" y="2"/>
                  </a:cubicBezTo>
                  <a:close/>
                  <a:moveTo>
                    <a:pt x="43" y="41"/>
                  </a:moveTo>
                  <a:cubicBezTo>
                    <a:pt x="23" y="41"/>
                    <a:pt x="7" y="25"/>
                    <a:pt x="6" y="5"/>
                  </a:cubicBezTo>
                  <a:cubicBezTo>
                    <a:pt x="80" y="5"/>
                    <a:pt x="80" y="5"/>
                    <a:pt x="80" y="5"/>
                  </a:cubicBezTo>
                  <a:cubicBezTo>
                    <a:pt x="79" y="25"/>
                    <a:pt x="63" y="41"/>
                    <a:pt x="43" y="41"/>
                  </a:cubicBezTo>
                  <a:close/>
                </a:path>
              </a:pathLst>
            </a:custGeom>
            <a:solidFill>
              <a:srgbClr val="FFC000"/>
            </a:solidFill>
            <a:ln w="9525">
              <a:noFill/>
              <a:round/>
              <a:headEnd/>
              <a:tailEnd/>
            </a:ln>
          </p:spPr>
          <p:txBody>
            <a:bodyPr vert="horz" wrap="square" lIns="91461" tIns="45731" rIns="91461" bIns="45731" numCol="1"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6" name="Freeform 106"/>
            <p:cNvSpPr>
              <a:spLocks noEditPoints="1"/>
            </p:cNvSpPr>
            <p:nvPr/>
          </p:nvSpPr>
          <p:spPr bwMode="auto">
            <a:xfrm>
              <a:off x="9023830" y="2301095"/>
              <a:ext cx="325363" cy="268119"/>
            </a:xfrm>
            <a:custGeom>
              <a:avLst/>
              <a:gdLst/>
              <a:ahLst/>
              <a:cxnLst>
                <a:cxn ang="0">
                  <a:pos x="102" y="88"/>
                </a:cxn>
                <a:cxn ang="0">
                  <a:pos x="57" y="88"/>
                </a:cxn>
                <a:cxn ang="0">
                  <a:pos x="57" y="42"/>
                </a:cxn>
                <a:cxn ang="0">
                  <a:pos x="86" y="14"/>
                </a:cxn>
                <a:cxn ang="0">
                  <a:pos x="114" y="39"/>
                </a:cxn>
                <a:cxn ang="0">
                  <a:pos x="111" y="39"/>
                </a:cxn>
                <a:cxn ang="0">
                  <a:pos x="107" y="43"/>
                </a:cxn>
                <a:cxn ang="0">
                  <a:pos x="107" y="96"/>
                </a:cxn>
                <a:cxn ang="0">
                  <a:pos x="111" y="101"/>
                </a:cxn>
                <a:cxn ang="0">
                  <a:pos x="131" y="101"/>
                </a:cxn>
                <a:cxn ang="0">
                  <a:pos x="135" y="96"/>
                </a:cxn>
                <a:cxn ang="0">
                  <a:pos x="135" y="43"/>
                </a:cxn>
                <a:cxn ang="0">
                  <a:pos x="131" y="39"/>
                </a:cxn>
                <a:cxn ang="0">
                  <a:pos x="127" y="39"/>
                </a:cxn>
                <a:cxn ang="0">
                  <a:pos x="115" y="12"/>
                </a:cxn>
                <a:cxn ang="0">
                  <a:pos x="86" y="0"/>
                </a:cxn>
                <a:cxn ang="0">
                  <a:pos x="56" y="12"/>
                </a:cxn>
                <a:cxn ang="0">
                  <a:pos x="44" y="42"/>
                </a:cxn>
                <a:cxn ang="0">
                  <a:pos x="44" y="88"/>
                </a:cxn>
                <a:cxn ang="0">
                  <a:pos x="0" y="88"/>
                </a:cxn>
                <a:cxn ang="0">
                  <a:pos x="0" y="115"/>
                </a:cxn>
                <a:cxn ang="0">
                  <a:pos x="102" y="115"/>
                </a:cxn>
                <a:cxn ang="0">
                  <a:pos x="102" y="88"/>
                </a:cxn>
                <a:cxn ang="0">
                  <a:pos x="96" y="110"/>
                </a:cxn>
                <a:cxn ang="0">
                  <a:pos x="5" y="110"/>
                </a:cxn>
                <a:cxn ang="0">
                  <a:pos x="5" y="94"/>
                </a:cxn>
                <a:cxn ang="0">
                  <a:pos x="49" y="94"/>
                </a:cxn>
                <a:cxn ang="0">
                  <a:pos x="49" y="42"/>
                </a:cxn>
                <a:cxn ang="0">
                  <a:pos x="60" y="16"/>
                </a:cxn>
                <a:cxn ang="0">
                  <a:pos x="86" y="5"/>
                </a:cxn>
                <a:cxn ang="0">
                  <a:pos x="111" y="16"/>
                </a:cxn>
                <a:cxn ang="0">
                  <a:pos x="122" y="42"/>
                </a:cxn>
                <a:cxn ang="0">
                  <a:pos x="122" y="44"/>
                </a:cxn>
                <a:cxn ang="0">
                  <a:pos x="130" y="44"/>
                </a:cxn>
                <a:cxn ang="0">
                  <a:pos x="130" y="96"/>
                </a:cxn>
                <a:cxn ang="0">
                  <a:pos x="112" y="96"/>
                </a:cxn>
                <a:cxn ang="0">
                  <a:pos x="112" y="44"/>
                </a:cxn>
                <a:cxn ang="0">
                  <a:pos x="119" y="44"/>
                </a:cxn>
                <a:cxn ang="0">
                  <a:pos x="119" y="42"/>
                </a:cxn>
                <a:cxn ang="0">
                  <a:pos x="86" y="8"/>
                </a:cxn>
                <a:cxn ang="0">
                  <a:pos x="52" y="42"/>
                </a:cxn>
                <a:cxn ang="0">
                  <a:pos x="52" y="94"/>
                </a:cxn>
                <a:cxn ang="0">
                  <a:pos x="96" y="94"/>
                </a:cxn>
                <a:cxn ang="0">
                  <a:pos x="96" y="110"/>
                </a:cxn>
              </a:cxnLst>
              <a:rect l="0" t="0" r="r" b="b"/>
              <a:pathLst>
                <a:path w="135" h="115">
                  <a:moveTo>
                    <a:pt x="102" y="88"/>
                  </a:moveTo>
                  <a:cubicBezTo>
                    <a:pt x="57" y="88"/>
                    <a:pt x="57" y="88"/>
                    <a:pt x="57" y="88"/>
                  </a:cubicBezTo>
                  <a:cubicBezTo>
                    <a:pt x="57" y="42"/>
                    <a:pt x="57" y="42"/>
                    <a:pt x="57" y="42"/>
                  </a:cubicBezTo>
                  <a:cubicBezTo>
                    <a:pt x="57" y="26"/>
                    <a:pt x="70" y="14"/>
                    <a:pt x="86" y="14"/>
                  </a:cubicBezTo>
                  <a:cubicBezTo>
                    <a:pt x="100" y="14"/>
                    <a:pt x="112" y="25"/>
                    <a:pt x="114" y="39"/>
                  </a:cubicBezTo>
                  <a:cubicBezTo>
                    <a:pt x="111" y="39"/>
                    <a:pt x="111" y="39"/>
                    <a:pt x="111" y="39"/>
                  </a:cubicBezTo>
                  <a:cubicBezTo>
                    <a:pt x="109" y="39"/>
                    <a:pt x="107" y="41"/>
                    <a:pt x="107" y="43"/>
                  </a:cubicBezTo>
                  <a:cubicBezTo>
                    <a:pt x="107" y="96"/>
                    <a:pt x="107" y="96"/>
                    <a:pt x="107" y="96"/>
                  </a:cubicBezTo>
                  <a:cubicBezTo>
                    <a:pt x="107" y="99"/>
                    <a:pt x="109" y="101"/>
                    <a:pt x="111" y="101"/>
                  </a:cubicBezTo>
                  <a:cubicBezTo>
                    <a:pt x="131" y="101"/>
                    <a:pt x="131" y="101"/>
                    <a:pt x="131" y="101"/>
                  </a:cubicBezTo>
                  <a:cubicBezTo>
                    <a:pt x="133" y="101"/>
                    <a:pt x="135" y="99"/>
                    <a:pt x="135" y="96"/>
                  </a:cubicBezTo>
                  <a:cubicBezTo>
                    <a:pt x="135" y="43"/>
                    <a:pt x="135" y="43"/>
                    <a:pt x="135" y="43"/>
                  </a:cubicBezTo>
                  <a:cubicBezTo>
                    <a:pt x="135" y="41"/>
                    <a:pt x="133" y="39"/>
                    <a:pt x="131" y="39"/>
                  </a:cubicBezTo>
                  <a:cubicBezTo>
                    <a:pt x="127" y="39"/>
                    <a:pt x="127" y="39"/>
                    <a:pt x="127" y="39"/>
                  </a:cubicBezTo>
                  <a:cubicBezTo>
                    <a:pt x="127" y="29"/>
                    <a:pt x="122" y="20"/>
                    <a:pt x="115" y="12"/>
                  </a:cubicBezTo>
                  <a:cubicBezTo>
                    <a:pt x="107" y="4"/>
                    <a:pt x="97" y="0"/>
                    <a:pt x="86" y="0"/>
                  </a:cubicBezTo>
                  <a:cubicBezTo>
                    <a:pt x="74" y="0"/>
                    <a:pt x="64" y="4"/>
                    <a:pt x="56" y="12"/>
                  </a:cubicBezTo>
                  <a:cubicBezTo>
                    <a:pt x="48" y="20"/>
                    <a:pt x="44" y="31"/>
                    <a:pt x="44" y="42"/>
                  </a:cubicBezTo>
                  <a:cubicBezTo>
                    <a:pt x="44" y="88"/>
                    <a:pt x="44" y="88"/>
                    <a:pt x="44" y="88"/>
                  </a:cubicBezTo>
                  <a:cubicBezTo>
                    <a:pt x="0" y="88"/>
                    <a:pt x="0" y="88"/>
                    <a:pt x="0" y="88"/>
                  </a:cubicBezTo>
                  <a:cubicBezTo>
                    <a:pt x="0" y="115"/>
                    <a:pt x="0" y="115"/>
                    <a:pt x="0" y="115"/>
                  </a:cubicBezTo>
                  <a:cubicBezTo>
                    <a:pt x="102" y="115"/>
                    <a:pt x="102" y="115"/>
                    <a:pt x="102" y="115"/>
                  </a:cubicBezTo>
                  <a:lnTo>
                    <a:pt x="102" y="88"/>
                  </a:lnTo>
                  <a:close/>
                  <a:moveTo>
                    <a:pt x="96" y="110"/>
                  </a:moveTo>
                  <a:cubicBezTo>
                    <a:pt x="5" y="110"/>
                    <a:pt x="5" y="110"/>
                    <a:pt x="5" y="110"/>
                  </a:cubicBezTo>
                  <a:cubicBezTo>
                    <a:pt x="5" y="94"/>
                    <a:pt x="5" y="94"/>
                    <a:pt x="5" y="94"/>
                  </a:cubicBezTo>
                  <a:cubicBezTo>
                    <a:pt x="49" y="94"/>
                    <a:pt x="49" y="94"/>
                    <a:pt x="49" y="94"/>
                  </a:cubicBezTo>
                  <a:cubicBezTo>
                    <a:pt x="49" y="42"/>
                    <a:pt x="49" y="42"/>
                    <a:pt x="49" y="42"/>
                  </a:cubicBezTo>
                  <a:cubicBezTo>
                    <a:pt x="49" y="32"/>
                    <a:pt x="53" y="23"/>
                    <a:pt x="60" y="16"/>
                  </a:cubicBezTo>
                  <a:cubicBezTo>
                    <a:pt x="67" y="9"/>
                    <a:pt x="76" y="5"/>
                    <a:pt x="86" y="5"/>
                  </a:cubicBezTo>
                  <a:cubicBezTo>
                    <a:pt x="95" y="5"/>
                    <a:pt x="105" y="9"/>
                    <a:pt x="111" y="16"/>
                  </a:cubicBezTo>
                  <a:cubicBezTo>
                    <a:pt x="118" y="23"/>
                    <a:pt x="122" y="32"/>
                    <a:pt x="122" y="42"/>
                  </a:cubicBezTo>
                  <a:cubicBezTo>
                    <a:pt x="122" y="44"/>
                    <a:pt x="122" y="44"/>
                    <a:pt x="122" y="44"/>
                  </a:cubicBezTo>
                  <a:cubicBezTo>
                    <a:pt x="130" y="44"/>
                    <a:pt x="130" y="44"/>
                    <a:pt x="130" y="44"/>
                  </a:cubicBezTo>
                  <a:cubicBezTo>
                    <a:pt x="130" y="96"/>
                    <a:pt x="130" y="96"/>
                    <a:pt x="130" y="96"/>
                  </a:cubicBezTo>
                  <a:cubicBezTo>
                    <a:pt x="112" y="96"/>
                    <a:pt x="112" y="96"/>
                    <a:pt x="112" y="96"/>
                  </a:cubicBezTo>
                  <a:cubicBezTo>
                    <a:pt x="112" y="44"/>
                    <a:pt x="112" y="44"/>
                    <a:pt x="112" y="44"/>
                  </a:cubicBezTo>
                  <a:cubicBezTo>
                    <a:pt x="119" y="44"/>
                    <a:pt x="119" y="44"/>
                    <a:pt x="119" y="44"/>
                  </a:cubicBezTo>
                  <a:cubicBezTo>
                    <a:pt x="119" y="42"/>
                    <a:pt x="119" y="42"/>
                    <a:pt x="119" y="42"/>
                  </a:cubicBezTo>
                  <a:cubicBezTo>
                    <a:pt x="119" y="23"/>
                    <a:pt x="104" y="8"/>
                    <a:pt x="86" y="8"/>
                  </a:cubicBezTo>
                  <a:cubicBezTo>
                    <a:pt x="67" y="8"/>
                    <a:pt x="52" y="23"/>
                    <a:pt x="52" y="42"/>
                  </a:cubicBezTo>
                  <a:cubicBezTo>
                    <a:pt x="52" y="94"/>
                    <a:pt x="52" y="94"/>
                    <a:pt x="52" y="94"/>
                  </a:cubicBezTo>
                  <a:cubicBezTo>
                    <a:pt x="96" y="94"/>
                    <a:pt x="96" y="94"/>
                    <a:pt x="96" y="94"/>
                  </a:cubicBezTo>
                  <a:lnTo>
                    <a:pt x="96" y="110"/>
                  </a:lnTo>
                  <a:close/>
                </a:path>
              </a:pathLst>
            </a:custGeom>
            <a:solidFill>
              <a:srgbClr val="FFC000"/>
            </a:solidFill>
            <a:ln w="9525">
              <a:noFill/>
              <a:round/>
              <a:headEnd/>
              <a:tailEnd/>
            </a:ln>
          </p:spPr>
          <p:txBody>
            <a:bodyPr vert="horz" wrap="square" lIns="91461" tIns="45731" rIns="91461" bIns="45731" numCol="1"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7" name="Freeform 107"/>
            <p:cNvSpPr>
              <a:spLocks noEditPoints="1"/>
            </p:cNvSpPr>
            <p:nvPr/>
          </p:nvSpPr>
          <p:spPr bwMode="auto">
            <a:xfrm>
              <a:off x="9214227" y="2545899"/>
              <a:ext cx="207269" cy="524581"/>
            </a:xfrm>
            <a:custGeom>
              <a:avLst/>
              <a:gdLst/>
              <a:ahLst/>
              <a:cxnLst>
                <a:cxn ang="0">
                  <a:pos x="106" y="416"/>
                </a:cxn>
                <a:cxn ang="0">
                  <a:pos x="106" y="0"/>
                </a:cxn>
                <a:cxn ang="0">
                  <a:pos x="66" y="0"/>
                </a:cxn>
                <a:cxn ang="0">
                  <a:pos x="66" y="416"/>
                </a:cxn>
                <a:cxn ang="0">
                  <a:pos x="0" y="416"/>
                </a:cxn>
                <a:cxn ang="0">
                  <a:pos x="0" y="450"/>
                </a:cxn>
                <a:cxn ang="0">
                  <a:pos x="172" y="450"/>
                </a:cxn>
                <a:cxn ang="0">
                  <a:pos x="172" y="416"/>
                </a:cxn>
                <a:cxn ang="0">
                  <a:pos x="106" y="416"/>
                </a:cxn>
                <a:cxn ang="0">
                  <a:pos x="160" y="440"/>
                </a:cxn>
                <a:cxn ang="0">
                  <a:pos x="12" y="440"/>
                </a:cxn>
                <a:cxn ang="0">
                  <a:pos x="12" y="426"/>
                </a:cxn>
                <a:cxn ang="0">
                  <a:pos x="76" y="426"/>
                </a:cxn>
                <a:cxn ang="0">
                  <a:pos x="76" y="10"/>
                </a:cxn>
                <a:cxn ang="0">
                  <a:pos x="96" y="10"/>
                </a:cxn>
                <a:cxn ang="0">
                  <a:pos x="96" y="426"/>
                </a:cxn>
                <a:cxn ang="0">
                  <a:pos x="160" y="426"/>
                </a:cxn>
                <a:cxn ang="0">
                  <a:pos x="160" y="440"/>
                </a:cxn>
              </a:cxnLst>
              <a:rect l="0" t="0" r="r" b="b"/>
              <a:pathLst>
                <a:path w="172" h="450">
                  <a:moveTo>
                    <a:pt x="106" y="416"/>
                  </a:moveTo>
                  <a:lnTo>
                    <a:pt x="106" y="0"/>
                  </a:lnTo>
                  <a:lnTo>
                    <a:pt x="66" y="0"/>
                  </a:lnTo>
                  <a:lnTo>
                    <a:pt x="66" y="416"/>
                  </a:lnTo>
                  <a:lnTo>
                    <a:pt x="0" y="416"/>
                  </a:lnTo>
                  <a:lnTo>
                    <a:pt x="0" y="450"/>
                  </a:lnTo>
                  <a:lnTo>
                    <a:pt x="172" y="450"/>
                  </a:lnTo>
                  <a:lnTo>
                    <a:pt x="172" y="416"/>
                  </a:lnTo>
                  <a:lnTo>
                    <a:pt x="106" y="416"/>
                  </a:lnTo>
                  <a:close/>
                  <a:moveTo>
                    <a:pt x="160" y="440"/>
                  </a:moveTo>
                  <a:lnTo>
                    <a:pt x="12" y="440"/>
                  </a:lnTo>
                  <a:lnTo>
                    <a:pt x="12" y="426"/>
                  </a:lnTo>
                  <a:lnTo>
                    <a:pt x="76" y="426"/>
                  </a:lnTo>
                  <a:lnTo>
                    <a:pt x="76" y="10"/>
                  </a:lnTo>
                  <a:lnTo>
                    <a:pt x="96" y="10"/>
                  </a:lnTo>
                  <a:lnTo>
                    <a:pt x="96" y="426"/>
                  </a:lnTo>
                  <a:lnTo>
                    <a:pt x="160" y="426"/>
                  </a:lnTo>
                  <a:lnTo>
                    <a:pt x="160" y="440"/>
                  </a:lnTo>
                  <a:close/>
                </a:path>
              </a:pathLst>
            </a:custGeom>
            <a:solidFill>
              <a:srgbClr val="FFC000"/>
            </a:solidFill>
            <a:ln w="9525">
              <a:noFill/>
              <a:round/>
              <a:headEnd/>
              <a:tailEnd/>
            </a:ln>
          </p:spPr>
          <p:txBody>
            <a:bodyPr vert="horz" wrap="square" lIns="91461" tIns="45731" rIns="91461" bIns="45731" numCol="1" anchor="t" anchorCtr="0" compatLnSpc="1">
              <a:prstTxWarp prst="textNoShape">
                <a:avLst/>
              </a:prstTxWarp>
            </a:bodyPr>
            <a:lstStyle/>
            <a:p>
              <a:pPr defTabSz="914583" fontAlgn="base">
                <a:spcBef>
                  <a:spcPct val="0"/>
                </a:spcBef>
                <a:spcAft>
                  <a:spcPct val="0"/>
                </a:spcAft>
                <a:buClr>
                  <a:srgbClr val="CC9900"/>
                </a:buClr>
                <a:buFont typeface="Wingdings" pitchFamily="2" charset="2"/>
                <a:buChar char="n"/>
              </a:pPr>
              <a:endParaRPr lang="zh-CN" altLang="en-US" sz="1800" b="1">
                <a:solidFill>
                  <a:schemeClr val="bg1"/>
                </a:solidFill>
                <a:latin typeface="微软雅黑" panose="020B0503020204020204" pitchFamily="34" charset="-122"/>
                <a:ea typeface="微软雅黑" panose="020B0503020204020204" pitchFamily="34" charset="-122"/>
              </a:endParaRPr>
            </a:p>
          </p:txBody>
        </p:sp>
      </p:grpSp>
      <p:sp>
        <p:nvSpPr>
          <p:cNvPr id="29" name="圆角矩形 28"/>
          <p:cNvSpPr/>
          <p:nvPr/>
        </p:nvSpPr>
        <p:spPr>
          <a:xfrm>
            <a:off x="8223062" y="5076595"/>
            <a:ext cx="3382535" cy="658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pitchFamily="34" charset="-122"/>
              <a:ea typeface="微软雅黑" panose="020B0503020204020204" pitchFamily="34" charset="-122"/>
            </a:endParaRPr>
          </a:p>
        </p:txBody>
      </p:sp>
      <p:sp>
        <p:nvSpPr>
          <p:cNvPr id="30" name="矩形 29"/>
          <p:cNvSpPr/>
          <p:nvPr/>
        </p:nvSpPr>
        <p:spPr>
          <a:xfrm>
            <a:off x="8277949" y="5221551"/>
            <a:ext cx="3185487" cy="369332"/>
          </a:xfrm>
          <a:prstGeom prst="rect">
            <a:avLst/>
          </a:prstGeom>
        </p:spPr>
        <p:txBody>
          <a:bodyPr wrap="none">
            <a:spAutoFit/>
          </a:bodyPr>
          <a:lstStyle/>
          <a:p>
            <a:r>
              <a:rPr lang="zh-CN" altLang="en-US" sz="1800" dirty="0">
                <a:solidFill>
                  <a:srgbClr val="FFC000"/>
                </a:solidFill>
                <a:latin typeface="微软雅黑" panose="020B0503020204020204" pitchFamily="34" charset="-122"/>
                <a:ea typeface="微软雅黑" panose="020B0503020204020204" pitchFamily="34" charset="-122"/>
              </a:rPr>
              <a:t>智能图像算法、智能行为分析</a:t>
            </a:r>
          </a:p>
        </p:txBody>
      </p:sp>
      <p:sp>
        <p:nvSpPr>
          <p:cNvPr id="125" name="矩形 26"/>
          <p:cNvSpPr/>
          <p:nvPr/>
        </p:nvSpPr>
        <p:spPr bwMode="auto">
          <a:xfrm>
            <a:off x="5025827" y="2023577"/>
            <a:ext cx="2554335" cy="685451"/>
          </a:xfrm>
          <a:prstGeom prst="rect">
            <a:avLst/>
          </a:prstGeom>
          <a:solidFill>
            <a:srgbClr val="1F497D">
              <a:lumMod val="60000"/>
              <a:lumOff val="40000"/>
              <a:alpha val="15000"/>
            </a:srgbClr>
          </a:solidFill>
          <a:ln w="25400" cap="flat" cmpd="sng" algn="ctr">
            <a:noFill/>
            <a:prstDash val="solid"/>
          </a:ln>
          <a:effectLst/>
          <a:extLst/>
        </p:spPr>
        <p:txBody>
          <a:bodyPr rtlCol="0" anchor="ctr"/>
          <a:lstStyle/>
          <a:p>
            <a:pPr algn="ctr" defTabSz="692691">
              <a:defRPr/>
            </a:pPr>
            <a:endParaRPr lang="zh-CN" altLang="en-US" sz="1524"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1" name="Rectangle 49"/>
          <p:cNvSpPr>
            <a:spLocks noChangeArrowheads="1"/>
          </p:cNvSpPr>
          <p:nvPr/>
        </p:nvSpPr>
        <p:spPr bwMode="auto">
          <a:xfrm>
            <a:off x="5013539" y="2037603"/>
            <a:ext cx="2583835" cy="654443"/>
          </a:xfrm>
          <a:prstGeom prst="rect">
            <a:avLst/>
          </a:prstGeom>
          <a:noFill/>
          <a:ln>
            <a:noFill/>
          </a:ln>
        </p:spPr>
        <p:txBody>
          <a:bodyPr wrap="square" lIns="0" rIns="0" rtlCol="0" anchor="ctr">
            <a:noAutofit/>
          </a:bodyPr>
          <a:lstStyle/>
          <a:p>
            <a:pPr algn="ctr" defTabSz="692691"/>
            <a:endParaRPr lang="ko-KR" altLang="en-US" sz="1129" kern="0" dirty="0">
              <a:solidFill>
                <a:schemeClr val="bg1"/>
              </a:solidFill>
              <a:latin typeface="微软雅黑" panose="020B0503020204020204" pitchFamily="34" charset="-122"/>
              <a:ea typeface="微软雅黑" panose="020B0503020204020204" pitchFamily="34" charset="-122"/>
            </a:endParaRPr>
          </a:p>
        </p:txBody>
      </p:sp>
      <p:sp>
        <p:nvSpPr>
          <p:cNvPr id="82" name="文本框 81"/>
          <p:cNvSpPr txBox="1"/>
          <p:nvPr/>
        </p:nvSpPr>
        <p:spPr>
          <a:xfrm>
            <a:off x="5028278" y="1989735"/>
            <a:ext cx="1348994" cy="492573"/>
          </a:xfrm>
          <a:prstGeom prst="rect">
            <a:avLst/>
          </a:prstGeom>
          <a:noFill/>
        </p:spPr>
        <p:txBody>
          <a:bodyPr wrap="square" lIns="121963" tIns="60982" rIns="121963" bIns="60982" rtlCol="0">
            <a:spAutoFit/>
          </a:bodyPr>
          <a:lstStyle/>
          <a:p>
            <a:r>
              <a:rPr lang="en-US" altLang="zh-CN" sz="1200" dirty="0">
                <a:solidFill>
                  <a:schemeClr val="bg1"/>
                </a:solidFill>
                <a:latin typeface="微软雅黑" pitchFamily="34" charset="-122"/>
                <a:ea typeface="微软雅黑" pitchFamily="34" charset="-122"/>
                <a:cs typeface="Arial" pitchFamily="34" charset="0"/>
              </a:rPr>
              <a:t>Agile </a:t>
            </a:r>
          </a:p>
          <a:p>
            <a:r>
              <a:rPr lang="en-US" altLang="zh-CN" sz="1200" dirty="0">
                <a:solidFill>
                  <a:schemeClr val="bg1"/>
                </a:solidFill>
                <a:latin typeface="微软雅黑" pitchFamily="34" charset="-122"/>
                <a:ea typeface="微软雅黑" pitchFamily="34" charset="-122"/>
                <a:cs typeface="Arial" pitchFamily="34" charset="0"/>
              </a:rPr>
              <a:t>Controller</a:t>
            </a:r>
            <a:endParaRPr lang="zh-CN" altLang="en-US" sz="1200" dirty="0">
              <a:solidFill>
                <a:schemeClr val="bg1"/>
              </a:solidFill>
              <a:latin typeface="微软雅黑" pitchFamily="34" charset="-122"/>
              <a:ea typeface="微软雅黑" pitchFamily="34" charset="-122"/>
              <a:cs typeface="Arial" pitchFamily="34" charset="0"/>
            </a:endParaRPr>
          </a:p>
        </p:txBody>
      </p:sp>
      <p:sp>
        <p:nvSpPr>
          <p:cNvPr id="83" name="圆角矩形 82"/>
          <p:cNvSpPr/>
          <p:nvPr/>
        </p:nvSpPr>
        <p:spPr>
          <a:xfrm>
            <a:off x="6364390" y="2105402"/>
            <a:ext cx="973176" cy="257720"/>
          </a:xfrm>
          <a:prstGeom prst="roundRect">
            <a:avLst/>
          </a:prstGeom>
          <a:solidFill>
            <a:srgbClr val="0070C0"/>
          </a:solidFill>
          <a:ln>
            <a:noFill/>
          </a:ln>
        </p:spPr>
        <p:txBody>
          <a:bodyPr wrap="square" lIns="0" tIns="0" rIns="0" bIns="0" rtlCol="0" anchor="ctr">
            <a:noAutofit/>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设备管理</a:t>
            </a:r>
          </a:p>
        </p:txBody>
      </p:sp>
      <p:sp>
        <p:nvSpPr>
          <p:cNvPr id="84" name="圆角矩形 83"/>
          <p:cNvSpPr/>
          <p:nvPr/>
        </p:nvSpPr>
        <p:spPr>
          <a:xfrm>
            <a:off x="6377272" y="2413779"/>
            <a:ext cx="973176" cy="257720"/>
          </a:xfrm>
          <a:prstGeom prst="roundRect">
            <a:avLst/>
          </a:prstGeom>
          <a:solidFill>
            <a:srgbClr val="0070C0"/>
          </a:solidFill>
          <a:ln>
            <a:noFill/>
          </a:ln>
        </p:spPr>
        <p:txBody>
          <a:bodyPr wrap="square" lIns="0" tIns="0" rIns="0" bIns="0" rtlCol="0" anchor="ctr">
            <a:no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数据管理</a:t>
            </a:r>
          </a:p>
        </p:txBody>
      </p:sp>
      <p:sp>
        <p:nvSpPr>
          <p:cNvPr id="85" name="圆角矩形 84"/>
          <p:cNvSpPr/>
          <p:nvPr/>
        </p:nvSpPr>
        <p:spPr>
          <a:xfrm>
            <a:off x="5109496" y="2415206"/>
            <a:ext cx="963218" cy="257720"/>
          </a:xfrm>
          <a:prstGeom prst="roundRect">
            <a:avLst/>
          </a:prstGeom>
          <a:solidFill>
            <a:srgbClr val="0070C0"/>
          </a:solidFill>
          <a:ln>
            <a:noFill/>
          </a:ln>
        </p:spPr>
        <p:txBody>
          <a:bodyPr wrap="square" lIns="0" tIns="0" rIns="0" bIns="0" rtlCol="0" anchor="ctr">
            <a:noAutofit/>
          </a:bodyPr>
          <a:lstStyle/>
          <a:p>
            <a:pPr algn="ctr"/>
            <a:r>
              <a:rPr lang="en-US" altLang="zh-CN" sz="1200" dirty="0">
                <a:solidFill>
                  <a:schemeClr val="bg1"/>
                </a:solidFill>
                <a:latin typeface="微软雅黑" pitchFamily="34" charset="-122"/>
                <a:ea typeface="微软雅黑" pitchFamily="34" charset="-122"/>
                <a:cs typeface="Arial" pitchFamily="34" charset="0"/>
              </a:rPr>
              <a:t>eSDK</a:t>
            </a:r>
            <a:endParaRPr lang="zh-CN" altLang="en-US" sz="1200" dirty="0">
              <a:solidFill>
                <a:schemeClr val="bg1"/>
              </a:solidFill>
              <a:latin typeface="微软雅黑" pitchFamily="34" charset="-122"/>
              <a:ea typeface="微软雅黑" pitchFamily="34" charset="-122"/>
              <a:cs typeface="Arial" pitchFamily="34" charset="0"/>
            </a:endParaRPr>
          </a:p>
        </p:txBody>
      </p:sp>
      <p:sp>
        <p:nvSpPr>
          <p:cNvPr id="86" name="矩形 26"/>
          <p:cNvSpPr/>
          <p:nvPr/>
        </p:nvSpPr>
        <p:spPr bwMode="auto">
          <a:xfrm>
            <a:off x="5013539" y="2896223"/>
            <a:ext cx="2554335" cy="685451"/>
          </a:xfrm>
          <a:prstGeom prst="rect">
            <a:avLst/>
          </a:prstGeom>
          <a:solidFill>
            <a:srgbClr val="1F497D">
              <a:lumMod val="60000"/>
              <a:lumOff val="40000"/>
              <a:alpha val="15000"/>
            </a:srgbClr>
          </a:solidFill>
          <a:ln w="25400" cap="flat" cmpd="sng" algn="ctr">
            <a:noFill/>
            <a:prstDash val="solid"/>
          </a:ln>
          <a:effectLst/>
          <a:extLst/>
        </p:spPr>
        <p:txBody>
          <a:bodyPr rtlCol="0" anchor="ctr"/>
          <a:lstStyle/>
          <a:p>
            <a:pPr algn="ctr" defTabSz="692691">
              <a:defRPr/>
            </a:pPr>
            <a:endParaRPr lang="zh-CN" altLang="en-US" sz="1524"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7" name="TextBox 47"/>
          <p:cNvSpPr txBox="1"/>
          <p:nvPr/>
        </p:nvSpPr>
        <p:spPr>
          <a:xfrm>
            <a:off x="6318045" y="3367850"/>
            <a:ext cx="322279" cy="129168"/>
          </a:xfrm>
          <a:prstGeom prst="rect">
            <a:avLst/>
          </a:prstGeom>
          <a:noFill/>
        </p:spPr>
        <p:txBody>
          <a:bodyPr wrap="none" lIns="0" tIns="0" rIns="0" bIns="0" anchor="ctr">
            <a:spAutoFit/>
          </a:bodyPr>
          <a:lstStyle/>
          <a:p>
            <a:pPr algn="ctr" defTabSz="510298">
              <a:defRPr/>
            </a:pPr>
            <a:r>
              <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rPr>
              <a:t>路由器</a:t>
            </a:r>
          </a:p>
        </p:txBody>
      </p:sp>
      <p:grpSp>
        <p:nvGrpSpPr>
          <p:cNvPr id="88" name="组合 294"/>
          <p:cNvGrpSpPr>
            <a:grpSpLocks/>
          </p:cNvGrpSpPr>
          <p:nvPr/>
        </p:nvGrpSpPr>
        <p:grpSpPr bwMode="auto">
          <a:xfrm>
            <a:off x="6168421" y="3168493"/>
            <a:ext cx="621528" cy="92335"/>
            <a:chOff x="3293224" y="1661160"/>
            <a:chExt cx="952523" cy="143976"/>
          </a:xfrm>
          <a:solidFill>
            <a:sysClr val="window" lastClr="FFFFFF"/>
          </a:solidFill>
        </p:grpSpPr>
        <p:grpSp>
          <p:nvGrpSpPr>
            <p:cNvPr id="89" name="组合 192"/>
            <p:cNvGrpSpPr/>
            <p:nvPr/>
          </p:nvGrpSpPr>
          <p:grpSpPr>
            <a:xfrm>
              <a:off x="3984132" y="1725247"/>
              <a:ext cx="108860" cy="20192"/>
              <a:chOff x="10707167" y="1194489"/>
              <a:chExt cx="196850" cy="36513"/>
            </a:xfrm>
            <a:grpFill/>
          </p:grpSpPr>
          <p:sp>
            <p:nvSpPr>
              <p:cNvPr id="91" name="Freeform 6"/>
              <p:cNvSpPr>
                <a:spLocks/>
              </p:cNvSpPr>
              <p:nvPr/>
            </p:nvSpPr>
            <p:spPr bwMode="auto">
              <a:xfrm>
                <a:off x="10707167" y="1194489"/>
                <a:ext cx="36513" cy="36513"/>
              </a:xfrm>
              <a:custGeom>
                <a:avLst/>
                <a:gdLst/>
                <a:ahLst/>
                <a:cxnLst>
                  <a:cxn ang="0">
                    <a:pos x="189" y="343"/>
                  </a:cxn>
                  <a:cxn ang="0">
                    <a:pos x="222" y="336"/>
                  </a:cxn>
                  <a:cxn ang="0">
                    <a:pos x="253" y="322"/>
                  </a:cxn>
                  <a:cxn ang="0">
                    <a:pos x="280" y="304"/>
                  </a:cxn>
                  <a:cxn ang="0">
                    <a:pos x="304" y="282"/>
                  </a:cxn>
                  <a:cxn ang="0">
                    <a:pos x="322" y="254"/>
                  </a:cxn>
                  <a:cxn ang="0">
                    <a:pos x="335" y="224"/>
                  </a:cxn>
                  <a:cxn ang="0">
                    <a:pos x="341" y="190"/>
                  </a:cxn>
                  <a:cxn ang="0">
                    <a:pos x="341" y="154"/>
                  </a:cxn>
                  <a:cxn ang="0">
                    <a:pos x="335" y="122"/>
                  </a:cxn>
                  <a:cxn ang="0">
                    <a:pos x="322" y="91"/>
                  </a:cxn>
                  <a:cxn ang="0">
                    <a:pos x="304" y="64"/>
                  </a:cxn>
                  <a:cxn ang="0">
                    <a:pos x="280" y="40"/>
                  </a:cxn>
                  <a:cxn ang="0">
                    <a:pos x="253" y="22"/>
                  </a:cxn>
                  <a:cxn ang="0">
                    <a:pos x="222" y="9"/>
                  </a:cxn>
                  <a:cxn ang="0">
                    <a:pos x="189" y="1"/>
                  </a:cxn>
                  <a:cxn ang="0">
                    <a:pos x="154" y="1"/>
                  </a:cxn>
                  <a:cxn ang="0">
                    <a:pos x="121" y="9"/>
                  </a:cxn>
                  <a:cxn ang="0">
                    <a:pos x="90" y="22"/>
                  </a:cxn>
                  <a:cxn ang="0">
                    <a:pos x="63" y="40"/>
                  </a:cxn>
                  <a:cxn ang="0">
                    <a:pos x="39" y="64"/>
                  </a:cxn>
                  <a:cxn ang="0">
                    <a:pos x="21" y="91"/>
                  </a:cxn>
                  <a:cxn ang="0">
                    <a:pos x="9" y="122"/>
                  </a:cxn>
                  <a:cxn ang="0">
                    <a:pos x="2" y="154"/>
                  </a:cxn>
                  <a:cxn ang="0">
                    <a:pos x="2" y="190"/>
                  </a:cxn>
                  <a:cxn ang="0">
                    <a:pos x="9" y="224"/>
                  </a:cxn>
                  <a:cxn ang="0">
                    <a:pos x="21" y="254"/>
                  </a:cxn>
                  <a:cxn ang="0">
                    <a:pos x="39" y="282"/>
                  </a:cxn>
                  <a:cxn ang="0">
                    <a:pos x="63" y="304"/>
                  </a:cxn>
                  <a:cxn ang="0">
                    <a:pos x="90" y="322"/>
                  </a:cxn>
                  <a:cxn ang="0">
                    <a:pos x="121" y="336"/>
                  </a:cxn>
                  <a:cxn ang="0">
                    <a:pos x="154" y="343"/>
                  </a:cxn>
                </a:cxnLst>
                <a:rect l="0" t="0" r="r" b="b"/>
                <a:pathLst>
                  <a:path w="342" h="344">
                    <a:moveTo>
                      <a:pt x="171" y="344"/>
                    </a:moveTo>
                    <a:lnTo>
                      <a:pt x="189" y="343"/>
                    </a:lnTo>
                    <a:lnTo>
                      <a:pt x="206" y="340"/>
                    </a:lnTo>
                    <a:lnTo>
                      <a:pt x="222" y="336"/>
                    </a:lnTo>
                    <a:lnTo>
                      <a:pt x="238" y="331"/>
                    </a:lnTo>
                    <a:lnTo>
                      <a:pt x="253" y="322"/>
                    </a:lnTo>
                    <a:lnTo>
                      <a:pt x="267" y="314"/>
                    </a:lnTo>
                    <a:lnTo>
                      <a:pt x="280" y="304"/>
                    </a:lnTo>
                    <a:lnTo>
                      <a:pt x="292" y="293"/>
                    </a:lnTo>
                    <a:lnTo>
                      <a:pt x="304" y="282"/>
                    </a:lnTo>
                    <a:lnTo>
                      <a:pt x="313" y="268"/>
                    </a:lnTo>
                    <a:lnTo>
                      <a:pt x="322" y="254"/>
                    </a:lnTo>
                    <a:lnTo>
                      <a:pt x="329" y="239"/>
                    </a:lnTo>
                    <a:lnTo>
                      <a:pt x="335" y="224"/>
                    </a:lnTo>
                    <a:lnTo>
                      <a:pt x="339" y="206"/>
                    </a:lnTo>
                    <a:lnTo>
                      <a:pt x="341" y="190"/>
                    </a:lnTo>
                    <a:lnTo>
                      <a:pt x="342" y="173"/>
                    </a:lnTo>
                    <a:lnTo>
                      <a:pt x="341" y="154"/>
                    </a:lnTo>
                    <a:lnTo>
                      <a:pt x="339" y="138"/>
                    </a:lnTo>
                    <a:lnTo>
                      <a:pt x="335" y="122"/>
                    </a:lnTo>
                    <a:lnTo>
                      <a:pt x="329" y="105"/>
                    </a:lnTo>
                    <a:lnTo>
                      <a:pt x="322" y="91"/>
                    </a:lnTo>
                    <a:lnTo>
                      <a:pt x="313" y="77"/>
                    </a:lnTo>
                    <a:lnTo>
                      <a:pt x="304" y="64"/>
                    </a:lnTo>
                    <a:lnTo>
                      <a:pt x="292" y="51"/>
                    </a:lnTo>
                    <a:lnTo>
                      <a:pt x="280" y="40"/>
                    </a:lnTo>
                    <a:lnTo>
                      <a:pt x="267" y="30"/>
                    </a:lnTo>
                    <a:lnTo>
                      <a:pt x="253" y="22"/>
                    </a:lnTo>
                    <a:lnTo>
                      <a:pt x="238" y="15"/>
                    </a:lnTo>
                    <a:lnTo>
                      <a:pt x="222" y="9"/>
                    </a:lnTo>
                    <a:lnTo>
                      <a:pt x="206" y="4"/>
                    </a:lnTo>
                    <a:lnTo>
                      <a:pt x="189" y="1"/>
                    </a:lnTo>
                    <a:lnTo>
                      <a:pt x="171" y="0"/>
                    </a:lnTo>
                    <a:lnTo>
                      <a:pt x="154" y="1"/>
                    </a:lnTo>
                    <a:lnTo>
                      <a:pt x="137" y="4"/>
                    </a:lnTo>
                    <a:lnTo>
                      <a:pt x="121" y="9"/>
                    </a:lnTo>
                    <a:lnTo>
                      <a:pt x="105" y="15"/>
                    </a:lnTo>
                    <a:lnTo>
                      <a:pt x="90" y="22"/>
                    </a:lnTo>
                    <a:lnTo>
                      <a:pt x="76" y="30"/>
                    </a:lnTo>
                    <a:lnTo>
                      <a:pt x="63" y="40"/>
                    </a:lnTo>
                    <a:lnTo>
                      <a:pt x="50" y="51"/>
                    </a:lnTo>
                    <a:lnTo>
                      <a:pt x="39" y="64"/>
                    </a:lnTo>
                    <a:lnTo>
                      <a:pt x="30" y="77"/>
                    </a:lnTo>
                    <a:lnTo>
                      <a:pt x="21" y="91"/>
                    </a:lnTo>
                    <a:lnTo>
                      <a:pt x="14" y="105"/>
                    </a:lnTo>
                    <a:lnTo>
                      <a:pt x="9" y="122"/>
                    </a:lnTo>
                    <a:lnTo>
                      <a:pt x="4" y="138"/>
                    </a:lnTo>
                    <a:lnTo>
                      <a:pt x="2" y="154"/>
                    </a:lnTo>
                    <a:lnTo>
                      <a:pt x="0" y="173"/>
                    </a:lnTo>
                    <a:lnTo>
                      <a:pt x="2" y="190"/>
                    </a:lnTo>
                    <a:lnTo>
                      <a:pt x="4" y="206"/>
                    </a:lnTo>
                    <a:lnTo>
                      <a:pt x="9" y="224"/>
                    </a:lnTo>
                    <a:lnTo>
                      <a:pt x="14" y="239"/>
                    </a:lnTo>
                    <a:lnTo>
                      <a:pt x="21" y="254"/>
                    </a:lnTo>
                    <a:lnTo>
                      <a:pt x="30" y="268"/>
                    </a:lnTo>
                    <a:lnTo>
                      <a:pt x="39" y="282"/>
                    </a:lnTo>
                    <a:lnTo>
                      <a:pt x="50" y="293"/>
                    </a:lnTo>
                    <a:lnTo>
                      <a:pt x="63" y="304"/>
                    </a:lnTo>
                    <a:lnTo>
                      <a:pt x="76" y="314"/>
                    </a:lnTo>
                    <a:lnTo>
                      <a:pt x="90" y="322"/>
                    </a:lnTo>
                    <a:lnTo>
                      <a:pt x="105" y="331"/>
                    </a:lnTo>
                    <a:lnTo>
                      <a:pt x="121" y="336"/>
                    </a:lnTo>
                    <a:lnTo>
                      <a:pt x="137" y="340"/>
                    </a:lnTo>
                    <a:lnTo>
                      <a:pt x="154" y="343"/>
                    </a:lnTo>
                    <a:lnTo>
                      <a:pt x="171" y="344"/>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endParaRPr>
              </a:p>
            </p:txBody>
          </p:sp>
          <p:sp>
            <p:nvSpPr>
              <p:cNvPr id="92" name="Freeform 7"/>
              <p:cNvSpPr>
                <a:spLocks/>
              </p:cNvSpPr>
              <p:nvPr/>
            </p:nvSpPr>
            <p:spPr bwMode="auto">
              <a:xfrm>
                <a:off x="10761142" y="1194489"/>
                <a:ext cx="36513" cy="36513"/>
              </a:xfrm>
              <a:custGeom>
                <a:avLst/>
                <a:gdLst/>
                <a:ahLst/>
                <a:cxnLst>
                  <a:cxn ang="0">
                    <a:pos x="189" y="343"/>
                  </a:cxn>
                  <a:cxn ang="0">
                    <a:pos x="222" y="336"/>
                  </a:cxn>
                  <a:cxn ang="0">
                    <a:pos x="253" y="322"/>
                  </a:cxn>
                  <a:cxn ang="0">
                    <a:pos x="280" y="304"/>
                  </a:cxn>
                  <a:cxn ang="0">
                    <a:pos x="303" y="282"/>
                  </a:cxn>
                  <a:cxn ang="0">
                    <a:pos x="321" y="254"/>
                  </a:cxn>
                  <a:cxn ang="0">
                    <a:pos x="335" y="224"/>
                  </a:cxn>
                  <a:cxn ang="0">
                    <a:pos x="342" y="190"/>
                  </a:cxn>
                  <a:cxn ang="0">
                    <a:pos x="342" y="154"/>
                  </a:cxn>
                  <a:cxn ang="0">
                    <a:pos x="335" y="122"/>
                  </a:cxn>
                  <a:cxn ang="0">
                    <a:pos x="321" y="91"/>
                  </a:cxn>
                  <a:cxn ang="0">
                    <a:pos x="303" y="64"/>
                  </a:cxn>
                  <a:cxn ang="0">
                    <a:pos x="280" y="40"/>
                  </a:cxn>
                  <a:cxn ang="0">
                    <a:pos x="253" y="22"/>
                  </a:cxn>
                  <a:cxn ang="0">
                    <a:pos x="222" y="9"/>
                  </a:cxn>
                  <a:cxn ang="0">
                    <a:pos x="189" y="1"/>
                  </a:cxn>
                  <a:cxn ang="0">
                    <a:pos x="154" y="1"/>
                  </a:cxn>
                  <a:cxn ang="0">
                    <a:pos x="121" y="9"/>
                  </a:cxn>
                  <a:cxn ang="0">
                    <a:pos x="90" y="22"/>
                  </a:cxn>
                  <a:cxn ang="0">
                    <a:pos x="63" y="40"/>
                  </a:cxn>
                  <a:cxn ang="0">
                    <a:pos x="40" y="64"/>
                  </a:cxn>
                  <a:cxn ang="0">
                    <a:pos x="21" y="91"/>
                  </a:cxn>
                  <a:cxn ang="0">
                    <a:pos x="8" y="122"/>
                  </a:cxn>
                  <a:cxn ang="0">
                    <a:pos x="1" y="154"/>
                  </a:cxn>
                  <a:cxn ang="0">
                    <a:pos x="1" y="190"/>
                  </a:cxn>
                  <a:cxn ang="0">
                    <a:pos x="8" y="224"/>
                  </a:cxn>
                  <a:cxn ang="0">
                    <a:pos x="21" y="254"/>
                  </a:cxn>
                  <a:cxn ang="0">
                    <a:pos x="40" y="282"/>
                  </a:cxn>
                  <a:cxn ang="0">
                    <a:pos x="63" y="304"/>
                  </a:cxn>
                  <a:cxn ang="0">
                    <a:pos x="90" y="322"/>
                  </a:cxn>
                  <a:cxn ang="0">
                    <a:pos x="121" y="336"/>
                  </a:cxn>
                  <a:cxn ang="0">
                    <a:pos x="154" y="343"/>
                  </a:cxn>
                </a:cxnLst>
                <a:rect l="0" t="0" r="r" b="b"/>
                <a:pathLst>
                  <a:path w="343" h="344">
                    <a:moveTo>
                      <a:pt x="172" y="344"/>
                    </a:moveTo>
                    <a:lnTo>
                      <a:pt x="189" y="343"/>
                    </a:lnTo>
                    <a:lnTo>
                      <a:pt x="205" y="340"/>
                    </a:lnTo>
                    <a:lnTo>
                      <a:pt x="222" y="336"/>
                    </a:lnTo>
                    <a:lnTo>
                      <a:pt x="238" y="331"/>
                    </a:lnTo>
                    <a:lnTo>
                      <a:pt x="253" y="322"/>
                    </a:lnTo>
                    <a:lnTo>
                      <a:pt x="267" y="314"/>
                    </a:lnTo>
                    <a:lnTo>
                      <a:pt x="280" y="304"/>
                    </a:lnTo>
                    <a:lnTo>
                      <a:pt x="292" y="293"/>
                    </a:lnTo>
                    <a:lnTo>
                      <a:pt x="303" y="282"/>
                    </a:lnTo>
                    <a:lnTo>
                      <a:pt x="313" y="268"/>
                    </a:lnTo>
                    <a:lnTo>
                      <a:pt x="321" y="254"/>
                    </a:lnTo>
                    <a:lnTo>
                      <a:pt x="330" y="239"/>
                    </a:lnTo>
                    <a:lnTo>
                      <a:pt x="335" y="224"/>
                    </a:lnTo>
                    <a:lnTo>
                      <a:pt x="339" y="206"/>
                    </a:lnTo>
                    <a:lnTo>
                      <a:pt x="342" y="190"/>
                    </a:lnTo>
                    <a:lnTo>
                      <a:pt x="343" y="173"/>
                    </a:lnTo>
                    <a:lnTo>
                      <a:pt x="342" y="154"/>
                    </a:lnTo>
                    <a:lnTo>
                      <a:pt x="339" y="138"/>
                    </a:lnTo>
                    <a:lnTo>
                      <a:pt x="335" y="122"/>
                    </a:lnTo>
                    <a:lnTo>
                      <a:pt x="330" y="105"/>
                    </a:lnTo>
                    <a:lnTo>
                      <a:pt x="321" y="91"/>
                    </a:lnTo>
                    <a:lnTo>
                      <a:pt x="313" y="77"/>
                    </a:lnTo>
                    <a:lnTo>
                      <a:pt x="303" y="64"/>
                    </a:lnTo>
                    <a:lnTo>
                      <a:pt x="292" y="51"/>
                    </a:lnTo>
                    <a:lnTo>
                      <a:pt x="280" y="40"/>
                    </a:lnTo>
                    <a:lnTo>
                      <a:pt x="267" y="30"/>
                    </a:lnTo>
                    <a:lnTo>
                      <a:pt x="253" y="22"/>
                    </a:lnTo>
                    <a:lnTo>
                      <a:pt x="238" y="15"/>
                    </a:lnTo>
                    <a:lnTo>
                      <a:pt x="222" y="9"/>
                    </a:lnTo>
                    <a:lnTo>
                      <a:pt x="205" y="4"/>
                    </a:lnTo>
                    <a:lnTo>
                      <a:pt x="189" y="1"/>
                    </a:lnTo>
                    <a:lnTo>
                      <a:pt x="172" y="0"/>
                    </a:lnTo>
                    <a:lnTo>
                      <a:pt x="154" y="1"/>
                    </a:lnTo>
                    <a:lnTo>
                      <a:pt x="137" y="4"/>
                    </a:lnTo>
                    <a:lnTo>
                      <a:pt x="121" y="9"/>
                    </a:lnTo>
                    <a:lnTo>
                      <a:pt x="105" y="15"/>
                    </a:lnTo>
                    <a:lnTo>
                      <a:pt x="90" y="22"/>
                    </a:lnTo>
                    <a:lnTo>
                      <a:pt x="76" y="30"/>
                    </a:lnTo>
                    <a:lnTo>
                      <a:pt x="63" y="40"/>
                    </a:lnTo>
                    <a:lnTo>
                      <a:pt x="51" y="51"/>
                    </a:lnTo>
                    <a:lnTo>
                      <a:pt x="40" y="64"/>
                    </a:lnTo>
                    <a:lnTo>
                      <a:pt x="30" y="77"/>
                    </a:lnTo>
                    <a:lnTo>
                      <a:pt x="21" y="91"/>
                    </a:lnTo>
                    <a:lnTo>
                      <a:pt x="14" y="105"/>
                    </a:lnTo>
                    <a:lnTo>
                      <a:pt x="8" y="122"/>
                    </a:lnTo>
                    <a:lnTo>
                      <a:pt x="4" y="138"/>
                    </a:lnTo>
                    <a:lnTo>
                      <a:pt x="1" y="154"/>
                    </a:lnTo>
                    <a:lnTo>
                      <a:pt x="0" y="173"/>
                    </a:lnTo>
                    <a:lnTo>
                      <a:pt x="1" y="190"/>
                    </a:lnTo>
                    <a:lnTo>
                      <a:pt x="4" y="206"/>
                    </a:lnTo>
                    <a:lnTo>
                      <a:pt x="8" y="224"/>
                    </a:lnTo>
                    <a:lnTo>
                      <a:pt x="14" y="239"/>
                    </a:lnTo>
                    <a:lnTo>
                      <a:pt x="21" y="254"/>
                    </a:lnTo>
                    <a:lnTo>
                      <a:pt x="30" y="268"/>
                    </a:lnTo>
                    <a:lnTo>
                      <a:pt x="40" y="282"/>
                    </a:lnTo>
                    <a:lnTo>
                      <a:pt x="51" y="293"/>
                    </a:lnTo>
                    <a:lnTo>
                      <a:pt x="63" y="304"/>
                    </a:lnTo>
                    <a:lnTo>
                      <a:pt x="76" y="314"/>
                    </a:lnTo>
                    <a:lnTo>
                      <a:pt x="90" y="322"/>
                    </a:lnTo>
                    <a:lnTo>
                      <a:pt x="105" y="331"/>
                    </a:lnTo>
                    <a:lnTo>
                      <a:pt x="121" y="336"/>
                    </a:lnTo>
                    <a:lnTo>
                      <a:pt x="137" y="340"/>
                    </a:lnTo>
                    <a:lnTo>
                      <a:pt x="154" y="343"/>
                    </a:lnTo>
                    <a:lnTo>
                      <a:pt x="172" y="344"/>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endParaRPr>
              </a:p>
            </p:txBody>
          </p:sp>
          <p:sp>
            <p:nvSpPr>
              <p:cNvPr id="93" name="Freeform 8"/>
              <p:cNvSpPr>
                <a:spLocks/>
              </p:cNvSpPr>
              <p:nvPr/>
            </p:nvSpPr>
            <p:spPr bwMode="auto">
              <a:xfrm>
                <a:off x="10813529" y="1194489"/>
                <a:ext cx="36513" cy="36513"/>
              </a:xfrm>
              <a:custGeom>
                <a:avLst/>
                <a:gdLst/>
                <a:ahLst/>
                <a:cxnLst>
                  <a:cxn ang="0">
                    <a:pos x="188" y="343"/>
                  </a:cxn>
                  <a:cxn ang="0">
                    <a:pos x="221" y="336"/>
                  </a:cxn>
                  <a:cxn ang="0">
                    <a:pos x="252" y="322"/>
                  </a:cxn>
                  <a:cxn ang="0">
                    <a:pos x="279" y="304"/>
                  </a:cxn>
                  <a:cxn ang="0">
                    <a:pos x="303" y="282"/>
                  </a:cxn>
                  <a:cxn ang="0">
                    <a:pos x="321" y="254"/>
                  </a:cxn>
                  <a:cxn ang="0">
                    <a:pos x="334" y="224"/>
                  </a:cxn>
                  <a:cxn ang="0">
                    <a:pos x="340" y="190"/>
                  </a:cxn>
                  <a:cxn ang="0">
                    <a:pos x="340" y="154"/>
                  </a:cxn>
                  <a:cxn ang="0">
                    <a:pos x="334" y="122"/>
                  </a:cxn>
                  <a:cxn ang="0">
                    <a:pos x="321" y="91"/>
                  </a:cxn>
                  <a:cxn ang="0">
                    <a:pos x="303" y="64"/>
                  </a:cxn>
                  <a:cxn ang="0">
                    <a:pos x="279" y="40"/>
                  </a:cxn>
                  <a:cxn ang="0">
                    <a:pos x="252" y="22"/>
                  </a:cxn>
                  <a:cxn ang="0">
                    <a:pos x="221" y="9"/>
                  </a:cxn>
                  <a:cxn ang="0">
                    <a:pos x="188" y="1"/>
                  </a:cxn>
                  <a:cxn ang="0">
                    <a:pos x="153" y="1"/>
                  </a:cxn>
                  <a:cxn ang="0">
                    <a:pos x="120" y="9"/>
                  </a:cxn>
                  <a:cxn ang="0">
                    <a:pos x="89" y="22"/>
                  </a:cxn>
                  <a:cxn ang="0">
                    <a:pos x="62" y="40"/>
                  </a:cxn>
                  <a:cxn ang="0">
                    <a:pos x="38" y="64"/>
                  </a:cxn>
                  <a:cxn ang="0">
                    <a:pos x="20" y="91"/>
                  </a:cxn>
                  <a:cxn ang="0">
                    <a:pos x="7" y="122"/>
                  </a:cxn>
                  <a:cxn ang="0">
                    <a:pos x="1" y="154"/>
                  </a:cxn>
                  <a:cxn ang="0">
                    <a:pos x="1" y="190"/>
                  </a:cxn>
                  <a:cxn ang="0">
                    <a:pos x="7" y="224"/>
                  </a:cxn>
                  <a:cxn ang="0">
                    <a:pos x="20" y="254"/>
                  </a:cxn>
                  <a:cxn ang="0">
                    <a:pos x="38" y="282"/>
                  </a:cxn>
                  <a:cxn ang="0">
                    <a:pos x="62" y="304"/>
                  </a:cxn>
                  <a:cxn ang="0">
                    <a:pos x="89" y="322"/>
                  </a:cxn>
                  <a:cxn ang="0">
                    <a:pos x="120" y="336"/>
                  </a:cxn>
                  <a:cxn ang="0">
                    <a:pos x="153" y="343"/>
                  </a:cxn>
                </a:cxnLst>
                <a:rect l="0" t="0" r="r" b="b"/>
                <a:pathLst>
                  <a:path w="341" h="344">
                    <a:moveTo>
                      <a:pt x="170" y="344"/>
                    </a:moveTo>
                    <a:lnTo>
                      <a:pt x="188" y="343"/>
                    </a:lnTo>
                    <a:lnTo>
                      <a:pt x="205" y="340"/>
                    </a:lnTo>
                    <a:lnTo>
                      <a:pt x="221" y="336"/>
                    </a:lnTo>
                    <a:lnTo>
                      <a:pt x="237" y="331"/>
                    </a:lnTo>
                    <a:lnTo>
                      <a:pt x="252" y="322"/>
                    </a:lnTo>
                    <a:lnTo>
                      <a:pt x="266" y="314"/>
                    </a:lnTo>
                    <a:lnTo>
                      <a:pt x="279" y="304"/>
                    </a:lnTo>
                    <a:lnTo>
                      <a:pt x="291" y="293"/>
                    </a:lnTo>
                    <a:lnTo>
                      <a:pt x="303" y="282"/>
                    </a:lnTo>
                    <a:lnTo>
                      <a:pt x="312" y="268"/>
                    </a:lnTo>
                    <a:lnTo>
                      <a:pt x="321" y="254"/>
                    </a:lnTo>
                    <a:lnTo>
                      <a:pt x="328" y="239"/>
                    </a:lnTo>
                    <a:lnTo>
                      <a:pt x="334" y="224"/>
                    </a:lnTo>
                    <a:lnTo>
                      <a:pt x="338" y="206"/>
                    </a:lnTo>
                    <a:lnTo>
                      <a:pt x="340" y="190"/>
                    </a:lnTo>
                    <a:lnTo>
                      <a:pt x="341" y="173"/>
                    </a:lnTo>
                    <a:lnTo>
                      <a:pt x="340" y="154"/>
                    </a:lnTo>
                    <a:lnTo>
                      <a:pt x="338" y="138"/>
                    </a:lnTo>
                    <a:lnTo>
                      <a:pt x="334" y="122"/>
                    </a:lnTo>
                    <a:lnTo>
                      <a:pt x="328" y="105"/>
                    </a:lnTo>
                    <a:lnTo>
                      <a:pt x="321" y="91"/>
                    </a:lnTo>
                    <a:lnTo>
                      <a:pt x="312" y="77"/>
                    </a:lnTo>
                    <a:lnTo>
                      <a:pt x="303" y="64"/>
                    </a:lnTo>
                    <a:lnTo>
                      <a:pt x="291" y="51"/>
                    </a:lnTo>
                    <a:lnTo>
                      <a:pt x="279" y="40"/>
                    </a:lnTo>
                    <a:lnTo>
                      <a:pt x="266" y="30"/>
                    </a:lnTo>
                    <a:lnTo>
                      <a:pt x="252" y="22"/>
                    </a:lnTo>
                    <a:lnTo>
                      <a:pt x="237" y="15"/>
                    </a:lnTo>
                    <a:lnTo>
                      <a:pt x="221" y="9"/>
                    </a:lnTo>
                    <a:lnTo>
                      <a:pt x="205" y="4"/>
                    </a:lnTo>
                    <a:lnTo>
                      <a:pt x="188" y="1"/>
                    </a:lnTo>
                    <a:lnTo>
                      <a:pt x="170" y="0"/>
                    </a:lnTo>
                    <a:lnTo>
                      <a:pt x="153" y="1"/>
                    </a:lnTo>
                    <a:lnTo>
                      <a:pt x="136" y="4"/>
                    </a:lnTo>
                    <a:lnTo>
                      <a:pt x="120" y="9"/>
                    </a:lnTo>
                    <a:lnTo>
                      <a:pt x="104" y="15"/>
                    </a:lnTo>
                    <a:lnTo>
                      <a:pt x="89" y="22"/>
                    </a:lnTo>
                    <a:lnTo>
                      <a:pt x="75" y="30"/>
                    </a:lnTo>
                    <a:lnTo>
                      <a:pt x="62" y="40"/>
                    </a:lnTo>
                    <a:lnTo>
                      <a:pt x="49" y="51"/>
                    </a:lnTo>
                    <a:lnTo>
                      <a:pt x="38" y="64"/>
                    </a:lnTo>
                    <a:lnTo>
                      <a:pt x="29" y="77"/>
                    </a:lnTo>
                    <a:lnTo>
                      <a:pt x="20" y="91"/>
                    </a:lnTo>
                    <a:lnTo>
                      <a:pt x="13" y="105"/>
                    </a:lnTo>
                    <a:lnTo>
                      <a:pt x="7" y="122"/>
                    </a:lnTo>
                    <a:lnTo>
                      <a:pt x="3" y="138"/>
                    </a:lnTo>
                    <a:lnTo>
                      <a:pt x="1" y="154"/>
                    </a:lnTo>
                    <a:lnTo>
                      <a:pt x="0" y="173"/>
                    </a:lnTo>
                    <a:lnTo>
                      <a:pt x="1" y="190"/>
                    </a:lnTo>
                    <a:lnTo>
                      <a:pt x="3" y="206"/>
                    </a:lnTo>
                    <a:lnTo>
                      <a:pt x="7" y="224"/>
                    </a:lnTo>
                    <a:lnTo>
                      <a:pt x="13" y="239"/>
                    </a:lnTo>
                    <a:lnTo>
                      <a:pt x="20" y="254"/>
                    </a:lnTo>
                    <a:lnTo>
                      <a:pt x="29" y="268"/>
                    </a:lnTo>
                    <a:lnTo>
                      <a:pt x="38" y="282"/>
                    </a:lnTo>
                    <a:lnTo>
                      <a:pt x="49" y="293"/>
                    </a:lnTo>
                    <a:lnTo>
                      <a:pt x="62" y="304"/>
                    </a:lnTo>
                    <a:lnTo>
                      <a:pt x="75" y="314"/>
                    </a:lnTo>
                    <a:lnTo>
                      <a:pt x="89" y="322"/>
                    </a:lnTo>
                    <a:lnTo>
                      <a:pt x="104" y="331"/>
                    </a:lnTo>
                    <a:lnTo>
                      <a:pt x="120" y="336"/>
                    </a:lnTo>
                    <a:lnTo>
                      <a:pt x="136" y="340"/>
                    </a:lnTo>
                    <a:lnTo>
                      <a:pt x="153" y="343"/>
                    </a:lnTo>
                    <a:lnTo>
                      <a:pt x="170" y="344"/>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endParaRPr>
              </a:p>
            </p:txBody>
          </p:sp>
          <p:sp>
            <p:nvSpPr>
              <p:cNvPr id="94" name="Freeform 9"/>
              <p:cNvSpPr>
                <a:spLocks/>
              </p:cNvSpPr>
              <p:nvPr/>
            </p:nvSpPr>
            <p:spPr bwMode="auto">
              <a:xfrm>
                <a:off x="10867504" y="1194489"/>
                <a:ext cx="36513" cy="36513"/>
              </a:xfrm>
              <a:custGeom>
                <a:avLst/>
                <a:gdLst/>
                <a:ahLst/>
                <a:cxnLst>
                  <a:cxn ang="0">
                    <a:pos x="189" y="343"/>
                  </a:cxn>
                  <a:cxn ang="0">
                    <a:pos x="222" y="336"/>
                  </a:cxn>
                  <a:cxn ang="0">
                    <a:pos x="253" y="322"/>
                  </a:cxn>
                  <a:cxn ang="0">
                    <a:pos x="280" y="304"/>
                  </a:cxn>
                  <a:cxn ang="0">
                    <a:pos x="303" y="282"/>
                  </a:cxn>
                  <a:cxn ang="0">
                    <a:pos x="322" y="254"/>
                  </a:cxn>
                  <a:cxn ang="0">
                    <a:pos x="335" y="224"/>
                  </a:cxn>
                  <a:cxn ang="0">
                    <a:pos x="342" y="190"/>
                  </a:cxn>
                  <a:cxn ang="0">
                    <a:pos x="342" y="154"/>
                  </a:cxn>
                  <a:cxn ang="0">
                    <a:pos x="335" y="122"/>
                  </a:cxn>
                  <a:cxn ang="0">
                    <a:pos x="322" y="91"/>
                  </a:cxn>
                  <a:cxn ang="0">
                    <a:pos x="303" y="64"/>
                  </a:cxn>
                  <a:cxn ang="0">
                    <a:pos x="280" y="40"/>
                  </a:cxn>
                  <a:cxn ang="0">
                    <a:pos x="253" y="22"/>
                  </a:cxn>
                  <a:cxn ang="0">
                    <a:pos x="222" y="9"/>
                  </a:cxn>
                  <a:cxn ang="0">
                    <a:pos x="189" y="1"/>
                  </a:cxn>
                  <a:cxn ang="0">
                    <a:pos x="154" y="1"/>
                  </a:cxn>
                  <a:cxn ang="0">
                    <a:pos x="121" y="9"/>
                  </a:cxn>
                  <a:cxn ang="0">
                    <a:pos x="90" y="22"/>
                  </a:cxn>
                  <a:cxn ang="0">
                    <a:pos x="63" y="40"/>
                  </a:cxn>
                  <a:cxn ang="0">
                    <a:pos x="40" y="64"/>
                  </a:cxn>
                  <a:cxn ang="0">
                    <a:pos x="21" y="91"/>
                  </a:cxn>
                  <a:cxn ang="0">
                    <a:pos x="8" y="122"/>
                  </a:cxn>
                  <a:cxn ang="0">
                    <a:pos x="1" y="154"/>
                  </a:cxn>
                  <a:cxn ang="0">
                    <a:pos x="1" y="190"/>
                  </a:cxn>
                  <a:cxn ang="0">
                    <a:pos x="8" y="224"/>
                  </a:cxn>
                  <a:cxn ang="0">
                    <a:pos x="21" y="254"/>
                  </a:cxn>
                  <a:cxn ang="0">
                    <a:pos x="40" y="282"/>
                  </a:cxn>
                  <a:cxn ang="0">
                    <a:pos x="63" y="304"/>
                  </a:cxn>
                  <a:cxn ang="0">
                    <a:pos x="90" y="322"/>
                  </a:cxn>
                  <a:cxn ang="0">
                    <a:pos x="121" y="336"/>
                  </a:cxn>
                  <a:cxn ang="0">
                    <a:pos x="154" y="343"/>
                  </a:cxn>
                </a:cxnLst>
                <a:rect l="0" t="0" r="r" b="b"/>
                <a:pathLst>
                  <a:path w="343" h="344">
                    <a:moveTo>
                      <a:pt x="172" y="344"/>
                    </a:moveTo>
                    <a:lnTo>
                      <a:pt x="189" y="343"/>
                    </a:lnTo>
                    <a:lnTo>
                      <a:pt x="206" y="340"/>
                    </a:lnTo>
                    <a:lnTo>
                      <a:pt x="222" y="336"/>
                    </a:lnTo>
                    <a:lnTo>
                      <a:pt x="238" y="331"/>
                    </a:lnTo>
                    <a:lnTo>
                      <a:pt x="253" y="322"/>
                    </a:lnTo>
                    <a:lnTo>
                      <a:pt x="267" y="314"/>
                    </a:lnTo>
                    <a:lnTo>
                      <a:pt x="280" y="304"/>
                    </a:lnTo>
                    <a:lnTo>
                      <a:pt x="292" y="293"/>
                    </a:lnTo>
                    <a:lnTo>
                      <a:pt x="303" y="282"/>
                    </a:lnTo>
                    <a:lnTo>
                      <a:pt x="313" y="268"/>
                    </a:lnTo>
                    <a:lnTo>
                      <a:pt x="322" y="254"/>
                    </a:lnTo>
                    <a:lnTo>
                      <a:pt x="329" y="239"/>
                    </a:lnTo>
                    <a:lnTo>
                      <a:pt x="335" y="224"/>
                    </a:lnTo>
                    <a:lnTo>
                      <a:pt x="339" y="206"/>
                    </a:lnTo>
                    <a:lnTo>
                      <a:pt x="342" y="190"/>
                    </a:lnTo>
                    <a:lnTo>
                      <a:pt x="343" y="173"/>
                    </a:lnTo>
                    <a:lnTo>
                      <a:pt x="342" y="154"/>
                    </a:lnTo>
                    <a:lnTo>
                      <a:pt x="339" y="138"/>
                    </a:lnTo>
                    <a:lnTo>
                      <a:pt x="335" y="122"/>
                    </a:lnTo>
                    <a:lnTo>
                      <a:pt x="329" y="105"/>
                    </a:lnTo>
                    <a:lnTo>
                      <a:pt x="322" y="91"/>
                    </a:lnTo>
                    <a:lnTo>
                      <a:pt x="313" y="77"/>
                    </a:lnTo>
                    <a:lnTo>
                      <a:pt x="303" y="64"/>
                    </a:lnTo>
                    <a:lnTo>
                      <a:pt x="292" y="51"/>
                    </a:lnTo>
                    <a:lnTo>
                      <a:pt x="280" y="40"/>
                    </a:lnTo>
                    <a:lnTo>
                      <a:pt x="267" y="30"/>
                    </a:lnTo>
                    <a:lnTo>
                      <a:pt x="253" y="22"/>
                    </a:lnTo>
                    <a:lnTo>
                      <a:pt x="238" y="15"/>
                    </a:lnTo>
                    <a:lnTo>
                      <a:pt x="222" y="9"/>
                    </a:lnTo>
                    <a:lnTo>
                      <a:pt x="206" y="4"/>
                    </a:lnTo>
                    <a:lnTo>
                      <a:pt x="189" y="1"/>
                    </a:lnTo>
                    <a:lnTo>
                      <a:pt x="172" y="0"/>
                    </a:lnTo>
                    <a:lnTo>
                      <a:pt x="154" y="1"/>
                    </a:lnTo>
                    <a:lnTo>
                      <a:pt x="137" y="4"/>
                    </a:lnTo>
                    <a:lnTo>
                      <a:pt x="121" y="9"/>
                    </a:lnTo>
                    <a:lnTo>
                      <a:pt x="105" y="15"/>
                    </a:lnTo>
                    <a:lnTo>
                      <a:pt x="90" y="22"/>
                    </a:lnTo>
                    <a:lnTo>
                      <a:pt x="76" y="30"/>
                    </a:lnTo>
                    <a:lnTo>
                      <a:pt x="63" y="40"/>
                    </a:lnTo>
                    <a:lnTo>
                      <a:pt x="51" y="51"/>
                    </a:lnTo>
                    <a:lnTo>
                      <a:pt x="40" y="64"/>
                    </a:lnTo>
                    <a:lnTo>
                      <a:pt x="30" y="77"/>
                    </a:lnTo>
                    <a:lnTo>
                      <a:pt x="21" y="91"/>
                    </a:lnTo>
                    <a:lnTo>
                      <a:pt x="14" y="105"/>
                    </a:lnTo>
                    <a:lnTo>
                      <a:pt x="8" y="122"/>
                    </a:lnTo>
                    <a:lnTo>
                      <a:pt x="4" y="138"/>
                    </a:lnTo>
                    <a:lnTo>
                      <a:pt x="1" y="154"/>
                    </a:lnTo>
                    <a:lnTo>
                      <a:pt x="0" y="173"/>
                    </a:lnTo>
                    <a:lnTo>
                      <a:pt x="1" y="190"/>
                    </a:lnTo>
                    <a:lnTo>
                      <a:pt x="4" y="206"/>
                    </a:lnTo>
                    <a:lnTo>
                      <a:pt x="8" y="224"/>
                    </a:lnTo>
                    <a:lnTo>
                      <a:pt x="14" y="239"/>
                    </a:lnTo>
                    <a:lnTo>
                      <a:pt x="21" y="254"/>
                    </a:lnTo>
                    <a:lnTo>
                      <a:pt x="30" y="268"/>
                    </a:lnTo>
                    <a:lnTo>
                      <a:pt x="40" y="282"/>
                    </a:lnTo>
                    <a:lnTo>
                      <a:pt x="51" y="293"/>
                    </a:lnTo>
                    <a:lnTo>
                      <a:pt x="63" y="304"/>
                    </a:lnTo>
                    <a:lnTo>
                      <a:pt x="76" y="314"/>
                    </a:lnTo>
                    <a:lnTo>
                      <a:pt x="90" y="322"/>
                    </a:lnTo>
                    <a:lnTo>
                      <a:pt x="105" y="331"/>
                    </a:lnTo>
                    <a:lnTo>
                      <a:pt x="121" y="336"/>
                    </a:lnTo>
                    <a:lnTo>
                      <a:pt x="137" y="340"/>
                    </a:lnTo>
                    <a:lnTo>
                      <a:pt x="154" y="343"/>
                    </a:lnTo>
                    <a:lnTo>
                      <a:pt x="172" y="344"/>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endParaRPr>
              </a:p>
            </p:txBody>
          </p:sp>
        </p:grpSp>
        <p:sp>
          <p:nvSpPr>
            <p:cNvPr id="90" name="Freeform 14"/>
            <p:cNvSpPr>
              <a:spLocks noEditPoints="1"/>
            </p:cNvSpPr>
            <p:nvPr/>
          </p:nvSpPr>
          <p:spPr bwMode="auto">
            <a:xfrm>
              <a:off x="3293224" y="1661160"/>
              <a:ext cx="952523" cy="143976"/>
            </a:xfrm>
            <a:custGeom>
              <a:avLst/>
              <a:gdLst/>
              <a:ahLst/>
              <a:cxnLst>
                <a:cxn ang="0">
                  <a:pos x="15920" y="15"/>
                </a:cxn>
                <a:cxn ang="0">
                  <a:pos x="16066" y="82"/>
                </a:cxn>
                <a:cxn ang="0">
                  <a:pos x="16180" y="191"/>
                </a:cxn>
                <a:cxn ang="0">
                  <a:pos x="16254" y="333"/>
                </a:cxn>
                <a:cxn ang="0">
                  <a:pos x="16275" y="1979"/>
                </a:cxn>
                <a:cxn ang="0">
                  <a:pos x="16247" y="2142"/>
                </a:cxn>
                <a:cxn ang="0">
                  <a:pos x="16166" y="2279"/>
                </a:cxn>
                <a:cxn ang="0">
                  <a:pos x="16047" y="2384"/>
                </a:cxn>
                <a:cxn ang="0">
                  <a:pos x="15897" y="2443"/>
                </a:cxn>
                <a:cxn ang="0">
                  <a:pos x="425" y="2450"/>
                </a:cxn>
                <a:cxn ang="0">
                  <a:pos x="269" y="2406"/>
                </a:cxn>
                <a:cxn ang="0">
                  <a:pos x="139" y="2313"/>
                </a:cxn>
                <a:cxn ang="0">
                  <a:pos x="47" y="2184"/>
                </a:cxn>
                <a:cxn ang="0">
                  <a:pos x="2" y="2027"/>
                </a:cxn>
                <a:cxn ang="0">
                  <a:pos x="9" y="379"/>
                </a:cxn>
                <a:cxn ang="0">
                  <a:pos x="68" y="228"/>
                </a:cxn>
                <a:cxn ang="0">
                  <a:pos x="173" y="109"/>
                </a:cxn>
                <a:cxn ang="0">
                  <a:pos x="310" y="29"/>
                </a:cxn>
                <a:cxn ang="0">
                  <a:pos x="473" y="0"/>
                </a:cxn>
                <a:cxn ang="0">
                  <a:pos x="3118" y="686"/>
                </a:cxn>
                <a:cxn ang="0">
                  <a:pos x="3301" y="780"/>
                </a:cxn>
                <a:cxn ang="0">
                  <a:pos x="3442" y="928"/>
                </a:cxn>
                <a:cxn ang="0">
                  <a:pos x="3528" y="1118"/>
                </a:cxn>
                <a:cxn ang="0">
                  <a:pos x="3544" y="1333"/>
                </a:cxn>
                <a:cxn ang="0">
                  <a:pos x="3487" y="1535"/>
                </a:cxn>
                <a:cxn ang="0">
                  <a:pos x="3368" y="1703"/>
                </a:cxn>
                <a:cxn ang="0">
                  <a:pos x="3200" y="1822"/>
                </a:cxn>
                <a:cxn ang="0">
                  <a:pos x="2999" y="1879"/>
                </a:cxn>
                <a:cxn ang="0">
                  <a:pos x="2784" y="1863"/>
                </a:cxn>
                <a:cxn ang="0">
                  <a:pos x="2595" y="1778"/>
                </a:cxn>
                <a:cxn ang="0">
                  <a:pos x="2446" y="1636"/>
                </a:cxn>
                <a:cxn ang="0">
                  <a:pos x="2353" y="1452"/>
                </a:cxn>
                <a:cxn ang="0">
                  <a:pos x="2326" y="1239"/>
                </a:cxn>
                <a:cxn ang="0">
                  <a:pos x="2373" y="1032"/>
                </a:cxn>
                <a:cxn ang="0">
                  <a:pos x="2484" y="859"/>
                </a:cxn>
                <a:cxn ang="0">
                  <a:pos x="2646" y="733"/>
                </a:cxn>
                <a:cxn ang="0">
                  <a:pos x="2843" y="665"/>
                </a:cxn>
                <a:cxn ang="0">
                  <a:pos x="14482" y="476"/>
                </a:cxn>
                <a:cxn ang="0">
                  <a:pos x="14578" y="503"/>
                </a:cxn>
                <a:cxn ang="0">
                  <a:pos x="14659" y="560"/>
                </a:cxn>
                <a:cxn ang="0">
                  <a:pos x="14716" y="640"/>
                </a:cxn>
                <a:cxn ang="0">
                  <a:pos x="14743" y="737"/>
                </a:cxn>
                <a:cxn ang="0">
                  <a:pos x="14739" y="1758"/>
                </a:cxn>
                <a:cxn ang="0">
                  <a:pos x="14702" y="1850"/>
                </a:cxn>
                <a:cxn ang="0">
                  <a:pos x="14638" y="1925"/>
                </a:cxn>
                <a:cxn ang="0">
                  <a:pos x="14553" y="1974"/>
                </a:cxn>
                <a:cxn ang="0">
                  <a:pos x="14452" y="1991"/>
                </a:cxn>
                <a:cxn ang="0">
                  <a:pos x="7495" y="1979"/>
                </a:cxn>
                <a:cxn ang="0">
                  <a:pos x="7407" y="1933"/>
                </a:cxn>
                <a:cxn ang="0">
                  <a:pos x="7339" y="1862"/>
                </a:cxn>
                <a:cxn ang="0">
                  <a:pos x="7298" y="1772"/>
                </a:cxn>
                <a:cxn ang="0">
                  <a:pos x="7289" y="752"/>
                </a:cxn>
                <a:cxn ang="0">
                  <a:pos x="7312" y="653"/>
                </a:cxn>
                <a:cxn ang="0">
                  <a:pos x="7365" y="571"/>
                </a:cxn>
                <a:cxn ang="0">
                  <a:pos x="7443" y="509"/>
                </a:cxn>
                <a:cxn ang="0">
                  <a:pos x="7537" y="477"/>
                </a:cxn>
              </a:cxnLst>
              <a:rect l="0" t="0" r="r" b="b"/>
              <a:pathLst>
                <a:path w="16275" h="2453">
                  <a:moveTo>
                    <a:pt x="473" y="0"/>
                  </a:moveTo>
                  <a:lnTo>
                    <a:pt x="15802" y="0"/>
                  </a:lnTo>
                  <a:lnTo>
                    <a:pt x="15826" y="1"/>
                  </a:lnTo>
                  <a:lnTo>
                    <a:pt x="15850" y="2"/>
                  </a:lnTo>
                  <a:lnTo>
                    <a:pt x="15874" y="5"/>
                  </a:lnTo>
                  <a:lnTo>
                    <a:pt x="15897" y="10"/>
                  </a:lnTo>
                  <a:lnTo>
                    <a:pt x="15920" y="15"/>
                  </a:lnTo>
                  <a:lnTo>
                    <a:pt x="15942" y="21"/>
                  </a:lnTo>
                  <a:lnTo>
                    <a:pt x="15964" y="29"/>
                  </a:lnTo>
                  <a:lnTo>
                    <a:pt x="15986" y="38"/>
                  </a:lnTo>
                  <a:lnTo>
                    <a:pt x="16006" y="47"/>
                  </a:lnTo>
                  <a:lnTo>
                    <a:pt x="16027" y="57"/>
                  </a:lnTo>
                  <a:lnTo>
                    <a:pt x="16047" y="69"/>
                  </a:lnTo>
                  <a:lnTo>
                    <a:pt x="16066" y="82"/>
                  </a:lnTo>
                  <a:lnTo>
                    <a:pt x="16085" y="95"/>
                  </a:lnTo>
                  <a:lnTo>
                    <a:pt x="16102" y="109"/>
                  </a:lnTo>
                  <a:lnTo>
                    <a:pt x="16119" y="123"/>
                  </a:lnTo>
                  <a:lnTo>
                    <a:pt x="16136" y="140"/>
                  </a:lnTo>
                  <a:lnTo>
                    <a:pt x="16152" y="156"/>
                  </a:lnTo>
                  <a:lnTo>
                    <a:pt x="16166" y="173"/>
                  </a:lnTo>
                  <a:lnTo>
                    <a:pt x="16180" y="191"/>
                  </a:lnTo>
                  <a:lnTo>
                    <a:pt x="16194" y="210"/>
                  </a:lnTo>
                  <a:lnTo>
                    <a:pt x="16206" y="228"/>
                  </a:lnTo>
                  <a:lnTo>
                    <a:pt x="16218" y="249"/>
                  </a:lnTo>
                  <a:lnTo>
                    <a:pt x="16228" y="269"/>
                  </a:lnTo>
                  <a:lnTo>
                    <a:pt x="16237" y="289"/>
                  </a:lnTo>
                  <a:lnTo>
                    <a:pt x="16247" y="312"/>
                  </a:lnTo>
                  <a:lnTo>
                    <a:pt x="16254" y="333"/>
                  </a:lnTo>
                  <a:lnTo>
                    <a:pt x="16260" y="356"/>
                  </a:lnTo>
                  <a:lnTo>
                    <a:pt x="16265" y="379"/>
                  </a:lnTo>
                  <a:lnTo>
                    <a:pt x="16270" y="401"/>
                  </a:lnTo>
                  <a:lnTo>
                    <a:pt x="16273" y="426"/>
                  </a:lnTo>
                  <a:lnTo>
                    <a:pt x="16274" y="449"/>
                  </a:lnTo>
                  <a:lnTo>
                    <a:pt x="16275" y="474"/>
                  </a:lnTo>
                  <a:lnTo>
                    <a:pt x="16275" y="1979"/>
                  </a:lnTo>
                  <a:lnTo>
                    <a:pt x="16274" y="2003"/>
                  </a:lnTo>
                  <a:lnTo>
                    <a:pt x="16273" y="2027"/>
                  </a:lnTo>
                  <a:lnTo>
                    <a:pt x="16270" y="2051"/>
                  </a:lnTo>
                  <a:lnTo>
                    <a:pt x="16265" y="2073"/>
                  </a:lnTo>
                  <a:lnTo>
                    <a:pt x="16260" y="2097"/>
                  </a:lnTo>
                  <a:lnTo>
                    <a:pt x="16254" y="2119"/>
                  </a:lnTo>
                  <a:lnTo>
                    <a:pt x="16247" y="2142"/>
                  </a:lnTo>
                  <a:lnTo>
                    <a:pt x="16237" y="2163"/>
                  </a:lnTo>
                  <a:lnTo>
                    <a:pt x="16228" y="2184"/>
                  </a:lnTo>
                  <a:lnTo>
                    <a:pt x="16218" y="2204"/>
                  </a:lnTo>
                  <a:lnTo>
                    <a:pt x="16206" y="2224"/>
                  </a:lnTo>
                  <a:lnTo>
                    <a:pt x="16194" y="2244"/>
                  </a:lnTo>
                  <a:lnTo>
                    <a:pt x="16180" y="2262"/>
                  </a:lnTo>
                  <a:lnTo>
                    <a:pt x="16166" y="2279"/>
                  </a:lnTo>
                  <a:lnTo>
                    <a:pt x="16152" y="2297"/>
                  </a:lnTo>
                  <a:lnTo>
                    <a:pt x="16136" y="2313"/>
                  </a:lnTo>
                  <a:lnTo>
                    <a:pt x="16119" y="2329"/>
                  </a:lnTo>
                  <a:lnTo>
                    <a:pt x="16102" y="2344"/>
                  </a:lnTo>
                  <a:lnTo>
                    <a:pt x="16085" y="2358"/>
                  </a:lnTo>
                  <a:lnTo>
                    <a:pt x="16066" y="2371"/>
                  </a:lnTo>
                  <a:lnTo>
                    <a:pt x="16047" y="2384"/>
                  </a:lnTo>
                  <a:lnTo>
                    <a:pt x="16027" y="2395"/>
                  </a:lnTo>
                  <a:lnTo>
                    <a:pt x="16006" y="2406"/>
                  </a:lnTo>
                  <a:lnTo>
                    <a:pt x="15986" y="2415"/>
                  </a:lnTo>
                  <a:lnTo>
                    <a:pt x="15964" y="2424"/>
                  </a:lnTo>
                  <a:lnTo>
                    <a:pt x="15942" y="2431"/>
                  </a:lnTo>
                  <a:lnTo>
                    <a:pt x="15920" y="2437"/>
                  </a:lnTo>
                  <a:lnTo>
                    <a:pt x="15897" y="2443"/>
                  </a:lnTo>
                  <a:lnTo>
                    <a:pt x="15874" y="2447"/>
                  </a:lnTo>
                  <a:lnTo>
                    <a:pt x="15850" y="2450"/>
                  </a:lnTo>
                  <a:lnTo>
                    <a:pt x="15826" y="2451"/>
                  </a:lnTo>
                  <a:lnTo>
                    <a:pt x="15802" y="2453"/>
                  </a:lnTo>
                  <a:lnTo>
                    <a:pt x="473" y="2453"/>
                  </a:lnTo>
                  <a:lnTo>
                    <a:pt x="449" y="2451"/>
                  </a:lnTo>
                  <a:lnTo>
                    <a:pt x="425" y="2450"/>
                  </a:lnTo>
                  <a:lnTo>
                    <a:pt x="401" y="2447"/>
                  </a:lnTo>
                  <a:lnTo>
                    <a:pt x="378" y="2443"/>
                  </a:lnTo>
                  <a:lnTo>
                    <a:pt x="355" y="2437"/>
                  </a:lnTo>
                  <a:lnTo>
                    <a:pt x="333" y="2431"/>
                  </a:lnTo>
                  <a:lnTo>
                    <a:pt x="310" y="2424"/>
                  </a:lnTo>
                  <a:lnTo>
                    <a:pt x="289" y="2415"/>
                  </a:lnTo>
                  <a:lnTo>
                    <a:pt x="269" y="2406"/>
                  </a:lnTo>
                  <a:lnTo>
                    <a:pt x="248" y="2395"/>
                  </a:lnTo>
                  <a:lnTo>
                    <a:pt x="228" y="2384"/>
                  </a:lnTo>
                  <a:lnTo>
                    <a:pt x="209" y="2371"/>
                  </a:lnTo>
                  <a:lnTo>
                    <a:pt x="190" y="2358"/>
                  </a:lnTo>
                  <a:lnTo>
                    <a:pt x="173" y="2344"/>
                  </a:lnTo>
                  <a:lnTo>
                    <a:pt x="156" y="2329"/>
                  </a:lnTo>
                  <a:lnTo>
                    <a:pt x="139" y="2313"/>
                  </a:lnTo>
                  <a:lnTo>
                    <a:pt x="123" y="2297"/>
                  </a:lnTo>
                  <a:lnTo>
                    <a:pt x="108" y="2279"/>
                  </a:lnTo>
                  <a:lnTo>
                    <a:pt x="95" y="2262"/>
                  </a:lnTo>
                  <a:lnTo>
                    <a:pt x="81" y="2244"/>
                  </a:lnTo>
                  <a:lnTo>
                    <a:pt x="68" y="2224"/>
                  </a:lnTo>
                  <a:lnTo>
                    <a:pt x="57" y="2204"/>
                  </a:lnTo>
                  <a:lnTo>
                    <a:pt x="47" y="2184"/>
                  </a:lnTo>
                  <a:lnTo>
                    <a:pt x="38" y="2163"/>
                  </a:lnTo>
                  <a:lnTo>
                    <a:pt x="28" y="2142"/>
                  </a:lnTo>
                  <a:lnTo>
                    <a:pt x="21" y="2119"/>
                  </a:lnTo>
                  <a:lnTo>
                    <a:pt x="15" y="2097"/>
                  </a:lnTo>
                  <a:lnTo>
                    <a:pt x="9" y="2073"/>
                  </a:lnTo>
                  <a:lnTo>
                    <a:pt x="5" y="2051"/>
                  </a:lnTo>
                  <a:lnTo>
                    <a:pt x="2" y="2027"/>
                  </a:lnTo>
                  <a:lnTo>
                    <a:pt x="1" y="2003"/>
                  </a:lnTo>
                  <a:lnTo>
                    <a:pt x="0" y="1979"/>
                  </a:lnTo>
                  <a:lnTo>
                    <a:pt x="0" y="474"/>
                  </a:lnTo>
                  <a:lnTo>
                    <a:pt x="1" y="449"/>
                  </a:lnTo>
                  <a:lnTo>
                    <a:pt x="2" y="426"/>
                  </a:lnTo>
                  <a:lnTo>
                    <a:pt x="5" y="401"/>
                  </a:lnTo>
                  <a:lnTo>
                    <a:pt x="9" y="379"/>
                  </a:lnTo>
                  <a:lnTo>
                    <a:pt x="15" y="356"/>
                  </a:lnTo>
                  <a:lnTo>
                    <a:pt x="21" y="333"/>
                  </a:lnTo>
                  <a:lnTo>
                    <a:pt x="28" y="312"/>
                  </a:lnTo>
                  <a:lnTo>
                    <a:pt x="38" y="289"/>
                  </a:lnTo>
                  <a:lnTo>
                    <a:pt x="47" y="269"/>
                  </a:lnTo>
                  <a:lnTo>
                    <a:pt x="57" y="249"/>
                  </a:lnTo>
                  <a:lnTo>
                    <a:pt x="68" y="228"/>
                  </a:lnTo>
                  <a:lnTo>
                    <a:pt x="81" y="210"/>
                  </a:lnTo>
                  <a:lnTo>
                    <a:pt x="95" y="191"/>
                  </a:lnTo>
                  <a:lnTo>
                    <a:pt x="108" y="173"/>
                  </a:lnTo>
                  <a:lnTo>
                    <a:pt x="123" y="156"/>
                  </a:lnTo>
                  <a:lnTo>
                    <a:pt x="139" y="140"/>
                  </a:lnTo>
                  <a:lnTo>
                    <a:pt x="156" y="123"/>
                  </a:lnTo>
                  <a:lnTo>
                    <a:pt x="173" y="109"/>
                  </a:lnTo>
                  <a:lnTo>
                    <a:pt x="190" y="95"/>
                  </a:lnTo>
                  <a:lnTo>
                    <a:pt x="209" y="82"/>
                  </a:lnTo>
                  <a:lnTo>
                    <a:pt x="228" y="69"/>
                  </a:lnTo>
                  <a:lnTo>
                    <a:pt x="248" y="57"/>
                  </a:lnTo>
                  <a:lnTo>
                    <a:pt x="269" y="47"/>
                  </a:lnTo>
                  <a:lnTo>
                    <a:pt x="289" y="38"/>
                  </a:lnTo>
                  <a:lnTo>
                    <a:pt x="310" y="29"/>
                  </a:lnTo>
                  <a:lnTo>
                    <a:pt x="333" y="21"/>
                  </a:lnTo>
                  <a:lnTo>
                    <a:pt x="355" y="15"/>
                  </a:lnTo>
                  <a:lnTo>
                    <a:pt x="378" y="10"/>
                  </a:lnTo>
                  <a:lnTo>
                    <a:pt x="401" y="5"/>
                  </a:lnTo>
                  <a:lnTo>
                    <a:pt x="425" y="2"/>
                  </a:lnTo>
                  <a:lnTo>
                    <a:pt x="449" y="1"/>
                  </a:lnTo>
                  <a:lnTo>
                    <a:pt x="473" y="0"/>
                  </a:lnTo>
                  <a:close/>
                  <a:moveTo>
                    <a:pt x="2937" y="658"/>
                  </a:moveTo>
                  <a:lnTo>
                    <a:pt x="2967" y="659"/>
                  </a:lnTo>
                  <a:lnTo>
                    <a:pt x="2999" y="661"/>
                  </a:lnTo>
                  <a:lnTo>
                    <a:pt x="3029" y="665"/>
                  </a:lnTo>
                  <a:lnTo>
                    <a:pt x="3059" y="670"/>
                  </a:lnTo>
                  <a:lnTo>
                    <a:pt x="3088" y="678"/>
                  </a:lnTo>
                  <a:lnTo>
                    <a:pt x="3118" y="686"/>
                  </a:lnTo>
                  <a:lnTo>
                    <a:pt x="3146" y="696"/>
                  </a:lnTo>
                  <a:lnTo>
                    <a:pt x="3174" y="706"/>
                  </a:lnTo>
                  <a:lnTo>
                    <a:pt x="3200" y="719"/>
                  </a:lnTo>
                  <a:lnTo>
                    <a:pt x="3227" y="733"/>
                  </a:lnTo>
                  <a:lnTo>
                    <a:pt x="3252" y="747"/>
                  </a:lnTo>
                  <a:lnTo>
                    <a:pt x="3277" y="763"/>
                  </a:lnTo>
                  <a:lnTo>
                    <a:pt x="3301" y="780"/>
                  </a:lnTo>
                  <a:lnTo>
                    <a:pt x="3324" y="799"/>
                  </a:lnTo>
                  <a:lnTo>
                    <a:pt x="3347" y="817"/>
                  </a:lnTo>
                  <a:lnTo>
                    <a:pt x="3368" y="838"/>
                  </a:lnTo>
                  <a:lnTo>
                    <a:pt x="3388" y="859"/>
                  </a:lnTo>
                  <a:lnTo>
                    <a:pt x="3408" y="881"/>
                  </a:lnTo>
                  <a:lnTo>
                    <a:pt x="3425" y="905"/>
                  </a:lnTo>
                  <a:lnTo>
                    <a:pt x="3442" y="928"/>
                  </a:lnTo>
                  <a:lnTo>
                    <a:pt x="3458" y="954"/>
                  </a:lnTo>
                  <a:lnTo>
                    <a:pt x="3473" y="979"/>
                  </a:lnTo>
                  <a:lnTo>
                    <a:pt x="3487" y="1006"/>
                  </a:lnTo>
                  <a:lnTo>
                    <a:pt x="3499" y="1032"/>
                  </a:lnTo>
                  <a:lnTo>
                    <a:pt x="3509" y="1061"/>
                  </a:lnTo>
                  <a:lnTo>
                    <a:pt x="3519" y="1089"/>
                  </a:lnTo>
                  <a:lnTo>
                    <a:pt x="3528" y="1118"/>
                  </a:lnTo>
                  <a:lnTo>
                    <a:pt x="3535" y="1147"/>
                  </a:lnTo>
                  <a:lnTo>
                    <a:pt x="3540" y="1178"/>
                  </a:lnTo>
                  <a:lnTo>
                    <a:pt x="3544" y="1208"/>
                  </a:lnTo>
                  <a:lnTo>
                    <a:pt x="3546" y="1239"/>
                  </a:lnTo>
                  <a:lnTo>
                    <a:pt x="3547" y="1271"/>
                  </a:lnTo>
                  <a:lnTo>
                    <a:pt x="3546" y="1302"/>
                  </a:lnTo>
                  <a:lnTo>
                    <a:pt x="3544" y="1333"/>
                  </a:lnTo>
                  <a:lnTo>
                    <a:pt x="3540" y="1363"/>
                  </a:lnTo>
                  <a:lnTo>
                    <a:pt x="3535" y="1394"/>
                  </a:lnTo>
                  <a:lnTo>
                    <a:pt x="3528" y="1423"/>
                  </a:lnTo>
                  <a:lnTo>
                    <a:pt x="3519" y="1452"/>
                  </a:lnTo>
                  <a:lnTo>
                    <a:pt x="3509" y="1480"/>
                  </a:lnTo>
                  <a:lnTo>
                    <a:pt x="3499" y="1508"/>
                  </a:lnTo>
                  <a:lnTo>
                    <a:pt x="3487" y="1535"/>
                  </a:lnTo>
                  <a:lnTo>
                    <a:pt x="3473" y="1562"/>
                  </a:lnTo>
                  <a:lnTo>
                    <a:pt x="3458" y="1587"/>
                  </a:lnTo>
                  <a:lnTo>
                    <a:pt x="3442" y="1612"/>
                  </a:lnTo>
                  <a:lnTo>
                    <a:pt x="3425" y="1636"/>
                  </a:lnTo>
                  <a:lnTo>
                    <a:pt x="3408" y="1659"/>
                  </a:lnTo>
                  <a:lnTo>
                    <a:pt x="3388" y="1681"/>
                  </a:lnTo>
                  <a:lnTo>
                    <a:pt x="3368" y="1703"/>
                  </a:lnTo>
                  <a:lnTo>
                    <a:pt x="3347" y="1723"/>
                  </a:lnTo>
                  <a:lnTo>
                    <a:pt x="3324" y="1742"/>
                  </a:lnTo>
                  <a:lnTo>
                    <a:pt x="3301" y="1761"/>
                  </a:lnTo>
                  <a:lnTo>
                    <a:pt x="3277" y="1778"/>
                  </a:lnTo>
                  <a:lnTo>
                    <a:pt x="3252" y="1793"/>
                  </a:lnTo>
                  <a:lnTo>
                    <a:pt x="3227" y="1809"/>
                  </a:lnTo>
                  <a:lnTo>
                    <a:pt x="3200" y="1822"/>
                  </a:lnTo>
                  <a:lnTo>
                    <a:pt x="3174" y="1834"/>
                  </a:lnTo>
                  <a:lnTo>
                    <a:pt x="3146" y="1845"/>
                  </a:lnTo>
                  <a:lnTo>
                    <a:pt x="3118" y="1854"/>
                  </a:lnTo>
                  <a:lnTo>
                    <a:pt x="3088" y="1863"/>
                  </a:lnTo>
                  <a:lnTo>
                    <a:pt x="3059" y="1870"/>
                  </a:lnTo>
                  <a:lnTo>
                    <a:pt x="3029" y="1875"/>
                  </a:lnTo>
                  <a:lnTo>
                    <a:pt x="2999" y="1879"/>
                  </a:lnTo>
                  <a:lnTo>
                    <a:pt x="2967" y="1882"/>
                  </a:lnTo>
                  <a:lnTo>
                    <a:pt x="2937" y="1882"/>
                  </a:lnTo>
                  <a:lnTo>
                    <a:pt x="2905" y="1882"/>
                  </a:lnTo>
                  <a:lnTo>
                    <a:pt x="2874" y="1879"/>
                  </a:lnTo>
                  <a:lnTo>
                    <a:pt x="2843" y="1875"/>
                  </a:lnTo>
                  <a:lnTo>
                    <a:pt x="2814" y="1870"/>
                  </a:lnTo>
                  <a:lnTo>
                    <a:pt x="2784" y="1863"/>
                  </a:lnTo>
                  <a:lnTo>
                    <a:pt x="2755" y="1854"/>
                  </a:lnTo>
                  <a:lnTo>
                    <a:pt x="2726" y="1845"/>
                  </a:lnTo>
                  <a:lnTo>
                    <a:pt x="2699" y="1834"/>
                  </a:lnTo>
                  <a:lnTo>
                    <a:pt x="2671" y="1822"/>
                  </a:lnTo>
                  <a:lnTo>
                    <a:pt x="2646" y="1809"/>
                  </a:lnTo>
                  <a:lnTo>
                    <a:pt x="2619" y="1793"/>
                  </a:lnTo>
                  <a:lnTo>
                    <a:pt x="2595" y="1778"/>
                  </a:lnTo>
                  <a:lnTo>
                    <a:pt x="2570" y="1761"/>
                  </a:lnTo>
                  <a:lnTo>
                    <a:pt x="2548" y="1742"/>
                  </a:lnTo>
                  <a:lnTo>
                    <a:pt x="2526" y="1723"/>
                  </a:lnTo>
                  <a:lnTo>
                    <a:pt x="2504" y="1703"/>
                  </a:lnTo>
                  <a:lnTo>
                    <a:pt x="2484" y="1681"/>
                  </a:lnTo>
                  <a:lnTo>
                    <a:pt x="2465" y="1659"/>
                  </a:lnTo>
                  <a:lnTo>
                    <a:pt x="2446" y="1636"/>
                  </a:lnTo>
                  <a:lnTo>
                    <a:pt x="2430" y="1612"/>
                  </a:lnTo>
                  <a:lnTo>
                    <a:pt x="2414" y="1587"/>
                  </a:lnTo>
                  <a:lnTo>
                    <a:pt x="2399" y="1562"/>
                  </a:lnTo>
                  <a:lnTo>
                    <a:pt x="2385" y="1535"/>
                  </a:lnTo>
                  <a:lnTo>
                    <a:pt x="2373" y="1508"/>
                  </a:lnTo>
                  <a:lnTo>
                    <a:pt x="2362" y="1480"/>
                  </a:lnTo>
                  <a:lnTo>
                    <a:pt x="2353" y="1452"/>
                  </a:lnTo>
                  <a:lnTo>
                    <a:pt x="2345" y="1423"/>
                  </a:lnTo>
                  <a:lnTo>
                    <a:pt x="2337" y="1394"/>
                  </a:lnTo>
                  <a:lnTo>
                    <a:pt x="2332" y="1363"/>
                  </a:lnTo>
                  <a:lnTo>
                    <a:pt x="2328" y="1333"/>
                  </a:lnTo>
                  <a:lnTo>
                    <a:pt x="2326" y="1302"/>
                  </a:lnTo>
                  <a:lnTo>
                    <a:pt x="2325" y="1271"/>
                  </a:lnTo>
                  <a:lnTo>
                    <a:pt x="2326" y="1239"/>
                  </a:lnTo>
                  <a:lnTo>
                    <a:pt x="2328" y="1208"/>
                  </a:lnTo>
                  <a:lnTo>
                    <a:pt x="2332" y="1178"/>
                  </a:lnTo>
                  <a:lnTo>
                    <a:pt x="2337" y="1147"/>
                  </a:lnTo>
                  <a:lnTo>
                    <a:pt x="2345" y="1118"/>
                  </a:lnTo>
                  <a:lnTo>
                    <a:pt x="2353" y="1089"/>
                  </a:lnTo>
                  <a:lnTo>
                    <a:pt x="2362" y="1061"/>
                  </a:lnTo>
                  <a:lnTo>
                    <a:pt x="2373" y="1032"/>
                  </a:lnTo>
                  <a:lnTo>
                    <a:pt x="2385" y="1006"/>
                  </a:lnTo>
                  <a:lnTo>
                    <a:pt x="2399" y="979"/>
                  </a:lnTo>
                  <a:lnTo>
                    <a:pt x="2414" y="954"/>
                  </a:lnTo>
                  <a:lnTo>
                    <a:pt x="2430" y="928"/>
                  </a:lnTo>
                  <a:lnTo>
                    <a:pt x="2446" y="905"/>
                  </a:lnTo>
                  <a:lnTo>
                    <a:pt x="2465" y="881"/>
                  </a:lnTo>
                  <a:lnTo>
                    <a:pt x="2484" y="859"/>
                  </a:lnTo>
                  <a:lnTo>
                    <a:pt x="2504" y="838"/>
                  </a:lnTo>
                  <a:lnTo>
                    <a:pt x="2526" y="817"/>
                  </a:lnTo>
                  <a:lnTo>
                    <a:pt x="2548" y="799"/>
                  </a:lnTo>
                  <a:lnTo>
                    <a:pt x="2570" y="780"/>
                  </a:lnTo>
                  <a:lnTo>
                    <a:pt x="2595" y="763"/>
                  </a:lnTo>
                  <a:lnTo>
                    <a:pt x="2619" y="747"/>
                  </a:lnTo>
                  <a:lnTo>
                    <a:pt x="2646" y="733"/>
                  </a:lnTo>
                  <a:lnTo>
                    <a:pt x="2671" y="719"/>
                  </a:lnTo>
                  <a:lnTo>
                    <a:pt x="2699" y="706"/>
                  </a:lnTo>
                  <a:lnTo>
                    <a:pt x="2726" y="696"/>
                  </a:lnTo>
                  <a:lnTo>
                    <a:pt x="2755" y="686"/>
                  </a:lnTo>
                  <a:lnTo>
                    <a:pt x="2784" y="678"/>
                  </a:lnTo>
                  <a:lnTo>
                    <a:pt x="2814" y="670"/>
                  </a:lnTo>
                  <a:lnTo>
                    <a:pt x="2843" y="665"/>
                  </a:lnTo>
                  <a:lnTo>
                    <a:pt x="2874" y="661"/>
                  </a:lnTo>
                  <a:lnTo>
                    <a:pt x="2905" y="659"/>
                  </a:lnTo>
                  <a:lnTo>
                    <a:pt x="2937" y="658"/>
                  </a:lnTo>
                  <a:close/>
                  <a:moveTo>
                    <a:pt x="7582" y="474"/>
                  </a:moveTo>
                  <a:lnTo>
                    <a:pt x="14452" y="474"/>
                  </a:lnTo>
                  <a:lnTo>
                    <a:pt x="14467" y="474"/>
                  </a:lnTo>
                  <a:lnTo>
                    <a:pt x="14482" y="476"/>
                  </a:lnTo>
                  <a:lnTo>
                    <a:pt x="14497" y="477"/>
                  </a:lnTo>
                  <a:lnTo>
                    <a:pt x="14511" y="480"/>
                  </a:lnTo>
                  <a:lnTo>
                    <a:pt x="14525" y="483"/>
                  </a:lnTo>
                  <a:lnTo>
                    <a:pt x="14539" y="487"/>
                  </a:lnTo>
                  <a:lnTo>
                    <a:pt x="14553" y="492"/>
                  </a:lnTo>
                  <a:lnTo>
                    <a:pt x="14566" y="497"/>
                  </a:lnTo>
                  <a:lnTo>
                    <a:pt x="14578" y="503"/>
                  </a:lnTo>
                  <a:lnTo>
                    <a:pt x="14592" y="509"/>
                  </a:lnTo>
                  <a:lnTo>
                    <a:pt x="14604" y="517"/>
                  </a:lnTo>
                  <a:lnTo>
                    <a:pt x="14616" y="524"/>
                  </a:lnTo>
                  <a:lnTo>
                    <a:pt x="14627" y="532"/>
                  </a:lnTo>
                  <a:lnTo>
                    <a:pt x="14638" y="541"/>
                  </a:lnTo>
                  <a:lnTo>
                    <a:pt x="14649" y="550"/>
                  </a:lnTo>
                  <a:lnTo>
                    <a:pt x="14659" y="560"/>
                  </a:lnTo>
                  <a:lnTo>
                    <a:pt x="14669" y="571"/>
                  </a:lnTo>
                  <a:lnTo>
                    <a:pt x="14678" y="581"/>
                  </a:lnTo>
                  <a:lnTo>
                    <a:pt x="14686" y="592"/>
                  </a:lnTo>
                  <a:lnTo>
                    <a:pt x="14694" y="603"/>
                  </a:lnTo>
                  <a:lnTo>
                    <a:pt x="14702" y="615"/>
                  </a:lnTo>
                  <a:lnTo>
                    <a:pt x="14710" y="628"/>
                  </a:lnTo>
                  <a:lnTo>
                    <a:pt x="14716" y="640"/>
                  </a:lnTo>
                  <a:lnTo>
                    <a:pt x="14722" y="653"/>
                  </a:lnTo>
                  <a:lnTo>
                    <a:pt x="14727" y="666"/>
                  </a:lnTo>
                  <a:lnTo>
                    <a:pt x="14732" y="680"/>
                  </a:lnTo>
                  <a:lnTo>
                    <a:pt x="14736" y="694"/>
                  </a:lnTo>
                  <a:lnTo>
                    <a:pt x="14739" y="708"/>
                  </a:lnTo>
                  <a:lnTo>
                    <a:pt x="14741" y="722"/>
                  </a:lnTo>
                  <a:lnTo>
                    <a:pt x="14743" y="737"/>
                  </a:lnTo>
                  <a:lnTo>
                    <a:pt x="14744" y="752"/>
                  </a:lnTo>
                  <a:lnTo>
                    <a:pt x="14745" y="767"/>
                  </a:lnTo>
                  <a:lnTo>
                    <a:pt x="14745" y="1699"/>
                  </a:lnTo>
                  <a:lnTo>
                    <a:pt x="14744" y="1714"/>
                  </a:lnTo>
                  <a:lnTo>
                    <a:pt x="14743" y="1728"/>
                  </a:lnTo>
                  <a:lnTo>
                    <a:pt x="14741" y="1742"/>
                  </a:lnTo>
                  <a:lnTo>
                    <a:pt x="14739" y="1758"/>
                  </a:lnTo>
                  <a:lnTo>
                    <a:pt x="14736" y="1771"/>
                  </a:lnTo>
                  <a:lnTo>
                    <a:pt x="14732" y="1785"/>
                  </a:lnTo>
                  <a:lnTo>
                    <a:pt x="14727" y="1798"/>
                  </a:lnTo>
                  <a:lnTo>
                    <a:pt x="14722" y="1812"/>
                  </a:lnTo>
                  <a:lnTo>
                    <a:pt x="14716" y="1825"/>
                  </a:lnTo>
                  <a:lnTo>
                    <a:pt x="14710" y="1838"/>
                  </a:lnTo>
                  <a:lnTo>
                    <a:pt x="14702" y="1850"/>
                  </a:lnTo>
                  <a:lnTo>
                    <a:pt x="14694" y="1862"/>
                  </a:lnTo>
                  <a:lnTo>
                    <a:pt x="14686" y="1874"/>
                  </a:lnTo>
                  <a:lnTo>
                    <a:pt x="14678" y="1885"/>
                  </a:lnTo>
                  <a:lnTo>
                    <a:pt x="14669" y="1895"/>
                  </a:lnTo>
                  <a:lnTo>
                    <a:pt x="14659" y="1905"/>
                  </a:lnTo>
                  <a:lnTo>
                    <a:pt x="14649" y="1916"/>
                  </a:lnTo>
                  <a:lnTo>
                    <a:pt x="14638" y="1925"/>
                  </a:lnTo>
                  <a:lnTo>
                    <a:pt x="14627" y="1933"/>
                  </a:lnTo>
                  <a:lnTo>
                    <a:pt x="14616" y="1941"/>
                  </a:lnTo>
                  <a:lnTo>
                    <a:pt x="14604" y="1949"/>
                  </a:lnTo>
                  <a:lnTo>
                    <a:pt x="14592" y="1956"/>
                  </a:lnTo>
                  <a:lnTo>
                    <a:pt x="14578" y="1962"/>
                  </a:lnTo>
                  <a:lnTo>
                    <a:pt x="14566" y="1969"/>
                  </a:lnTo>
                  <a:lnTo>
                    <a:pt x="14553" y="1974"/>
                  </a:lnTo>
                  <a:lnTo>
                    <a:pt x="14539" y="1979"/>
                  </a:lnTo>
                  <a:lnTo>
                    <a:pt x="14525" y="1982"/>
                  </a:lnTo>
                  <a:lnTo>
                    <a:pt x="14511" y="1986"/>
                  </a:lnTo>
                  <a:lnTo>
                    <a:pt x="14497" y="1988"/>
                  </a:lnTo>
                  <a:lnTo>
                    <a:pt x="14482" y="1990"/>
                  </a:lnTo>
                  <a:lnTo>
                    <a:pt x="14467" y="1991"/>
                  </a:lnTo>
                  <a:lnTo>
                    <a:pt x="14452" y="1991"/>
                  </a:lnTo>
                  <a:lnTo>
                    <a:pt x="7582" y="1991"/>
                  </a:lnTo>
                  <a:lnTo>
                    <a:pt x="7567" y="1991"/>
                  </a:lnTo>
                  <a:lnTo>
                    <a:pt x="7552" y="1990"/>
                  </a:lnTo>
                  <a:lnTo>
                    <a:pt x="7537" y="1988"/>
                  </a:lnTo>
                  <a:lnTo>
                    <a:pt x="7523" y="1986"/>
                  </a:lnTo>
                  <a:lnTo>
                    <a:pt x="7509" y="1982"/>
                  </a:lnTo>
                  <a:lnTo>
                    <a:pt x="7495" y="1979"/>
                  </a:lnTo>
                  <a:lnTo>
                    <a:pt x="7481" y="1974"/>
                  </a:lnTo>
                  <a:lnTo>
                    <a:pt x="7468" y="1969"/>
                  </a:lnTo>
                  <a:lnTo>
                    <a:pt x="7455" y="1962"/>
                  </a:lnTo>
                  <a:lnTo>
                    <a:pt x="7443" y="1956"/>
                  </a:lnTo>
                  <a:lnTo>
                    <a:pt x="7431" y="1949"/>
                  </a:lnTo>
                  <a:lnTo>
                    <a:pt x="7418" y="1941"/>
                  </a:lnTo>
                  <a:lnTo>
                    <a:pt x="7407" y="1933"/>
                  </a:lnTo>
                  <a:lnTo>
                    <a:pt x="7396" y="1925"/>
                  </a:lnTo>
                  <a:lnTo>
                    <a:pt x="7385" y="1916"/>
                  </a:lnTo>
                  <a:lnTo>
                    <a:pt x="7375" y="1905"/>
                  </a:lnTo>
                  <a:lnTo>
                    <a:pt x="7365" y="1895"/>
                  </a:lnTo>
                  <a:lnTo>
                    <a:pt x="7356" y="1885"/>
                  </a:lnTo>
                  <a:lnTo>
                    <a:pt x="7347" y="1874"/>
                  </a:lnTo>
                  <a:lnTo>
                    <a:pt x="7339" y="1862"/>
                  </a:lnTo>
                  <a:lnTo>
                    <a:pt x="7332" y="1850"/>
                  </a:lnTo>
                  <a:lnTo>
                    <a:pt x="7325" y="1838"/>
                  </a:lnTo>
                  <a:lnTo>
                    <a:pt x="7318" y="1825"/>
                  </a:lnTo>
                  <a:lnTo>
                    <a:pt x="7312" y="1812"/>
                  </a:lnTo>
                  <a:lnTo>
                    <a:pt x="7306" y="1798"/>
                  </a:lnTo>
                  <a:lnTo>
                    <a:pt x="7302" y="1785"/>
                  </a:lnTo>
                  <a:lnTo>
                    <a:pt x="7298" y="1772"/>
                  </a:lnTo>
                  <a:lnTo>
                    <a:pt x="7295" y="1758"/>
                  </a:lnTo>
                  <a:lnTo>
                    <a:pt x="7292" y="1742"/>
                  </a:lnTo>
                  <a:lnTo>
                    <a:pt x="7290" y="1728"/>
                  </a:lnTo>
                  <a:lnTo>
                    <a:pt x="7289" y="1714"/>
                  </a:lnTo>
                  <a:lnTo>
                    <a:pt x="7289" y="1699"/>
                  </a:lnTo>
                  <a:lnTo>
                    <a:pt x="7289" y="767"/>
                  </a:lnTo>
                  <a:lnTo>
                    <a:pt x="7289" y="752"/>
                  </a:lnTo>
                  <a:lnTo>
                    <a:pt x="7290" y="737"/>
                  </a:lnTo>
                  <a:lnTo>
                    <a:pt x="7292" y="722"/>
                  </a:lnTo>
                  <a:lnTo>
                    <a:pt x="7295" y="708"/>
                  </a:lnTo>
                  <a:lnTo>
                    <a:pt x="7298" y="694"/>
                  </a:lnTo>
                  <a:lnTo>
                    <a:pt x="7302" y="680"/>
                  </a:lnTo>
                  <a:lnTo>
                    <a:pt x="7306" y="666"/>
                  </a:lnTo>
                  <a:lnTo>
                    <a:pt x="7312" y="653"/>
                  </a:lnTo>
                  <a:lnTo>
                    <a:pt x="7318" y="640"/>
                  </a:lnTo>
                  <a:lnTo>
                    <a:pt x="7325" y="628"/>
                  </a:lnTo>
                  <a:lnTo>
                    <a:pt x="7332" y="615"/>
                  </a:lnTo>
                  <a:lnTo>
                    <a:pt x="7339" y="603"/>
                  </a:lnTo>
                  <a:lnTo>
                    <a:pt x="7347" y="592"/>
                  </a:lnTo>
                  <a:lnTo>
                    <a:pt x="7356" y="581"/>
                  </a:lnTo>
                  <a:lnTo>
                    <a:pt x="7365" y="571"/>
                  </a:lnTo>
                  <a:lnTo>
                    <a:pt x="7375" y="560"/>
                  </a:lnTo>
                  <a:lnTo>
                    <a:pt x="7385" y="550"/>
                  </a:lnTo>
                  <a:lnTo>
                    <a:pt x="7396" y="541"/>
                  </a:lnTo>
                  <a:lnTo>
                    <a:pt x="7407" y="532"/>
                  </a:lnTo>
                  <a:lnTo>
                    <a:pt x="7418" y="524"/>
                  </a:lnTo>
                  <a:lnTo>
                    <a:pt x="7431" y="517"/>
                  </a:lnTo>
                  <a:lnTo>
                    <a:pt x="7443" y="509"/>
                  </a:lnTo>
                  <a:lnTo>
                    <a:pt x="7455" y="503"/>
                  </a:lnTo>
                  <a:lnTo>
                    <a:pt x="7468" y="497"/>
                  </a:lnTo>
                  <a:lnTo>
                    <a:pt x="7481" y="492"/>
                  </a:lnTo>
                  <a:lnTo>
                    <a:pt x="7495" y="487"/>
                  </a:lnTo>
                  <a:lnTo>
                    <a:pt x="7509" y="483"/>
                  </a:lnTo>
                  <a:lnTo>
                    <a:pt x="7523" y="480"/>
                  </a:lnTo>
                  <a:lnTo>
                    <a:pt x="7537" y="477"/>
                  </a:lnTo>
                  <a:lnTo>
                    <a:pt x="7552" y="476"/>
                  </a:lnTo>
                  <a:lnTo>
                    <a:pt x="7567" y="474"/>
                  </a:lnTo>
                  <a:lnTo>
                    <a:pt x="7582" y="474"/>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endParaRPr>
            </a:p>
          </p:txBody>
        </p:sp>
      </p:grpSp>
      <p:sp>
        <p:nvSpPr>
          <p:cNvPr id="95" name="TextBox 49"/>
          <p:cNvSpPr txBox="1"/>
          <p:nvPr/>
        </p:nvSpPr>
        <p:spPr>
          <a:xfrm>
            <a:off x="7036760" y="3402003"/>
            <a:ext cx="280526" cy="129138"/>
          </a:xfrm>
          <a:prstGeom prst="rect">
            <a:avLst/>
          </a:prstGeom>
          <a:noFill/>
        </p:spPr>
        <p:txBody>
          <a:bodyPr wrap="none" lIns="0" tIns="0" rIns="0" bIns="0" anchor="ctr">
            <a:spAutoFit/>
          </a:bodyPr>
          <a:lstStyle/>
          <a:p>
            <a:pPr algn="ctr" defTabSz="510298">
              <a:defRPr/>
            </a:pPr>
            <a:r>
              <a:rPr lang="en-US" altLang="zh-CN"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rPr>
              <a:t>L4-L7</a:t>
            </a:r>
            <a:endPar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endParaRPr>
          </a:p>
        </p:txBody>
      </p:sp>
      <p:sp>
        <p:nvSpPr>
          <p:cNvPr id="96" name="TextBox 45"/>
          <p:cNvSpPr txBox="1"/>
          <p:nvPr/>
        </p:nvSpPr>
        <p:spPr>
          <a:xfrm>
            <a:off x="5525608" y="3367850"/>
            <a:ext cx="322279" cy="129168"/>
          </a:xfrm>
          <a:prstGeom prst="rect">
            <a:avLst/>
          </a:prstGeom>
          <a:noFill/>
        </p:spPr>
        <p:txBody>
          <a:bodyPr wrap="none" lIns="0" tIns="0" rIns="0" bIns="0" anchor="ctr">
            <a:spAutoFit/>
          </a:bodyPr>
          <a:lstStyle/>
          <a:p>
            <a:pPr algn="ctr" defTabSz="510298">
              <a:defRPr/>
            </a:pPr>
            <a:r>
              <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rPr>
              <a:t>交换机</a:t>
            </a:r>
          </a:p>
        </p:txBody>
      </p:sp>
      <p:sp>
        <p:nvSpPr>
          <p:cNvPr id="97" name="Freeform 13"/>
          <p:cNvSpPr>
            <a:spLocks noChangeAspect="1" noEditPoints="1"/>
          </p:cNvSpPr>
          <p:nvPr/>
        </p:nvSpPr>
        <p:spPr bwMode="auto">
          <a:xfrm>
            <a:off x="5375984" y="3170159"/>
            <a:ext cx="621528" cy="74716"/>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solidFill>
            <a:sysClr val="window" lastClr="FFFFFF"/>
          </a:solidFill>
          <a:ln w="9525">
            <a:noFill/>
            <a:round/>
            <a:headEnd/>
            <a:tailEnd/>
          </a:ln>
        </p:spPr>
        <p:txBody>
          <a:bodyPr lIns="68078" tIns="34039" rIns="68078" bIns="34039"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endParaRPr>
          </a:p>
        </p:txBody>
      </p:sp>
      <p:grpSp>
        <p:nvGrpSpPr>
          <p:cNvPr id="98" name="组合 97"/>
          <p:cNvGrpSpPr/>
          <p:nvPr/>
        </p:nvGrpSpPr>
        <p:grpSpPr>
          <a:xfrm>
            <a:off x="6939227" y="3117631"/>
            <a:ext cx="435070" cy="221420"/>
            <a:chOff x="3270269" y="5142439"/>
            <a:chExt cx="635764" cy="263318"/>
          </a:xfrm>
          <a:solidFill>
            <a:sysClr val="window" lastClr="FFFFFF"/>
          </a:solidFill>
        </p:grpSpPr>
        <p:sp>
          <p:nvSpPr>
            <p:cNvPr id="99" name="Freeform 40"/>
            <p:cNvSpPr>
              <a:spLocks/>
            </p:cNvSpPr>
            <p:nvPr/>
          </p:nvSpPr>
          <p:spPr bwMode="auto">
            <a:xfrm>
              <a:off x="3503815" y="5142439"/>
              <a:ext cx="201109" cy="76970"/>
            </a:xfrm>
            <a:custGeom>
              <a:avLst/>
              <a:gdLst/>
              <a:ahLst/>
              <a:cxnLst>
                <a:cxn ang="0">
                  <a:pos x="124" y="4"/>
                </a:cxn>
                <a:cxn ang="0">
                  <a:pos x="124" y="0"/>
                </a:cxn>
                <a:cxn ang="0">
                  <a:pos x="124" y="0"/>
                </a:cxn>
                <a:cxn ang="0">
                  <a:pos x="12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0" y="76"/>
                </a:cxn>
                <a:cxn ang="0">
                  <a:pos x="100" y="76"/>
                </a:cxn>
                <a:cxn ang="0">
                  <a:pos x="110" y="64"/>
                </a:cxn>
                <a:cxn ang="0">
                  <a:pos x="116" y="52"/>
                </a:cxn>
                <a:cxn ang="0">
                  <a:pos x="120" y="40"/>
                </a:cxn>
                <a:cxn ang="0">
                  <a:pos x="122" y="28"/>
                </a:cxn>
                <a:cxn ang="0">
                  <a:pos x="124" y="12"/>
                </a:cxn>
                <a:cxn ang="0">
                  <a:pos x="124" y="4"/>
                </a:cxn>
                <a:cxn ang="0">
                  <a:pos x="124" y="4"/>
                </a:cxn>
              </a:cxnLst>
              <a:rect l="0" t="0" r="r" b="b"/>
              <a:pathLst>
                <a:path w="124" h="76">
                  <a:moveTo>
                    <a:pt x="124" y="4"/>
                  </a:moveTo>
                  <a:lnTo>
                    <a:pt x="124" y="0"/>
                  </a:lnTo>
                  <a:lnTo>
                    <a:pt x="124" y="0"/>
                  </a:lnTo>
                  <a:lnTo>
                    <a:pt x="12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0" y="76"/>
                  </a:lnTo>
                  <a:lnTo>
                    <a:pt x="100" y="76"/>
                  </a:lnTo>
                  <a:lnTo>
                    <a:pt x="110" y="64"/>
                  </a:lnTo>
                  <a:lnTo>
                    <a:pt x="116" y="52"/>
                  </a:lnTo>
                  <a:lnTo>
                    <a:pt x="120" y="40"/>
                  </a:lnTo>
                  <a:lnTo>
                    <a:pt x="122" y="28"/>
                  </a:lnTo>
                  <a:lnTo>
                    <a:pt x="124" y="12"/>
                  </a:lnTo>
                  <a:lnTo>
                    <a:pt x="124" y="4"/>
                  </a:lnTo>
                  <a:lnTo>
                    <a:pt x="124" y="4"/>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0" name="Freeform 41"/>
            <p:cNvSpPr>
              <a:spLocks/>
            </p:cNvSpPr>
            <p:nvPr/>
          </p:nvSpPr>
          <p:spPr bwMode="auto">
            <a:xfrm>
              <a:off x="3276757" y="5142439"/>
              <a:ext cx="197865" cy="76970"/>
            </a:xfrm>
            <a:custGeom>
              <a:avLst/>
              <a:gdLst/>
              <a:ahLst/>
              <a:cxnLst>
                <a:cxn ang="0">
                  <a:pos x="10" y="76"/>
                </a:cxn>
                <a:cxn ang="0">
                  <a:pos x="112" y="76"/>
                </a:cxn>
                <a:cxn ang="0">
                  <a:pos x="112" y="76"/>
                </a:cxn>
                <a:cxn ang="0">
                  <a:pos x="116" y="74"/>
                </a:cxn>
                <a:cxn ang="0">
                  <a:pos x="120" y="72"/>
                </a:cxn>
                <a:cxn ang="0">
                  <a:pos x="122" y="70"/>
                </a:cxn>
                <a:cxn ang="0">
                  <a:pos x="122" y="66"/>
                </a:cxn>
                <a:cxn ang="0">
                  <a:pos x="122" y="10"/>
                </a:cxn>
                <a:cxn ang="0">
                  <a:pos x="122" y="10"/>
                </a:cxn>
                <a:cxn ang="0">
                  <a:pos x="122" y="6"/>
                </a:cxn>
                <a:cxn ang="0">
                  <a:pos x="120" y="2"/>
                </a:cxn>
                <a:cxn ang="0">
                  <a:pos x="116" y="0"/>
                </a:cxn>
                <a:cxn ang="0">
                  <a:pos x="11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 y="76"/>
                </a:cxn>
              </a:cxnLst>
              <a:rect l="0" t="0" r="r" b="b"/>
              <a:pathLst>
                <a:path w="122" h="76">
                  <a:moveTo>
                    <a:pt x="10" y="76"/>
                  </a:moveTo>
                  <a:lnTo>
                    <a:pt x="112" y="76"/>
                  </a:lnTo>
                  <a:lnTo>
                    <a:pt x="112" y="76"/>
                  </a:lnTo>
                  <a:lnTo>
                    <a:pt x="116" y="74"/>
                  </a:lnTo>
                  <a:lnTo>
                    <a:pt x="120" y="72"/>
                  </a:lnTo>
                  <a:lnTo>
                    <a:pt x="122" y="70"/>
                  </a:lnTo>
                  <a:lnTo>
                    <a:pt x="122" y="66"/>
                  </a:lnTo>
                  <a:lnTo>
                    <a:pt x="122" y="10"/>
                  </a:lnTo>
                  <a:lnTo>
                    <a:pt x="122" y="10"/>
                  </a:lnTo>
                  <a:lnTo>
                    <a:pt x="122" y="6"/>
                  </a:lnTo>
                  <a:lnTo>
                    <a:pt x="120" y="2"/>
                  </a:lnTo>
                  <a:lnTo>
                    <a:pt x="116" y="0"/>
                  </a:lnTo>
                  <a:lnTo>
                    <a:pt x="11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 y="76"/>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1" name="Freeform 42"/>
            <p:cNvSpPr>
              <a:spLocks/>
            </p:cNvSpPr>
            <p:nvPr/>
          </p:nvSpPr>
          <p:spPr bwMode="auto">
            <a:xfrm>
              <a:off x="3270269" y="5235613"/>
              <a:ext cx="373025" cy="76970"/>
            </a:xfrm>
            <a:custGeom>
              <a:avLst/>
              <a:gdLst/>
              <a:ahLst/>
              <a:cxnLst>
                <a:cxn ang="0">
                  <a:pos x="186" y="76"/>
                </a:cxn>
                <a:cxn ang="0">
                  <a:pos x="186" y="76"/>
                </a:cxn>
                <a:cxn ang="0">
                  <a:pos x="188" y="66"/>
                </a:cxn>
                <a:cxn ang="0">
                  <a:pos x="192" y="56"/>
                </a:cxn>
                <a:cxn ang="0">
                  <a:pos x="202" y="36"/>
                </a:cxn>
                <a:cxn ang="0">
                  <a:pos x="214" y="18"/>
                </a:cxn>
                <a:cxn ang="0">
                  <a:pos x="230" y="0"/>
                </a:cxn>
                <a:cxn ang="0">
                  <a:pos x="230" y="0"/>
                </a:cxn>
                <a:cxn ang="0">
                  <a:pos x="226" y="0"/>
                </a:cxn>
                <a:cxn ang="0">
                  <a:pos x="10" y="0"/>
                </a:cxn>
                <a:cxn ang="0">
                  <a:pos x="10" y="0"/>
                </a:cxn>
                <a:cxn ang="0">
                  <a:pos x="6" y="0"/>
                </a:cxn>
                <a:cxn ang="0">
                  <a:pos x="4" y="4"/>
                </a:cxn>
                <a:cxn ang="0">
                  <a:pos x="2" y="6"/>
                </a:cxn>
                <a:cxn ang="0">
                  <a:pos x="0" y="10"/>
                </a:cxn>
                <a:cxn ang="0">
                  <a:pos x="0" y="66"/>
                </a:cxn>
                <a:cxn ang="0">
                  <a:pos x="0" y="66"/>
                </a:cxn>
                <a:cxn ang="0">
                  <a:pos x="2" y="70"/>
                </a:cxn>
                <a:cxn ang="0">
                  <a:pos x="4" y="74"/>
                </a:cxn>
                <a:cxn ang="0">
                  <a:pos x="6" y="76"/>
                </a:cxn>
                <a:cxn ang="0">
                  <a:pos x="10" y="76"/>
                </a:cxn>
                <a:cxn ang="0">
                  <a:pos x="186" y="76"/>
                </a:cxn>
              </a:cxnLst>
              <a:rect l="0" t="0" r="r" b="b"/>
              <a:pathLst>
                <a:path w="230" h="76">
                  <a:moveTo>
                    <a:pt x="186" y="76"/>
                  </a:moveTo>
                  <a:lnTo>
                    <a:pt x="186" y="76"/>
                  </a:lnTo>
                  <a:lnTo>
                    <a:pt x="188" y="66"/>
                  </a:lnTo>
                  <a:lnTo>
                    <a:pt x="192" y="56"/>
                  </a:lnTo>
                  <a:lnTo>
                    <a:pt x="202" y="36"/>
                  </a:lnTo>
                  <a:lnTo>
                    <a:pt x="214" y="18"/>
                  </a:lnTo>
                  <a:lnTo>
                    <a:pt x="230" y="0"/>
                  </a:lnTo>
                  <a:lnTo>
                    <a:pt x="230" y="0"/>
                  </a:lnTo>
                  <a:lnTo>
                    <a:pt x="226" y="0"/>
                  </a:lnTo>
                  <a:lnTo>
                    <a:pt x="10" y="0"/>
                  </a:lnTo>
                  <a:lnTo>
                    <a:pt x="10" y="0"/>
                  </a:lnTo>
                  <a:lnTo>
                    <a:pt x="6" y="0"/>
                  </a:lnTo>
                  <a:lnTo>
                    <a:pt x="4" y="4"/>
                  </a:lnTo>
                  <a:lnTo>
                    <a:pt x="2" y="6"/>
                  </a:lnTo>
                  <a:lnTo>
                    <a:pt x="0" y="10"/>
                  </a:lnTo>
                  <a:lnTo>
                    <a:pt x="0" y="66"/>
                  </a:lnTo>
                  <a:lnTo>
                    <a:pt x="0" y="66"/>
                  </a:lnTo>
                  <a:lnTo>
                    <a:pt x="2" y="70"/>
                  </a:lnTo>
                  <a:lnTo>
                    <a:pt x="4" y="74"/>
                  </a:lnTo>
                  <a:lnTo>
                    <a:pt x="6" y="76"/>
                  </a:lnTo>
                  <a:lnTo>
                    <a:pt x="10" y="76"/>
                  </a:lnTo>
                  <a:lnTo>
                    <a:pt x="186" y="76"/>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Freeform 43"/>
            <p:cNvSpPr>
              <a:spLocks/>
            </p:cNvSpPr>
            <p:nvPr/>
          </p:nvSpPr>
          <p:spPr bwMode="auto">
            <a:xfrm>
              <a:off x="3276757" y="5328787"/>
              <a:ext cx="197865" cy="76970"/>
            </a:xfrm>
            <a:custGeom>
              <a:avLst/>
              <a:gdLst/>
              <a:ahLst/>
              <a:cxnLst>
                <a:cxn ang="0">
                  <a:pos x="112"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112" y="76"/>
                </a:cxn>
                <a:cxn ang="0">
                  <a:pos x="112" y="76"/>
                </a:cxn>
                <a:cxn ang="0">
                  <a:pos x="116" y="76"/>
                </a:cxn>
                <a:cxn ang="0">
                  <a:pos x="120" y="74"/>
                </a:cxn>
                <a:cxn ang="0">
                  <a:pos x="122" y="70"/>
                </a:cxn>
                <a:cxn ang="0">
                  <a:pos x="122" y="66"/>
                </a:cxn>
                <a:cxn ang="0">
                  <a:pos x="122" y="12"/>
                </a:cxn>
                <a:cxn ang="0">
                  <a:pos x="122" y="12"/>
                </a:cxn>
                <a:cxn ang="0">
                  <a:pos x="122" y="6"/>
                </a:cxn>
                <a:cxn ang="0">
                  <a:pos x="120" y="4"/>
                </a:cxn>
                <a:cxn ang="0">
                  <a:pos x="116" y="2"/>
                </a:cxn>
                <a:cxn ang="0">
                  <a:pos x="112" y="0"/>
                </a:cxn>
                <a:cxn ang="0">
                  <a:pos x="112" y="0"/>
                </a:cxn>
              </a:cxnLst>
              <a:rect l="0" t="0" r="r" b="b"/>
              <a:pathLst>
                <a:path w="122" h="76">
                  <a:moveTo>
                    <a:pt x="112" y="0"/>
                  </a:move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112" y="76"/>
                  </a:lnTo>
                  <a:lnTo>
                    <a:pt x="112" y="76"/>
                  </a:lnTo>
                  <a:lnTo>
                    <a:pt x="116" y="76"/>
                  </a:lnTo>
                  <a:lnTo>
                    <a:pt x="120" y="74"/>
                  </a:lnTo>
                  <a:lnTo>
                    <a:pt x="122" y="70"/>
                  </a:lnTo>
                  <a:lnTo>
                    <a:pt x="122" y="66"/>
                  </a:lnTo>
                  <a:lnTo>
                    <a:pt x="122" y="12"/>
                  </a:lnTo>
                  <a:lnTo>
                    <a:pt x="122" y="12"/>
                  </a:lnTo>
                  <a:lnTo>
                    <a:pt x="122" y="6"/>
                  </a:lnTo>
                  <a:lnTo>
                    <a:pt x="120" y="4"/>
                  </a:lnTo>
                  <a:lnTo>
                    <a:pt x="116" y="2"/>
                  </a:lnTo>
                  <a:lnTo>
                    <a:pt x="112" y="0"/>
                  </a:lnTo>
                  <a:lnTo>
                    <a:pt x="112" y="0"/>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3" name="Freeform 44"/>
            <p:cNvSpPr>
              <a:spLocks/>
            </p:cNvSpPr>
            <p:nvPr/>
          </p:nvSpPr>
          <p:spPr bwMode="auto">
            <a:xfrm>
              <a:off x="3503815" y="5328787"/>
              <a:ext cx="145966" cy="76970"/>
            </a:xfrm>
            <a:custGeom>
              <a:avLst/>
              <a:gdLst/>
              <a:ahLst/>
              <a:cxnLst>
                <a:cxn ang="0">
                  <a:pos x="44" y="16"/>
                </a:cxn>
                <a:cxn ang="0">
                  <a:pos x="44" y="16"/>
                </a:cxn>
                <a:cxn ang="0">
                  <a:pos x="40"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90" y="76"/>
                </a:cxn>
                <a:cxn ang="0">
                  <a:pos x="90" y="76"/>
                </a:cxn>
                <a:cxn ang="0">
                  <a:pos x="74" y="66"/>
                </a:cxn>
                <a:cxn ang="0">
                  <a:pos x="62" y="50"/>
                </a:cxn>
                <a:cxn ang="0">
                  <a:pos x="50" y="34"/>
                </a:cxn>
                <a:cxn ang="0">
                  <a:pos x="44" y="16"/>
                </a:cxn>
                <a:cxn ang="0">
                  <a:pos x="44" y="16"/>
                </a:cxn>
              </a:cxnLst>
              <a:rect l="0" t="0" r="r" b="b"/>
              <a:pathLst>
                <a:path w="90" h="76">
                  <a:moveTo>
                    <a:pt x="44" y="16"/>
                  </a:moveTo>
                  <a:lnTo>
                    <a:pt x="44" y="16"/>
                  </a:lnTo>
                  <a:lnTo>
                    <a:pt x="40" y="0"/>
                  </a:ln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90" y="76"/>
                  </a:lnTo>
                  <a:lnTo>
                    <a:pt x="90" y="76"/>
                  </a:lnTo>
                  <a:lnTo>
                    <a:pt x="74" y="66"/>
                  </a:lnTo>
                  <a:lnTo>
                    <a:pt x="62" y="50"/>
                  </a:lnTo>
                  <a:lnTo>
                    <a:pt x="50" y="34"/>
                  </a:lnTo>
                  <a:lnTo>
                    <a:pt x="44" y="16"/>
                  </a:lnTo>
                  <a:lnTo>
                    <a:pt x="44" y="16"/>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 name="Freeform 45"/>
            <p:cNvSpPr>
              <a:spLocks/>
            </p:cNvSpPr>
            <p:nvPr/>
          </p:nvSpPr>
          <p:spPr bwMode="auto">
            <a:xfrm>
              <a:off x="3591395" y="5146490"/>
              <a:ext cx="314638" cy="259267"/>
            </a:xfrm>
            <a:custGeom>
              <a:avLst/>
              <a:gdLst/>
              <a:ahLst/>
              <a:cxnLst>
                <a:cxn ang="0">
                  <a:pos x="194" y="144"/>
                </a:cxn>
                <a:cxn ang="0">
                  <a:pos x="188" y="112"/>
                </a:cxn>
                <a:cxn ang="0">
                  <a:pos x="174" y="82"/>
                </a:cxn>
                <a:cxn ang="0">
                  <a:pos x="156" y="58"/>
                </a:cxn>
                <a:cxn ang="0">
                  <a:pos x="116" y="22"/>
                </a:cxn>
                <a:cxn ang="0">
                  <a:pos x="84" y="0"/>
                </a:cxn>
                <a:cxn ang="0">
                  <a:pos x="84" y="8"/>
                </a:cxn>
                <a:cxn ang="0">
                  <a:pos x="78" y="42"/>
                </a:cxn>
                <a:cxn ang="0">
                  <a:pos x="64" y="72"/>
                </a:cxn>
                <a:cxn ang="0">
                  <a:pos x="52" y="86"/>
                </a:cxn>
                <a:cxn ang="0">
                  <a:pos x="20" y="122"/>
                </a:cxn>
                <a:cxn ang="0">
                  <a:pos x="6" y="150"/>
                </a:cxn>
                <a:cxn ang="0">
                  <a:pos x="0" y="178"/>
                </a:cxn>
                <a:cxn ang="0">
                  <a:pos x="2" y="192"/>
                </a:cxn>
                <a:cxn ang="0">
                  <a:pos x="12" y="214"/>
                </a:cxn>
                <a:cxn ang="0">
                  <a:pos x="28" y="234"/>
                </a:cxn>
                <a:cxn ang="0">
                  <a:pos x="46" y="248"/>
                </a:cxn>
                <a:cxn ang="0">
                  <a:pos x="70" y="256"/>
                </a:cxn>
                <a:cxn ang="0">
                  <a:pos x="64" y="240"/>
                </a:cxn>
                <a:cxn ang="0">
                  <a:pos x="64" y="214"/>
                </a:cxn>
                <a:cxn ang="0">
                  <a:pos x="72" y="196"/>
                </a:cxn>
                <a:cxn ang="0">
                  <a:pos x="78" y="186"/>
                </a:cxn>
                <a:cxn ang="0">
                  <a:pos x="104" y="146"/>
                </a:cxn>
                <a:cxn ang="0">
                  <a:pos x="112" y="128"/>
                </a:cxn>
                <a:cxn ang="0">
                  <a:pos x="120" y="140"/>
                </a:cxn>
                <a:cxn ang="0">
                  <a:pos x="132" y="168"/>
                </a:cxn>
                <a:cxn ang="0">
                  <a:pos x="140" y="206"/>
                </a:cxn>
                <a:cxn ang="0">
                  <a:pos x="138" y="228"/>
                </a:cxn>
                <a:cxn ang="0">
                  <a:pos x="130" y="248"/>
                </a:cxn>
                <a:cxn ang="0">
                  <a:pos x="142" y="242"/>
                </a:cxn>
                <a:cxn ang="0">
                  <a:pos x="166" y="224"/>
                </a:cxn>
                <a:cxn ang="0">
                  <a:pos x="186" y="200"/>
                </a:cxn>
                <a:cxn ang="0">
                  <a:pos x="194" y="166"/>
                </a:cxn>
                <a:cxn ang="0">
                  <a:pos x="194" y="144"/>
                </a:cxn>
              </a:cxnLst>
              <a:rect l="0" t="0" r="r" b="b"/>
              <a:pathLst>
                <a:path w="194" h="256">
                  <a:moveTo>
                    <a:pt x="194" y="144"/>
                  </a:moveTo>
                  <a:lnTo>
                    <a:pt x="194" y="144"/>
                  </a:lnTo>
                  <a:lnTo>
                    <a:pt x="192" y="128"/>
                  </a:lnTo>
                  <a:lnTo>
                    <a:pt x="188" y="112"/>
                  </a:lnTo>
                  <a:lnTo>
                    <a:pt x="180" y="96"/>
                  </a:lnTo>
                  <a:lnTo>
                    <a:pt x="174" y="82"/>
                  </a:lnTo>
                  <a:lnTo>
                    <a:pt x="164" y="70"/>
                  </a:lnTo>
                  <a:lnTo>
                    <a:pt x="156" y="58"/>
                  </a:lnTo>
                  <a:lnTo>
                    <a:pt x="136" y="38"/>
                  </a:lnTo>
                  <a:lnTo>
                    <a:pt x="116" y="22"/>
                  </a:lnTo>
                  <a:lnTo>
                    <a:pt x="100" y="10"/>
                  </a:lnTo>
                  <a:lnTo>
                    <a:pt x="84" y="0"/>
                  </a:lnTo>
                  <a:lnTo>
                    <a:pt x="84" y="0"/>
                  </a:lnTo>
                  <a:lnTo>
                    <a:pt x="84" y="8"/>
                  </a:lnTo>
                  <a:lnTo>
                    <a:pt x="82" y="30"/>
                  </a:lnTo>
                  <a:lnTo>
                    <a:pt x="78" y="42"/>
                  </a:lnTo>
                  <a:lnTo>
                    <a:pt x="72" y="58"/>
                  </a:lnTo>
                  <a:lnTo>
                    <a:pt x="64" y="72"/>
                  </a:lnTo>
                  <a:lnTo>
                    <a:pt x="52" y="86"/>
                  </a:lnTo>
                  <a:lnTo>
                    <a:pt x="52" y="86"/>
                  </a:lnTo>
                  <a:lnTo>
                    <a:pt x="30" y="110"/>
                  </a:lnTo>
                  <a:lnTo>
                    <a:pt x="20" y="122"/>
                  </a:lnTo>
                  <a:lnTo>
                    <a:pt x="12" y="136"/>
                  </a:lnTo>
                  <a:lnTo>
                    <a:pt x="6" y="150"/>
                  </a:lnTo>
                  <a:lnTo>
                    <a:pt x="2" y="164"/>
                  </a:lnTo>
                  <a:lnTo>
                    <a:pt x="0" y="178"/>
                  </a:lnTo>
                  <a:lnTo>
                    <a:pt x="2" y="192"/>
                  </a:lnTo>
                  <a:lnTo>
                    <a:pt x="2" y="192"/>
                  </a:lnTo>
                  <a:lnTo>
                    <a:pt x="8" y="204"/>
                  </a:lnTo>
                  <a:lnTo>
                    <a:pt x="12" y="214"/>
                  </a:lnTo>
                  <a:lnTo>
                    <a:pt x="20" y="224"/>
                  </a:lnTo>
                  <a:lnTo>
                    <a:pt x="28" y="234"/>
                  </a:lnTo>
                  <a:lnTo>
                    <a:pt x="36" y="242"/>
                  </a:lnTo>
                  <a:lnTo>
                    <a:pt x="46" y="248"/>
                  </a:lnTo>
                  <a:lnTo>
                    <a:pt x="58" y="254"/>
                  </a:lnTo>
                  <a:lnTo>
                    <a:pt x="70" y="256"/>
                  </a:lnTo>
                  <a:lnTo>
                    <a:pt x="70" y="256"/>
                  </a:lnTo>
                  <a:lnTo>
                    <a:pt x="64" y="240"/>
                  </a:lnTo>
                  <a:lnTo>
                    <a:pt x="64" y="222"/>
                  </a:lnTo>
                  <a:lnTo>
                    <a:pt x="64" y="214"/>
                  </a:lnTo>
                  <a:lnTo>
                    <a:pt x="66" y="204"/>
                  </a:lnTo>
                  <a:lnTo>
                    <a:pt x="72" y="196"/>
                  </a:lnTo>
                  <a:lnTo>
                    <a:pt x="78" y="186"/>
                  </a:lnTo>
                  <a:lnTo>
                    <a:pt x="78" y="186"/>
                  </a:lnTo>
                  <a:lnTo>
                    <a:pt x="94" y="164"/>
                  </a:lnTo>
                  <a:lnTo>
                    <a:pt x="104" y="146"/>
                  </a:lnTo>
                  <a:lnTo>
                    <a:pt x="112" y="128"/>
                  </a:lnTo>
                  <a:lnTo>
                    <a:pt x="112" y="128"/>
                  </a:lnTo>
                  <a:lnTo>
                    <a:pt x="114" y="130"/>
                  </a:lnTo>
                  <a:lnTo>
                    <a:pt x="120" y="140"/>
                  </a:lnTo>
                  <a:lnTo>
                    <a:pt x="126" y="152"/>
                  </a:lnTo>
                  <a:lnTo>
                    <a:pt x="132" y="168"/>
                  </a:lnTo>
                  <a:lnTo>
                    <a:pt x="138" y="186"/>
                  </a:lnTo>
                  <a:lnTo>
                    <a:pt x="140" y="206"/>
                  </a:lnTo>
                  <a:lnTo>
                    <a:pt x="138" y="218"/>
                  </a:lnTo>
                  <a:lnTo>
                    <a:pt x="138" y="228"/>
                  </a:lnTo>
                  <a:lnTo>
                    <a:pt x="134" y="238"/>
                  </a:lnTo>
                  <a:lnTo>
                    <a:pt x="130" y="248"/>
                  </a:lnTo>
                  <a:lnTo>
                    <a:pt x="130" y="248"/>
                  </a:lnTo>
                  <a:lnTo>
                    <a:pt x="142" y="242"/>
                  </a:lnTo>
                  <a:lnTo>
                    <a:pt x="154" y="234"/>
                  </a:lnTo>
                  <a:lnTo>
                    <a:pt x="166" y="224"/>
                  </a:lnTo>
                  <a:lnTo>
                    <a:pt x="176" y="212"/>
                  </a:lnTo>
                  <a:lnTo>
                    <a:pt x="186" y="200"/>
                  </a:lnTo>
                  <a:lnTo>
                    <a:pt x="192" y="184"/>
                  </a:lnTo>
                  <a:lnTo>
                    <a:pt x="194" y="166"/>
                  </a:lnTo>
                  <a:lnTo>
                    <a:pt x="194" y="144"/>
                  </a:lnTo>
                  <a:lnTo>
                    <a:pt x="194" y="144"/>
                  </a:lnTo>
                  <a:close/>
                </a:path>
              </a:pathLst>
            </a:custGeom>
            <a:grpFill/>
            <a:ln w="9525">
              <a:noFill/>
              <a:round/>
              <a:headEnd/>
              <a:tailEnd/>
            </a:ln>
          </p:spPr>
          <p:txBody>
            <a:bodyPr anchor="ctr"/>
            <a:lstStyle/>
            <a:p>
              <a:pPr algn="ctr" defTabSz="510298">
                <a:defRPr/>
              </a:pPr>
              <a:endParaRPr lang="zh-CN" altLang="en-US" sz="839"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5" name="矩形 49"/>
          <p:cNvSpPr/>
          <p:nvPr/>
        </p:nvSpPr>
        <p:spPr>
          <a:xfrm>
            <a:off x="5098766" y="2930844"/>
            <a:ext cx="2495886" cy="180706"/>
          </a:xfrm>
          <a:prstGeom prst="rect">
            <a:avLst/>
          </a:prstGeom>
        </p:spPr>
        <p:txBody>
          <a:bodyPr wrap="square" lIns="51038" tIns="25520" rIns="51038" bIns="25520" anchor="ctr">
            <a:spAutoFit/>
          </a:bodyPr>
          <a:lstStyle/>
          <a:p>
            <a:pPr defTabSz="692691">
              <a:buClr>
                <a:srgbClr val="CC9900"/>
              </a:buClr>
              <a:defRPr/>
            </a:pPr>
            <a:r>
              <a:rPr lang="zh-CN" altLang="en-US" sz="839" kern="100" dirty="0">
                <a:solidFill>
                  <a:schemeClr val="bg1"/>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rPr>
              <a:t>传统物理设备</a:t>
            </a:r>
          </a:p>
        </p:txBody>
      </p:sp>
      <p:sp>
        <p:nvSpPr>
          <p:cNvPr id="109" name="Rectangle 49"/>
          <p:cNvSpPr>
            <a:spLocks noChangeArrowheads="1"/>
          </p:cNvSpPr>
          <p:nvPr/>
        </p:nvSpPr>
        <p:spPr bwMode="auto">
          <a:xfrm>
            <a:off x="5013540" y="3769799"/>
            <a:ext cx="2554335" cy="1112046"/>
          </a:xfrm>
          <a:prstGeom prst="rect">
            <a:avLst/>
          </a:prstGeom>
          <a:solidFill>
            <a:srgbClr val="1F497D">
              <a:lumMod val="60000"/>
              <a:lumOff val="40000"/>
              <a:alpha val="15000"/>
            </a:srgbClr>
          </a:solidFill>
          <a:ln w="25400" cap="flat" cmpd="sng" algn="ctr">
            <a:noFill/>
            <a:prstDash val="solid"/>
          </a:ln>
          <a:effectLst/>
        </p:spPr>
        <p:txBody>
          <a:bodyPr rtlCol="0" anchor="ctr"/>
          <a:lstStyle/>
          <a:p>
            <a:pPr algn="ctr" defTabSz="692691"/>
            <a:endParaRPr lang="ko-KR" altLang="en-US" sz="1524" kern="0" dirty="0">
              <a:solidFill>
                <a:schemeClr val="bg1"/>
              </a:solidFill>
              <a:latin typeface="微软雅黑" panose="020B0503020204020204" pitchFamily="34" charset="-122"/>
              <a:ea typeface="微软雅黑" panose="020B0503020204020204" pitchFamily="34" charset="-122"/>
            </a:endParaRPr>
          </a:p>
        </p:txBody>
      </p:sp>
      <p:sp>
        <p:nvSpPr>
          <p:cNvPr id="110" name="Rectangle 49"/>
          <p:cNvSpPr>
            <a:spLocks noChangeArrowheads="1"/>
          </p:cNvSpPr>
          <p:nvPr/>
        </p:nvSpPr>
        <p:spPr bwMode="auto">
          <a:xfrm>
            <a:off x="5166373" y="3895183"/>
            <a:ext cx="1035529" cy="274776"/>
          </a:xfrm>
          <a:prstGeom prst="rect">
            <a:avLst/>
          </a:prstGeom>
          <a:solidFill>
            <a:srgbClr val="0070C0"/>
          </a:solidFill>
          <a:ln>
            <a:noFill/>
          </a:ln>
        </p:spPr>
        <p:txBody>
          <a:bodyPr wrap="square" rtlCol="0" anchor="ctr">
            <a:noAutofit/>
          </a:bodyPr>
          <a:lstStyle/>
          <a:p>
            <a:pPr algn="ctr" defTabSz="692691"/>
            <a:r>
              <a:rPr lang="en-US" altLang="zh-CN" sz="1400" dirty="0">
                <a:solidFill>
                  <a:schemeClr val="bg1"/>
                </a:solidFill>
                <a:latin typeface="微软雅黑" pitchFamily="34" charset="-122"/>
                <a:ea typeface="微软雅黑" pitchFamily="34" charset="-122"/>
                <a:cs typeface="Arial" pitchFamily="34" charset="0"/>
              </a:rPr>
              <a:t>LiteOS</a:t>
            </a:r>
            <a:endParaRPr lang="zh-CN" altLang="en-US" sz="1400" dirty="0">
              <a:solidFill>
                <a:schemeClr val="bg1"/>
              </a:solidFill>
              <a:latin typeface="微软雅黑" pitchFamily="34" charset="-122"/>
              <a:ea typeface="微软雅黑" pitchFamily="34" charset="-122"/>
              <a:cs typeface="Arial" pitchFamily="34" charset="0"/>
            </a:endParaRPr>
          </a:p>
        </p:txBody>
      </p:sp>
      <p:pic>
        <p:nvPicPr>
          <p:cNvPr id="111" name="Picture 3"/>
          <p:cNvPicPr>
            <a:picLocks noChangeAspect="1" noChangeArrowheads="1"/>
          </p:cNvPicPr>
          <p:nvPr/>
        </p:nvPicPr>
        <p:blipFill>
          <a:blip r:embed="rId9" cstate="print">
            <a:clrChange>
              <a:clrFrom>
                <a:srgbClr val="D5D5D5"/>
              </a:clrFrom>
              <a:clrTo>
                <a:srgbClr val="D5D5D5">
                  <a:alpha val="0"/>
                </a:srgbClr>
              </a:clrTo>
            </a:clrChange>
            <a:extLst>
              <a:ext uri="{28A0092B-C50C-407E-A947-70E740481C1C}">
                <a14:useLocalDpi xmlns:a14="http://schemas.microsoft.com/office/drawing/2010/main" val="0"/>
              </a:ext>
            </a:extLst>
          </a:blip>
          <a:srcRect/>
          <a:stretch>
            <a:fillRect/>
          </a:stretch>
        </p:blipFill>
        <p:spPr bwMode="auto">
          <a:xfrm>
            <a:off x="5401039" y="4252027"/>
            <a:ext cx="321132" cy="355236"/>
          </a:xfrm>
          <a:prstGeom prst="rect">
            <a:avLst/>
          </a:prstGeom>
          <a:noFill/>
          <a:extLst>
            <a:ext uri="{909E8E84-426E-40DD-AFC4-6F175D3DCCD1}">
              <a14:hiddenFill xmlns:a14="http://schemas.microsoft.com/office/drawing/2010/main">
                <a:solidFill>
                  <a:srgbClr val="FFFFFF"/>
                </a:solidFill>
              </a14:hiddenFill>
            </a:ext>
          </a:extLst>
        </p:spPr>
      </p:pic>
      <p:sp>
        <p:nvSpPr>
          <p:cNvPr id="112" name="Text Box 276"/>
          <p:cNvSpPr txBox="1">
            <a:spLocks noChangeArrowheads="1"/>
          </p:cNvSpPr>
          <p:nvPr/>
        </p:nvSpPr>
        <p:spPr bwMode="auto">
          <a:xfrm>
            <a:off x="5106467" y="4593578"/>
            <a:ext cx="910275" cy="348537"/>
          </a:xfrm>
          <a:prstGeom prst="rect">
            <a:avLst/>
          </a:prstGeom>
          <a:noFill/>
          <a:ln w="9525" algn="ctr">
            <a:noFill/>
            <a:miter lim="800000"/>
            <a:headEnd/>
            <a:tailEnd/>
          </a:ln>
          <a:effectLst/>
        </p:spPr>
        <p:txBody>
          <a:bodyPr wrap="square" lIns="162262" tIns="81122" rIns="162262" bIns="81122">
            <a:spAutoFit/>
          </a:bodyPr>
          <a:lstStyle/>
          <a:p>
            <a:pPr algn="ctr" defTabSz="1527509" eaLnBrk="0" hangingPunct="0"/>
            <a:r>
              <a:rPr lang="zh-CN" altLang="en-US" sz="1200" dirty="0">
                <a:solidFill>
                  <a:schemeClr val="bg1"/>
                </a:solidFill>
                <a:latin typeface="微软雅黑" pitchFamily="34" charset="-122"/>
                <a:ea typeface="微软雅黑" pitchFamily="34" charset="-122"/>
              </a:rPr>
              <a:t>电表</a:t>
            </a:r>
            <a:endParaRPr lang="en-US" altLang="zh-CN" sz="1200" dirty="0">
              <a:solidFill>
                <a:schemeClr val="bg1"/>
              </a:solidFill>
              <a:latin typeface="微软雅黑" pitchFamily="34" charset="-122"/>
              <a:ea typeface="微软雅黑" pitchFamily="34" charset="-122"/>
            </a:endParaRPr>
          </a:p>
        </p:txBody>
      </p:sp>
      <p:sp>
        <p:nvSpPr>
          <p:cNvPr id="113" name="圆角矩形 112"/>
          <p:cNvSpPr/>
          <p:nvPr/>
        </p:nvSpPr>
        <p:spPr>
          <a:xfrm>
            <a:off x="6464195" y="3898299"/>
            <a:ext cx="910101" cy="271661"/>
          </a:xfrm>
          <a:prstGeom prst="roundRect">
            <a:avLst/>
          </a:prstGeom>
          <a:solidFill>
            <a:srgbClr val="0070C0"/>
          </a:solidFill>
          <a:ln>
            <a:noFill/>
          </a:ln>
        </p:spPr>
        <p:txBody>
          <a:bodyPr wrap="square" lIns="0" tIns="0" rIns="0" bIns="0" rtlCol="0" anchor="ctr">
            <a:no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Arial" pitchFamily="34" charset="0"/>
              </a:rPr>
              <a:t>通信</a:t>
            </a:r>
          </a:p>
        </p:txBody>
      </p:sp>
      <p:pic>
        <p:nvPicPr>
          <p:cNvPr id="114" name="图片 56"/>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0425" y="4188460"/>
            <a:ext cx="396574" cy="418803"/>
          </a:xfrm>
          <a:prstGeom prst="rect">
            <a:avLst/>
          </a:prstGeom>
          <a:noFill/>
          <a:extLst>
            <a:ext uri="{909E8E84-426E-40DD-AFC4-6F175D3DCCD1}">
              <a14:hiddenFill xmlns:a14="http://schemas.microsoft.com/office/drawing/2010/main">
                <a:solidFill>
                  <a:srgbClr val="FFFFFF"/>
                </a:solidFill>
              </a14:hiddenFill>
            </a:ext>
          </a:extLst>
        </p:spPr>
      </p:pic>
      <p:pic>
        <p:nvPicPr>
          <p:cNvPr id="115" name="图片 5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2440" y="4228305"/>
            <a:ext cx="400779" cy="341247"/>
          </a:xfrm>
          <a:prstGeom prst="rect">
            <a:avLst/>
          </a:prstGeom>
          <a:noFill/>
          <a:extLst>
            <a:ext uri="{909E8E84-426E-40DD-AFC4-6F175D3DCCD1}">
              <a14:hiddenFill xmlns:a14="http://schemas.microsoft.com/office/drawing/2010/main">
                <a:solidFill>
                  <a:srgbClr val="FFFFFF"/>
                </a:solidFill>
              </a14:hiddenFill>
            </a:ext>
          </a:extLst>
        </p:spPr>
      </p:pic>
      <p:sp>
        <p:nvSpPr>
          <p:cNvPr id="118" name="Text Box 276"/>
          <p:cNvSpPr txBox="1">
            <a:spLocks noChangeArrowheads="1"/>
          </p:cNvSpPr>
          <p:nvPr/>
        </p:nvSpPr>
        <p:spPr bwMode="auto">
          <a:xfrm>
            <a:off x="5997512" y="4570541"/>
            <a:ext cx="1838322" cy="348537"/>
          </a:xfrm>
          <a:prstGeom prst="rect">
            <a:avLst/>
          </a:prstGeom>
          <a:noFill/>
          <a:ln w="9525" algn="ctr">
            <a:noFill/>
            <a:miter lim="800000"/>
            <a:headEnd/>
            <a:tailEnd/>
          </a:ln>
          <a:effectLst/>
        </p:spPr>
        <p:txBody>
          <a:bodyPr wrap="square" lIns="162262" tIns="81122" rIns="162262" bIns="81122">
            <a:spAutoFit/>
          </a:bodyPr>
          <a:lstStyle/>
          <a:p>
            <a:pPr defTabSz="1527509" eaLnBrk="0" hangingPunct="0"/>
            <a:r>
              <a:rPr lang="zh-CN" altLang="en-US" sz="1200" dirty="0">
                <a:solidFill>
                  <a:schemeClr val="bg1"/>
                </a:solidFill>
                <a:latin typeface="微软雅黑" pitchFamily="34" charset="-122"/>
                <a:ea typeface="微软雅黑" pitchFamily="34" charset="-122"/>
              </a:rPr>
              <a:t>灯光        烟雾 等</a:t>
            </a:r>
            <a:endParaRPr lang="en-US" altLang="zh-CN" sz="1200" dirty="0">
              <a:solidFill>
                <a:schemeClr val="bg1"/>
              </a:solidFill>
              <a:latin typeface="微软雅黑" pitchFamily="34" charset="-122"/>
              <a:ea typeface="微软雅黑" pitchFamily="34" charset="-122"/>
            </a:endParaRPr>
          </a:p>
        </p:txBody>
      </p:sp>
      <p:sp>
        <p:nvSpPr>
          <p:cNvPr id="127" name="文本框 126"/>
          <p:cNvSpPr txBox="1"/>
          <p:nvPr/>
        </p:nvSpPr>
        <p:spPr>
          <a:xfrm>
            <a:off x="4186410" y="2262070"/>
            <a:ext cx="770806" cy="307848"/>
          </a:xfrm>
          <a:prstGeom prst="rect">
            <a:avLst/>
          </a:prstGeom>
          <a:noFill/>
        </p:spPr>
        <p:txBody>
          <a:bodyPr wrap="square" rtlCol="0">
            <a:spAutoFit/>
          </a:bodyPr>
          <a:lstStyle/>
          <a:p>
            <a:r>
              <a:rPr lang="zh-CN" altLang="en-US" sz="1400" dirty="0">
                <a:solidFill>
                  <a:srgbClr val="FFC000"/>
                </a:solidFill>
                <a:latin typeface="微软雅黑" panose="020B0503020204020204" pitchFamily="34" charset="-122"/>
                <a:ea typeface="微软雅黑" panose="020B0503020204020204" pitchFamily="34" charset="-122"/>
                <a:cs typeface="Arial" pitchFamily="34" charset="0"/>
              </a:rPr>
              <a:t>控制层</a:t>
            </a:r>
          </a:p>
        </p:txBody>
      </p:sp>
      <p:sp>
        <p:nvSpPr>
          <p:cNvPr id="128" name="文本框 127"/>
          <p:cNvSpPr txBox="1"/>
          <p:nvPr/>
        </p:nvSpPr>
        <p:spPr>
          <a:xfrm>
            <a:off x="4198392" y="4302848"/>
            <a:ext cx="770806" cy="307848"/>
          </a:xfrm>
          <a:prstGeom prst="rect">
            <a:avLst/>
          </a:prstGeom>
          <a:noFill/>
        </p:spPr>
        <p:txBody>
          <a:bodyPr wrap="square" rtlCol="0">
            <a:spAutoFit/>
          </a:bodyPr>
          <a:lstStyle/>
          <a:p>
            <a:r>
              <a:rPr lang="zh-CN" altLang="en-US" sz="1400" dirty="0">
                <a:solidFill>
                  <a:srgbClr val="FFC000"/>
                </a:solidFill>
                <a:latin typeface="微软雅黑" panose="020B0503020204020204" pitchFamily="34" charset="-122"/>
                <a:ea typeface="微软雅黑" panose="020B0503020204020204" pitchFamily="34" charset="-122"/>
                <a:cs typeface="Arial" pitchFamily="34" charset="0"/>
              </a:rPr>
              <a:t>感知层</a:t>
            </a:r>
          </a:p>
        </p:txBody>
      </p:sp>
      <p:sp>
        <p:nvSpPr>
          <p:cNvPr id="130" name="圆角矩形 129"/>
          <p:cNvSpPr/>
          <p:nvPr/>
        </p:nvSpPr>
        <p:spPr>
          <a:xfrm>
            <a:off x="4333732" y="5076596"/>
            <a:ext cx="3234143" cy="658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pitchFamily="34" charset="-122"/>
              <a:ea typeface="微软雅黑" panose="020B0503020204020204" pitchFamily="34" charset="-122"/>
            </a:endParaRPr>
          </a:p>
        </p:txBody>
      </p:sp>
      <p:sp>
        <p:nvSpPr>
          <p:cNvPr id="131" name="矩形 130"/>
          <p:cNvSpPr/>
          <p:nvPr/>
        </p:nvSpPr>
        <p:spPr>
          <a:xfrm>
            <a:off x="4831865" y="5221551"/>
            <a:ext cx="2262158" cy="369332"/>
          </a:xfrm>
          <a:prstGeom prst="rect">
            <a:avLst/>
          </a:prstGeom>
        </p:spPr>
        <p:txBody>
          <a:bodyPr wrap="none">
            <a:spAutoFit/>
          </a:bodyPr>
          <a:lstStyle/>
          <a:p>
            <a:r>
              <a:rPr lang="zh-CN" altLang="en-US" sz="1800" dirty="0">
                <a:solidFill>
                  <a:srgbClr val="FFC000"/>
                </a:solidFill>
                <a:latin typeface="微软雅黑" panose="020B0503020204020204" pitchFamily="34" charset="-122"/>
                <a:ea typeface="微软雅黑" panose="020B0503020204020204" pitchFamily="34" charset="-122"/>
              </a:rPr>
              <a:t>业务随行，物联感知</a:t>
            </a:r>
          </a:p>
        </p:txBody>
      </p:sp>
      <p:grpSp>
        <p:nvGrpSpPr>
          <p:cNvPr id="134" name="组合 133"/>
          <p:cNvGrpSpPr/>
          <p:nvPr/>
        </p:nvGrpSpPr>
        <p:grpSpPr>
          <a:xfrm>
            <a:off x="335614" y="2061759"/>
            <a:ext cx="3889332" cy="2669738"/>
            <a:chOff x="263352" y="2469885"/>
            <a:chExt cx="3888432" cy="2669120"/>
          </a:xfrm>
        </p:grpSpPr>
        <p:cxnSp>
          <p:nvCxnSpPr>
            <p:cNvPr id="135" name="990303040"/>
            <p:cNvCxnSpPr>
              <a:stCxn id="166" idx="6"/>
              <a:endCxn id="163" idx="2"/>
            </p:cNvCxnSpPr>
            <p:nvPr/>
          </p:nvCxnSpPr>
          <p:spPr bwMode="auto">
            <a:xfrm flipV="1">
              <a:off x="1758263" y="4832944"/>
              <a:ext cx="593321" cy="11737"/>
            </a:xfrm>
            <a:prstGeom prst="line">
              <a:avLst/>
            </a:prstGeom>
            <a:noFill/>
            <a:ln w="12700">
              <a:solidFill>
                <a:srgbClr val="0070C0"/>
              </a:solidFill>
            </a:ln>
            <a:effectLst/>
            <a:extLst/>
          </p:spPr>
        </p:cxnSp>
        <p:grpSp>
          <p:nvGrpSpPr>
            <p:cNvPr id="136" name="组合 231"/>
            <p:cNvGrpSpPr/>
            <p:nvPr/>
          </p:nvGrpSpPr>
          <p:grpSpPr>
            <a:xfrm>
              <a:off x="263352" y="4550357"/>
              <a:ext cx="1494911" cy="588648"/>
              <a:chOff x="2529890" y="5781666"/>
              <a:chExt cx="1494911" cy="588648"/>
            </a:xfrm>
          </p:grpSpPr>
          <p:sp>
            <p:nvSpPr>
              <p:cNvPr id="166" name="1228425787"/>
              <p:cNvSpPr>
                <a:spLocks noChangeArrowheads="1"/>
              </p:cNvSpPr>
              <p:nvPr/>
            </p:nvSpPr>
            <p:spPr bwMode="auto">
              <a:xfrm>
                <a:off x="3426843" y="5781666"/>
                <a:ext cx="597958" cy="588648"/>
              </a:xfrm>
              <a:prstGeom prst="ellipse">
                <a:avLst/>
              </a:prstGeom>
              <a:solidFill>
                <a:srgbClr val="FFFFFF">
                  <a:alpha val="50195"/>
                </a:srgbClr>
              </a:solidFill>
              <a:ln w="12700">
                <a:solidFill>
                  <a:srgbClr val="33CCCC"/>
                </a:solidFill>
                <a:round/>
                <a:headEnd/>
                <a:tailEnd/>
              </a:ln>
            </p:spPr>
            <p:txBody>
              <a:bodyPr lIns="0" tIns="0" rIns="0" bIns="0"/>
              <a:lstStyle/>
              <a:p>
                <a:pPr algn="ctr" defTabSz="981497">
                  <a:lnSpc>
                    <a:spcPct val="140000"/>
                  </a:lnSpc>
                  <a:buClr>
                    <a:srgbClr val="CC9900"/>
                  </a:buClr>
                  <a:buSzPct val="60000"/>
                </a:pPr>
                <a:endParaRPr lang="zh-CN" altLang="en-US" sz="1200" b="1" dirty="0">
                  <a:solidFill>
                    <a:schemeClr val="bg1"/>
                  </a:solidFill>
                  <a:latin typeface="微软雅黑" panose="020B0503020204020204" pitchFamily="34" charset="-122"/>
                  <a:ea typeface="微软雅黑" panose="020B0503020204020204" pitchFamily="34" charset="-122"/>
                  <a:cs typeface="Calibri" pitchFamily="34" charset="0"/>
                </a:endParaRPr>
              </a:p>
            </p:txBody>
          </p:sp>
          <p:pic>
            <p:nvPicPr>
              <p:cNvPr id="167" name="521628256" descr="03"/>
              <p:cNvPicPr>
                <a:picLocks noChangeAspect="1" noChangeArrowheads="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a:off x="3524367" y="5932923"/>
                <a:ext cx="402911" cy="286135"/>
              </a:xfrm>
              <a:prstGeom prst="rect">
                <a:avLst/>
              </a:prstGeom>
              <a:noFill/>
              <a:ln w="9525">
                <a:noFill/>
                <a:miter lim="800000"/>
                <a:headEnd/>
                <a:tailEnd/>
              </a:ln>
            </p:spPr>
          </p:pic>
          <p:sp>
            <p:nvSpPr>
              <p:cNvPr id="168" name="880169205"/>
              <p:cNvSpPr>
                <a:spLocks noChangeArrowheads="1"/>
              </p:cNvSpPr>
              <p:nvPr/>
            </p:nvSpPr>
            <p:spPr bwMode="auto">
              <a:xfrm>
                <a:off x="2529890" y="5849773"/>
                <a:ext cx="864757" cy="452432"/>
              </a:xfrm>
              <a:prstGeom prst="rect">
                <a:avLst/>
              </a:prstGeom>
              <a:noFill/>
              <a:ln w="9525">
                <a:noFill/>
                <a:round/>
                <a:headEnd/>
                <a:tailEnd/>
              </a:ln>
            </p:spPr>
            <p:txBody>
              <a:bodyPr wrap="square" lIns="0" tIns="0" rIns="0" bIns="0" anchor="ctr">
                <a:spAutoFit/>
              </a:bodyPr>
              <a:lstStyle/>
              <a:p>
                <a:pPr algn="ctr" defTabSz="644374">
                  <a:lnSpc>
                    <a:spcPct val="140000"/>
                  </a:lnSpc>
                  <a:buClr>
                    <a:srgbClr val="1F497D"/>
                  </a:buClr>
                  <a:buSzPct val="75000"/>
                </a:pPr>
                <a:r>
                  <a:rPr kumimoji="1" lang="zh-CN" altLang="en-US" sz="1050" dirty="0">
                    <a:solidFill>
                      <a:schemeClr val="bg1"/>
                    </a:solidFill>
                    <a:latin typeface="微软雅黑" panose="020B0503020204020204" pitchFamily="34" charset="-122"/>
                    <a:ea typeface="微软雅黑" panose="020B0503020204020204" pitchFamily="34" charset="-122"/>
                    <a:cs typeface="Arial" pitchFamily="34" charset="0"/>
                  </a:rPr>
                  <a:t>校区数据</a:t>
                </a:r>
                <a:endParaRPr kumimoji="1" lang="en-US" altLang="zh-CN" sz="1050" dirty="0">
                  <a:solidFill>
                    <a:schemeClr val="bg1"/>
                  </a:solidFill>
                  <a:latin typeface="微软雅黑" panose="020B0503020204020204" pitchFamily="34" charset="-122"/>
                  <a:ea typeface="微软雅黑" panose="020B0503020204020204" pitchFamily="34" charset="-122"/>
                  <a:cs typeface="Arial" pitchFamily="34" charset="0"/>
                </a:endParaRPr>
              </a:p>
              <a:p>
                <a:pPr algn="ctr" defTabSz="644374">
                  <a:lnSpc>
                    <a:spcPct val="140000"/>
                  </a:lnSpc>
                  <a:buClr>
                    <a:srgbClr val="1F497D"/>
                  </a:buClr>
                  <a:buSzPct val="75000"/>
                </a:pPr>
                <a:r>
                  <a:rPr kumimoji="1" lang="zh-CN" altLang="en-US" sz="1050" dirty="0">
                    <a:solidFill>
                      <a:schemeClr val="bg1"/>
                    </a:solidFill>
                    <a:latin typeface="微软雅黑" panose="020B0503020204020204" pitchFamily="34" charset="-122"/>
                    <a:ea typeface="微软雅黑" panose="020B0503020204020204" pitchFamily="34" charset="-122"/>
                    <a:cs typeface="Arial" pitchFamily="34" charset="0"/>
                  </a:rPr>
                  <a:t>中心</a:t>
                </a:r>
                <a:r>
                  <a:rPr kumimoji="1" lang="en-US" altLang="zh-CN" sz="1050" dirty="0">
                    <a:solidFill>
                      <a:schemeClr val="bg1"/>
                    </a:solidFill>
                    <a:latin typeface="微软雅黑" panose="020B0503020204020204" pitchFamily="34" charset="-122"/>
                    <a:ea typeface="微软雅黑" panose="020B0503020204020204" pitchFamily="34" charset="-122"/>
                    <a:cs typeface="Arial" pitchFamily="34" charset="0"/>
                  </a:rPr>
                  <a:t>1</a:t>
                </a:r>
                <a:endParaRPr kumimoji="1" lang="zh-CN" altLang="en-US" sz="1050" dirty="0">
                  <a:solidFill>
                    <a:schemeClr val="bg1"/>
                  </a:solidFill>
                  <a:latin typeface="微软雅黑" panose="020B0503020204020204" pitchFamily="34" charset="-122"/>
                  <a:ea typeface="微软雅黑" panose="020B0503020204020204" pitchFamily="34" charset="-122"/>
                  <a:cs typeface="Arial" pitchFamily="34" charset="0"/>
                </a:endParaRPr>
              </a:p>
            </p:txBody>
          </p:sp>
        </p:grpSp>
        <p:sp>
          <p:nvSpPr>
            <p:cNvPr id="137" name="1140893607"/>
            <p:cNvSpPr txBox="1"/>
            <p:nvPr/>
          </p:nvSpPr>
          <p:spPr>
            <a:xfrm>
              <a:off x="1631504" y="4797152"/>
              <a:ext cx="864096" cy="258532"/>
            </a:xfrm>
            <a:prstGeom prst="rect">
              <a:avLst/>
            </a:prstGeom>
            <a:noFill/>
          </p:spPr>
          <p:txBody>
            <a:bodyPr wrap="square" lIns="0" tIns="0" rIns="0" bIns="0">
              <a:spAutoFit/>
            </a:bodyPr>
            <a:lstStyle>
              <a:defPPr>
                <a:defRPr lang="zh-CN"/>
              </a:defPPr>
              <a:lvl1pPr algn="ctr" defTabSz="757394" fontAlgn="auto">
                <a:spcBef>
                  <a:spcPts val="0"/>
                </a:spcBef>
                <a:spcAft>
                  <a:spcPts val="500"/>
                </a:spcAft>
                <a:buClrTx/>
                <a:buSzPct val="75000"/>
                <a:buNone/>
                <a:defRPr kumimoji="1" sz="280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Arial" pitchFamily="34" charset="0"/>
                  <a:ea typeface="+mn-ea"/>
                  <a:cs typeface="Arial" pitchFamily="34" charset="0"/>
                </a:defRPr>
              </a:lvl1pPr>
            </a:lstStyle>
            <a:p>
              <a:pPr>
                <a:lnSpc>
                  <a:spcPct val="140000"/>
                </a:lnSpc>
                <a:buFont typeface="Wingdings" pitchFamily="2" charset="2"/>
                <a:buNone/>
                <a:defRPr/>
              </a:pPr>
              <a:r>
                <a:rPr lang="en-US" altLang="zh-CN" sz="1200" b="1" dirty="0">
                  <a:solidFill>
                    <a:schemeClr val="bg1"/>
                  </a:solidFill>
                  <a:effectLst/>
                  <a:latin typeface="微软雅黑" panose="020B0503020204020204" pitchFamily="34" charset="-122"/>
                  <a:ea typeface="微软雅黑" panose="020B0503020204020204" pitchFamily="34" charset="-122"/>
                </a:rPr>
                <a:t>….</a:t>
              </a:r>
              <a:endParaRPr lang="zh-CN" altLang="en-US" sz="1200" b="1" dirty="0" err="1">
                <a:solidFill>
                  <a:schemeClr val="bg1"/>
                </a:solidFill>
                <a:effectLst/>
                <a:latin typeface="微软雅黑" panose="020B0503020204020204" pitchFamily="34" charset="-122"/>
                <a:ea typeface="微软雅黑" panose="020B0503020204020204" pitchFamily="34" charset="-122"/>
              </a:endParaRPr>
            </a:p>
          </p:txBody>
        </p:sp>
        <p:grpSp>
          <p:nvGrpSpPr>
            <p:cNvPr id="138" name="组合 238"/>
            <p:cNvGrpSpPr/>
            <p:nvPr/>
          </p:nvGrpSpPr>
          <p:grpSpPr>
            <a:xfrm>
              <a:off x="2351584" y="4538620"/>
              <a:ext cx="1584176" cy="588648"/>
              <a:chOff x="7830323" y="5716604"/>
              <a:chExt cx="1584176" cy="588648"/>
            </a:xfrm>
          </p:grpSpPr>
          <p:sp>
            <p:nvSpPr>
              <p:cNvPr id="163" name="221747635"/>
              <p:cNvSpPr>
                <a:spLocks noChangeArrowheads="1"/>
              </p:cNvSpPr>
              <p:nvPr/>
            </p:nvSpPr>
            <p:spPr bwMode="auto">
              <a:xfrm>
                <a:off x="7830323" y="5716604"/>
                <a:ext cx="597958" cy="588648"/>
              </a:xfrm>
              <a:prstGeom prst="ellipse">
                <a:avLst/>
              </a:prstGeom>
              <a:solidFill>
                <a:srgbClr val="FFFFFF">
                  <a:alpha val="50195"/>
                </a:srgbClr>
              </a:solidFill>
              <a:ln w="12700">
                <a:solidFill>
                  <a:srgbClr val="FF6600"/>
                </a:solidFill>
                <a:round/>
                <a:headEnd/>
                <a:tailEnd/>
              </a:ln>
            </p:spPr>
            <p:txBody>
              <a:bodyPr lIns="0" tIns="0" rIns="0" bIns="0"/>
              <a:lstStyle/>
              <a:p>
                <a:pPr algn="ctr" defTabSz="981497">
                  <a:lnSpc>
                    <a:spcPct val="140000"/>
                  </a:lnSpc>
                  <a:buClr>
                    <a:srgbClr val="CC9900"/>
                  </a:buClr>
                  <a:buSzPct val="60000"/>
                </a:pPr>
                <a:endParaRPr lang="zh-CN" altLang="en-US" b="1" dirty="0">
                  <a:solidFill>
                    <a:schemeClr val="bg1"/>
                  </a:solidFill>
                  <a:latin typeface="微软雅黑" panose="020B0503020204020204" pitchFamily="34" charset="-122"/>
                  <a:ea typeface="微软雅黑" panose="020B0503020204020204" pitchFamily="34" charset="-122"/>
                  <a:cs typeface="Calibri" pitchFamily="34" charset="0"/>
                </a:endParaRPr>
              </a:p>
            </p:txBody>
          </p:sp>
          <p:sp>
            <p:nvSpPr>
              <p:cNvPr id="164" name="1437118587"/>
              <p:cNvSpPr>
                <a:spLocks noChangeArrowheads="1"/>
              </p:cNvSpPr>
              <p:nvPr/>
            </p:nvSpPr>
            <p:spPr bwMode="auto">
              <a:xfrm>
                <a:off x="8343553" y="5934035"/>
                <a:ext cx="1070946" cy="226216"/>
              </a:xfrm>
              <a:prstGeom prst="rect">
                <a:avLst/>
              </a:prstGeom>
              <a:noFill/>
              <a:ln w="9525">
                <a:noFill/>
                <a:round/>
                <a:headEnd/>
                <a:tailEnd/>
              </a:ln>
            </p:spPr>
            <p:txBody>
              <a:bodyPr wrap="square" lIns="0" tIns="0" rIns="0" bIns="0" anchor="ctr">
                <a:spAutoFit/>
              </a:bodyPr>
              <a:lstStyle/>
              <a:p>
                <a:pPr algn="ctr" defTabSz="644374">
                  <a:lnSpc>
                    <a:spcPct val="140000"/>
                  </a:lnSpc>
                  <a:buClr>
                    <a:srgbClr val="1F497D"/>
                  </a:buClr>
                  <a:buSzPct val="75000"/>
                </a:pPr>
                <a:r>
                  <a:rPr kumimoji="1" lang="zh-CN" altLang="en-US" sz="1050" dirty="0">
                    <a:solidFill>
                      <a:schemeClr val="bg1"/>
                    </a:solidFill>
                    <a:latin typeface="微软雅黑" panose="020B0503020204020204" pitchFamily="34" charset="-122"/>
                    <a:ea typeface="微软雅黑" panose="020B0503020204020204" pitchFamily="34" charset="-122"/>
                    <a:cs typeface="Arial" pitchFamily="34" charset="0"/>
                  </a:rPr>
                  <a:t>校区数据中心</a:t>
                </a:r>
                <a:r>
                  <a:rPr kumimoji="1" lang="en-US" altLang="zh-CN" sz="1050" dirty="0">
                    <a:solidFill>
                      <a:schemeClr val="bg1"/>
                    </a:solidFill>
                    <a:latin typeface="微软雅黑" panose="020B0503020204020204" pitchFamily="34" charset="-122"/>
                    <a:ea typeface="微软雅黑" panose="020B0503020204020204" pitchFamily="34" charset="-122"/>
                    <a:cs typeface="Arial" pitchFamily="34" charset="0"/>
                  </a:rPr>
                  <a:t> n</a:t>
                </a:r>
                <a:endParaRPr kumimoji="1" lang="zh-CN" altLang="en-US" sz="1050" dirty="0">
                  <a:solidFill>
                    <a:schemeClr val="bg1"/>
                  </a:solidFill>
                  <a:latin typeface="微软雅黑" panose="020B0503020204020204" pitchFamily="34" charset="-122"/>
                  <a:ea typeface="微软雅黑" panose="020B0503020204020204" pitchFamily="34" charset="-122"/>
                  <a:cs typeface="Arial" pitchFamily="34" charset="0"/>
                </a:endParaRPr>
              </a:p>
            </p:txBody>
          </p:sp>
          <p:pic>
            <p:nvPicPr>
              <p:cNvPr id="165" name="939743076" descr="03"/>
              <p:cNvPicPr>
                <a:picLocks noChangeAspect="1" noChangeArrowheads="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a:off x="7927847" y="5867866"/>
                <a:ext cx="402911" cy="286135"/>
              </a:xfrm>
              <a:prstGeom prst="rect">
                <a:avLst/>
              </a:prstGeom>
              <a:noFill/>
              <a:ln w="9525">
                <a:noFill/>
                <a:miter lim="800000"/>
                <a:headEnd/>
                <a:tailEnd/>
              </a:ln>
            </p:spPr>
          </p:pic>
        </p:grpSp>
        <p:sp>
          <p:nvSpPr>
            <p:cNvPr id="139" name="Shape 441"/>
            <p:cNvSpPr>
              <a:spLocks noChangeArrowheads="1"/>
            </p:cNvSpPr>
            <p:nvPr/>
          </p:nvSpPr>
          <p:spPr bwMode="auto">
            <a:xfrm>
              <a:off x="479376" y="4178579"/>
              <a:ext cx="3456384" cy="2277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609" y="0"/>
                  </a:moveTo>
                  <a:lnTo>
                    <a:pt x="18261" y="0"/>
                  </a:lnTo>
                  <a:lnTo>
                    <a:pt x="21600" y="21600"/>
                  </a:lnTo>
                  <a:lnTo>
                    <a:pt x="0" y="21600"/>
                  </a:lnTo>
                  <a:lnTo>
                    <a:pt x="3609" y="0"/>
                  </a:lnTo>
                  <a:close/>
                </a:path>
              </a:pathLst>
            </a:custGeom>
            <a:gradFill rotWithShape="1">
              <a:gsLst>
                <a:gs pos="39000">
                  <a:srgbClr val="00B0F0">
                    <a:alpha val="58000"/>
                  </a:srgbClr>
                </a:gs>
                <a:gs pos="100000">
                  <a:srgbClr val="00B0F0">
                    <a:alpha val="0"/>
                  </a:srgbClr>
                </a:gs>
              </a:gsLst>
              <a:lin ang="16260000"/>
            </a:gradFill>
            <a:ln w="12700" cap="flat">
              <a:noFill/>
              <a:miter lim="400000"/>
              <a:headEnd/>
              <a:tailEnd/>
            </a:ln>
          </p:spPr>
          <p:txBody>
            <a:bodyPr lIns="0" tIns="0" rIns="0" bIns="0" anchor="ctr"/>
            <a:lstStyle/>
            <a:p>
              <a:pPr defTabSz="1097499"/>
              <a:endParaRPr lang="zh-CN" altLang="en-US" sz="160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40" name="Shape 441"/>
            <p:cNvSpPr>
              <a:spLocks noChangeArrowheads="1"/>
            </p:cNvSpPr>
            <p:nvPr/>
          </p:nvSpPr>
          <p:spPr bwMode="auto">
            <a:xfrm>
              <a:off x="623392" y="2522396"/>
              <a:ext cx="3240360" cy="3600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609" y="0"/>
                  </a:moveTo>
                  <a:lnTo>
                    <a:pt x="18261" y="0"/>
                  </a:lnTo>
                  <a:lnTo>
                    <a:pt x="21600" y="21600"/>
                  </a:lnTo>
                  <a:lnTo>
                    <a:pt x="0" y="21600"/>
                  </a:lnTo>
                  <a:lnTo>
                    <a:pt x="3609" y="0"/>
                  </a:lnTo>
                  <a:close/>
                </a:path>
              </a:pathLst>
            </a:custGeom>
            <a:gradFill rotWithShape="1">
              <a:gsLst>
                <a:gs pos="39000">
                  <a:srgbClr val="00B0F0">
                    <a:alpha val="58000"/>
                  </a:srgbClr>
                </a:gs>
                <a:gs pos="100000">
                  <a:srgbClr val="00B0F0">
                    <a:alpha val="0"/>
                  </a:srgbClr>
                </a:gs>
              </a:gsLst>
              <a:lin ang="16260000"/>
            </a:gradFill>
            <a:ln w="12700" cap="flat">
              <a:noFill/>
              <a:miter lim="400000"/>
              <a:headEnd/>
              <a:tailEnd/>
            </a:ln>
          </p:spPr>
          <p:txBody>
            <a:bodyPr lIns="0" tIns="0" rIns="0" bIns="0" anchor="ctr"/>
            <a:lstStyle/>
            <a:p>
              <a:pPr defTabSz="1097499"/>
              <a:endParaRPr lang="zh-CN" altLang="en-US" sz="140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41" name="矩形 140"/>
            <p:cNvSpPr/>
            <p:nvPr/>
          </p:nvSpPr>
          <p:spPr>
            <a:xfrm>
              <a:off x="1659557" y="4179160"/>
              <a:ext cx="1101009" cy="215394"/>
            </a:xfrm>
            <a:prstGeom prst="rect">
              <a:avLst/>
            </a:prstGeom>
          </p:spPr>
          <p:txBody>
            <a:bodyPr wrap="none" lIns="0" tIns="0" rIns="0" bIns="0">
              <a:spAutoFit/>
            </a:bodyPr>
            <a:lstStyle/>
            <a:p>
              <a:pPr algn="ctr" defTabSz="1097499">
                <a:defRPr/>
              </a:pPr>
              <a:r>
                <a:rPr kumimoji="1" lang="en-US" altLang="zh-CN" sz="14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Lucida Grande"/>
                </a:rPr>
                <a:t>ManageOne</a:t>
              </a:r>
              <a:endParaRPr lang="en-US" altLang="zh-CN" sz="700" dirty="0">
                <a:solidFill>
                  <a:schemeClr val="bg1"/>
                </a:solidFill>
                <a:latin typeface="微软雅黑" panose="020B0503020204020204" pitchFamily="34" charset="-122"/>
                <a:ea typeface="微软雅黑" panose="020B0503020204020204" pitchFamily="34" charset="-122"/>
                <a:sym typeface="Lucida Grande"/>
              </a:endParaRPr>
            </a:p>
          </p:txBody>
        </p:sp>
        <p:grpSp>
          <p:nvGrpSpPr>
            <p:cNvPr id="142" name="组合 42"/>
            <p:cNvGrpSpPr/>
            <p:nvPr/>
          </p:nvGrpSpPr>
          <p:grpSpPr>
            <a:xfrm>
              <a:off x="695400" y="2973947"/>
              <a:ext cx="2736304" cy="916608"/>
              <a:chOff x="5244795" y="2224027"/>
              <a:chExt cx="3738146" cy="1103679"/>
            </a:xfrm>
          </p:grpSpPr>
          <p:sp>
            <p:nvSpPr>
              <p:cNvPr id="147" name="文本框 214"/>
              <p:cNvSpPr txBox="1"/>
              <p:nvPr/>
            </p:nvSpPr>
            <p:spPr>
              <a:xfrm>
                <a:off x="5244795" y="2271449"/>
                <a:ext cx="1489950" cy="285355"/>
              </a:xfrm>
              <a:prstGeom prst="rect">
                <a:avLst/>
              </a:prstGeom>
              <a:noFill/>
            </p:spPr>
            <p:txBody>
              <a:bodyPr wrap="square" lIns="0" tIns="0" rIns="0" bIns="0" rtlCol="0">
                <a:spAutoFit/>
              </a:bodyPr>
              <a:lstStyle/>
              <a:p>
                <a:pPr algn="ctr" defTabSz="1097499">
                  <a:lnSpc>
                    <a:spcPct val="140000"/>
                  </a:lnSpc>
                  <a:buClr>
                    <a:srgbClr val="1F497D"/>
                  </a:buClr>
                  <a:buSzPct val="60000"/>
                </a:pPr>
                <a:r>
                  <a:rPr lang="zh-CN" altLang="en-US" sz="1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图书馆  </a:t>
                </a:r>
                <a:r>
                  <a:rPr lang="en-US" altLang="zh-CN" sz="1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VDC</a:t>
                </a:r>
              </a:p>
            </p:txBody>
          </p:sp>
          <p:sp>
            <p:nvSpPr>
              <p:cNvPr id="148" name="文本框 223"/>
              <p:cNvSpPr txBox="1"/>
              <p:nvPr/>
            </p:nvSpPr>
            <p:spPr>
              <a:xfrm>
                <a:off x="7596951" y="2224027"/>
                <a:ext cx="1367848" cy="272385"/>
              </a:xfrm>
              <a:prstGeom prst="rect">
                <a:avLst/>
              </a:prstGeom>
              <a:noFill/>
            </p:spPr>
            <p:txBody>
              <a:bodyPr wrap="square" lIns="0" tIns="0" rIns="0" bIns="0" rtlCol="0">
                <a:spAutoFit/>
              </a:bodyPr>
              <a:lstStyle/>
              <a:p>
                <a:pPr algn="ctr" defTabSz="1097499">
                  <a:lnSpc>
                    <a:spcPct val="140000"/>
                  </a:lnSpc>
                  <a:buClr>
                    <a:srgbClr val="1F497D"/>
                  </a:buClr>
                  <a:buSzPct val="60000"/>
                </a:pPr>
                <a:r>
                  <a:rPr lang="zh-CN" altLang="en-US"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管理学院</a:t>
                </a:r>
                <a:r>
                  <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VDC</a:t>
                </a:r>
              </a:p>
            </p:txBody>
          </p:sp>
          <p:grpSp>
            <p:nvGrpSpPr>
              <p:cNvPr id="149" name="组合 200"/>
              <p:cNvGrpSpPr>
                <a:grpSpLocks noChangeAspect="1"/>
              </p:cNvGrpSpPr>
              <p:nvPr/>
            </p:nvGrpSpPr>
            <p:grpSpPr>
              <a:xfrm>
                <a:off x="5343167" y="2535706"/>
                <a:ext cx="1398908" cy="792000"/>
                <a:chOff x="1480046" y="2450927"/>
                <a:chExt cx="1451909" cy="830158"/>
              </a:xfrm>
            </p:grpSpPr>
            <p:pic>
              <p:nvPicPr>
                <p:cNvPr id="157" name="droppedImage.pdf"/>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t="-12363" b="-1"/>
                <a:stretch/>
              </p:blipFill>
              <p:spPr bwMode="auto">
                <a:xfrm>
                  <a:off x="1720053" y="3111057"/>
                  <a:ext cx="616868" cy="136800"/>
                </a:xfrm>
                <a:prstGeom prst="rect">
                  <a:avLst/>
                </a:prstGeom>
                <a:noFill/>
                <a:ln w="12700">
                  <a:noFill/>
                  <a:miter lim="400000"/>
                  <a:headEnd/>
                  <a:tailEnd/>
                </a:ln>
              </p:spPr>
            </p:pic>
            <p:sp>
              <p:nvSpPr>
                <p:cNvPr id="158" name="Freeform 8"/>
                <p:cNvSpPr>
                  <a:spLocks/>
                </p:cNvSpPr>
                <p:nvPr/>
              </p:nvSpPr>
              <p:spPr bwMode="auto">
                <a:xfrm>
                  <a:off x="1480046" y="2450927"/>
                  <a:ext cx="1451909" cy="830158"/>
                </a:xfrm>
                <a:custGeom>
                  <a:avLst/>
                  <a:gdLst/>
                  <a:ahLst/>
                  <a:cxnLst>
                    <a:cxn ang="0">
                      <a:pos x="5492" y="1876"/>
                    </a:cxn>
                    <a:cxn ang="0">
                      <a:pos x="5426" y="1682"/>
                    </a:cxn>
                    <a:cxn ang="0">
                      <a:pos x="5326" y="1506"/>
                    </a:cxn>
                    <a:cxn ang="0">
                      <a:pos x="5198" y="1350"/>
                    </a:cxn>
                    <a:cxn ang="0">
                      <a:pos x="5046" y="1220"/>
                    </a:cxn>
                    <a:cxn ang="0">
                      <a:pos x="4874" y="1116"/>
                    </a:cxn>
                    <a:cxn ang="0">
                      <a:pos x="4682" y="1042"/>
                    </a:cxn>
                    <a:cxn ang="0">
                      <a:pos x="4476" y="1004"/>
                    </a:cxn>
                    <a:cxn ang="0">
                      <a:pos x="4302" y="1002"/>
                    </a:cxn>
                    <a:cxn ang="0">
                      <a:pos x="4184" y="898"/>
                    </a:cxn>
                    <a:cxn ang="0">
                      <a:pos x="4060" y="694"/>
                    </a:cxn>
                    <a:cxn ang="0">
                      <a:pos x="3908" y="512"/>
                    </a:cxn>
                    <a:cxn ang="0">
                      <a:pos x="3732" y="352"/>
                    </a:cxn>
                    <a:cxn ang="0">
                      <a:pos x="3534" y="218"/>
                    </a:cxn>
                    <a:cxn ang="0">
                      <a:pos x="3316" y="114"/>
                    </a:cxn>
                    <a:cxn ang="0">
                      <a:pos x="3084" y="42"/>
                    </a:cxn>
                    <a:cxn ang="0">
                      <a:pos x="2838" y="4"/>
                    </a:cxn>
                    <a:cxn ang="0">
                      <a:pos x="2630" y="2"/>
                    </a:cxn>
                    <a:cxn ang="0">
                      <a:pos x="2318" y="46"/>
                    </a:cxn>
                    <a:cxn ang="0">
                      <a:pos x="2026" y="146"/>
                    </a:cxn>
                    <a:cxn ang="0">
                      <a:pos x="1764" y="296"/>
                    </a:cxn>
                    <a:cxn ang="0">
                      <a:pos x="1532" y="490"/>
                    </a:cxn>
                    <a:cxn ang="0">
                      <a:pos x="1340" y="724"/>
                    </a:cxn>
                    <a:cxn ang="0">
                      <a:pos x="1194" y="988"/>
                    </a:cxn>
                    <a:cxn ang="0">
                      <a:pos x="1096" y="1280"/>
                    </a:cxn>
                    <a:cxn ang="0">
                      <a:pos x="1058" y="1514"/>
                    </a:cxn>
                    <a:cxn ang="0">
                      <a:pos x="908" y="1500"/>
                    </a:cxn>
                    <a:cxn ang="0">
                      <a:pos x="770" y="1510"/>
                    </a:cxn>
                    <a:cxn ang="0">
                      <a:pos x="596" y="1556"/>
                    </a:cxn>
                    <a:cxn ang="0">
                      <a:pos x="436" y="1632"/>
                    </a:cxn>
                    <a:cxn ang="0">
                      <a:pos x="296" y="1736"/>
                    </a:cxn>
                    <a:cxn ang="0">
                      <a:pos x="180" y="1864"/>
                    </a:cxn>
                    <a:cxn ang="0">
                      <a:pos x="90" y="2014"/>
                    </a:cxn>
                    <a:cxn ang="0">
                      <a:pos x="28" y="2182"/>
                    </a:cxn>
                    <a:cxn ang="0">
                      <a:pos x="0" y="2362"/>
                    </a:cxn>
                    <a:cxn ang="0">
                      <a:pos x="4" y="2500"/>
                    </a:cxn>
                    <a:cxn ang="0">
                      <a:pos x="40" y="2678"/>
                    </a:cxn>
                    <a:cxn ang="0">
                      <a:pos x="110" y="2840"/>
                    </a:cxn>
                    <a:cxn ang="0">
                      <a:pos x="206" y="2986"/>
                    </a:cxn>
                    <a:cxn ang="0">
                      <a:pos x="330" y="3108"/>
                    </a:cxn>
                    <a:cxn ang="0">
                      <a:pos x="474" y="3206"/>
                    </a:cxn>
                    <a:cxn ang="0">
                      <a:pos x="638" y="3276"/>
                    </a:cxn>
                    <a:cxn ang="0">
                      <a:pos x="814" y="3312"/>
                    </a:cxn>
                    <a:cxn ang="0">
                      <a:pos x="5486" y="3316"/>
                    </a:cxn>
                    <a:cxn ang="0">
                      <a:pos x="5620" y="3302"/>
                    </a:cxn>
                    <a:cxn ang="0">
                      <a:pos x="5746" y="3264"/>
                    </a:cxn>
                    <a:cxn ang="0">
                      <a:pos x="5860" y="3202"/>
                    </a:cxn>
                    <a:cxn ang="0">
                      <a:pos x="5958" y="3120"/>
                    </a:cxn>
                    <a:cxn ang="0">
                      <a:pos x="6040" y="3022"/>
                    </a:cxn>
                    <a:cxn ang="0">
                      <a:pos x="6102" y="2908"/>
                    </a:cxn>
                    <a:cxn ang="0">
                      <a:pos x="6140" y="2782"/>
                    </a:cxn>
                    <a:cxn ang="0">
                      <a:pos x="6154" y="2646"/>
                    </a:cxn>
                    <a:cxn ang="0">
                      <a:pos x="6146" y="2548"/>
                    </a:cxn>
                    <a:cxn ang="0">
                      <a:pos x="6116" y="2422"/>
                    </a:cxn>
                    <a:cxn ang="0">
                      <a:pos x="6062" y="2308"/>
                    </a:cxn>
                    <a:cxn ang="0">
                      <a:pos x="5988" y="2206"/>
                    </a:cxn>
                    <a:cxn ang="0">
                      <a:pos x="5898" y="2120"/>
                    </a:cxn>
                    <a:cxn ang="0">
                      <a:pos x="5792" y="2054"/>
                    </a:cxn>
                    <a:cxn ang="0">
                      <a:pos x="5674" y="2006"/>
                    </a:cxn>
                    <a:cxn ang="0">
                      <a:pos x="5546" y="1982"/>
                    </a:cxn>
                  </a:cxnLst>
                  <a:rect l="0" t="0" r="r" b="b"/>
                  <a:pathLst>
                    <a:path w="6154" h="3316">
                      <a:moveTo>
                        <a:pt x="5512" y="1980"/>
                      </a:moveTo>
                      <a:lnTo>
                        <a:pt x="5512" y="1980"/>
                      </a:lnTo>
                      <a:lnTo>
                        <a:pt x="5504" y="1928"/>
                      </a:lnTo>
                      <a:lnTo>
                        <a:pt x="5492" y="1876"/>
                      </a:lnTo>
                      <a:lnTo>
                        <a:pt x="5478" y="1826"/>
                      </a:lnTo>
                      <a:lnTo>
                        <a:pt x="5462" y="1778"/>
                      </a:lnTo>
                      <a:lnTo>
                        <a:pt x="5446" y="1730"/>
                      </a:lnTo>
                      <a:lnTo>
                        <a:pt x="5426" y="1682"/>
                      </a:lnTo>
                      <a:lnTo>
                        <a:pt x="5404" y="1636"/>
                      </a:lnTo>
                      <a:lnTo>
                        <a:pt x="5380" y="1592"/>
                      </a:lnTo>
                      <a:lnTo>
                        <a:pt x="5354" y="1548"/>
                      </a:lnTo>
                      <a:lnTo>
                        <a:pt x="5326" y="1506"/>
                      </a:lnTo>
                      <a:lnTo>
                        <a:pt x="5296" y="1466"/>
                      </a:lnTo>
                      <a:lnTo>
                        <a:pt x="5266" y="1426"/>
                      </a:lnTo>
                      <a:lnTo>
                        <a:pt x="5234" y="1388"/>
                      </a:lnTo>
                      <a:lnTo>
                        <a:pt x="5198" y="1350"/>
                      </a:lnTo>
                      <a:lnTo>
                        <a:pt x="5162" y="1316"/>
                      </a:lnTo>
                      <a:lnTo>
                        <a:pt x="5126" y="1282"/>
                      </a:lnTo>
                      <a:lnTo>
                        <a:pt x="5086" y="1250"/>
                      </a:lnTo>
                      <a:lnTo>
                        <a:pt x="5046" y="1220"/>
                      </a:lnTo>
                      <a:lnTo>
                        <a:pt x="5006" y="1190"/>
                      </a:lnTo>
                      <a:lnTo>
                        <a:pt x="4962" y="1164"/>
                      </a:lnTo>
                      <a:lnTo>
                        <a:pt x="4918" y="1138"/>
                      </a:lnTo>
                      <a:lnTo>
                        <a:pt x="4874" y="1116"/>
                      </a:lnTo>
                      <a:lnTo>
                        <a:pt x="4826" y="1094"/>
                      </a:lnTo>
                      <a:lnTo>
                        <a:pt x="4780" y="1074"/>
                      </a:lnTo>
                      <a:lnTo>
                        <a:pt x="4732" y="1058"/>
                      </a:lnTo>
                      <a:lnTo>
                        <a:pt x="4682" y="1042"/>
                      </a:lnTo>
                      <a:lnTo>
                        <a:pt x="4632" y="1030"/>
                      </a:lnTo>
                      <a:lnTo>
                        <a:pt x="4580" y="1020"/>
                      </a:lnTo>
                      <a:lnTo>
                        <a:pt x="4528" y="1010"/>
                      </a:lnTo>
                      <a:lnTo>
                        <a:pt x="4476" y="1004"/>
                      </a:lnTo>
                      <a:lnTo>
                        <a:pt x="4422" y="1002"/>
                      </a:lnTo>
                      <a:lnTo>
                        <a:pt x="4368" y="1000"/>
                      </a:lnTo>
                      <a:lnTo>
                        <a:pt x="4368" y="1000"/>
                      </a:lnTo>
                      <a:lnTo>
                        <a:pt x="4302" y="1002"/>
                      </a:lnTo>
                      <a:lnTo>
                        <a:pt x="4236" y="1008"/>
                      </a:lnTo>
                      <a:lnTo>
                        <a:pt x="4236" y="1008"/>
                      </a:lnTo>
                      <a:lnTo>
                        <a:pt x="4212" y="952"/>
                      </a:lnTo>
                      <a:lnTo>
                        <a:pt x="4184" y="898"/>
                      </a:lnTo>
                      <a:lnTo>
                        <a:pt x="4156" y="846"/>
                      </a:lnTo>
                      <a:lnTo>
                        <a:pt x="4126" y="794"/>
                      </a:lnTo>
                      <a:lnTo>
                        <a:pt x="4094" y="744"/>
                      </a:lnTo>
                      <a:lnTo>
                        <a:pt x="4060" y="694"/>
                      </a:lnTo>
                      <a:lnTo>
                        <a:pt x="4024" y="646"/>
                      </a:lnTo>
                      <a:lnTo>
                        <a:pt x="3988" y="600"/>
                      </a:lnTo>
                      <a:lnTo>
                        <a:pt x="3948" y="554"/>
                      </a:lnTo>
                      <a:lnTo>
                        <a:pt x="3908" y="512"/>
                      </a:lnTo>
                      <a:lnTo>
                        <a:pt x="3866" y="470"/>
                      </a:lnTo>
                      <a:lnTo>
                        <a:pt x="3822" y="428"/>
                      </a:lnTo>
                      <a:lnTo>
                        <a:pt x="3778" y="390"/>
                      </a:lnTo>
                      <a:lnTo>
                        <a:pt x="3732" y="352"/>
                      </a:lnTo>
                      <a:lnTo>
                        <a:pt x="3684" y="316"/>
                      </a:lnTo>
                      <a:lnTo>
                        <a:pt x="3636" y="282"/>
                      </a:lnTo>
                      <a:lnTo>
                        <a:pt x="3586" y="248"/>
                      </a:lnTo>
                      <a:lnTo>
                        <a:pt x="3534" y="218"/>
                      </a:lnTo>
                      <a:lnTo>
                        <a:pt x="3482" y="190"/>
                      </a:lnTo>
                      <a:lnTo>
                        <a:pt x="3428" y="162"/>
                      </a:lnTo>
                      <a:lnTo>
                        <a:pt x="3372" y="138"/>
                      </a:lnTo>
                      <a:lnTo>
                        <a:pt x="3316" y="114"/>
                      </a:lnTo>
                      <a:lnTo>
                        <a:pt x="3260" y="92"/>
                      </a:lnTo>
                      <a:lnTo>
                        <a:pt x="3202" y="74"/>
                      </a:lnTo>
                      <a:lnTo>
                        <a:pt x="3144" y="56"/>
                      </a:lnTo>
                      <a:lnTo>
                        <a:pt x="3084" y="42"/>
                      </a:lnTo>
                      <a:lnTo>
                        <a:pt x="3024" y="30"/>
                      </a:lnTo>
                      <a:lnTo>
                        <a:pt x="2962" y="18"/>
                      </a:lnTo>
                      <a:lnTo>
                        <a:pt x="2900" y="10"/>
                      </a:lnTo>
                      <a:lnTo>
                        <a:pt x="2838" y="4"/>
                      </a:lnTo>
                      <a:lnTo>
                        <a:pt x="2774" y="0"/>
                      </a:lnTo>
                      <a:lnTo>
                        <a:pt x="2710" y="0"/>
                      </a:lnTo>
                      <a:lnTo>
                        <a:pt x="2710" y="0"/>
                      </a:lnTo>
                      <a:lnTo>
                        <a:pt x="2630" y="2"/>
                      </a:lnTo>
                      <a:lnTo>
                        <a:pt x="2550" y="8"/>
                      </a:lnTo>
                      <a:lnTo>
                        <a:pt x="2472" y="16"/>
                      </a:lnTo>
                      <a:lnTo>
                        <a:pt x="2394" y="30"/>
                      </a:lnTo>
                      <a:lnTo>
                        <a:pt x="2318" y="46"/>
                      </a:lnTo>
                      <a:lnTo>
                        <a:pt x="2242" y="66"/>
                      </a:lnTo>
                      <a:lnTo>
                        <a:pt x="2168" y="90"/>
                      </a:lnTo>
                      <a:lnTo>
                        <a:pt x="2096" y="116"/>
                      </a:lnTo>
                      <a:lnTo>
                        <a:pt x="2026" y="146"/>
                      </a:lnTo>
                      <a:lnTo>
                        <a:pt x="1958" y="180"/>
                      </a:lnTo>
                      <a:lnTo>
                        <a:pt x="1892" y="216"/>
                      </a:lnTo>
                      <a:lnTo>
                        <a:pt x="1826" y="256"/>
                      </a:lnTo>
                      <a:lnTo>
                        <a:pt x="1764" y="296"/>
                      </a:lnTo>
                      <a:lnTo>
                        <a:pt x="1702" y="342"/>
                      </a:lnTo>
                      <a:lnTo>
                        <a:pt x="1644" y="388"/>
                      </a:lnTo>
                      <a:lnTo>
                        <a:pt x="1586" y="438"/>
                      </a:lnTo>
                      <a:lnTo>
                        <a:pt x="1532" y="490"/>
                      </a:lnTo>
                      <a:lnTo>
                        <a:pt x="1480" y="546"/>
                      </a:lnTo>
                      <a:lnTo>
                        <a:pt x="1432" y="602"/>
                      </a:lnTo>
                      <a:lnTo>
                        <a:pt x="1386" y="662"/>
                      </a:lnTo>
                      <a:lnTo>
                        <a:pt x="1340" y="724"/>
                      </a:lnTo>
                      <a:lnTo>
                        <a:pt x="1300" y="786"/>
                      </a:lnTo>
                      <a:lnTo>
                        <a:pt x="1262" y="852"/>
                      </a:lnTo>
                      <a:lnTo>
                        <a:pt x="1226" y="920"/>
                      </a:lnTo>
                      <a:lnTo>
                        <a:pt x="1194" y="988"/>
                      </a:lnTo>
                      <a:lnTo>
                        <a:pt x="1164" y="1058"/>
                      </a:lnTo>
                      <a:lnTo>
                        <a:pt x="1138" y="1132"/>
                      </a:lnTo>
                      <a:lnTo>
                        <a:pt x="1116" y="1204"/>
                      </a:lnTo>
                      <a:lnTo>
                        <a:pt x="1096" y="1280"/>
                      </a:lnTo>
                      <a:lnTo>
                        <a:pt x="1080" y="1356"/>
                      </a:lnTo>
                      <a:lnTo>
                        <a:pt x="1068" y="1434"/>
                      </a:lnTo>
                      <a:lnTo>
                        <a:pt x="1058" y="1514"/>
                      </a:lnTo>
                      <a:lnTo>
                        <a:pt x="1058" y="1514"/>
                      </a:lnTo>
                      <a:lnTo>
                        <a:pt x="1022" y="1508"/>
                      </a:lnTo>
                      <a:lnTo>
                        <a:pt x="984" y="1504"/>
                      </a:lnTo>
                      <a:lnTo>
                        <a:pt x="946" y="1500"/>
                      </a:lnTo>
                      <a:lnTo>
                        <a:pt x="908" y="1500"/>
                      </a:lnTo>
                      <a:lnTo>
                        <a:pt x="908" y="1500"/>
                      </a:lnTo>
                      <a:lnTo>
                        <a:pt x="860" y="1502"/>
                      </a:lnTo>
                      <a:lnTo>
                        <a:pt x="814" y="1504"/>
                      </a:lnTo>
                      <a:lnTo>
                        <a:pt x="770" y="1510"/>
                      </a:lnTo>
                      <a:lnTo>
                        <a:pt x="724" y="1518"/>
                      </a:lnTo>
                      <a:lnTo>
                        <a:pt x="680" y="1528"/>
                      </a:lnTo>
                      <a:lnTo>
                        <a:pt x="638" y="1540"/>
                      </a:lnTo>
                      <a:lnTo>
                        <a:pt x="596" y="1556"/>
                      </a:lnTo>
                      <a:lnTo>
                        <a:pt x="554" y="1572"/>
                      </a:lnTo>
                      <a:lnTo>
                        <a:pt x="514" y="1590"/>
                      </a:lnTo>
                      <a:lnTo>
                        <a:pt x="474" y="1610"/>
                      </a:lnTo>
                      <a:lnTo>
                        <a:pt x="436" y="1632"/>
                      </a:lnTo>
                      <a:lnTo>
                        <a:pt x="400" y="1656"/>
                      </a:lnTo>
                      <a:lnTo>
                        <a:pt x="364" y="1680"/>
                      </a:lnTo>
                      <a:lnTo>
                        <a:pt x="330" y="1708"/>
                      </a:lnTo>
                      <a:lnTo>
                        <a:pt x="296" y="1736"/>
                      </a:lnTo>
                      <a:lnTo>
                        <a:pt x="266" y="1766"/>
                      </a:lnTo>
                      <a:lnTo>
                        <a:pt x="236" y="1798"/>
                      </a:lnTo>
                      <a:lnTo>
                        <a:pt x="206" y="1830"/>
                      </a:lnTo>
                      <a:lnTo>
                        <a:pt x="180" y="1864"/>
                      </a:lnTo>
                      <a:lnTo>
                        <a:pt x="154" y="1900"/>
                      </a:lnTo>
                      <a:lnTo>
                        <a:pt x="130" y="1938"/>
                      </a:lnTo>
                      <a:lnTo>
                        <a:pt x="110" y="1976"/>
                      </a:lnTo>
                      <a:lnTo>
                        <a:pt x="90" y="2014"/>
                      </a:lnTo>
                      <a:lnTo>
                        <a:pt x="70" y="2054"/>
                      </a:lnTo>
                      <a:lnTo>
                        <a:pt x="54" y="2096"/>
                      </a:lnTo>
                      <a:lnTo>
                        <a:pt x="40" y="2138"/>
                      </a:lnTo>
                      <a:lnTo>
                        <a:pt x="28" y="2182"/>
                      </a:lnTo>
                      <a:lnTo>
                        <a:pt x="18" y="2224"/>
                      </a:lnTo>
                      <a:lnTo>
                        <a:pt x="10" y="2270"/>
                      </a:lnTo>
                      <a:lnTo>
                        <a:pt x="4" y="2316"/>
                      </a:lnTo>
                      <a:lnTo>
                        <a:pt x="0" y="2362"/>
                      </a:lnTo>
                      <a:lnTo>
                        <a:pt x="0" y="2408"/>
                      </a:lnTo>
                      <a:lnTo>
                        <a:pt x="0" y="2408"/>
                      </a:lnTo>
                      <a:lnTo>
                        <a:pt x="0" y="2454"/>
                      </a:lnTo>
                      <a:lnTo>
                        <a:pt x="4" y="2500"/>
                      </a:lnTo>
                      <a:lnTo>
                        <a:pt x="10" y="2546"/>
                      </a:lnTo>
                      <a:lnTo>
                        <a:pt x="18" y="2590"/>
                      </a:lnTo>
                      <a:lnTo>
                        <a:pt x="28" y="2634"/>
                      </a:lnTo>
                      <a:lnTo>
                        <a:pt x="40" y="2678"/>
                      </a:lnTo>
                      <a:lnTo>
                        <a:pt x="54" y="2720"/>
                      </a:lnTo>
                      <a:lnTo>
                        <a:pt x="70" y="2762"/>
                      </a:lnTo>
                      <a:lnTo>
                        <a:pt x="90" y="2802"/>
                      </a:lnTo>
                      <a:lnTo>
                        <a:pt x="110" y="2840"/>
                      </a:lnTo>
                      <a:lnTo>
                        <a:pt x="130" y="2878"/>
                      </a:lnTo>
                      <a:lnTo>
                        <a:pt x="154" y="2916"/>
                      </a:lnTo>
                      <a:lnTo>
                        <a:pt x="180" y="2952"/>
                      </a:lnTo>
                      <a:lnTo>
                        <a:pt x="206" y="2986"/>
                      </a:lnTo>
                      <a:lnTo>
                        <a:pt x="236" y="3018"/>
                      </a:lnTo>
                      <a:lnTo>
                        <a:pt x="266" y="3050"/>
                      </a:lnTo>
                      <a:lnTo>
                        <a:pt x="296" y="3080"/>
                      </a:lnTo>
                      <a:lnTo>
                        <a:pt x="330" y="3108"/>
                      </a:lnTo>
                      <a:lnTo>
                        <a:pt x="364" y="3136"/>
                      </a:lnTo>
                      <a:lnTo>
                        <a:pt x="400" y="3160"/>
                      </a:lnTo>
                      <a:lnTo>
                        <a:pt x="436" y="3184"/>
                      </a:lnTo>
                      <a:lnTo>
                        <a:pt x="474" y="3206"/>
                      </a:lnTo>
                      <a:lnTo>
                        <a:pt x="514" y="3226"/>
                      </a:lnTo>
                      <a:lnTo>
                        <a:pt x="554" y="3244"/>
                      </a:lnTo>
                      <a:lnTo>
                        <a:pt x="596" y="3260"/>
                      </a:lnTo>
                      <a:lnTo>
                        <a:pt x="638" y="3276"/>
                      </a:lnTo>
                      <a:lnTo>
                        <a:pt x="680" y="3288"/>
                      </a:lnTo>
                      <a:lnTo>
                        <a:pt x="724" y="3298"/>
                      </a:lnTo>
                      <a:lnTo>
                        <a:pt x="770" y="3306"/>
                      </a:lnTo>
                      <a:lnTo>
                        <a:pt x="814" y="3312"/>
                      </a:lnTo>
                      <a:lnTo>
                        <a:pt x="860" y="3314"/>
                      </a:lnTo>
                      <a:lnTo>
                        <a:pt x="908" y="3316"/>
                      </a:lnTo>
                      <a:lnTo>
                        <a:pt x="5486" y="3316"/>
                      </a:lnTo>
                      <a:lnTo>
                        <a:pt x="5486" y="3316"/>
                      </a:lnTo>
                      <a:lnTo>
                        <a:pt x="5520" y="3316"/>
                      </a:lnTo>
                      <a:lnTo>
                        <a:pt x="5554" y="3312"/>
                      </a:lnTo>
                      <a:lnTo>
                        <a:pt x="5588" y="3308"/>
                      </a:lnTo>
                      <a:lnTo>
                        <a:pt x="5620" y="3302"/>
                      </a:lnTo>
                      <a:lnTo>
                        <a:pt x="5652" y="3294"/>
                      </a:lnTo>
                      <a:lnTo>
                        <a:pt x="5684" y="3286"/>
                      </a:lnTo>
                      <a:lnTo>
                        <a:pt x="5716" y="3276"/>
                      </a:lnTo>
                      <a:lnTo>
                        <a:pt x="5746" y="3264"/>
                      </a:lnTo>
                      <a:lnTo>
                        <a:pt x="5776" y="3250"/>
                      </a:lnTo>
                      <a:lnTo>
                        <a:pt x="5804" y="3236"/>
                      </a:lnTo>
                      <a:lnTo>
                        <a:pt x="5832" y="3220"/>
                      </a:lnTo>
                      <a:lnTo>
                        <a:pt x="5860" y="3202"/>
                      </a:lnTo>
                      <a:lnTo>
                        <a:pt x="5886" y="3184"/>
                      </a:lnTo>
                      <a:lnTo>
                        <a:pt x="5910" y="3164"/>
                      </a:lnTo>
                      <a:lnTo>
                        <a:pt x="5934" y="3142"/>
                      </a:lnTo>
                      <a:lnTo>
                        <a:pt x="5958" y="3120"/>
                      </a:lnTo>
                      <a:lnTo>
                        <a:pt x="5980" y="3096"/>
                      </a:lnTo>
                      <a:lnTo>
                        <a:pt x="6002" y="3072"/>
                      </a:lnTo>
                      <a:lnTo>
                        <a:pt x="6022" y="3048"/>
                      </a:lnTo>
                      <a:lnTo>
                        <a:pt x="6040" y="3022"/>
                      </a:lnTo>
                      <a:lnTo>
                        <a:pt x="6058" y="2994"/>
                      </a:lnTo>
                      <a:lnTo>
                        <a:pt x="6074" y="2966"/>
                      </a:lnTo>
                      <a:lnTo>
                        <a:pt x="6088" y="2938"/>
                      </a:lnTo>
                      <a:lnTo>
                        <a:pt x="6102" y="2908"/>
                      </a:lnTo>
                      <a:lnTo>
                        <a:pt x="6114" y="2878"/>
                      </a:lnTo>
                      <a:lnTo>
                        <a:pt x="6124" y="2846"/>
                      </a:lnTo>
                      <a:lnTo>
                        <a:pt x="6134" y="2814"/>
                      </a:lnTo>
                      <a:lnTo>
                        <a:pt x="6140" y="2782"/>
                      </a:lnTo>
                      <a:lnTo>
                        <a:pt x="6146" y="2748"/>
                      </a:lnTo>
                      <a:lnTo>
                        <a:pt x="6150" y="2716"/>
                      </a:lnTo>
                      <a:lnTo>
                        <a:pt x="6154" y="2682"/>
                      </a:lnTo>
                      <a:lnTo>
                        <a:pt x="6154" y="2646"/>
                      </a:lnTo>
                      <a:lnTo>
                        <a:pt x="6154" y="2646"/>
                      </a:lnTo>
                      <a:lnTo>
                        <a:pt x="6154" y="2614"/>
                      </a:lnTo>
                      <a:lnTo>
                        <a:pt x="6150" y="2580"/>
                      </a:lnTo>
                      <a:lnTo>
                        <a:pt x="6146" y="2548"/>
                      </a:lnTo>
                      <a:lnTo>
                        <a:pt x="6142" y="2516"/>
                      </a:lnTo>
                      <a:lnTo>
                        <a:pt x="6134" y="2484"/>
                      </a:lnTo>
                      <a:lnTo>
                        <a:pt x="6126" y="2452"/>
                      </a:lnTo>
                      <a:lnTo>
                        <a:pt x="6116" y="2422"/>
                      </a:lnTo>
                      <a:lnTo>
                        <a:pt x="6104" y="2392"/>
                      </a:lnTo>
                      <a:lnTo>
                        <a:pt x="6092" y="2364"/>
                      </a:lnTo>
                      <a:lnTo>
                        <a:pt x="6078" y="2336"/>
                      </a:lnTo>
                      <a:lnTo>
                        <a:pt x="6062" y="2308"/>
                      </a:lnTo>
                      <a:lnTo>
                        <a:pt x="6046" y="2282"/>
                      </a:lnTo>
                      <a:lnTo>
                        <a:pt x="6028" y="2256"/>
                      </a:lnTo>
                      <a:lnTo>
                        <a:pt x="6008" y="2230"/>
                      </a:lnTo>
                      <a:lnTo>
                        <a:pt x="5988" y="2206"/>
                      </a:lnTo>
                      <a:lnTo>
                        <a:pt x="5968" y="2184"/>
                      </a:lnTo>
                      <a:lnTo>
                        <a:pt x="5946" y="2162"/>
                      </a:lnTo>
                      <a:lnTo>
                        <a:pt x="5922" y="2140"/>
                      </a:lnTo>
                      <a:lnTo>
                        <a:pt x="5898" y="2120"/>
                      </a:lnTo>
                      <a:lnTo>
                        <a:pt x="5872" y="2102"/>
                      </a:lnTo>
                      <a:lnTo>
                        <a:pt x="5846" y="2084"/>
                      </a:lnTo>
                      <a:lnTo>
                        <a:pt x="5820" y="2068"/>
                      </a:lnTo>
                      <a:lnTo>
                        <a:pt x="5792" y="2054"/>
                      </a:lnTo>
                      <a:lnTo>
                        <a:pt x="5764" y="2040"/>
                      </a:lnTo>
                      <a:lnTo>
                        <a:pt x="5734" y="2026"/>
                      </a:lnTo>
                      <a:lnTo>
                        <a:pt x="5704" y="2016"/>
                      </a:lnTo>
                      <a:lnTo>
                        <a:pt x="5674" y="2006"/>
                      </a:lnTo>
                      <a:lnTo>
                        <a:pt x="5642" y="1998"/>
                      </a:lnTo>
                      <a:lnTo>
                        <a:pt x="5612" y="1990"/>
                      </a:lnTo>
                      <a:lnTo>
                        <a:pt x="5578" y="1986"/>
                      </a:lnTo>
                      <a:lnTo>
                        <a:pt x="5546" y="1982"/>
                      </a:lnTo>
                      <a:lnTo>
                        <a:pt x="5512" y="1980"/>
                      </a:lnTo>
                      <a:lnTo>
                        <a:pt x="5512" y="1980"/>
                      </a:lnTo>
                      <a:close/>
                    </a:path>
                  </a:pathLst>
                </a:cu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defTabSz="719106"/>
                  <a:endParaRPr lang="zh-CN" altLang="en-US" sz="2000">
                    <a:solidFill>
                      <a:schemeClr val="bg1"/>
                    </a:solidFill>
                    <a:latin typeface="微软雅黑" panose="020B0503020204020204" pitchFamily="34" charset="-122"/>
                    <a:ea typeface="微软雅黑" panose="020B0503020204020204" pitchFamily="34" charset="-122"/>
                  </a:endParaRPr>
                </a:p>
              </p:txBody>
            </p:sp>
            <p:pic>
              <p:nvPicPr>
                <p:cNvPr id="159" name="图片 1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73863" y="2539573"/>
                  <a:ext cx="286457" cy="314423"/>
                </a:xfrm>
                <a:prstGeom prst="rect">
                  <a:avLst/>
                </a:prstGeom>
              </p:spPr>
            </p:pic>
            <p:pic>
              <p:nvPicPr>
                <p:cNvPr id="160" name="Picture 14"/>
                <p:cNvPicPr>
                  <a:picLocks noChangeAspect="1" noChangeArrowheads="1"/>
                </p:cNvPicPr>
                <p:nvPr/>
              </p:nvPicPr>
              <p:blipFill>
                <a:blip r:embed="rId16" cstate="email">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10042" y="2649899"/>
                  <a:ext cx="193454" cy="17720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61" name="矩形 160"/>
                <p:cNvSpPr/>
                <p:nvPr/>
              </p:nvSpPr>
              <p:spPr>
                <a:xfrm>
                  <a:off x="1653330" y="2899870"/>
                  <a:ext cx="1080000" cy="1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097499">
                    <a:lnSpc>
                      <a:spcPct val="140000"/>
                    </a:lnSpc>
                    <a:buClr>
                      <a:srgbClr val="1F497D"/>
                    </a:buClr>
                    <a:buSzPct val="60000"/>
                  </a:pPr>
                  <a:r>
                    <a:rPr lang="en-US" altLang="zh-CN" sz="400" kern="0" dirty="0">
                      <a:solidFill>
                        <a:schemeClr val="bg1"/>
                      </a:solidFill>
                      <a:latin typeface="微软雅黑" panose="020B0503020204020204" pitchFamily="34" charset="-122"/>
                      <a:ea typeface="微软雅黑" panose="020B0503020204020204" pitchFamily="34" charset="-122"/>
                      <a:cs typeface="Arial" pitchFamily="34" charset="0"/>
                    </a:rPr>
                    <a:t>Resource/Manage/Application</a:t>
                  </a:r>
                </a:p>
              </p:txBody>
            </p:sp>
            <p:sp>
              <p:nvSpPr>
                <p:cNvPr id="162" name="Freeform 8"/>
                <p:cNvSpPr>
                  <a:spLocks noEditPoints="1"/>
                </p:cNvSpPr>
                <p:nvPr/>
              </p:nvSpPr>
              <p:spPr bwMode="auto">
                <a:xfrm>
                  <a:off x="2467821" y="3112419"/>
                  <a:ext cx="147744" cy="131367"/>
                </a:xfrm>
                <a:custGeom>
                  <a:avLst/>
                  <a:gdLst/>
                  <a:ahLst/>
                  <a:cxnLst>
                    <a:cxn ang="0">
                      <a:pos x="8871" y="35"/>
                    </a:cxn>
                    <a:cxn ang="0">
                      <a:pos x="10057" y="216"/>
                    </a:cxn>
                    <a:cxn ang="0">
                      <a:pos x="11178" y="538"/>
                    </a:cxn>
                    <a:cxn ang="0">
                      <a:pos x="12219" y="992"/>
                    </a:cxn>
                    <a:cxn ang="0">
                      <a:pos x="13166" y="1564"/>
                    </a:cxn>
                    <a:cxn ang="0">
                      <a:pos x="14004" y="2243"/>
                    </a:cxn>
                    <a:cxn ang="0">
                      <a:pos x="14721" y="3017"/>
                    </a:cxn>
                    <a:cxn ang="0">
                      <a:pos x="15304" y="3875"/>
                    </a:cxn>
                    <a:cxn ang="0">
                      <a:pos x="15737" y="4805"/>
                    </a:cxn>
                    <a:cxn ang="0">
                      <a:pos x="16006" y="5795"/>
                    </a:cxn>
                    <a:cxn ang="0">
                      <a:pos x="16100" y="6832"/>
                    </a:cxn>
                    <a:cxn ang="0">
                      <a:pos x="16006" y="7870"/>
                    </a:cxn>
                    <a:cxn ang="0">
                      <a:pos x="15737" y="8860"/>
                    </a:cxn>
                    <a:cxn ang="0">
                      <a:pos x="15304" y="9790"/>
                    </a:cxn>
                    <a:cxn ang="0">
                      <a:pos x="14721" y="10647"/>
                    </a:cxn>
                    <a:cxn ang="0">
                      <a:pos x="14004" y="11422"/>
                    </a:cxn>
                    <a:cxn ang="0">
                      <a:pos x="13166" y="12101"/>
                    </a:cxn>
                    <a:cxn ang="0">
                      <a:pos x="12219" y="12673"/>
                    </a:cxn>
                    <a:cxn ang="0">
                      <a:pos x="11178" y="13126"/>
                    </a:cxn>
                    <a:cxn ang="0">
                      <a:pos x="10057" y="13449"/>
                    </a:cxn>
                    <a:cxn ang="0">
                      <a:pos x="8871" y="13629"/>
                    </a:cxn>
                    <a:cxn ang="0">
                      <a:pos x="7636" y="13655"/>
                    </a:cxn>
                    <a:cxn ang="0">
                      <a:pos x="6431" y="13525"/>
                    </a:cxn>
                    <a:cxn ang="0">
                      <a:pos x="5287" y="13248"/>
                    </a:cxn>
                    <a:cxn ang="0">
                      <a:pos x="4218" y="12838"/>
                    </a:cxn>
                    <a:cxn ang="0">
                      <a:pos x="3238" y="12304"/>
                    </a:cxn>
                    <a:cxn ang="0">
                      <a:pos x="2363" y="11660"/>
                    </a:cxn>
                    <a:cxn ang="0">
                      <a:pos x="1603" y="10916"/>
                    </a:cxn>
                    <a:cxn ang="0">
                      <a:pos x="974" y="10084"/>
                    </a:cxn>
                    <a:cxn ang="0">
                      <a:pos x="490" y="9177"/>
                    </a:cxn>
                    <a:cxn ang="0">
                      <a:pos x="164" y="8206"/>
                    </a:cxn>
                    <a:cxn ang="0">
                      <a:pos x="10" y="7183"/>
                    </a:cxn>
                    <a:cxn ang="0">
                      <a:pos x="41" y="6136"/>
                    </a:cxn>
                    <a:cxn ang="0">
                      <a:pos x="254" y="5129"/>
                    </a:cxn>
                    <a:cxn ang="0">
                      <a:pos x="634" y="4178"/>
                    </a:cxn>
                    <a:cxn ang="0">
                      <a:pos x="1168" y="3294"/>
                    </a:cxn>
                    <a:cxn ang="0">
                      <a:pos x="1842" y="2490"/>
                    </a:cxn>
                    <a:cxn ang="0">
                      <a:pos x="2642" y="1779"/>
                    </a:cxn>
                    <a:cxn ang="0">
                      <a:pos x="3554" y="1169"/>
                    </a:cxn>
                    <a:cxn ang="0">
                      <a:pos x="4565" y="675"/>
                    </a:cxn>
                    <a:cxn ang="0">
                      <a:pos x="5660" y="308"/>
                    </a:cxn>
                    <a:cxn ang="0">
                      <a:pos x="6826" y="79"/>
                    </a:cxn>
                    <a:cxn ang="0">
                      <a:pos x="8050" y="0"/>
                    </a:cxn>
                    <a:cxn ang="0">
                      <a:pos x="9888" y="3284"/>
                    </a:cxn>
                    <a:cxn ang="0">
                      <a:pos x="7171" y="698"/>
                    </a:cxn>
                    <a:cxn ang="0">
                      <a:pos x="7130" y="4461"/>
                    </a:cxn>
                    <a:cxn ang="0">
                      <a:pos x="8970" y="9203"/>
                    </a:cxn>
                    <a:cxn ang="0">
                      <a:pos x="8929" y="12966"/>
                    </a:cxn>
                    <a:cxn ang="0">
                      <a:pos x="6212" y="10381"/>
                    </a:cxn>
                    <a:cxn ang="0">
                      <a:pos x="1485" y="6832"/>
                    </a:cxn>
                    <a:cxn ang="0">
                      <a:pos x="3841" y="5953"/>
                    </a:cxn>
                    <a:cxn ang="0">
                      <a:pos x="3841" y="7711"/>
                    </a:cxn>
                    <a:cxn ang="0">
                      <a:pos x="1485" y="6832"/>
                    </a:cxn>
                    <a:cxn ang="0">
                      <a:pos x="12259" y="4994"/>
                    </a:cxn>
                    <a:cxn ang="0">
                      <a:pos x="9674" y="7711"/>
                    </a:cxn>
                    <a:cxn ang="0">
                      <a:pos x="13437" y="7752"/>
                    </a:cxn>
                  </a:cxnLst>
                  <a:rect l="0" t="0" r="r" b="b"/>
                  <a:pathLst>
                    <a:path w="16100" h="13664">
                      <a:moveTo>
                        <a:pt x="8050" y="0"/>
                      </a:moveTo>
                      <a:lnTo>
                        <a:pt x="8464" y="9"/>
                      </a:lnTo>
                      <a:lnTo>
                        <a:pt x="8871" y="35"/>
                      </a:lnTo>
                      <a:lnTo>
                        <a:pt x="9273" y="79"/>
                      </a:lnTo>
                      <a:lnTo>
                        <a:pt x="9669" y="139"/>
                      </a:lnTo>
                      <a:lnTo>
                        <a:pt x="10057" y="216"/>
                      </a:lnTo>
                      <a:lnTo>
                        <a:pt x="10439" y="308"/>
                      </a:lnTo>
                      <a:lnTo>
                        <a:pt x="10813" y="416"/>
                      </a:lnTo>
                      <a:lnTo>
                        <a:pt x="11178" y="538"/>
                      </a:lnTo>
                      <a:lnTo>
                        <a:pt x="11535" y="675"/>
                      </a:lnTo>
                      <a:lnTo>
                        <a:pt x="11882" y="827"/>
                      </a:lnTo>
                      <a:lnTo>
                        <a:pt x="12219" y="992"/>
                      </a:lnTo>
                      <a:lnTo>
                        <a:pt x="12545" y="1169"/>
                      </a:lnTo>
                      <a:lnTo>
                        <a:pt x="12861" y="1360"/>
                      </a:lnTo>
                      <a:lnTo>
                        <a:pt x="13166" y="1564"/>
                      </a:lnTo>
                      <a:lnTo>
                        <a:pt x="13458" y="1779"/>
                      </a:lnTo>
                      <a:lnTo>
                        <a:pt x="13737" y="2005"/>
                      </a:lnTo>
                      <a:lnTo>
                        <a:pt x="14004" y="2243"/>
                      </a:lnTo>
                      <a:lnTo>
                        <a:pt x="14258" y="2490"/>
                      </a:lnTo>
                      <a:lnTo>
                        <a:pt x="14497" y="2749"/>
                      </a:lnTo>
                      <a:lnTo>
                        <a:pt x="14721" y="3017"/>
                      </a:lnTo>
                      <a:lnTo>
                        <a:pt x="14932" y="3294"/>
                      </a:lnTo>
                      <a:lnTo>
                        <a:pt x="15126" y="3580"/>
                      </a:lnTo>
                      <a:lnTo>
                        <a:pt x="15304" y="3875"/>
                      </a:lnTo>
                      <a:lnTo>
                        <a:pt x="15466" y="4178"/>
                      </a:lnTo>
                      <a:lnTo>
                        <a:pt x="15610" y="4488"/>
                      </a:lnTo>
                      <a:lnTo>
                        <a:pt x="15737" y="4805"/>
                      </a:lnTo>
                      <a:lnTo>
                        <a:pt x="15845" y="5129"/>
                      </a:lnTo>
                      <a:lnTo>
                        <a:pt x="15936" y="5459"/>
                      </a:lnTo>
                      <a:lnTo>
                        <a:pt x="16006" y="5795"/>
                      </a:lnTo>
                      <a:lnTo>
                        <a:pt x="16058" y="6136"/>
                      </a:lnTo>
                      <a:lnTo>
                        <a:pt x="16089" y="6482"/>
                      </a:lnTo>
                      <a:lnTo>
                        <a:pt x="16100" y="6832"/>
                      </a:lnTo>
                      <a:lnTo>
                        <a:pt x="16089" y="7183"/>
                      </a:lnTo>
                      <a:lnTo>
                        <a:pt x="16058" y="7529"/>
                      </a:lnTo>
                      <a:lnTo>
                        <a:pt x="16006" y="7870"/>
                      </a:lnTo>
                      <a:lnTo>
                        <a:pt x="15936" y="8206"/>
                      </a:lnTo>
                      <a:lnTo>
                        <a:pt x="15845" y="8536"/>
                      </a:lnTo>
                      <a:lnTo>
                        <a:pt x="15737" y="8860"/>
                      </a:lnTo>
                      <a:lnTo>
                        <a:pt x="15610" y="9177"/>
                      </a:lnTo>
                      <a:lnTo>
                        <a:pt x="15466" y="9487"/>
                      </a:lnTo>
                      <a:lnTo>
                        <a:pt x="15304" y="9790"/>
                      </a:lnTo>
                      <a:lnTo>
                        <a:pt x="15126" y="10084"/>
                      </a:lnTo>
                      <a:lnTo>
                        <a:pt x="14932" y="10371"/>
                      </a:lnTo>
                      <a:lnTo>
                        <a:pt x="14721" y="10647"/>
                      </a:lnTo>
                      <a:lnTo>
                        <a:pt x="14497" y="10916"/>
                      </a:lnTo>
                      <a:lnTo>
                        <a:pt x="14258" y="11174"/>
                      </a:lnTo>
                      <a:lnTo>
                        <a:pt x="14004" y="11422"/>
                      </a:lnTo>
                      <a:lnTo>
                        <a:pt x="13737" y="11660"/>
                      </a:lnTo>
                      <a:lnTo>
                        <a:pt x="13458" y="11886"/>
                      </a:lnTo>
                      <a:lnTo>
                        <a:pt x="13166" y="12101"/>
                      </a:lnTo>
                      <a:lnTo>
                        <a:pt x="12861" y="12304"/>
                      </a:lnTo>
                      <a:lnTo>
                        <a:pt x="12545" y="12495"/>
                      </a:lnTo>
                      <a:lnTo>
                        <a:pt x="12219" y="12673"/>
                      </a:lnTo>
                      <a:lnTo>
                        <a:pt x="11882" y="12838"/>
                      </a:lnTo>
                      <a:lnTo>
                        <a:pt x="11535" y="12989"/>
                      </a:lnTo>
                      <a:lnTo>
                        <a:pt x="11178" y="13126"/>
                      </a:lnTo>
                      <a:lnTo>
                        <a:pt x="10813" y="13248"/>
                      </a:lnTo>
                      <a:lnTo>
                        <a:pt x="10439" y="13356"/>
                      </a:lnTo>
                      <a:lnTo>
                        <a:pt x="10057" y="13449"/>
                      </a:lnTo>
                      <a:lnTo>
                        <a:pt x="9669" y="13525"/>
                      </a:lnTo>
                      <a:lnTo>
                        <a:pt x="9273" y="13586"/>
                      </a:lnTo>
                      <a:lnTo>
                        <a:pt x="8871" y="13629"/>
                      </a:lnTo>
                      <a:lnTo>
                        <a:pt x="8464" y="13655"/>
                      </a:lnTo>
                      <a:lnTo>
                        <a:pt x="8050" y="13664"/>
                      </a:lnTo>
                      <a:lnTo>
                        <a:pt x="7636" y="13655"/>
                      </a:lnTo>
                      <a:lnTo>
                        <a:pt x="7229" y="13629"/>
                      </a:lnTo>
                      <a:lnTo>
                        <a:pt x="6826" y="13586"/>
                      </a:lnTo>
                      <a:lnTo>
                        <a:pt x="6431" y="13525"/>
                      </a:lnTo>
                      <a:lnTo>
                        <a:pt x="6043" y="13449"/>
                      </a:lnTo>
                      <a:lnTo>
                        <a:pt x="5660" y="13356"/>
                      </a:lnTo>
                      <a:lnTo>
                        <a:pt x="5287" y="13248"/>
                      </a:lnTo>
                      <a:lnTo>
                        <a:pt x="4922" y="13126"/>
                      </a:lnTo>
                      <a:lnTo>
                        <a:pt x="4565" y="12989"/>
                      </a:lnTo>
                      <a:lnTo>
                        <a:pt x="4218" y="12838"/>
                      </a:lnTo>
                      <a:lnTo>
                        <a:pt x="3881" y="12673"/>
                      </a:lnTo>
                      <a:lnTo>
                        <a:pt x="3554" y="12495"/>
                      </a:lnTo>
                      <a:lnTo>
                        <a:pt x="3238" y="12304"/>
                      </a:lnTo>
                      <a:lnTo>
                        <a:pt x="2934" y="12101"/>
                      </a:lnTo>
                      <a:lnTo>
                        <a:pt x="2642" y="11886"/>
                      </a:lnTo>
                      <a:lnTo>
                        <a:pt x="2363" y="11660"/>
                      </a:lnTo>
                      <a:lnTo>
                        <a:pt x="2095" y="11422"/>
                      </a:lnTo>
                      <a:lnTo>
                        <a:pt x="1842" y="11174"/>
                      </a:lnTo>
                      <a:lnTo>
                        <a:pt x="1603" y="10916"/>
                      </a:lnTo>
                      <a:lnTo>
                        <a:pt x="1378" y="10647"/>
                      </a:lnTo>
                      <a:lnTo>
                        <a:pt x="1168" y="10371"/>
                      </a:lnTo>
                      <a:lnTo>
                        <a:pt x="974" y="10084"/>
                      </a:lnTo>
                      <a:lnTo>
                        <a:pt x="796" y="9790"/>
                      </a:lnTo>
                      <a:lnTo>
                        <a:pt x="634" y="9487"/>
                      </a:lnTo>
                      <a:lnTo>
                        <a:pt x="490" y="9177"/>
                      </a:lnTo>
                      <a:lnTo>
                        <a:pt x="363" y="8860"/>
                      </a:lnTo>
                      <a:lnTo>
                        <a:pt x="254" y="8536"/>
                      </a:lnTo>
                      <a:lnTo>
                        <a:pt x="164" y="8206"/>
                      </a:lnTo>
                      <a:lnTo>
                        <a:pt x="93" y="7870"/>
                      </a:lnTo>
                      <a:lnTo>
                        <a:pt x="41" y="7529"/>
                      </a:lnTo>
                      <a:lnTo>
                        <a:pt x="10" y="7183"/>
                      </a:lnTo>
                      <a:lnTo>
                        <a:pt x="0" y="6832"/>
                      </a:lnTo>
                      <a:lnTo>
                        <a:pt x="10" y="6482"/>
                      </a:lnTo>
                      <a:lnTo>
                        <a:pt x="41" y="6136"/>
                      </a:lnTo>
                      <a:lnTo>
                        <a:pt x="93" y="5795"/>
                      </a:lnTo>
                      <a:lnTo>
                        <a:pt x="164" y="5459"/>
                      </a:lnTo>
                      <a:lnTo>
                        <a:pt x="254" y="5129"/>
                      </a:lnTo>
                      <a:lnTo>
                        <a:pt x="363" y="4805"/>
                      </a:lnTo>
                      <a:lnTo>
                        <a:pt x="490" y="4488"/>
                      </a:lnTo>
                      <a:lnTo>
                        <a:pt x="634" y="4178"/>
                      </a:lnTo>
                      <a:lnTo>
                        <a:pt x="796" y="3875"/>
                      </a:lnTo>
                      <a:lnTo>
                        <a:pt x="974" y="3580"/>
                      </a:lnTo>
                      <a:lnTo>
                        <a:pt x="1168" y="3294"/>
                      </a:lnTo>
                      <a:lnTo>
                        <a:pt x="1378" y="3017"/>
                      </a:lnTo>
                      <a:lnTo>
                        <a:pt x="1603" y="2749"/>
                      </a:lnTo>
                      <a:lnTo>
                        <a:pt x="1842" y="2490"/>
                      </a:lnTo>
                      <a:lnTo>
                        <a:pt x="2095" y="2243"/>
                      </a:lnTo>
                      <a:lnTo>
                        <a:pt x="2363" y="2005"/>
                      </a:lnTo>
                      <a:lnTo>
                        <a:pt x="2642" y="1779"/>
                      </a:lnTo>
                      <a:lnTo>
                        <a:pt x="2934" y="1564"/>
                      </a:lnTo>
                      <a:lnTo>
                        <a:pt x="3238" y="1360"/>
                      </a:lnTo>
                      <a:lnTo>
                        <a:pt x="3554" y="1169"/>
                      </a:lnTo>
                      <a:lnTo>
                        <a:pt x="3881" y="992"/>
                      </a:lnTo>
                      <a:lnTo>
                        <a:pt x="4218" y="827"/>
                      </a:lnTo>
                      <a:lnTo>
                        <a:pt x="4565" y="675"/>
                      </a:lnTo>
                      <a:lnTo>
                        <a:pt x="4922" y="538"/>
                      </a:lnTo>
                      <a:lnTo>
                        <a:pt x="5287" y="416"/>
                      </a:lnTo>
                      <a:lnTo>
                        <a:pt x="5660" y="308"/>
                      </a:lnTo>
                      <a:lnTo>
                        <a:pt x="6043" y="216"/>
                      </a:lnTo>
                      <a:lnTo>
                        <a:pt x="6431" y="139"/>
                      </a:lnTo>
                      <a:lnTo>
                        <a:pt x="6826" y="79"/>
                      </a:lnTo>
                      <a:lnTo>
                        <a:pt x="7229" y="35"/>
                      </a:lnTo>
                      <a:lnTo>
                        <a:pt x="7636" y="9"/>
                      </a:lnTo>
                      <a:lnTo>
                        <a:pt x="8050" y="0"/>
                      </a:lnTo>
                      <a:close/>
                      <a:moveTo>
                        <a:pt x="8050" y="5640"/>
                      </a:moveTo>
                      <a:lnTo>
                        <a:pt x="8970" y="4461"/>
                      </a:lnTo>
                      <a:lnTo>
                        <a:pt x="9888" y="3284"/>
                      </a:lnTo>
                      <a:lnTo>
                        <a:pt x="8929" y="3284"/>
                      </a:lnTo>
                      <a:lnTo>
                        <a:pt x="8929" y="698"/>
                      </a:lnTo>
                      <a:lnTo>
                        <a:pt x="7171" y="698"/>
                      </a:lnTo>
                      <a:lnTo>
                        <a:pt x="7171" y="3284"/>
                      </a:lnTo>
                      <a:lnTo>
                        <a:pt x="6212" y="3284"/>
                      </a:lnTo>
                      <a:lnTo>
                        <a:pt x="7130" y="4461"/>
                      </a:lnTo>
                      <a:lnTo>
                        <a:pt x="8050" y="5640"/>
                      </a:lnTo>
                      <a:close/>
                      <a:moveTo>
                        <a:pt x="8050" y="8024"/>
                      </a:moveTo>
                      <a:lnTo>
                        <a:pt x="8970" y="9203"/>
                      </a:lnTo>
                      <a:lnTo>
                        <a:pt x="9888" y="10381"/>
                      </a:lnTo>
                      <a:lnTo>
                        <a:pt x="8929" y="10381"/>
                      </a:lnTo>
                      <a:lnTo>
                        <a:pt x="8929" y="12966"/>
                      </a:lnTo>
                      <a:lnTo>
                        <a:pt x="7171" y="12966"/>
                      </a:lnTo>
                      <a:lnTo>
                        <a:pt x="7171" y="10381"/>
                      </a:lnTo>
                      <a:lnTo>
                        <a:pt x="6212" y="10381"/>
                      </a:lnTo>
                      <a:lnTo>
                        <a:pt x="7130" y="9203"/>
                      </a:lnTo>
                      <a:lnTo>
                        <a:pt x="8050" y="8024"/>
                      </a:lnTo>
                      <a:close/>
                      <a:moveTo>
                        <a:pt x="1485" y="6832"/>
                      </a:moveTo>
                      <a:lnTo>
                        <a:pt x="2663" y="5912"/>
                      </a:lnTo>
                      <a:lnTo>
                        <a:pt x="3841" y="4994"/>
                      </a:lnTo>
                      <a:lnTo>
                        <a:pt x="3841" y="5953"/>
                      </a:lnTo>
                      <a:lnTo>
                        <a:pt x="6426" y="5953"/>
                      </a:lnTo>
                      <a:lnTo>
                        <a:pt x="6426" y="7711"/>
                      </a:lnTo>
                      <a:lnTo>
                        <a:pt x="3841" y="7711"/>
                      </a:lnTo>
                      <a:lnTo>
                        <a:pt x="3841" y="8670"/>
                      </a:lnTo>
                      <a:lnTo>
                        <a:pt x="2663" y="7752"/>
                      </a:lnTo>
                      <a:lnTo>
                        <a:pt x="1485" y="6832"/>
                      </a:lnTo>
                      <a:close/>
                      <a:moveTo>
                        <a:pt x="14615" y="6832"/>
                      </a:moveTo>
                      <a:lnTo>
                        <a:pt x="13437" y="5912"/>
                      </a:lnTo>
                      <a:lnTo>
                        <a:pt x="12259" y="4994"/>
                      </a:lnTo>
                      <a:lnTo>
                        <a:pt x="12259" y="5953"/>
                      </a:lnTo>
                      <a:lnTo>
                        <a:pt x="9674" y="5953"/>
                      </a:lnTo>
                      <a:lnTo>
                        <a:pt x="9674" y="7711"/>
                      </a:lnTo>
                      <a:lnTo>
                        <a:pt x="12259" y="7711"/>
                      </a:lnTo>
                      <a:lnTo>
                        <a:pt x="12259" y="8670"/>
                      </a:lnTo>
                      <a:lnTo>
                        <a:pt x="13437" y="7752"/>
                      </a:lnTo>
                      <a:lnTo>
                        <a:pt x="14615" y="6832"/>
                      </a:lnTo>
                      <a:close/>
                    </a:path>
                  </a:pathLst>
                </a:custGeom>
                <a:solidFill>
                  <a:srgbClr val="00B0F0"/>
                </a:solidFill>
                <a:ln w="9525">
                  <a:noFill/>
                  <a:round/>
                  <a:headEnd/>
                  <a:tailEnd/>
                </a:ln>
              </p:spPr>
              <p:txBody>
                <a:bodyPr vert="horz" wrap="square" lIns="91461" tIns="45731" rIns="91461" bIns="45731" numCol="1" anchor="t" anchorCtr="0" compatLnSpc="1">
                  <a:prstTxWarp prst="textNoShape">
                    <a:avLst/>
                  </a:prstTxWarp>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grpSp>
            <p:nvGrpSpPr>
              <p:cNvPr id="150" name="组合 207"/>
              <p:cNvGrpSpPr>
                <a:grpSpLocks noChangeAspect="1"/>
              </p:cNvGrpSpPr>
              <p:nvPr/>
            </p:nvGrpSpPr>
            <p:grpSpPr>
              <a:xfrm>
                <a:off x="7584033" y="2535706"/>
                <a:ext cx="1398908" cy="792000"/>
                <a:chOff x="1480046" y="2450927"/>
                <a:chExt cx="1451909" cy="830158"/>
              </a:xfrm>
            </p:grpSpPr>
            <p:pic>
              <p:nvPicPr>
                <p:cNvPr id="151" name="droppedImage.pdf"/>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t="-12363" b="-1"/>
                <a:stretch/>
              </p:blipFill>
              <p:spPr bwMode="auto">
                <a:xfrm>
                  <a:off x="1720053" y="3111057"/>
                  <a:ext cx="616868" cy="136800"/>
                </a:xfrm>
                <a:prstGeom prst="rect">
                  <a:avLst/>
                </a:prstGeom>
                <a:noFill/>
                <a:ln w="12700">
                  <a:noFill/>
                  <a:miter lim="400000"/>
                  <a:headEnd/>
                  <a:tailEnd/>
                </a:ln>
              </p:spPr>
            </p:pic>
            <p:sp>
              <p:nvSpPr>
                <p:cNvPr id="152" name="Freeform 8"/>
                <p:cNvSpPr>
                  <a:spLocks/>
                </p:cNvSpPr>
                <p:nvPr/>
              </p:nvSpPr>
              <p:spPr bwMode="auto">
                <a:xfrm>
                  <a:off x="1480046" y="2450927"/>
                  <a:ext cx="1451909" cy="830158"/>
                </a:xfrm>
                <a:custGeom>
                  <a:avLst/>
                  <a:gdLst/>
                  <a:ahLst/>
                  <a:cxnLst>
                    <a:cxn ang="0">
                      <a:pos x="5492" y="1876"/>
                    </a:cxn>
                    <a:cxn ang="0">
                      <a:pos x="5426" y="1682"/>
                    </a:cxn>
                    <a:cxn ang="0">
                      <a:pos x="5326" y="1506"/>
                    </a:cxn>
                    <a:cxn ang="0">
                      <a:pos x="5198" y="1350"/>
                    </a:cxn>
                    <a:cxn ang="0">
                      <a:pos x="5046" y="1220"/>
                    </a:cxn>
                    <a:cxn ang="0">
                      <a:pos x="4874" y="1116"/>
                    </a:cxn>
                    <a:cxn ang="0">
                      <a:pos x="4682" y="1042"/>
                    </a:cxn>
                    <a:cxn ang="0">
                      <a:pos x="4476" y="1004"/>
                    </a:cxn>
                    <a:cxn ang="0">
                      <a:pos x="4302" y="1002"/>
                    </a:cxn>
                    <a:cxn ang="0">
                      <a:pos x="4184" y="898"/>
                    </a:cxn>
                    <a:cxn ang="0">
                      <a:pos x="4060" y="694"/>
                    </a:cxn>
                    <a:cxn ang="0">
                      <a:pos x="3908" y="512"/>
                    </a:cxn>
                    <a:cxn ang="0">
                      <a:pos x="3732" y="352"/>
                    </a:cxn>
                    <a:cxn ang="0">
                      <a:pos x="3534" y="218"/>
                    </a:cxn>
                    <a:cxn ang="0">
                      <a:pos x="3316" y="114"/>
                    </a:cxn>
                    <a:cxn ang="0">
                      <a:pos x="3084" y="42"/>
                    </a:cxn>
                    <a:cxn ang="0">
                      <a:pos x="2838" y="4"/>
                    </a:cxn>
                    <a:cxn ang="0">
                      <a:pos x="2630" y="2"/>
                    </a:cxn>
                    <a:cxn ang="0">
                      <a:pos x="2318" y="46"/>
                    </a:cxn>
                    <a:cxn ang="0">
                      <a:pos x="2026" y="146"/>
                    </a:cxn>
                    <a:cxn ang="0">
                      <a:pos x="1764" y="296"/>
                    </a:cxn>
                    <a:cxn ang="0">
                      <a:pos x="1532" y="490"/>
                    </a:cxn>
                    <a:cxn ang="0">
                      <a:pos x="1340" y="724"/>
                    </a:cxn>
                    <a:cxn ang="0">
                      <a:pos x="1194" y="988"/>
                    </a:cxn>
                    <a:cxn ang="0">
                      <a:pos x="1096" y="1280"/>
                    </a:cxn>
                    <a:cxn ang="0">
                      <a:pos x="1058" y="1514"/>
                    </a:cxn>
                    <a:cxn ang="0">
                      <a:pos x="908" y="1500"/>
                    </a:cxn>
                    <a:cxn ang="0">
                      <a:pos x="770" y="1510"/>
                    </a:cxn>
                    <a:cxn ang="0">
                      <a:pos x="596" y="1556"/>
                    </a:cxn>
                    <a:cxn ang="0">
                      <a:pos x="436" y="1632"/>
                    </a:cxn>
                    <a:cxn ang="0">
                      <a:pos x="296" y="1736"/>
                    </a:cxn>
                    <a:cxn ang="0">
                      <a:pos x="180" y="1864"/>
                    </a:cxn>
                    <a:cxn ang="0">
                      <a:pos x="90" y="2014"/>
                    </a:cxn>
                    <a:cxn ang="0">
                      <a:pos x="28" y="2182"/>
                    </a:cxn>
                    <a:cxn ang="0">
                      <a:pos x="0" y="2362"/>
                    </a:cxn>
                    <a:cxn ang="0">
                      <a:pos x="4" y="2500"/>
                    </a:cxn>
                    <a:cxn ang="0">
                      <a:pos x="40" y="2678"/>
                    </a:cxn>
                    <a:cxn ang="0">
                      <a:pos x="110" y="2840"/>
                    </a:cxn>
                    <a:cxn ang="0">
                      <a:pos x="206" y="2986"/>
                    </a:cxn>
                    <a:cxn ang="0">
                      <a:pos x="330" y="3108"/>
                    </a:cxn>
                    <a:cxn ang="0">
                      <a:pos x="474" y="3206"/>
                    </a:cxn>
                    <a:cxn ang="0">
                      <a:pos x="638" y="3276"/>
                    </a:cxn>
                    <a:cxn ang="0">
                      <a:pos x="814" y="3312"/>
                    </a:cxn>
                    <a:cxn ang="0">
                      <a:pos x="5486" y="3316"/>
                    </a:cxn>
                    <a:cxn ang="0">
                      <a:pos x="5620" y="3302"/>
                    </a:cxn>
                    <a:cxn ang="0">
                      <a:pos x="5746" y="3264"/>
                    </a:cxn>
                    <a:cxn ang="0">
                      <a:pos x="5860" y="3202"/>
                    </a:cxn>
                    <a:cxn ang="0">
                      <a:pos x="5958" y="3120"/>
                    </a:cxn>
                    <a:cxn ang="0">
                      <a:pos x="6040" y="3022"/>
                    </a:cxn>
                    <a:cxn ang="0">
                      <a:pos x="6102" y="2908"/>
                    </a:cxn>
                    <a:cxn ang="0">
                      <a:pos x="6140" y="2782"/>
                    </a:cxn>
                    <a:cxn ang="0">
                      <a:pos x="6154" y="2646"/>
                    </a:cxn>
                    <a:cxn ang="0">
                      <a:pos x="6146" y="2548"/>
                    </a:cxn>
                    <a:cxn ang="0">
                      <a:pos x="6116" y="2422"/>
                    </a:cxn>
                    <a:cxn ang="0">
                      <a:pos x="6062" y="2308"/>
                    </a:cxn>
                    <a:cxn ang="0">
                      <a:pos x="5988" y="2206"/>
                    </a:cxn>
                    <a:cxn ang="0">
                      <a:pos x="5898" y="2120"/>
                    </a:cxn>
                    <a:cxn ang="0">
                      <a:pos x="5792" y="2054"/>
                    </a:cxn>
                    <a:cxn ang="0">
                      <a:pos x="5674" y="2006"/>
                    </a:cxn>
                    <a:cxn ang="0">
                      <a:pos x="5546" y="1982"/>
                    </a:cxn>
                  </a:cxnLst>
                  <a:rect l="0" t="0" r="r" b="b"/>
                  <a:pathLst>
                    <a:path w="6154" h="3316">
                      <a:moveTo>
                        <a:pt x="5512" y="1980"/>
                      </a:moveTo>
                      <a:lnTo>
                        <a:pt x="5512" y="1980"/>
                      </a:lnTo>
                      <a:lnTo>
                        <a:pt x="5504" y="1928"/>
                      </a:lnTo>
                      <a:lnTo>
                        <a:pt x="5492" y="1876"/>
                      </a:lnTo>
                      <a:lnTo>
                        <a:pt x="5478" y="1826"/>
                      </a:lnTo>
                      <a:lnTo>
                        <a:pt x="5462" y="1778"/>
                      </a:lnTo>
                      <a:lnTo>
                        <a:pt x="5446" y="1730"/>
                      </a:lnTo>
                      <a:lnTo>
                        <a:pt x="5426" y="1682"/>
                      </a:lnTo>
                      <a:lnTo>
                        <a:pt x="5404" y="1636"/>
                      </a:lnTo>
                      <a:lnTo>
                        <a:pt x="5380" y="1592"/>
                      </a:lnTo>
                      <a:lnTo>
                        <a:pt x="5354" y="1548"/>
                      </a:lnTo>
                      <a:lnTo>
                        <a:pt x="5326" y="1506"/>
                      </a:lnTo>
                      <a:lnTo>
                        <a:pt x="5296" y="1466"/>
                      </a:lnTo>
                      <a:lnTo>
                        <a:pt x="5266" y="1426"/>
                      </a:lnTo>
                      <a:lnTo>
                        <a:pt x="5234" y="1388"/>
                      </a:lnTo>
                      <a:lnTo>
                        <a:pt x="5198" y="1350"/>
                      </a:lnTo>
                      <a:lnTo>
                        <a:pt x="5162" y="1316"/>
                      </a:lnTo>
                      <a:lnTo>
                        <a:pt x="5126" y="1282"/>
                      </a:lnTo>
                      <a:lnTo>
                        <a:pt x="5086" y="1250"/>
                      </a:lnTo>
                      <a:lnTo>
                        <a:pt x="5046" y="1220"/>
                      </a:lnTo>
                      <a:lnTo>
                        <a:pt x="5006" y="1190"/>
                      </a:lnTo>
                      <a:lnTo>
                        <a:pt x="4962" y="1164"/>
                      </a:lnTo>
                      <a:lnTo>
                        <a:pt x="4918" y="1138"/>
                      </a:lnTo>
                      <a:lnTo>
                        <a:pt x="4874" y="1116"/>
                      </a:lnTo>
                      <a:lnTo>
                        <a:pt x="4826" y="1094"/>
                      </a:lnTo>
                      <a:lnTo>
                        <a:pt x="4780" y="1074"/>
                      </a:lnTo>
                      <a:lnTo>
                        <a:pt x="4732" y="1058"/>
                      </a:lnTo>
                      <a:lnTo>
                        <a:pt x="4682" y="1042"/>
                      </a:lnTo>
                      <a:lnTo>
                        <a:pt x="4632" y="1030"/>
                      </a:lnTo>
                      <a:lnTo>
                        <a:pt x="4580" y="1020"/>
                      </a:lnTo>
                      <a:lnTo>
                        <a:pt x="4528" y="1010"/>
                      </a:lnTo>
                      <a:lnTo>
                        <a:pt x="4476" y="1004"/>
                      </a:lnTo>
                      <a:lnTo>
                        <a:pt x="4422" y="1002"/>
                      </a:lnTo>
                      <a:lnTo>
                        <a:pt x="4368" y="1000"/>
                      </a:lnTo>
                      <a:lnTo>
                        <a:pt x="4368" y="1000"/>
                      </a:lnTo>
                      <a:lnTo>
                        <a:pt x="4302" y="1002"/>
                      </a:lnTo>
                      <a:lnTo>
                        <a:pt x="4236" y="1008"/>
                      </a:lnTo>
                      <a:lnTo>
                        <a:pt x="4236" y="1008"/>
                      </a:lnTo>
                      <a:lnTo>
                        <a:pt x="4212" y="952"/>
                      </a:lnTo>
                      <a:lnTo>
                        <a:pt x="4184" y="898"/>
                      </a:lnTo>
                      <a:lnTo>
                        <a:pt x="4156" y="846"/>
                      </a:lnTo>
                      <a:lnTo>
                        <a:pt x="4126" y="794"/>
                      </a:lnTo>
                      <a:lnTo>
                        <a:pt x="4094" y="744"/>
                      </a:lnTo>
                      <a:lnTo>
                        <a:pt x="4060" y="694"/>
                      </a:lnTo>
                      <a:lnTo>
                        <a:pt x="4024" y="646"/>
                      </a:lnTo>
                      <a:lnTo>
                        <a:pt x="3988" y="600"/>
                      </a:lnTo>
                      <a:lnTo>
                        <a:pt x="3948" y="554"/>
                      </a:lnTo>
                      <a:lnTo>
                        <a:pt x="3908" y="512"/>
                      </a:lnTo>
                      <a:lnTo>
                        <a:pt x="3866" y="470"/>
                      </a:lnTo>
                      <a:lnTo>
                        <a:pt x="3822" y="428"/>
                      </a:lnTo>
                      <a:lnTo>
                        <a:pt x="3778" y="390"/>
                      </a:lnTo>
                      <a:lnTo>
                        <a:pt x="3732" y="352"/>
                      </a:lnTo>
                      <a:lnTo>
                        <a:pt x="3684" y="316"/>
                      </a:lnTo>
                      <a:lnTo>
                        <a:pt x="3636" y="282"/>
                      </a:lnTo>
                      <a:lnTo>
                        <a:pt x="3586" y="248"/>
                      </a:lnTo>
                      <a:lnTo>
                        <a:pt x="3534" y="218"/>
                      </a:lnTo>
                      <a:lnTo>
                        <a:pt x="3482" y="190"/>
                      </a:lnTo>
                      <a:lnTo>
                        <a:pt x="3428" y="162"/>
                      </a:lnTo>
                      <a:lnTo>
                        <a:pt x="3372" y="138"/>
                      </a:lnTo>
                      <a:lnTo>
                        <a:pt x="3316" y="114"/>
                      </a:lnTo>
                      <a:lnTo>
                        <a:pt x="3260" y="92"/>
                      </a:lnTo>
                      <a:lnTo>
                        <a:pt x="3202" y="74"/>
                      </a:lnTo>
                      <a:lnTo>
                        <a:pt x="3144" y="56"/>
                      </a:lnTo>
                      <a:lnTo>
                        <a:pt x="3084" y="42"/>
                      </a:lnTo>
                      <a:lnTo>
                        <a:pt x="3024" y="30"/>
                      </a:lnTo>
                      <a:lnTo>
                        <a:pt x="2962" y="18"/>
                      </a:lnTo>
                      <a:lnTo>
                        <a:pt x="2900" y="10"/>
                      </a:lnTo>
                      <a:lnTo>
                        <a:pt x="2838" y="4"/>
                      </a:lnTo>
                      <a:lnTo>
                        <a:pt x="2774" y="0"/>
                      </a:lnTo>
                      <a:lnTo>
                        <a:pt x="2710" y="0"/>
                      </a:lnTo>
                      <a:lnTo>
                        <a:pt x="2710" y="0"/>
                      </a:lnTo>
                      <a:lnTo>
                        <a:pt x="2630" y="2"/>
                      </a:lnTo>
                      <a:lnTo>
                        <a:pt x="2550" y="8"/>
                      </a:lnTo>
                      <a:lnTo>
                        <a:pt x="2472" y="16"/>
                      </a:lnTo>
                      <a:lnTo>
                        <a:pt x="2394" y="30"/>
                      </a:lnTo>
                      <a:lnTo>
                        <a:pt x="2318" y="46"/>
                      </a:lnTo>
                      <a:lnTo>
                        <a:pt x="2242" y="66"/>
                      </a:lnTo>
                      <a:lnTo>
                        <a:pt x="2168" y="90"/>
                      </a:lnTo>
                      <a:lnTo>
                        <a:pt x="2096" y="116"/>
                      </a:lnTo>
                      <a:lnTo>
                        <a:pt x="2026" y="146"/>
                      </a:lnTo>
                      <a:lnTo>
                        <a:pt x="1958" y="180"/>
                      </a:lnTo>
                      <a:lnTo>
                        <a:pt x="1892" y="216"/>
                      </a:lnTo>
                      <a:lnTo>
                        <a:pt x="1826" y="256"/>
                      </a:lnTo>
                      <a:lnTo>
                        <a:pt x="1764" y="296"/>
                      </a:lnTo>
                      <a:lnTo>
                        <a:pt x="1702" y="342"/>
                      </a:lnTo>
                      <a:lnTo>
                        <a:pt x="1644" y="388"/>
                      </a:lnTo>
                      <a:lnTo>
                        <a:pt x="1586" y="438"/>
                      </a:lnTo>
                      <a:lnTo>
                        <a:pt x="1532" y="490"/>
                      </a:lnTo>
                      <a:lnTo>
                        <a:pt x="1480" y="546"/>
                      </a:lnTo>
                      <a:lnTo>
                        <a:pt x="1432" y="602"/>
                      </a:lnTo>
                      <a:lnTo>
                        <a:pt x="1386" y="662"/>
                      </a:lnTo>
                      <a:lnTo>
                        <a:pt x="1340" y="724"/>
                      </a:lnTo>
                      <a:lnTo>
                        <a:pt x="1300" y="786"/>
                      </a:lnTo>
                      <a:lnTo>
                        <a:pt x="1262" y="852"/>
                      </a:lnTo>
                      <a:lnTo>
                        <a:pt x="1226" y="920"/>
                      </a:lnTo>
                      <a:lnTo>
                        <a:pt x="1194" y="988"/>
                      </a:lnTo>
                      <a:lnTo>
                        <a:pt x="1164" y="1058"/>
                      </a:lnTo>
                      <a:lnTo>
                        <a:pt x="1138" y="1132"/>
                      </a:lnTo>
                      <a:lnTo>
                        <a:pt x="1116" y="1204"/>
                      </a:lnTo>
                      <a:lnTo>
                        <a:pt x="1096" y="1280"/>
                      </a:lnTo>
                      <a:lnTo>
                        <a:pt x="1080" y="1356"/>
                      </a:lnTo>
                      <a:lnTo>
                        <a:pt x="1068" y="1434"/>
                      </a:lnTo>
                      <a:lnTo>
                        <a:pt x="1058" y="1514"/>
                      </a:lnTo>
                      <a:lnTo>
                        <a:pt x="1058" y="1514"/>
                      </a:lnTo>
                      <a:lnTo>
                        <a:pt x="1022" y="1508"/>
                      </a:lnTo>
                      <a:lnTo>
                        <a:pt x="984" y="1504"/>
                      </a:lnTo>
                      <a:lnTo>
                        <a:pt x="946" y="1500"/>
                      </a:lnTo>
                      <a:lnTo>
                        <a:pt x="908" y="1500"/>
                      </a:lnTo>
                      <a:lnTo>
                        <a:pt x="908" y="1500"/>
                      </a:lnTo>
                      <a:lnTo>
                        <a:pt x="860" y="1502"/>
                      </a:lnTo>
                      <a:lnTo>
                        <a:pt x="814" y="1504"/>
                      </a:lnTo>
                      <a:lnTo>
                        <a:pt x="770" y="1510"/>
                      </a:lnTo>
                      <a:lnTo>
                        <a:pt x="724" y="1518"/>
                      </a:lnTo>
                      <a:lnTo>
                        <a:pt x="680" y="1528"/>
                      </a:lnTo>
                      <a:lnTo>
                        <a:pt x="638" y="1540"/>
                      </a:lnTo>
                      <a:lnTo>
                        <a:pt x="596" y="1556"/>
                      </a:lnTo>
                      <a:lnTo>
                        <a:pt x="554" y="1572"/>
                      </a:lnTo>
                      <a:lnTo>
                        <a:pt x="514" y="1590"/>
                      </a:lnTo>
                      <a:lnTo>
                        <a:pt x="474" y="1610"/>
                      </a:lnTo>
                      <a:lnTo>
                        <a:pt x="436" y="1632"/>
                      </a:lnTo>
                      <a:lnTo>
                        <a:pt x="400" y="1656"/>
                      </a:lnTo>
                      <a:lnTo>
                        <a:pt x="364" y="1680"/>
                      </a:lnTo>
                      <a:lnTo>
                        <a:pt x="330" y="1708"/>
                      </a:lnTo>
                      <a:lnTo>
                        <a:pt x="296" y="1736"/>
                      </a:lnTo>
                      <a:lnTo>
                        <a:pt x="266" y="1766"/>
                      </a:lnTo>
                      <a:lnTo>
                        <a:pt x="236" y="1798"/>
                      </a:lnTo>
                      <a:lnTo>
                        <a:pt x="206" y="1830"/>
                      </a:lnTo>
                      <a:lnTo>
                        <a:pt x="180" y="1864"/>
                      </a:lnTo>
                      <a:lnTo>
                        <a:pt x="154" y="1900"/>
                      </a:lnTo>
                      <a:lnTo>
                        <a:pt x="130" y="1938"/>
                      </a:lnTo>
                      <a:lnTo>
                        <a:pt x="110" y="1976"/>
                      </a:lnTo>
                      <a:lnTo>
                        <a:pt x="90" y="2014"/>
                      </a:lnTo>
                      <a:lnTo>
                        <a:pt x="70" y="2054"/>
                      </a:lnTo>
                      <a:lnTo>
                        <a:pt x="54" y="2096"/>
                      </a:lnTo>
                      <a:lnTo>
                        <a:pt x="40" y="2138"/>
                      </a:lnTo>
                      <a:lnTo>
                        <a:pt x="28" y="2182"/>
                      </a:lnTo>
                      <a:lnTo>
                        <a:pt x="18" y="2224"/>
                      </a:lnTo>
                      <a:lnTo>
                        <a:pt x="10" y="2270"/>
                      </a:lnTo>
                      <a:lnTo>
                        <a:pt x="4" y="2316"/>
                      </a:lnTo>
                      <a:lnTo>
                        <a:pt x="0" y="2362"/>
                      </a:lnTo>
                      <a:lnTo>
                        <a:pt x="0" y="2408"/>
                      </a:lnTo>
                      <a:lnTo>
                        <a:pt x="0" y="2408"/>
                      </a:lnTo>
                      <a:lnTo>
                        <a:pt x="0" y="2454"/>
                      </a:lnTo>
                      <a:lnTo>
                        <a:pt x="4" y="2500"/>
                      </a:lnTo>
                      <a:lnTo>
                        <a:pt x="10" y="2546"/>
                      </a:lnTo>
                      <a:lnTo>
                        <a:pt x="18" y="2590"/>
                      </a:lnTo>
                      <a:lnTo>
                        <a:pt x="28" y="2634"/>
                      </a:lnTo>
                      <a:lnTo>
                        <a:pt x="40" y="2678"/>
                      </a:lnTo>
                      <a:lnTo>
                        <a:pt x="54" y="2720"/>
                      </a:lnTo>
                      <a:lnTo>
                        <a:pt x="70" y="2762"/>
                      </a:lnTo>
                      <a:lnTo>
                        <a:pt x="90" y="2802"/>
                      </a:lnTo>
                      <a:lnTo>
                        <a:pt x="110" y="2840"/>
                      </a:lnTo>
                      <a:lnTo>
                        <a:pt x="130" y="2878"/>
                      </a:lnTo>
                      <a:lnTo>
                        <a:pt x="154" y="2916"/>
                      </a:lnTo>
                      <a:lnTo>
                        <a:pt x="180" y="2952"/>
                      </a:lnTo>
                      <a:lnTo>
                        <a:pt x="206" y="2986"/>
                      </a:lnTo>
                      <a:lnTo>
                        <a:pt x="236" y="3018"/>
                      </a:lnTo>
                      <a:lnTo>
                        <a:pt x="266" y="3050"/>
                      </a:lnTo>
                      <a:lnTo>
                        <a:pt x="296" y="3080"/>
                      </a:lnTo>
                      <a:lnTo>
                        <a:pt x="330" y="3108"/>
                      </a:lnTo>
                      <a:lnTo>
                        <a:pt x="364" y="3136"/>
                      </a:lnTo>
                      <a:lnTo>
                        <a:pt x="400" y="3160"/>
                      </a:lnTo>
                      <a:lnTo>
                        <a:pt x="436" y="3184"/>
                      </a:lnTo>
                      <a:lnTo>
                        <a:pt x="474" y="3206"/>
                      </a:lnTo>
                      <a:lnTo>
                        <a:pt x="514" y="3226"/>
                      </a:lnTo>
                      <a:lnTo>
                        <a:pt x="554" y="3244"/>
                      </a:lnTo>
                      <a:lnTo>
                        <a:pt x="596" y="3260"/>
                      </a:lnTo>
                      <a:lnTo>
                        <a:pt x="638" y="3276"/>
                      </a:lnTo>
                      <a:lnTo>
                        <a:pt x="680" y="3288"/>
                      </a:lnTo>
                      <a:lnTo>
                        <a:pt x="724" y="3298"/>
                      </a:lnTo>
                      <a:lnTo>
                        <a:pt x="770" y="3306"/>
                      </a:lnTo>
                      <a:lnTo>
                        <a:pt x="814" y="3312"/>
                      </a:lnTo>
                      <a:lnTo>
                        <a:pt x="860" y="3314"/>
                      </a:lnTo>
                      <a:lnTo>
                        <a:pt x="908" y="3316"/>
                      </a:lnTo>
                      <a:lnTo>
                        <a:pt x="5486" y="3316"/>
                      </a:lnTo>
                      <a:lnTo>
                        <a:pt x="5486" y="3316"/>
                      </a:lnTo>
                      <a:lnTo>
                        <a:pt x="5520" y="3316"/>
                      </a:lnTo>
                      <a:lnTo>
                        <a:pt x="5554" y="3312"/>
                      </a:lnTo>
                      <a:lnTo>
                        <a:pt x="5588" y="3308"/>
                      </a:lnTo>
                      <a:lnTo>
                        <a:pt x="5620" y="3302"/>
                      </a:lnTo>
                      <a:lnTo>
                        <a:pt x="5652" y="3294"/>
                      </a:lnTo>
                      <a:lnTo>
                        <a:pt x="5684" y="3286"/>
                      </a:lnTo>
                      <a:lnTo>
                        <a:pt x="5716" y="3276"/>
                      </a:lnTo>
                      <a:lnTo>
                        <a:pt x="5746" y="3264"/>
                      </a:lnTo>
                      <a:lnTo>
                        <a:pt x="5776" y="3250"/>
                      </a:lnTo>
                      <a:lnTo>
                        <a:pt x="5804" y="3236"/>
                      </a:lnTo>
                      <a:lnTo>
                        <a:pt x="5832" y="3220"/>
                      </a:lnTo>
                      <a:lnTo>
                        <a:pt x="5860" y="3202"/>
                      </a:lnTo>
                      <a:lnTo>
                        <a:pt x="5886" y="3184"/>
                      </a:lnTo>
                      <a:lnTo>
                        <a:pt x="5910" y="3164"/>
                      </a:lnTo>
                      <a:lnTo>
                        <a:pt x="5934" y="3142"/>
                      </a:lnTo>
                      <a:lnTo>
                        <a:pt x="5958" y="3120"/>
                      </a:lnTo>
                      <a:lnTo>
                        <a:pt x="5980" y="3096"/>
                      </a:lnTo>
                      <a:lnTo>
                        <a:pt x="6002" y="3072"/>
                      </a:lnTo>
                      <a:lnTo>
                        <a:pt x="6022" y="3048"/>
                      </a:lnTo>
                      <a:lnTo>
                        <a:pt x="6040" y="3022"/>
                      </a:lnTo>
                      <a:lnTo>
                        <a:pt x="6058" y="2994"/>
                      </a:lnTo>
                      <a:lnTo>
                        <a:pt x="6074" y="2966"/>
                      </a:lnTo>
                      <a:lnTo>
                        <a:pt x="6088" y="2938"/>
                      </a:lnTo>
                      <a:lnTo>
                        <a:pt x="6102" y="2908"/>
                      </a:lnTo>
                      <a:lnTo>
                        <a:pt x="6114" y="2878"/>
                      </a:lnTo>
                      <a:lnTo>
                        <a:pt x="6124" y="2846"/>
                      </a:lnTo>
                      <a:lnTo>
                        <a:pt x="6134" y="2814"/>
                      </a:lnTo>
                      <a:lnTo>
                        <a:pt x="6140" y="2782"/>
                      </a:lnTo>
                      <a:lnTo>
                        <a:pt x="6146" y="2748"/>
                      </a:lnTo>
                      <a:lnTo>
                        <a:pt x="6150" y="2716"/>
                      </a:lnTo>
                      <a:lnTo>
                        <a:pt x="6154" y="2682"/>
                      </a:lnTo>
                      <a:lnTo>
                        <a:pt x="6154" y="2646"/>
                      </a:lnTo>
                      <a:lnTo>
                        <a:pt x="6154" y="2646"/>
                      </a:lnTo>
                      <a:lnTo>
                        <a:pt x="6154" y="2614"/>
                      </a:lnTo>
                      <a:lnTo>
                        <a:pt x="6150" y="2580"/>
                      </a:lnTo>
                      <a:lnTo>
                        <a:pt x="6146" y="2548"/>
                      </a:lnTo>
                      <a:lnTo>
                        <a:pt x="6142" y="2516"/>
                      </a:lnTo>
                      <a:lnTo>
                        <a:pt x="6134" y="2484"/>
                      </a:lnTo>
                      <a:lnTo>
                        <a:pt x="6126" y="2452"/>
                      </a:lnTo>
                      <a:lnTo>
                        <a:pt x="6116" y="2422"/>
                      </a:lnTo>
                      <a:lnTo>
                        <a:pt x="6104" y="2392"/>
                      </a:lnTo>
                      <a:lnTo>
                        <a:pt x="6092" y="2364"/>
                      </a:lnTo>
                      <a:lnTo>
                        <a:pt x="6078" y="2336"/>
                      </a:lnTo>
                      <a:lnTo>
                        <a:pt x="6062" y="2308"/>
                      </a:lnTo>
                      <a:lnTo>
                        <a:pt x="6046" y="2282"/>
                      </a:lnTo>
                      <a:lnTo>
                        <a:pt x="6028" y="2256"/>
                      </a:lnTo>
                      <a:lnTo>
                        <a:pt x="6008" y="2230"/>
                      </a:lnTo>
                      <a:lnTo>
                        <a:pt x="5988" y="2206"/>
                      </a:lnTo>
                      <a:lnTo>
                        <a:pt x="5968" y="2184"/>
                      </a:lnTo>
                      <a:lnTo>
                        <a:pt x="5946" y="2162"/>
                      </a:lnTo>
                      <a:lnTo>
                        <a:pt x="5922" y="2140"/>
                      </a:lnTo>
                      <a:lnTo>
                        <a:pt x="5898" y="2120"/>
                      </a:lnTo>
                      <a:lnTo>
                        <a:pt x="5872" y="2102"/>
                      </a:lnTo>
                      <a:lnTo>
                        <a:pt x="5846" y="2084"/>
                      </a:lnTo>
                      <a:lnTo>
                        <a:pt x="5820" y="2068"/>
                      </a:lnTo>
                      <a:lnTo>
                        <a:pt x="5792" y="2054"/>
                      </a:lnTo>
                      <a:lnTo>
                        <a:pt x="5764" y="2040"/>
                      </a:lnTo>
                      <a:lnTo>
                        <a:pt x="5734" y="2026"/>
                      </a:lnTo>
                      <a:lnTo>
                        <a:pt x="5704" y="2016"/>
                      </a:lnTo>
                      <a:lnTo>
                        <a:pt x="5674" y="2006"/>
                      </a:lnTo>
                      <a:lnTo>
                        <a:pt x="5642" y="1998"/>
                      </a:lnTo>
                      <a:lnTo>
                        <a:pt x="5612" y="1990"/>
                      </a:lnTo>
                      <a:lnTo>
                        <a:pt x="5578" y="1986"/>
                      </a:lnTo>
                      <a:lnTo>
                        <a:pt x="5546" y="1982"/>
                      </a:lnTo>
                      <a:lnTo>
                        <a:pt x="5512" y="1980"/>
                      </a:lnTo>
                      <a:lnTo>
                        <a:pt x="5512" y="1980"/>
                      </a:lnTo>
                      <a:close/>
                    </a:path>
                  </a:pathLst>
                </a:cu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defTabSz="719106"/>
                  <a:endParaRPr lang="zh-CN" altLang="en-US" sz="2000">
                    <a:solidFill>
                      <a:schemeClr val="bg1"/>
                    </a:solidFill>
                    <a:latin typeface="微软雅黑" panose="020B0503020204020204" pitchFamily="34" charset="-122"/>
                    <a:ea typeface="微软雅黑" panose="020B0503020204020204" pitchFamily="34" charset="-122"/>
                  </a:endParaRPr>
                </a:p>
              </p:txBody>
            </p:sp>
            <p:pic>
              <p:nvPicPr>
                <p:cNvPr id="153" name="图片 1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73863" y="2539573"/>
                  <a:ext cx="286457" cy="314423"/>
                </a:xfrm>
                <a:prstGeom prst="rect">
                  <a:avLst/>
                </a:prstGeom>
              </p:spPr>
            </p:pic>
            <p:pic>
              <p:nvPicPr>
                <p:cNvPr id="154" name="Picture 14"/>
                <p:cNvPicPr>
                  <a:picLocks noChangeAspect="1" noChangeArrowheads="1"/>
                </p:cNvPicPr>
                <p:nvPr/>
              </p:nvPicPr>
              <p:blipFill>
                <a:blip r:embed="rId16" cstate="email">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10042" y="2649899"/>
                  <a:ext cx="193454" cy="17720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55" name="矩形 154"/>
                <p:cNvSpPr/>
                <p:nvPr/>
              </p:nvSpPr>
              <p:spPr>
                <a:xfrm>
                  <a:off x="1653330" y="2899870"/>
                  <a:ext cx="1080000" cy="1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097499">
                    <a:lnSpc>
                      <a:spcPct val="140000"/>
                    </a:lnSpc>
                    <a:buClr>
                      <a:srgbClr val="1F497D"/>
                    </a:buClr>
                    <a:buSzPct val="60000"/>
                  </a:pPr>
                  <a:r>
                    <a:rPr lang="en-US" altLang="zh-CN" sz="400" kern="0" dirty="0">
                      <a:solidFill>
                        <a:schemeClr val="bg1"/>
                      </a:solidFill>
                      <a:latin typeface="微软雅黑" panose="020B0503020204020204" pitchFamily="34" charset="-122"/>
                      <a:ea typeface="微软雅黑" panose="020B0503020204020204" pitchFamily="34" charset="-122"/>
                      <a:cs typeface="Arial" pitchFamily="34" charset="0"/>
                    </a:rPr>
                    <a:t>Resource/Manage/Application</a:t>
                  </a:r>
                </a:p>
              </p:txBody>
            </p:sp>
            <p:sp>
              <p:nvSpPr>
                <p:cNvPr id="156" name="Freeform 8"/>
                <p:cNvSpPr>
                  <a:spLocks noEditPoints="1"/>
                </p:cNvSpPr>
                <p:nvPr/>
              </p:nvSpPr>
              <p:spPr bwMode="auto">
                <a:xfrm>
                  <a:off x="2467821" y="3112419"/>
                  <a:ext cx="147744" cy="131367"/>
                </a:xfrm>
                <a:custGeom>
                  <a:avLst/>
                  <a:gdLst/>
                  <a:ahLst/>
                  <a:cxnLst>
                    <a:cxn ang="0">
                      <a:pos x="8871" y="35"/>
                    </a:cxn>
                    <a:cxn ang="0">
                      <a:pos x="10057" y="216"/>
                    </a:cxn>
                    <a:cxn ang="0">
                      <a:pos x="11178" y="538"/>
                    </a:cxn>
                    <a:cxn ang="0">
                      <a:pos x="12219" y="992"/>
                    </a:cxn>
                    <a:cxn ang="0">
                      <a:pos x="13166" y="1564"/>
                    </a:cxn>
                    <a:cxn ang="0">
                      <a:pos x="14004" y="2243"/>
                    </a:cxn>
                    <a:cxn ang="0">
                      <a:pos x="14721" y="3017"/>
                    </a:cxn>
                    <a:cxn ang="0">
                      <a:pos x="15304" y="3875"/>
                    </a:cxn>
                    <a:cxn ang="0">
                      <a:pos x="15737" y="4805"/>
                    </a:cxn>
                    <a:cxn ang="0">
                      <a:pos x="16006" y="5795"/>
                    </a:cxn>
                    <a:cxn ang="0">
                      <a:pos x="16100" y="6832"/>
                    </a:cxn>
                    <a:cxn ang="0">
                      <a:pos x="16006" y="7870"/>
                    </a:cxn>
                    <a:cxn ang="0">
                      <a:pos x="15737" y="8860"/>
                    </a:cxn>
                    <a:cxn ang="0">
                      <a:pos x="15304" y="9790"/>
                    </a:cxn>
                    <a:cxn ang="0">
                      <a:pos x="14721" y="10647"/>
                    </a:cxn>
                    <a:cxn ang="0">
                      <a:pos x="14004" y="11422"/>
                    </a:cxn>
                    <a:cxn ang="0">
                      <a:pos x="13166" y="12101"/>
                    </a:cxn>
                    <a:cxn ang="0">
                      <a:pos x="12219" y="12673"/>
                    </a:cxn>
                    <a:cxn ang="0">
                      <a:pos x="11178" y="13126"/>
                    </a:cxn>
                    <a:cxn ang="0">
                      <a:pos x="10057" y="13449"/>
                    </a:cxn>
                    <a:cxn ang="0">
                      <a:pos x="8871" y="13629"/>
                    </a:cxn>
                    <a:cxn ang="0">
                      <a:pos x="7636" y="13655"/>
                    </a:cxn>
                    <a:cxn ang="0">
                      <a:pos x="6431" y="13525"/>
                    </a:cxn>
                    <a:cxn ang="0">
                      <a:pos x="5287" y="13248"/>
                    </a:cxn>
                    <a:cxn ang="0">
                      <a:pos x="4218" y="12838"/>
                    </a:cxn>
                    <a:cxn ang="0">
                      <a:pos x="3238" y="12304"/>
                    </a:cxn>
                    <a:cxn ang="0">
                      <a:pos x="2363" y="11660"/>
                    </a:cxn>
                    <a:cxn ang="0">
                      <a:pos x="1603" y="10916"/>
                    </a:cxn>
                    <a:cxn ang="0">
                      <a:pos x="974" y="10084"/>
                    </a:cxn>
                    <a:cxn ang="0">
                      <a:pos x="490" y="9177"/>
                    </a:cxn>
                    <a:cxn ang="0">
                      <a:pos x="164" y="8206"/>
                    </a:cxn>
                    <a:cxn ang="0">
                      <a:pos x="10" y="7183"/>
                    </a:cxn>
                    <a:cxn ang="0">
                      <a:pos x="41" y="6136"/>
                    </a:cxn>
                    <a:cxn ang="0">
                      <a:pos x="254" y="5129"/>
                    </a:cxn>
                    <a:cxn ang="0">
                      <a:pos x="634" y="4178"/>
                    </a:cxn>
                    <a:cxn ang="0">
                      <a:pos x="1168" y="3294"/>
                    </a:cxn>
                    <a:cxn ang="0">
                      <a:pos x="1842" y="2490"/>
                    </a:cxn>
                    <a:cxn ang="0">
                      <a:pos x="2642" y="1779"/>
                    </a:cxn>
                    <a:cxn ang="0">
                      <a:pos x="3554" y="1169"/>
                    </a:cxn>
                    <a:cxn ang="0">
                      <a:pos x="4565" y="675"/>
                    </a:cxn>
                    <a:cxn ang="0">
                      <a:pos x="5660" y="308"/>
                    </a:cxn>
                    <a:cxn ang="0">
                      <a:pos x="6826" y="79"/>
                    </a:cxn>
                    <a:cxn ang="0">
                      <a:pos x="8050" y="0"/>
                    </a:cxn>
                    <a:cxn ang="0">
                      <a:pos x="9888" y="3284"/>
                    </a:cxn>
                    <a:cxn ang="0">
                      <a:pos x="7171" y="698"/>
                    </a:cxn>
                    <a:cxn ang="0">
                      <a:pos x="7130" y="4461"/>
                    </a:cxn>
                    <a:cxn ang="0">
                      <a:pos x="8970" y="9203"/>
                    </a:cxn>
                    <a:cxn ang="0">
                      <a:pos x="8929" y="12966"/>
                    </a:cxn>
                    <a:cxn ang="0">
                      <a:pos x="6212" y="10381"/>
                    </a:cxn>
                    <a:cxn ang="0">
                      <a:pos x="1485" y="6832"/>
                    </a:cxn>
                    <a:cxn ang="0">
                      <a:pos x="3841" y="5953"/>
                    </a:cxn>
                    <a:cxn ang="0">
                      <a:pos x="3841" y="7711"/>
                    </a:cxn>
                    <a:cxn ang="0">
                      <a:pos x="1485" y="6832"/>
                    </a:cxn>
                    <a:cxn ang="0">
                      <a:pos x="12259" y="4994"/>
                    </a:cxn>
                    <a:cxn ang="0">
                      <a:pos x="9674" y="7711"/>
                    </a:cxn>
                    <a:cxn ang="0">
                      <a:pos x="13437" y="7752"/>
                    </a:cxn>
                  </a:cxnLst>
                  <a:rect l="0" t="0" r="r" b="b"/>
                  <a:pathLst>
                    <a:path w="16100" h="13664">
                      <a:moveTo>
                        <a:pt x="8050" y="0"/>
                      </a:moveTo>
                      <a:lnTo>
                        <a:pt x="8464" y="9"/>
                      </a:lnTo>
                      <a:lnTo>
                        <a:pt x="8871" y="35"/>
                      </a:lnTo>
                      <a:lnTo>
                        <a:pt x="9273" y="79"/>
                      </a:lnTo>
                      <a:lnTo>
                        <a:pt x="9669" y="139"/>
                      </a:lnTo>
                      <a:lnTo>
                        <a:pt x="10057" y="216"/>
                      </a:lnTo>
                      <a:lnTo>
                        <a:pt x="10439" y="308"/>
                      </a:lnTo>
                      <a:lnTo>
                        <a:pt x="10813" y="416"/>
                      </a:lnTo>
                      <a:lnTo>
                        <a:pt x="11178" y="538"/>
                      </a:lnTo>
                      <a:lnTo>
                        <a:pt x="11535" y="675"/>
                      </a:lnTo>
                      <a:lnTo>
                        <a:pt x="11882" y="827"/>
                      </a:lnTo>
                      <a:lnTo>
                        <a:pt x="12219" y="992"/>
                      </a:lnTo>
                      <a:lnTo>
                        <a:pt x="12545" y="1169"/>
                      </a:lnTo>
                      <a:lnTo>
                        <a:pt x="12861" y="1360"/>
                      </a:lnTo>
                      <a:lnTo>
                        <a:pt x="13166" y="1564"/>
                      </a:lnTo>
                      <a:lnTo>
                        <a:pt x="13458" y="1779"/>
                      </a:lnTo>
                      <a:lnTo>
                        <a:pt x="13737" y="2005"/>
                      </a:lnTo>
                      <a:lnTo>
                        <a:pt x="14004" y="2243"/>
                      </a:lnTo>
                      <a:lnTo>
                        <a:pt x="14258" y="2490"/>
                      </a:lnTo>
                      <a:lnTo>
                        <a:pt x="14497" y="2749"/>
                      </a:lnTo>
                      <a:lnTo>
                        <a:pt x="14721" y="3017"/>
                      </a:lnTo>
                      <a:lnTo>
                        <a:pt x="14932" y="3294"/>
                      </a:lnTo>
                      <a:lnTo>
                        <a:pt x="15126" y="3580"/>
                      </a:lnTo>
                      <a:lnTo>
                        <a:pt x="15304" y="3875"/>
                      </a:lnTo>
                      <a:lnTo>
                        <a:pt x="15466" y="4178"/>
                      </a:lnTo>
                      <a:lnTo>
                        <a:pt x="15610" y="4488"/>
                      </a:lnTo>
                      <a:lnTo>
                        <a:pt x="15737" y="4805"/>
                      </a:lnTo>
                      <a:lnTo>
                        <a:pt x="15845" y="5129"/>
                      </a:lnTo>
                      <a:lnTo>
                        <a:pt x="15936" y="5459"/>
                      </a:lnTo>
                      <a:lnTo>
                        <a:pt x="16006" y="5795"/>
                      </a:lnTo>
                      <a:lnTo>
                        <a:pt x="16058" y="6136"/>
                      </a:lnTo>
                      <a:lnTo>
                        <a:pt x="16089" y="6482"/>
                      </a:lnTo>
                      <a:lnTo>
                        <a:pt x="16100" y="6832"/>
                      </a:lnTo>
                      <a:lnTo>
                        <a:pt x="16089" y="7183"/>
                      </a:lnTo>
                      <a:lnTo>
                        <a:pt x="16058" y="7529"/>
                      </a:lnTo>
                      <a:lnTo>
                        <a:pt x="16006" y="7870"/>
                      </a:lnTo>
                      <a:lnTo>
                        <a:pt x="15936" y="8206"/>
                      </a:lnTo>
                      <a:lnTo>
                        <a:pt x="15845" y="8536"/>
                      </a:lnTo>
                      <a:lnTo>
                        <a:pt x="15737" y="8860"/>
                      </a:lnTo>
                      <a:lnTo>
                        <a:pt x="15610" y="9177"/>
                      </a:lnTo>
                      <a:lnTo>
                        <a:pt x="15466" y="9487"/>
                      </a:lnTo>
                      <a:lnTo>
                        <a:pt x="15304" y="9790"/>
                      </a:lnTo>
                      <a:lnTo>
                        <a:pt x="15126" y="10084"/>
                      </a:lnTo>
                      <a:lnTo>
                        <a:pt x="14932" y="10371"/>
                      </a:lnTo>
                      <a:lnTo>
                        <a:pt x="14721" y="10647"/>
                      </a:lnTo>
                      <a:lnTo>
                        <a:pt x="14497" y="10916"/>
                      </a:lnTo>
                      <a:lnTo>
                        <a:pt x="14258" y="11174"/>
                      </a:lnTo>
                      <a:lnTo>
                        <a:pt x="14004" y="11422"/>
                      </a:lnTo>
                      <a:lnTo>
                        <a:pt x="13737" y="11660"/>
                      </a:lnTo>
                      <a:lnTo>
                        <a:pt x="13458" y="11886"/>
                      </a:lnTo>
                      <a:lnTo>
                        <a:pt x="13166" y="12101"/>
                      </a:lnTo>
                      <a:lnTo>
                        <a:pt x="12861" y="12304"/>
                      </a:lnTo>
                      <a:lnTo>
                        <a:pt x="12545" y="12495"/>
                      </a:lnTo>
                      <a:lnTo>
                        <a:pt x="12219" y="12673"/>
                      </a:lnTo>
                      <a:lnTo>
                        <a:pt x="11882" y="12838"/>
                      </a:lnTo>
                      <a:lnTo>
                        <a:pt x="11535" y="12989"/>
                      </a:lnTo>
                      <a:lnTo>
                        <a:pt x="11178" y="13126"/>
                      </a:lnTo>
                      <a:lnTo>
                        <a:pt x="10813" y="13248"/>
                      </a:lnTo>
                      <a:lnTo>
                        <a:pt x="10439" y="13356"/>
                      </a:lnTo>
                      <a:lnTo>
                        <a:pt x="10057" y="13449"/>
                      </a:lnTo>
                      <a:lnTo>
                        <a:pt x="9669" y="13525"/>
                      </a:lnTo>
                      <a:lnTo>
                        <a:pt x="9273" y="13586"/>
                      </a:lnTo>
                      <a:lnTo>
                        <a:pt x="8871" y="13629"/>
                      </a:lnTo>
                      <a:lnTo>
                        <a:pt x="8464" y="13655"/>
                      </a:lnTo>
                      <a:lnTo>
                        <a:pt x="8050" y="13664"/>
                      </a:lnTo>
                      <a:lnTo>
                        <a:pt x="7636" y="13655"/>
                      </a:lnTo>
                      <a:lnTo>
                        <a:pt x="7229" y="13629"/>
                      </a:lnTo>
                      <a:lnTo>
                        <a:pt x="6826" y="13586"/>
                      </a:lnTo>
                      <a:lnTo>
                        <a:pt x="6431" y="13525"/>
                      </a:lnTo>
                      <a:lnTo>
                        <a:pt x="6043" y="13449"/>
                      </a:lnTo>
                      <a:lnTo>
                        <a:pt x="5660" y="13356"/>
                      </a:lnTo>
                      <a:lnTo>
                        <a:pt x="5287" y="13248"/>
                      </a:lnTo>
                      <a:lnTo>
                        <a:pt x="4922" y="13126"/>
                      </a:lnTo>
                      <a:lnTo>
                        <a:pt x="4565" y="12989"/>
                      </a:lnTo>
                      <a:lnTo>
                        <a:pt x="4218" y="12838"/>
                      </a:lnTo>
                      <a:lnTo>
                        <a:pt x="3881" y="12673"/>
                      </a:lnTo>
                      <a:lnTo>
                        <a:pt x="3554" y="12495"/>
                      </a:lnTo>
                      <a:lnTo>
                        <a:pt x="3238" y="12304"/>
                      </a:lnTo>
                      <a:lnTo>
                        <a:pt x="2934" y="12101"/>
                      </a:lnTo>
                      <a:lnTo>
                        <a:pt x="2642" y="11886"/>
                      </a:lnTo>
                      <a:lnTo>
                        <a:pt x="2363" y="11660"/>
                      </a:lnTo>
                      <a:lnTo>
                        <a:pt x="2095" y="11422"/>
                      </a:lnTo>
                      <a:lnTo>
                        <a:pt x="1842" y="11174"/>
                      </a:lnTo>
                      <a:lnTo>
                        <a:pt x="1603" y="10916"/>
                      </a:lnTo>
                      <a:lnTo>
                        <a:pt x="1378" y="10647"/>
                      </a:lnTo>
                      <a:lnTo>
                        <a:pt x="1168" y="10371"/>
                      </a:lnTo>
                      <a:lnTo>
                        <a:pt x="974" y="10084"/>
                      </a:lnTo>
                      <a:lnTo>
                        <a:pt x="796" y="9790"/>
                      </a:lnTo>
                      <a:lnTo>
                        <a:pt x="634" y="9487"/>
                      </a:lnTo>
                      <a:lnTo>
                        <a:pt x="490" y="9177"/>
                      </a:lnTo>
                      <a:lnTo>
                        <a:pt x="363" y="8860"/>
                      </a:lnTo>
                      <a:lnTo>
                        <a:pt x="254" y="8536"/>
                      </a:lnTo>
                      <a:lnTo>
                        <a:pt x="164" y="8206"/>
                      </a:lnTo>
                      <a:lnTo>
                        <a:pt x="93" y="7870"/>
                      </a:lnTo>
                      <a:lnTo>
                        <a:pt x="41" y="7529"/>
                      </a:lnTo>
                      <a:lnTo>
                        <a:pt x="10" y="7183"/>
                      </a:lnTo>
                      <a:lnTo>
                        <a:pt x="0" y="6832"/>
                      </a:lnTo>
                      <a:lnTo>
                        <a:pt x="10" y="6482"/>
                      </a:lnTo>
                      <a:lnTo>
                        <a:pt x="41" y="6136"/>
                      </a:lnTo>
                      <a:lnTo>
                        <a:pt x="93" y="5795"/>
                      </a:lnTo>
                      <a:lnTo>
                        <a:pt x="164" y="5459"/>
                      </a:lnTo>
                      <a:lnTo>
                        <a:pt x="254" y="5129"/>
                      </a:lnTo>
                      <a:lnTo>
                        <a:pt x="363" y="4805"/>
                      </a:lnTo>
                      <a:lnTo>
                        <a:pt x="490" y="4488"/>
                      </a:lnTo>
                      <a:lnTo>
                        <a:pt x="634" y="4178"/>
                      </a:lnTo>
                      <a:lnTo>
                        <a:pt x="796" y="3875"/>
                      </a:lnTo>
                      <a:lnTo>
                        <a:pt x="974" y="3580"/>
                      </a:lnTo>
                      <a:lnTo>
                        <a:pt x="1168" y="3294"/>
                      </a:lnTo>
                      <a:lnTo>
                        <a:pt x="1378" y="3017"/>
                      </a:lnTo>
                      <a:lnTo>
                        <a:pt x="1603" y="2749"/>
                      </a:lnTo>
                      <a:lnTo>
                        <a:pt x="1842" y="2490"/>
                      </a:lnTo>
                      <a:lnTo>
                        <a:pt x="2095" y="2243"/>
                      </a:lnTo>
                      <a:lnTo>
                        <a:pt x="2363" y="2005"/>
                      </a:lnTo>
                      <a:lnTo>
                        <a:pt x="2642" y="1779"/>
                      </a:lnTo>
                      <a:lnTo>
                        <a:pt x="2934" y="1564"/>
                      </a:lnTo>
                      <a:lnTo>
                        <a:pt x="3238" y="1360"/>
                      </a:lnTo>
                      <a:lnTo>
                        <a:pt x="3554" y="1169"/>
                      </a:lnTo>
                      <a:lnTo>
                        <a:pt x="3881" y="992"/>
                      </a:lnTo>
                      <a:lnTo>
                        <a:pt x="4218" y="827"/>
                      </a:lnTo>
                      <a:lnTo>
                        <a:pt x="4565" y="675"/>
                      </a:lnTo>
                      <a:lnTo>
                        <a:pt x="4922" y="538"/>
                      </a:lnTo>
                      <a:lnTo>
                        <a:pt x="5287" y="416"/>
                      </a:lnTo>
                      <a:lnTo>
                        <a:pt x="5660" y="308"/>
                      </a:lnTo>
                      <a:lnTo>
                        <a:pt x="6043" y="216"/>
                      </a:lnTo>
                      <a:lnTo>
                        <a:pt x="6431" y="139"/>
                      </a:lnTo>
                      <a:lnTo>
                        <a:pt x="6826" y="79"/>
                      </a:lnTo>
                      <a:lnTo>
                        <a:pt x="7229" y="35"/>
                      </a:lnTo>
                      <a:lnTo>
                        <a:pt x="7636" y="9"/>
                      </a:lnTo>
                      <a:lnTo>
                        <a:pt x="8050" y="0"/>
                      </a:lnTo>
                      <a:close/>
                      <a:moveTo>
                        <a:pt x="8050" y="5640"/>
                      </a:moveTo>
                      <a:lnTo>
                        <a:pt x="8970" y="4461"/>
                      </a:lnTo>
                      <a:lnTo>
                        <a:pt x="9888" y="3284"/>
                      </a:lnTo>
                      <a:lnTo>
                        <a:pt x="8929" y="3284"/>
                      </a:lnTo>
                      <a:lnTo>
                        <a:pt x="8929" y="698"/>
                      </a:lnTo>
                      <a:lnTo>
                        <a:pt x="7171" y="698"/>
                      </a:lnTo>
                      <a:lnTo>
                        <a:pt x="7171" y="3284"/>
                      </a:lnTo>
                      <a:lnTo>
                        <a:pt x="6212" y="3284"/>
                      </a:lnTo>
                      <a:lnTo>
                        <a:pt x="7130" y="4461"/>
                      </a:lnTo>
                      <a:lnTo>
                        <a:pt x="8050" y="5640"/>
                      </a:lnTo>
                      <a:close/>
                      <a:moveTo>
                        <a:pt x="8050" y="8024"/>
                      </a:moveTo>
                      <a:lnTo>
                        <a:pt x="8970" y="9203"/>
                      </a:lnTo>
                      <a:lnTo>
                        <a:pt x="9888" y="10381"/>
                      </a:lnTo>
                      <a:lnTo>
                        <a:pt x="8929" y="10381"/>
                      </a:lnTo>
                      <a:lnTo>
                        <a:pt x="8929" y="12966"/>
                      </a:lnTo>
                      <a:lnTo>
                        <a:pt x="7171" y="12966"/>
                      </a:lnTo>
                      <a:lnTo>
                        <a:pt x="7171" y="10381"/>
                      </a:lnTo>
                      <a:lnTo>
                        <a:pt x="6212" y="10381"/>
                      </a:lnTo>
                      <a:lnTo>
                        <a:pt x="7130" y="9203"/>
                      </a:lnTo>
                      <a:lnTo>
                        <a:pt x="8050" y="8024"/>
                      </a:lnTo>
                      <a:close/>
                      <a:moveTo>
                        <a:pt x="1485" y="6832"/>
                      </a:moveTo>
                      <a:lnTo>
                        <a:pt x="2663" y="5912"/>
                      </a:lnTo>
                      <a:lnTo>
                        <a:pt x="3841" y="4994"/>
                      </a:lnTo>
                      <a:lnTo>
                        <a:pt x="3841" y="5953"/>
                      </a:lnTo>
                      <a:lnTo>
                        <a:pt x="6426" y="5953"/>
                      </a:lnTo>
                      <a:lnTo>
                        <a:pt x="6426" y="7711"/>
                      </a:lnTo>
                      <a:lnTo>
                        <a:pt x="3841" y="7711"/>
                      </a:lnTo>
                      <a:lnTo>
                        <a:pt x="3841" y="8670"/>
                      </a:lnTo>
                      <a:lnTo>
                        <a:pt x="2663" y="7752"/>
                      </a:lnTo>
                      <a:lnTo>
                        <a:pt x="1485" y="6832"/>
                      </a:lnTo>
                      <a:close/>
                      <a:moveTo>
                        <a:pt x="14615" y="6832"/>
                      </a:moveTo>
                      <a:lnTo>
                        <a:pt x="13437" y="5912"/>
                      </a:lnTo>
                      <a:lnTo>
                        <a:pt x="12259" y="4994"/>
                      </a:lnTo>
                      <a:lnTo>
                        <a:pt x="12259" y="5953"/>
                      </a:lnTo>
                      <a:lnTo>
                        <a:pt x="9674" y="5953"/>
                      </a:lnTo>
                      <a:lnTo>
                        <a:pt x="9674" y="7711"/>
                      </a:lnTo>
                      <a:lnTo>
                        <a:pt x="12259" y="7711"/>
                      </a:lnTo>
                      <a:lnTo>
                        <a:pt x="12259" y="8670"/>
                      </a:lnTo>
                      <a:lnTo>
                        <a:pt x="13437" y="7752"/>
                      </a:lnTo>
                      <a:lnTo>
                        <a:pt x="14615" y="6832"/>
                      </a:lnTo>
                      <a:close/>
                    </a:path>
                  </a:pathLst>
                </a:custGeom>
                <a:solidFill>
                  <a:srgbClr val="00B0F0"/>
                </a:solidFill>
                <a:ln w="9525">
                  <a:noFill/>
                  <a:round/>
                  <a:headEnd/>
                  <a:tailEnd/>
                </a:ln>
              </p:spPr>
              <p:txBody>
                <a:bodyPr vert="horz" wrap="square" lIns="91461" tIns="45731" rIns="91461" bIns="45731" numCol="1" anchor="t" anchorCtr="0" compatLnSpc="1">
                  <a:prstTxWarp prst="textNoShape">
                    <a:avLst/>
                  </a:prstTxWarp>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grpSp>
        <p:sp>
          <p:nvSpPr>
            <p:cNvPr id="143" name="文本框 214"/>
            <p:cNvSpPr txBox="1"/>
            <p:nvPr/>
          </p:nvSpPr>
          <p:spPr>
            <a:xfrm>
              <a:off x="1847528" y="2469885"/>
              <a:ext cx="1224136" cy="301621"/>
            </a:xfrm>
            <a:prstGeom prst="rect">
              <a:avLst/>
            </a:prstGeom>
            <a:noFill/>
          </p:spPr>
          <p:txBody>
            <a:bodyPr wrap="square" lIns="0" tIns="0" rIns="0" bIns="0" rtlCol="0">
              <a:spAutoFit/>
            </a:bodyPr>
            <a:lstStyle/>
            <a:p>
              <a:pPr algn="ctr" defTabSz="1097499">
                <a:lnSpc>
                  <a:spcPct val="140000"/>
                </a:lnSpc>
                <a:buClr>
                  <a:srgbClr val="1F497D"/>
                </a:buClr>
                <a:buSzPct val="60000"/>
              </a:pP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存储即服务</a:t>
              </a:r>
              <a:endParaRPr lang="en-US" altLang="zh-CN"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4" name="文本框 214"/>
            <p:cNvSpPr txBox="1"/>
            <p:nvPr/>
          </p:nvSpPr>
          <p:spPr>
            <a:xfrm>
              <a:off x="695400" y="2469885"/>
              <a:ext cx="1152128" cy="301621"/>
            </a:xfrm>
            <a:prstGeom prst="rect">
              <a:avLst/>
            </a:prstGeom>
            <a:noFill/>
          </p:spPr>
          <p:txBody>
            <a:bodyPr wrap="square" lIns="0" tIns="0" rIns="0" bIns="0" rtlCol="0">
              <a:spAutoFit/>
            </a:bodyPr>
            <a:lstStyle/>
            <a:p>
              <a:pPr algn="ctr" defTabSz="1097499">
                <a:lnSpc>
                  <a:spcPct val="140000"/>
                </a:lnSpc>
                <a:buClr>
                  <a:srgbClr val="1F497D"/>
                </a:buClr>
                <a:buSzPct val="60000"/>
              </a:pP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云桌面服务</a:t>
              </a:r>
              <a:endParaRPr lang="en-US" altLang="zh-CN"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5" name="1140893607"/>
            <p:cNvSpPr txBox="1"/>
            <p:nvPr/>
          </p:nvSpPr>
          <p:spPr>
            <a:xfrm>
              <a:off x="1919536" y="3386492"/>
              <a:ext cx="864096" cy="301621"/>
            </a:xfrm>
            <a:prstGeom prst="rect">
              <a:avLst/>
            </a:prstGeom>
            <a:noFill/>
          </p:spPr>
          <p:txBody>
            <a:bodyPr wrap="square" lIns="0" tIns="0" rIns="0" bIns="0">
              <a:spAutoFit/>
            </a:bodyPr>
            <a:lstStyle>
              <a:defPPr>
                <a:defRPr lang="zh-CN"/>
              </a:defPPr>
              <a:lvl1pPr algn="ctr" defTabSz="757394" fontAlgn="auto">
                <a:spcBef>
                  <a:spcPts val="0"/>
                </a:spcBef>
                <a:spcAft>
                  <a:spcPts val="500"/>
                </a:spcAft>
                <a:buClrTx/>
                <a:buSzPct val="75000"/>
                <a:buNone/>
                <a:defRPr kumimoji="1" sz="280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Arial" pitchFamily="34" charset="0"/>
                  <a:ea typeface="+mn-ea"/>
                  <a:cs typeface="Arial" pitchFamily="34" charset="0"/>
                </a:defRPr>
              </a:lvl1pPr>
            </a:lstStyle>
            <a:p>
              <a:pPr>
                <a:lnSpc>
                  <a:spcPct val="140000"/>
                </a:lnSpc>
                <a:buFont typeface="Wingdings" pitchFamily="2" charset="2"/>
                <a:buNone/>
                <a:defRPr/>
              </a:pPr>
              <a:r>
                <a:rPr lang="en-US" altLang="zh-CN" sz="1400" b="1" dirty="0">
                  <a:solidFill>
                    <a:schemeClr val="bg1"/>
                  </a:solidFill>
                  <a:effectLst/>
                  <a:latin typeface="微软雅黑" panose="020B0503020204020204" pitchFamily="34" charset="-122"/>
                  <a:ea typeface="微软雅黑" panose="020B0503020204020204" pitchFamily="34" charset="-122"/>
                </a:rPr>
                <a:t>….</a:t>
              </a:r>
              <a:endParaRPr lang="zh-CN" altLang="en-US" sz="1400" b="1" dirty="0" err="1">
                <a:solidFill>
                  <a:schemeClr val="bg1"/>
                </a:solidFill>
                <a:effectLst/>
                <a:latin typeface="微软雅黑" panose="020B0503020204020204" pitchFamily="34" charset="-122"/>
                <a:ea typeface="微软雅黑" panose="020B0503020204020204" pitchFamily="34" charset="-122"/>
              </a:endParaRPr>
            </a:p>
          </p:txBody>
        </p:sp>
        <p:sp>
          <p:nvSpPr>
            <p:cNvPr id="146" name="文本框 214"/>
            <p:cNvSpPr txBox="1"/>
            <p:nvPr/>
          </p:nvSpPr>
          <p:spPr>
            <a:xfrm>
              <a:off x="2711624" y="2469885"/>
              <a:ext cx="1440160" cy="301621"/>
            </a:xfrm>
            <a:prstGeom prst="rect">
              <a:avLst/>
            </a:prstGeom>
            <a:noFill/>
          </p:spPr>
          <p:txBody>
            <a:bodyPr wrap="square" lIns="0" tIns="0" rIns="0" bIns="0" rtlCol="0">
              <a:spAutoFit/>
            </a:bodyPr>
            <a:lstStyle/>
            <a:p>
              <a:pPr algn="ctr" defTabSz="1097499">
                <a:lnSpc>
                  <a:spcPct val="140000"/>
                </a:lnSpc>
                <a:buClr>
                  <a:srgbClr val="1F497D"/>
                </a:buClr>
                <a:buSzPct val="60000"/>
              </a:pPr>
              <a:r>
                <a:rPr lang="en-US" altLang="zh-CN"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HPC</a:t>
              </a: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云化</a:t>
              </a:r>
              <a:endParaRPr lang="en-US" altLang="zh-CN"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69" name="圆角矩形 168"/>
          <p:cNvSpPr/>
          <p:nvPr/>
        </p:nvSpPr>
        <p:spPr>
          <a:xfrm>
            <a:off x="839786" y="5069550"/>
            <a:ext cx="2953011" cy="6282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pitchFamily="34" charset="-122"/>
              <a:ea typeface="微软雅黑" panose="020B0503020204020204" pitchFamily="34" charset="-122"/>
            </a:endParaRPr>
          </a:p>
        </p:txBody>
      </p:sp>
      <p:sp>
        <p:nvSpPr>
          <p:cNvPr id="170" name="矩形 169"/>
          <p:cNvSpPr/>
          <p:nvPr/>
        </p:nvSpPr>
        <p:spPr>
          <a:xfrm>
            <a:off x="1118827" y="5198956"/>
            <a:ext cx="2262158" cy="369332"/>
          </a:xfrm>
          <a:prstGeom prst="rect">
            <a:avLst/>
          </a:prstGeom>
        </p:spPr>
        <p:txBody>
          <a:bodyPr wrap="none">
            <a:spAutoFit/>
          </a:bodyPr>
          <a:lstStyle/>
          <a:p>
            <a:r>
              <a:rPr lang="zh-CN" altLang="en-US" sz="1800" dirty="0">
                <a:solidFill>
                  <a:srgbClr val="FFC000"/>
                </a:solidFill>
                <a:latin typeface="微软雅黑" panose="020B0503020204020204" pitchFamily="34" charset="-122"/>
                <a:ea typeface="微软雅黑" panose="020B0503020204020204" pitchFamily="34" charset="-122"/>
              </a:rPr>
              <a:t>资源共享、按需服务</a:t>
            </a:r>
          </a:p>
        </p:txBody>
      </p:sp>
    </p:spTree>
    <p:extLst>
      <p:ext uri="{BB962C8B-B14F-4D97-AF65-F5344CB8AC3E}">
        <p14:creationId xmlns:p14="http://schemas.microsoft.com/office/powerpoint/2010/main" val="665241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tsShapeName" descr="EUR03B6251125B8@@92@3ED383ECBCD80;06A;;0=;=F11041632!!!BIHO@]f110416321@0C99@@110B325D7E703101电担览粹)釜士烹亨(!W0/6过衙/qqu!!!!!!!!!!!!!!!!!!!!!!!!!!!!!!!!!!!!!!!!!!!!!!!!!!!!!!!!!!!!!!!!!!!!!!!!!!!!!!!!!!!!!!!!!!!!!!!!!!!!!!!!!!!!!!!!!!!!!!!!!!!!!!!!!!!!!!!!!!!!!!!!!!!!!!!!!!!!!!!!!!!!!!!!!!!!!!!!!!!!!!!!!!!!!!!!!!!!!!!!!!!!!!!!!!!!!!!!!!!!!!!!!!!!!!!!!!!!!!!!!!!!!!!!!!!!!!!!!!!!!!!!!!!!!!!!!!!!!!!!!!!!!!!!!!!!!!!!!!!!!!!!!!!!!!!!!!!!!!!!!!!!!!!!!!!!!!!!!!!!!!!!!!!!!!!!!!!!!!!!!!!!!!!!!!!!!!!!!!!!!!!!!!!!!!!!!!!!!!!!!!!!!!!!!!!!!!!!!!!!!!!!!!!!!!!!!!!!!!!!!!!!!!!!!!!!!!!!!!!!!!!!!!!!!!!!!!!!!!!!!!!!!!!!!!!!!!!!!!!!!!!!!!!!!!!!!!!!!!!!!!!!!!!!!!!!!!!!!!!!!!!!!!!!!!!!!!!!!!!!!!!!!!!!!!!!!!!!!!!!!!!!!!!!!!!!!!!!!!!!!!!!!!!!!!!!!!!!!!!!!!!!!!!!!!!!!!!!!!!!!!!!!!!!!!!!!!!!!!!!!!!!!!!!!!!!!!!!!!!!!!!!!!!!!!!!!!!!!!!!!!!!!!!!!!!!!!!!!!!!!!!!!!!!!!!!!!!!!!!!!!!!!!!!!!!!!!!!!!!!!!!!!!!!!!!!!!!!!!!!!!!!!!!!!!!!!!!!!!!!!!!!!!!!!!!!!!!!!!!!!!!!!!!!!!!!!!!!!!!!!!!!!!!!!!!!!!!!!!!!!!!!!!!!!!!!!!!!!!!!!!!!!!!!!!!!!!!!!!!!!!!!!!!!!!!!!!!!!!!!!!!!!!!!!!!!!!!!!!!!!!!!!!!!!!!!!!!!!!!!!!!!!!!!!!!!!!!!!!!!!!!!!!!!!!!!!!!!!!!!!!!!!!!!!!!!!!!!!!!!!!!!!!!!!!!!!!!!!!!!!!!!!!!!!!!!!!!!!!!!!!!!!!!!!!!!!!!!!!!!!!!!!!!!!!!!!!!!!!!!!!!!!!!!!!!!!!!!!!!!!!!!!!!!!!!!!!!!!!!!!!!!!!!!!!!!!!!!!!!!!!!!!!!!!!!!!!!!!!!!!!!!!!!!!!!!!!!!!!!!!!!!!!!!!!!!!!!!!!!!!!!!!!!!!!!!!!!!!!!!!!!!!!!!!!!!!!!!!!!!!!!!!!!!!!!!!!!!!!!!!!!!!!!!!!!!!!!!!!!!!!!!!!!!!!!!!!!!!!!!!!!!!!!!!!!!!!!!!!!!!!!!!!!!!!!!!!!!!!!!!!!!!!!!!!!!!!!!!!!!!!!!!!!!!!!!!!!!!!!!!!!!!!!!!!!!!!!!!!!!!!!!!!!!!!!!!!!!!!!!!!!!!!!!!!!!!!!!!!!!!!!!!!!!!!!!!!!!!!!!!!!!!!!!!!!!!!!!!!!!!!!!!!!!!!!!!!!!!!!!!!!!!!!!!!!!!!!!!!!!!!!!!!!!!!!!!!!!!!!!!!!!!!!!!!!!!!!!!!!!!!!!!!!!!!!!!!!!!!!!!!!!!!!!!!!!!!!!!!!!!!!!!!!!!!!!!!!!!!!!!!!!!!!!!!!!!!!!!!!!!!!!!!!!!!!!!!!!!!!!!!!!!!!!!!!!!!!!!!!!!!!!!!!!!!!!!!!!!!!!!!!!!!!!!!!!!!!!!!!!!!!!!!!!!!!!!!!!!!!!!!!!!!!!!!!!!!!!!!!!!!!!!!!!!!!!!!!!!!!!!!!!!!!!!!!!!!!!!!!!!!!!!!!!!!!!!!!!!!!!!!!!!!!!!!!!!!!!!!!!!!!!!!!!!!!!!!!!!!!!!!!!!!!!!!!!!!!!!!!!!!!!!!!!!!!!!!!!!!!!!!!!!!!!!!!!!!!!!!!!!!!!!!!!!!!!!!!!!!!!!!!!!!!!!!!!!!!!!!!!!!!!!!!!!!!!!!!!!!!!!!!!!!!!!!!!!!!!!!!!!!!!!!!!!!!!!!!!!!!!!!!!!!!!!!!!!!!!!!!!!!!!!!!!!!!!!!!!!!!!!!!!!!!!!!!!!!!!!!!!!!!!!!!!!!!!!!!!!!!!!!!!!!!!!!!!!!!!!!!!!!!!!!!!!!!!!!!!!!!!!!!!!!!!!!!!!!!!!!!!!!!!!!!!!!!!!!!!!!!!!!!!!!!!!!!!!!!!!!!!!!!!!!!!!!!!!!!!!!!!!!!!!!!!!!!!!!!!!!!!!!!!!!!!!!!!!!!!!!!!!!!!!!!!!!!!!!!!!!!!!!!!!!!!!!!!!!!!!!!!!!!!!!!!1!1" hidden="1"/>
          <p:cNvSpPr>
            <a:spLocks noChangeArrowheads="1"/>
          </p:cNvSpPr>
          <p:nvPr/>
        </p:nvSpPr>
        <p:spPr bwMode="auto">
          <a:xfrm>
            <a:off x="1524530" y="857450"/>
            <a:ext cx="1588" cy="15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9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68" tIns="34284" rIns="68568" bIns="34284" anchor="ctr"/>
          <a:lstStyle/>
          <a:p>
            <a:endParaRPr lang="zh-CN" altLang="en-US" sz="3201"/>
          </a:p>
        </p:txBody>
      </p:sp>
      <p:sp>
        <p:nvSpPr>
          <p:cNvPr id="10" name="Rectangle 2"/>
          <p:cNvSpPr txBox="1">
            <a:spLocks noChangeArrowheads="1"/>
          </p:cNvSpPr>
          <p:nvPr/>
        </p:nvSpPr>
        <p:spPr>
          <a:xfrm>
            <a:off x="360000" y="486000"/>
            <a:ext cx="7829775" cy="567530"/>
          </a:xfrm>
          <a:prstGeom prst="rect">
            <a:avLst/>
          </a:prstGeom>
        </p:spPr>
        <p:txBody>
          <a:bodyPr vert="horz" lIns="81638" tIns="40819" rIns="81638" bIns="40819" rtlCol="0" anchor="ctr">
            <a:noAutofit/>
          </a:bodyPr>
          <a:lstStyle>
            <a:defPPr>
              <a:defRPr lang="zh-CN"/>
            </a:defPPr>
            <a:lvl1pPr defTabSz="914400">
              <a:spcBef>
                <a:spcPct val="0"/>
              </a:spcBef>
              <a:defRPr kumimoji="1" sz="3600" b="1">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r>
              <a:rPr lang="zh-CN" altLang="en-US" dirty="0" smtClean="0"/>
              <a:t>创新</a:t>
            </a:r>
            <a:r>
              <a:rPr lang="zh-CN" altLang="en-US" dirty="0"/>
              <a:t>敏捷校园网</a:t>
            </a:r>
          </a:p>
        </p:txBody>
      </p:sp>
      <p:sp>
        <p:nvSpPr>
          <p:cNvPr id="265" name="AutoShape 7"/>
          <p:cNvSpPr>
            <a:spLocks noChangeArrowheads="1"/>
          </p:cNvSpPr>
          <p:nvPr/>
        </p:nvSpPr>
        <p:spPr bwMode="ltGray">
          <a:xfrm>
            <a:off x="8568023" y="4911828"/>
            <a:ext cx="2464600" cy="678205"/>
          </a:xfrm>
          <a:prstGeom prst="roundRect">
            <a:avLst>
              <a:gd name="adj" fmla="val 13381"/>
            </a:avLst>
          </a:prstGeom>
          <a:solidFill>
            <a:srgbClr val="00B0F0"/>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zh-CN" altLang="en-US" sz="1200" b="1" kern="0" dirty="0">
                <a:solidFill>
                  <a:schemeClr val="bg1"/>
                </a:solidFill>
                <a:latin typeface="微软雅黑" pitchFamily="34" charset="-122"/>
                <a:ea typeface="微软雅黑" pitchFamily="34" charset="-122"/>
              </a:rPr>
              <a:t>多终端、多业务、多场景</a:t>
            </a:r>
            <a:endParaRPr lang="en-US" altLang="zh-CN" sz="1200" b="1" kern="0" dirty="0">
              <a:solidFill>
                <a:schemeClr val="bg1"/>
              </a:solidFill>
              <a:latin typeface="微软雅黑" pitchFamily="34" charset="-122"/>
              <a:ea typeface="微软雅黑" pitchFamily="34" charset="-122"/>
            </a:endParaRPr>
          </a:p>
          <a:p>
            <a:pPr algn="ctr">
              <a:defRPr/>
            </a:pPr>
            <a:r>
              <a:rPr lang="zh-CN" altLang="en-US" sz="1200" b="1" kern="0" dirty="0">
                <a:solidFill>
                  <a:schemeClr val="bg1"/>
                </a:solidFill>
                <a:latin typeface="微软雅黑" pitchFamily="34" charset="-122"/>
                <a:ea typeface="微软雅黑" pitchFamily="34" charset="-122"/>
              </a:rPr>
              <a:t>统一接入、统一计费、策略随行</a:t>
            </a:r>
            <a:endParaRPr lang="en-US" altLang="zh-CN" sz="1200" b="1" kern="0" dirty="0">
              <a:solidFill>
                <a:schemeClr val="bg1"/>
              </a:solidFill>
              <a:latin typeface="微软雅黑" pitchFamily="34" charset="-122"/>
              <a:ea typeface="微软雅黑" pitchFamily="34" charset="-122"/>
            </a:endParaRPr>
          </a:p>
        </p:txBody>
      </p:sp>
      <p:sp>
        <p:nvSpPr>
          <p:cNvPr id="266" name="AutoShape 7"/>
          <p:cNvSpPr>
            <a:spLocks noChangeArrowheads="1"/>
          </p:cNvSpPr>
          <p:nvPr/>
        </p:nvSpPr>
        <p:spPr bwMode="ltGray">
          <a:xfrm>
            <a:off x="5023597" y="4911829"/>
            <a:ext cx="2464600" cy="678205"/>
          </a:xfrm>
          <a:prstGeom prst="roundRect">
            <a:avLst>
              <a:gd name="adj" fmla="val 13381"/>
            </a:avLst>
          </a:prstGeom>
          <a:solidFill>
            <a:srgbClr val="F49C14"/>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zh-CN" altLang="en-US" sz="1200" b="1" kern="0" dirty="0">
                <a:solidFill>
                  <a:schemeClr val="bg1"/>
                </a:solidFill>
                <a:latin typeface="微软雅黑" pitchFamily="34" charset="-122"/>
                <a:ea typeface="微软雅黑" pitchFamily="34" charset="-122"/>
              </a:rPr>
              <a:t>有无线融合网络、</a:t>
            </a:r>
            <a:r>
              <a:rPr lang="en-US" altLang="zh-CN" sz="1200" b="1" kern="0" dirty="0">
                <a:solidFill>
                  <a:schemeClr val="bg1"/>
                </a:solidFill>
                <a:latin typeface="微软雅黑" pitchFamily="34" charset="-122"/>
                <a:ea typeface="微软雅黑" pitchFamily="34" charset="-122"/>
              </a:rPr>
              <a:t>SVF</a:t>
            </a:r>
            <a:r>
              <a:rPr lang="zh-CN" altLang="en-US" sz="1200" b="1" kern="0" dirty="0">
                <a:solidFill>
                  <a:schemeClr val="bg1"/>
                </a:solidFill>
                <a:latin typeface="微软雅黑" pitchFamily="34" charset="-122"/>
                <a:ea typeface="微软雅黑" pitchFamily="34" charset="-122"/>
              </a:rPr>
              <a:t>超级虚拟化</a:t>
            </a:r>
            <a:endParaRPr lang="en-US" altLang="zh-CN" sz="1200" b="1" kern="0" dirty="0">
              <a:solidFill>
                <a:schemeClr val="bg1"/>
              </a:solidFill>
              <a:latin typeface="微软雅黑" pitchFamily="34" charset="-122"/>
              <a:ea typeface="微软雅黑" pitchFamily="34" charset="-122"/>
            </a:endParaRPr>
          </a:p>
          <a:p>
            <a:pPr algn="ctr">
              <a:defRPr/>
            </a:pPr>
            <a:r>
              <a:rPr lang="zh-CN" altLang="en-US" sz="1200" b="1" kern="0" dirty="0">
                <a:solidFill>
                  <a:schemeClr val="bg1"/>
                </a:solidFill>
                <a:latin typeface="微软雅黑" pitchFamily="34" charset="-122"/>
                <a:ea typeface="微软雅黑" pitchFamily="34" charset="-122"/>
              </a:rPr>
              <a:t>网络质量自动感知</a:t>
            </a:r>
          </a:p>
        </p:txBody>
      </p:sp>
      <p:sp>
        <p:nvSpPr>
          <p:cNvPr id="267" name="AutoShape 7"/>
          <p:cNvSpPr>
            <a:spLocks noChangeArrowheads="1"/>
          </p:cNvSpPr>
          <p:nvPr/>
        </p:nvSpPr>
        <p:spPr bwMode="ltGray">
          <a:xfrm>
            <a:off x="1479172" y="4911828"/>
            <a:ext cx="2464600" cy="678205"/>
          </a:xfrm>
          <a:prstGeom prst="roundRect">
            <a:avLst>
              <a:gd name="adj" fmla="val 13381"/>
            </a:avLst>
          </a:prstGeom>
          <a:solidFill>
            <a:srgbClr val="92CE50"/>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zh-CN" altLang="en-US" sz="1200" b="1" kern="0" dirty="0">
                <a:solidFill>
                  <a:schemeClr val="bg1"/>
                </a:solidFill>
                <a:latin typeface="微软雅黑" pitchFamily="34" charset="-122"/>
                <a:ea typeface="微软雅黑" pitchFamily="34" charset="-122"/>
              </a:rPr>
              <a:t>大数据下的全网安全协防</a:t>
            </a:r>
            <a:endParaRPr lang="en-US" altLang="zh-CN" sz="1200" b="1" kern="0" dirty="0">
              <a:solidFill>
                <a:schemeClr val="bg1"/>
              </a:solidFill>
              <a:latin typeface="微软雅黑" pitchFamily="34" charset="-122"/>
              <a:ea typeface="微软雅黑" pitchFamily="34" charset="-122"/>
            </a:endParaRPr>
          </a:p>
          <a:p>
            <a:pPr algn="ctr">
              <a:defRPr/>
            </a:pPr>
            <a:r>
              <a:rPr lang="zh-CN" altLang="en-US" sz="1200" b="1" kern="0" dirty="0">
                <a:solidFill>
                  <a:schemeClr val="bg1"/>
                </a:solidFill>
                <a:latin typeface="微软雅黑" pitchFamily="34" charset="-122"/>
                <a:ea typeface="微软雅黑" pitchFamily="34" charset="-122"/>
              </a:rPr>
              <a:t>网络行为精准趋势分析</a:t>
            </a:r>
            <a:endParaRPr lang="en-US" altLang="zh-CN" sz="1200" b="1" kern="0" dirty="0">
              <a:solidFill>
                <a:schemeClr val="bg1"/>
              </a:solidFill>
              <a:latin typeface="微软雅黑" pitchFamily="34" charset="-122"/>
              <a:ea typeface="微软雅黑" pitchFamily="34" charset="-122"/>
            </a:endParaRPr>
          </a:p>
          <a:p>
            <a:pPr algn="ctr">
              <a:defRPr/>
            </a:pPr>
            <a:r>
              <a:rPr lang="zh-CN" altLang="en-US" sz="1200" b="1" kern="0" dirty="0">
                <a:solidFill>
                  <a:schemeClr val="bg1"/>
                </a:solidFill>
                <a:latin typeface="微软雅黑" pitchFamily="34" charset="-122"/>
                <a:ea typeface="微软雅黑" pitchFamily="34" charset="-122"/>
              </a:rPr>
              <a:t>违规事件审计回溯</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019" y="1579117"/>
            <a:ext cx="10613344" cy="3281313"/>
          </a:xfrm>
          <a:prstGeom prst="rect">
            <a:avLst/>
          </a:prstGeom>
        </p:spPr>
      </p:pic>
    </p:spTree>
    <p:extLst>
      <p:ext uri="{BB962C8B-B14F-4D97-AF65-F5344CB8AC3E}">
        <p14:creationId xmlns:p14="http://schemas.microsoft.com/office/powerpoint/2010/main" val="29542417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Picture 18" descr="图片79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6272" y="1683263"/>
            <a:ext cx="3269657" cy="1546537"/>
          </a:xfrm>
          <a:prstGeom prst="rect">
            <a:avLst/>
          </a:prstGeom>
          <a:ln>
            <a:noFill/>
          </a:ln>
          <a:effectLst>
            <a:outerShdw blurRad="292100" dist="139700" dir="2700000" algn="tl" rotWithShape="0">
              <a:srgbClr val="333333">
                <a:alpha val="65000"/>
              </a:srgbClr>
            </a:outerShdw>
          </a:effectLst>
        </p:spPr>
      </p:pic>
      <p:sp>
        <p:nvSpPr>
          <p:cNvPr id="1115" name="矩形 1114"/>
          <p:cNvSpPr/>
          <p:nvPr/>
        </p:nvSpPr>
        <p:spPr>
          <a:xfrm>
            <a:off x="1010675" y="4036803"/>
            <a:ext cx="5992800" cy="422084"/>
          </a:xfrm>
          <a:prstGeom prst="rect">
            <a:avLst/>
          </a:prstGeom>
          <a:solidFill>
            <a:schemeClr val="accent3">
              <a:lumMod val="40000"/>
              <a:lumOff val="60000"/>
            </a:scheme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8778" tIns="44389" rIns="88778" bIns="44389" rtlCol="0" anchor="ctr"/>
          <a:lstStyle/>
          <a:p>
            <a:pPr algn="ctr"/>
            <a:endParaRPr lang="zh-CN" altLang="en-US" sz="3201">
              <a:solidFill>
                <a:schemeClr val="bg1"/>
              </a:solidFill>
              <a:latin typeface="微软雅黑" panose="020B0503020204020204" pitchFamily="34" charset="-122"/>
              <a:ea typeface="微软雅黑" panose="020B0503020204020204" pitchFamily="34" charset="-122"/>
            </a:endParaRPr>
          </a:p>
        </p:txBody>
      </p:sp>
      <p:cxnSp>
        <p:nvCxnSpPr>
          <p:cNvPr id="1172" name="直接连接符 1171"/>
          <p:cNvCxnSpPr>
            <a:stCxn id="744" idx="2"/>
            <a:endCxn id="482" idx="0"/>
          </p:cNvCxnSpPr>
          <p:nvPr/>
        </p:nvCxnSpPr>
        <p:spPr bwMode="auto">
          <a:xfrm>
            <a:off x="3984864" y="2931691"/>
            <a:ext cx="463229" cy="254236"/>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 name="直接连接符 767"/>
          <p:cNvCxnSpPr>
            <a:stCxn id="418" idx="0"/>
            <a:endCxn id="741" idx="2"/>
          </p:cNvCxnSpPr>
          <p:nvPr/>
        </p:nvCxnSpPr>
        <p:spPr bwMode="auto">
          <a:xfrm flipV="1">
            <a:off x="3343714" y="2953666"/>
            <a:ext cx="565205" cy="232260"/>
          </a:xfrm>
          <a:prstGeom prst="line">
            <a:avLst/>
          </a:prstGeom>
          <a:noFill/>
          <a:ln w="9525" cap="flat" cmpd="sng" algn="ctr">
            <a:solidFill>
              <a:srgbClr val="FFC000"/>
            </a:solidFill>
            <a:prstDash val="solid"/>
            <a:round/>
            <a:headEnd type="none" w="med" len="med"/>
            <a:tailEnd type="none" w="med" len="med"/>
          </a:ln>
          <a:effectLst/>
        </p:spPr>
      </p:cxnSp>
      <p:sp>
        <p:nvSpPr>
          <p:cNvPr id="728" name="TextBox 301"/>
          <p:cNvSpPr txBox="1">
            <a:spLocks noChangeArrowheads="1"/>
          </p:cNvSpPr>
          <p:nvPr/>
        </p:nvSpPr>
        <p:spPr bwMode="auto">
          <a:xfrm>
            <a:off x="2744758" y="2548859"/>
            <a:ext cx="861261" cy="253857"/>
          </a:xfrm>
          <a:prstGeom prst="rect">
            <a:avLst/>
          </a:prstGeom>
          <a:noFill/>
          <a:ln w="9525">
            <a:noFill/>
            <a:miter lim="800000"/>
            <a:headEnd/>
            <a:tailEnd/>
          </a:ln>
          <a:effectLst/>
        </p:spPr>
        <p:txBody>
          <a:bodyPr wrap="square" lIns="88778" tIns="44389" rIns="88778" bIns="44389">
            <a:spAutoFit/>
          </a:bodyPr>
          <a:lstStyle/>
          <a:p>
            <a:r>
              <a:rPr lang="zh-CN" altLang="en-US" sz="1067" dirty="0">
                <a:latin typeface="微软雅黑" panose="020B0503020204020204" pitchFamily="34" charset="-122"/>
                <a:ea typeface="微软雅黑" panose="020B0503020204020204" pitchFamily="34" charset="-122"/>
                <a:cs typeface="Arial" pitchFamily="34" charset="0"/>
              </a:rPr>
              <a:t>核心交换机</a:t>
            </a:r>
          </a:p>
        </p:txBody>
      </p:sp>
      <p:sp>
        <p:nvSpPr>
          <p:cNvPr id="741" name="圆角矩形 286"/>
          <p:cNvSpPr>
            <a:spLocks noChangeArrowheads="1"/>
          </p:cNvSpPr>
          <p:nvPr/>
        </p:nvSpPr>
        <p:spPr bwMode="auto">
          <a:xfrm>
            <a:off x="3571054" y="2543607"/>
            <a:ext cx="675730" cy="410059"/>
          </a:xfrm>
          <a:prstGeom prst="roundRect">
            <a:avLst>
              <a:gd name="adj" fmla="val 16667"/>
            </a:avLst>
          </a:prstGeom>
          <a:solidFill>
            <a:schemeClr val="bg1">
              <a:lumMod val="95000"/>
            </a:schemeClr>
          </a:solidFill>
          <a:ln w="19050" cap="flat" cmpd="sng" algn="ctr">
            <a:solidFill>
              <a:schemeClr val="tx1"/>
            </a:solidFill>
            <a:prstDash val="sysDot"/>
            <a:round/>
            <a:headEnd type="none" w="med" len="med"/>
            <a:tailEnd type="none" w="med" len="med"/>
          </a:ln>
          <a:effectLst/>
        </p:spPr>
        <p:txBody>
          <a:bodyPr lIns="88778" tIns="44389" rIns="88778" bIns="44389"/>
          <a:lstStyle/>
          <a:p>
            <a:pPr>
              <a:buClr>
                <a:srgbClr val="CC9900"/>
              </a:buClr>
              <a:buFont typeface="Wingdings" pitchFamily="2" charset="2"/>
              <a:buChar char="n"/>
              <a:defRPr/>
            </a:pPr>
            <a:endParaRPr lang="zh-CN" altLang="en-US" sz="800" dirty="0">
              <a:solidFill>
                <a:schemeClr val="bg1"/>
              </a:solidFill>
              <a:latin typeface="微软雅黑" panose="020B0503020204020204" pitchFamily="34" charset="-122"/>
              <a:ea typeface="微软雅黑" panose="020B0503020204020204" pitchFamily="34" charset="-122"/>
              <a:cs typeface="Arial" pitchFamily="34" charset="0"/>
            </a:endParaRPr>
          </a:p>
        </p:txBody>
      </p:sp>
      <p:grpSp>
        <p:nvGrpSpPr>
          <p:cNvPr id="3" name="组合 102"/>
          <p:cNvGrpSpPr/>
          <p:nvPr/>
        </p:nvGrpSpPr>
        <p:grpSpPr>
          <a:xfrm>
            <a:off x="3703068" y="2578359"/>
            <a:ext cx="416402" cy="353331"/>
            <a:chOff x="6432673" y="3394947"/>
            <a:chExt cx="592484" cy="528626"/>
          </a:xfrm>
        </p:grpSpPr>
        <p:pic>
          <p:nvPicPr>
            <p:cNvPr id="743" name="Picture 460" descr="图片23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432673" y="3394947"/>
              <a:ext cx="383055" cy="397524"/>
            </a:xfrm>
            <a:prstGeom prst="rect">
              <a:avLst/>
            </a:prstGeom>
            <a:noFill/>
            <a:ln w="9525">
              <a:noFill/>
              <a:prstDash val="sysDot"/>
              <a:miter lim="800000"/>
              <a:headEnd/>
              <a:tailEnd/>
            </a:ln>
            <a:effectLst>
              <a:outerShdw blurRad="50800" dist="38100" dir="2700000" algn="tl" rotWithShape="0">
                <a:prstClr val="black">
                  <a:alpha val="40000"/>
                </a:prstClr>
              </a:outerShdw>
            </a:effectLst>
          </p:spPr>
        </p:pic>
        <p:pic>
          <p:nvPicPr>
            <p:cNvPr id="744" name="Picture 460" descr="图片23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642103" y="3526049"/>
              <a:ext cx="383054" cy="397524"/>
            </a:xfrm>
            <a:prstGeom prst="rect">
              <a:avLst/>
            </a:prstGeom>
            <a:noFill/>
            <a:ln w="9525">
              <a:noFill/>
              <a:prstDash val="sysDot"/>
              <a:miter lim="800000"/>
              <a:headEnd/>
              <a:tailEnd/>
            </a:ln>
            <a:effectLst>
              <a:outerShdw blurRad="50800" dist="38100" dir="2700000" algn="tl" rotWithShape="0">
                <a:prstClr val="black">
                  <a:alpha val="40000"/>
                </a:prstClr>
              </a:outerShdw>
            </a:effectLst>
          </p:spPr>
        </p:pic>
      </p:grpSp>
      <p:cxnSp>
        <p:nvCxnSpPr>
          <p:cNvPr id="402" name="肘形连接符 401"/>
          <p:cNvCxnSpPr/>
          <p:nvPr/>
        </p:nvCxnSpPr>
        <p:spPr bwMode="auto">
          <a:xfrm rot="16200000" flipH="1">
            <a:off x="1302499" y="2555160"/>
            <a:ext cx="924239" cy="1321480"/>
          </a:xfrm>
          <a:prstGeom prst="bentConnector2">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3" name="形状 1182"/>
          <p:cNvCxnSpPr/>
          <p:nvPr/>
        </p:nvCxnSpPr>
        <p:spPr bwMode="auto">
          <a:xfrm rot="10800000" flipV="1">
            <a:off x="2592386" y="3426007"/>
            <a:ext cx="773918" cy="432148"/>
          </a:xfrm>
          <a:prstGeom prst="bentConnector3">
            <a:avLst>
              <a:gd name="adj1" fmla="val 110151"/>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4" name="Picture 8" descr="图片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0377" y="3850240"/>
            <a:ext cx="415991" cy="1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261" descr="图片174"/>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0619582" flipH="1">
            <a:off x="1856078" y="4230118"/>
            <a:ext cx="199293" cy="199709"/>
          </a:xfrm>
          <a:prstGeom prst="rect">
            <a:avLst/>
          </a:prstGeom>
          <a:noFill/>
          <a:ln w="9525">
            <a:noFill/>
            <a:miter lim="800000"/>
            <a:headEnd/>
            <a:tailEnd/>
          </a:ln>
        </p:spPr>
      </p:pic>
      <p:cxnSp>
        <p:nvCxnSpPr>
          <p:cNvPr id="409" name="直接连接符 408"/>
          <p:cNvCxnSpPr>
            <a:stCxn id="404" idx="2"/>
          </p:cNvCxnSpPr>
          <p:nvPr/>
        </p:nvCxnSpPr>
        <p:spPr bwMode="auto">
          <a:xfrm flipH="1">
            <a:off x="2014659" y="3998140"/>
            <a:ext cx="453714" cy="268039"/>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 name="直接连接符 409"/>
          <p:cNvCxnSpPr>
            <a:stCxn id="404" idx="2"/>
          </p:cNvCxnSpPr>
          <p:nvPr/>
        </p:nvCxnSpPr>
        <p:spPr bwMode="auto">
          <a:xfrm>
            <a:off x="2468371" y="3998140"/>
            <a:ext cx="0" cy="202301"/>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 name="直接连接符 410"/>
          <p:cNvCxnSpPr>
            <a:stCxn id="404" idx="2"/>
          </p:cNvCxnSpPr>
          <p:nvPr/>
        </p:nvCxnSpPr>
        <p:spPr bwMode="auto">
          <a:xfrm>
            <a:off x="2468373" y="3998140"/>
            <a:ext cx="494793" cy="268039"/>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2" name="Picture 261" descr="图片174"/>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0619582" flipH="1">
            <a:off x="2357122" y="4168165"/>
            <a:ext cx="229393" cy="229872"/>
          </a:xfrm>
          <a:prstGeom prst="rect">
            <a:avLst/>
          </a:prstGeom>
          <a:noFill/>
          <a:ln w="9525">
            <a:noFill/>
            <a:miter lim="800000"/>
            <a:headEnd/>
            <a:tailEnd/>
          </a:ln>
        </p:spPr>
      </p:pic>
      <p:pic>
        <p:nvPicPr>
          <p:cNvPr id="413" name="Picture 261" descr="图片174"/>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0619582" flipH="1">
            <a:off x="2870346" y="4229145"/>
            <a:ext cx="209738" cy="210177"/>
          </a:xfrm>
          <a:prstGeom prst="rect">
            <a:avLst/>
          </a:prstGeom>
          <a:noFill/>
          <a:ln w="9525">
            <a:noFill/>
            <a:miter lim="800000"/>
            <a:headEnd/>
            <a:tailEnd/>
          </a:ln>
        </p:spPr>
      </p:pic>
      <p:cxnSp>
        <p:nvCxnSpPr>
          <p:cNvPr id="414" name="直接连接符 413"/>
          <p:cNvCxnSpPr>
            <a:stCxn id="418" idx="3"/>
          </p:cNvCxnSpPr>
          <p:nvPr/>
        </p:nvCxnSpPr>
        <p:spPr bwMode="auto">
          <a:xfrm>
            <a:off x="3470829" y="3369367"/>
            <a:ext cx="186036" cy="593481"/>
          </a:xfrm>
          <a:prstGeom prst="line">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6" name="Text Box 321"/>
          <p:cNvSpPr txBox="1">
            <a:spLocks noChangeArrowheads="1"/>
          </p:cNvSpPr>
          <p:nvPr/>
        </p:nvSpPr>
        <p:spPr bwMode="auto">
          <a:xfrm>
            <a:off x="1428777" y="3486432"/>
            <a:ext cx="941981" cy="246179"/>
          </a:xfrm>
          <a:prstGeom prst="rect">
            <a:avLst/>
          </a:prstGeom>
          <a:noFill/>
          <a:ln w="9525" algn="ctr">
            <a:noFill/>
            <a:miter lim="800000"/>
            <a:headEnd/>
            <a:tailEnd/>
          </a:ln>
        </p:spPr>
        <p:txBody>
          <a:bodyPr wrap="square" lIns="121879" tIns="60939" rIns="121879" bIns="60939">
            <a:spAutoFit/>
          </a:bodyPr>
          <a:lstStyle/>
          <a:p>
            <a:pPr algn="ctr"/>
            <a:r>
              <a:rPr lang="en-US" altLang="zh-CN" sz="800" dirty="0">
                <a:solidFill>
                  <a:schemeClr val="bg1"/>
                </a:solidFill>
                <a:latin typeface="微软雅黑" pitchFamily="34" charset="-122"/>
                <a:ea typeface="微软雅黑" pitchFamily="34" charset="-122"/>
              </a:rPr>
              <a:t>WDM</a:t>
            </a:r>
            <a:r>
              <a:rPr lang="zh-CN" altLang="en-US" sz="800" dirty="0">
                <a:solidFill>
                  <a:schemeClr val="bg1"/>
                </a:solidFill>
                <a:latin typeface="微软雅黑" pitchFamily="34" charset="-122"/>
                <a:ea typeface="微软雅黑" pitchFamily="34" charset="-122"/>
              </a:rPr>
              <a:t>合波器</a:t>
            </a:r>
            <a:endParaRPr lang="en-US" altLang="zh-CN" sz="800" dirty="0">
              <a:solidFill>
                <a:schemeClr val="bg1"/>
              </a:solidFill>
              <a:latin typeface="微软雅黑" pitchFamily="34" charset="-122"/>
              <a:ea typeface="微软雅黑" pitchFamily="34" charset="-122"/>
            </a:endParaRPr>
          </a:p>
        </p:txBody>
      </p:sp>
      <p:sp>
        <p:nvSpPr>
          <p:cNvPr id="417" name="矩形 888"/>
          <p:cNvSpPr>
            <a:spLocks noChangeArrowheads="1"/>
          </p:cNvSpPr>
          <p:nvPr/>
        </p:nvSpPr>
        <p:spPr bwMode="auto">
          <a:xfrm>
            <a:off x="479663" y="2850584"/>
            <a:ext cx="768263" cy="287333"/>
          </a:xfrm>
          <a:prstGeom prst="rect">
            <a:avLst/>
          </a:prstGeom>
          <a:noFill/>
          <a:ln w="9525">
            <a:noFill/>
            <a:miter lim="800000"/>
            <a:headEnd/>
            <a:tailEnd/>
          </a:ln>
        </p:spPr>
        <p:txBody>
          <a:bodyPr wrap="square" lIns="121928" tIns="60965" rIns="121928" bIns="60965">
            <a:spAutoFit/>
          </a:bodyPr>
          <a:lstStyle/>
          <a:p>
            <a:pPr algn="ctr"/>
            <a:r>
              <a:rPr lang="zh-CN" altLang="en-US" sz="1067" dirty="0">
                <a:solidFill>
                  <a:schemeClr val="bg1"/>
                </a:solidFill>
                <a:latin typeface="微软雅黑" panose="020B0503020204020204" pitchFamily="34" charset="-122"/>
                <a:ea typeface="微软雅黑" panose="020B0503020204020204" pitchFamily="34" charset="-122"/>
              </a:rPr>
              <a:t>光发器</a:t>
            </a:r>
          </a:p>
        </p:txBody>
      </p:sp>
      <p:pic>
        <p:nvPicPr>
          <p:cNvPr id="418" name="Picture 402" descr="图片17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16600" y="3185926"/>
            <a:ext cx="254227" cy="366882"/>
          </a:xfrm>
          <a:prstGeom prst="rect">
            <a:avLst/>
          </a:prstGeom>
          <a:noFill/>
          <a:ln w="9525">
            <a:noFill/>
            <a:miter lim="800000"/>
            <a:headEnd/>
            <a:tailEnd/>
          </a:ln>
        </p:spPr>
      </p:pic>
      <p:pic>
        <p:nvPicPr>
          <p:cNvPr id="427" name="Picture 261" descr="图片174"/>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0619582" flipH="1">
            <a:off x="3893494" y="4198924"/>
            <a:ext cx="182205" cy="182586"/>
          </a:xfrm>
          <a:prstGeom prst="rect">
            <a:avLst/>
          </a:prstGeom>
          <a:noFill/>
          <a:ln w="9525">
            <a:noFill/>
            <a:miter lim="800000"/>
            <a:headEnd/>
            <a:tailEnd/>
          </a:ln>
        </p:spPr>
      </p:pic>
      <p:sp>
        <p:nvSpPr>
          <p:cNvPr id="435" name="Text Box 321"/>
          <p:cNvSpPr txBox="1">
            <a:spLocks noChangeArrowheads="1"/>
          </p:cNvSpPr>
          <p:nvPr/>
        </p:nvSpPr>
        <p:spPr bwMode="auto">
          <a:xfrm>
            <a:off x="2448337" y="3531415"/>
            <a:ext cx="1264046" cy="369289"/>
          </a:xfrm>
          <a:prstGeom prst="rect">
            <a:avLst/>
          </a:prstGeom>
          <a:noFill/>
          <a:ln w="9525" algn="ctr">
            <a:noFill/>
            <a:miter lim="800000"/>
            <a:headEnd/>
            <a:tailEnd/>
          </a:ln>
        </p:spPr>
        <p:txBody>
          <a:bodyPr wrap="none" lIns="121879" tIns="60939" rIns="121879" bIns="60939">
            <a:spAutoFit/>
          </a:bodyPr>
          <a:lstStyle/>
          <a:p>
            <a:r>
              <a:rPr lang="en-US" altLang="zh-CN" sz="800" dirty="0">
                <a:solidFill>
                  <a:schemeClr val="bg1"/>
                </a:solidFill>
                <a:latin typeface="微软雅黑" panose="020B0503020204020204" pitchFamily="34" charset="-122"/>
                <a:ea typeface="微软雅黑" panose="020B0503020204020204" pitchFamily="34" charset="-122"/>
              </a:rPr>
              <a:t>CATV   1550nm</a:t>
            </a:r>
          </a:p>
          <a:p>
            <a:r>
              <a:rPr lang="en-US" altLang="zh-CN" sz="800" dirty="0">
                <a:solidFill>
                  <a:schemeClr val="bg1"/>
                </a:solidFill>
                <a:latin typeface="微软雅黑" panose="020B0503020204020204" pitchFamily="34" charset="-122"/>
                <a:ea typeface="微软雅黑" panose="020B0503020204020204" pitchFamily="34" charset="-122"/>
              </a:rPr>
              <a:t>IP</a:t>
            </a:r>
            <a:r>
              <a:rPr lang="zh-CN" altLang="en-US" sz="800" dirty="0">
                <a:solidFill>
                  <a:schemeClr val="bg1"/>
                </a:solidFill>
                <a:latin typeface="微软雅黑" panose="020B0503020204020204" pitchFamily="34" charset="-122"/>
                <a:ea typeface="微软雅黑" panose="020B0503020204020204" pitchFamily="34" charset="-122"/>
              </a:rPr>
              <a:t>业务</a:t>
            </a:r>
            <a:r>
              <a:rPr lang="en-US" altLang="zh-CN" sz="800" dirty="0">
                <a:solidFill>
                  <a:schemeClr val="bg1"/>
                </a:solidFill>
                <a:latin typeface="微软雅黑" panose="020B0503020204020204" pitchFamily="34" charset="-122"/>
                <a:ea typeface="微软雅黑" panose="020B0503020204020204" pitchFamily="34" charset="-122"/>
              </a:rPr>
              <a:t> 1310/1490nm</a:t>
            </a:r>
          </a:p>
        </p:txBody>
      </p:sp>
      <p:pic>
        <p:nvPicPr>
          <p:cNvPr id="480" name="Picture 261" descr="图片174"/>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0619582" flipH="1">
            <a:off x="5684383" y="4182485"/>
            <a:ext cx="193306" cy="193710"/>
          </a:xfrm>
          <a:prstGeom prst="rect">
            <a:avLst/>
          </a:prstGeom>
          <a:noFill/>
          <a:ln w="9525">
            <a:noFill/>
            <a:miter lim="800000"/>
            <a:headEnd/>
            <a:tailEnd/>
          </a:ln>
        </p:spPr>
      </p:pic>
      <p:pic>
        <p:nvPicPr>
          <p:cNvPr id="482" name="Picture 402" descr="图片17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20978" y="3185926"/>
            <a:ext cx="254227" cy="366882"/>
          </a:xfrm>
          <a:prstGeom prst="rect">
            <a:avLst/>
          </a:prstGeom>
          <a:noFill/>
          <a:ln w="9525">
            <a:noFill/>
            <a:miter lim="800000"/>
            <a:headEnd/>
            <a:tailEnd/>
          </a:ln>
        </p:spPr>
      </p:pic>
      <p:pic>
        <p:nvPicPr>
          <p:cNvPr id="396" name="Picture 2" descr="C:\Users\f00206965.CHINA\Desktop\Img201007290700_N.JPG"/>
          <p:cNvPicPr>
            <a:picLocks noChangeAspect="1" noChangeArrowheads="1"/>
          </p:cNvPicPr>
          <p:nvPr/>
        </p:nvPicPr>
        <p:blipFill>
          <a:blip r:embed="rId13" cstate="email">
            <a:lum bright="44000" contrast="-70000"/>
            <a:extLst>
              <a:ext uri="{28A0092B-C50C-407E-A947-70E740481C1C}">
                <a14:useLocalDpi xmlns:a14="http://schemas.microsoft.com/office/drawing/2010/main" val="0"/>
              </a:ext>
            </a:extLst>
          </a:blip>
          <a:srcRect/>
          <a:stretch>
            <a:fillRect/>
          </a:stretch>
        </p:blipFill>
        <p:spPr bwMode="auto">
          <a:xfrm>
            <a:off x="5137259" y="4732927"/>
            <a:ext cx="2127059" cy="1523135"/>
          </a:xfrm>
          <a:prstGeom prst="rect">
            <a:avLst/>
          </a:prstGeom>
          <a:solidFill>
            <a:srgbClr val="FFFFFF">
              <a:shade val="85000"/>
            </a:srgbClr>
          </a:solidFill>
          <a:ln w="88900" cap="sq">
            <a:noFill/>
            <a:miter lim="800000"/>
          </a:ln>
          <a:effectLst>
            <a:outerShdw blurRad="57785" dist="33020" dir="3180000" algn="ctr">
              <a:srgbClr val="000000">
                <a:alpha val="30000"/>
              </a:srgbClr>
            </a:outerShdw>
            <a:softEdge rad="31750"/>
          </a:effectLst>
          <a:scene3d>
            <a:camera prst="orthographicFront">
              <a:rot lat="0" lon="0" rev="0"/>
            </a:camera>
            <a:lightRig rig="brightRoom" dir="t">
              <a:rot lat="0" lon="0" rev="600000"/>
            </a:lightRig>
          </a:scene3d>
          <a:sp3d prstMaterial="metal">
            <a:bevelT w="38100" h="57150" prst="angle"/>
          </a:sp3d>
        </p:spPr>
      </p:pic>
      <p:pic>
        <p:nvPicPr>
          <p:cNvPr id="398" name="Picture 9"/>
          <p:cNvPicPr>
            <a:picLocks noChangeAspect="1" noChangeArrowheads="1"/>
          </p:cNvPicPr>
          <p:nvPr/>
        </p:nvPicPr>
        <p:blipFill>
          <a:blip r:embed="rId14" cstate="email">
            <a:lum bright="43000" contrast="-56000"/>
            <a:extLst>
              <a:ext uri="{28A0092B-C50C-407E-A947-70E740481C1C}">
                <a14:useLocalDpi xmlns:a14="http://schemas.microsoft.com/office/drawing/2010/main" val="0"/>
              </a:ext>
            </a:extLst>
          </a:blip>
          <a:stretch>
            <a:fillRect/>
          </a:stretch>
        </p:blipFill>
        <p:spPr bwMode="auto">
          <a:xfrm>
            <a:off x="660754" y="4734043"/>
            <a:ext cx="1817015" cy="1541069"/>
          </a:xfrm>
          <a:prstGeom prst="rect">
            <a:avLst/>
          </a:prstGeom>
          <a:solidFill>
            <a:srgbClr val="FFFFFF">
              <a:shade val="85000"/>
            </a:srgbClr>
          </a:solidFill>
          <a:ln w="889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399" name="矩形 1748"/>
          <p:cNvSpPr>
            <a:spLocks noChangeArrowheads="1"/>
          </p:cNvSpPr>
          <p:nvPr/>
        </p:nvSpPr>
        <p:spPr bwMode="auto">
          <a:xfrm>
            <a:off x="634157" y="4722456"/>
            <a:ext cx="6626422" cy="1548929"/>
          </a:xfrm>
          <a:prstGeom prst="rect">
            <a:avLst/>
          </a:prstGeom>
          <a:noFill/>
          <a:ln w="9525">
            <a:solidFill>
              <a:schemeClr val="tx1"/>
            </a:solidFill>
            <a:prstDash val="dashDot"/>
            <a:miter lim="800000"/>
            <a:headEnd/>
            <a:tailEnd/>
          </a:ln>
        </p:spPr>
        <p:txBody>
          <a:bodyPr lIns="121928" tIns="60965" rIns="121928" bIns="60965"/>
          <a:lstStyle/>
          <a:p>
            <a:pPr>
              <a:buClr>
                <a:srgbClr val="CC9900"/>
              </a:buClr>
              <a:buFont typeface="Wingdings" pitchFamily="2" charset="2"/>
              <a:buChar char="n"/>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29" name="矩形 883"/>
          <p:cNvSpPr>
            <a:spLocks noChangeArrowheads="1"/>
          </p:cNvSpPr>
          <p:nvPr/>
        </p:nvSpPr>
        <p:spPr bwMode="auto">
          <a:xfrm>
            <a:off x="671729" y="6047454"/>
            <a:ext cx="1728592" cy="328433"/>
          </a:xfrm>
          <a:prstGeom prst="rect">
            <a:avLst/>
          </a:prstGeom>
          <a:solidFill>
            <a:srgbClr val="C00000"/>
          </a:solidFill>
          <a:ln w="9525">
            <a:noFill/>
            <a:miter lim="800000"/>
            <a:headEnd/>
            <a:tailEnd/>
          </a:ln>
        </p:spPr>
        <p:txBody>
          <a:bodyPr wrap="square" lIns="121928" tIns="60965" rIns="121928" bIns="60965">
            <a:spAutoFit/>
          </a:bodyPr>
          <a:lstStyle/>
          <a:p>
            <a:pPr algn="ctr"/>
            <a:r>
              <a:rPr lang="zh-CN" altLang="en-US" sz="1334" b="1" dirty="0">
                <a:solidFill>
                  <a:schemeClr val="bg1"/>
                </a:solidFill>
                <a:latin typeface="微软雅黑" panose="020B0503020204020204" pitchFamily="34" charset="-122"/>
                <a:ea typeface="微软雅黑" panose="020B0503020204020204" pitchFamily="34" charset="-122"/>
              </a:rPr>
              <a:t>教师公寓三网合一</a:t>
            </a:r>
          </a:p>
        </p:txBody>
      </p:sp>
      <p:sp>
        <p:nvSpPr>
          <p:cNvPr id="431" name="矩形 888"/>
          <p:cNvSpPr>
            <a:spLocks noChangeArrowheads="1"/>
          </p:cNvSpPr>
          <p:nvPr/>
        </p:nvSpPr>
        <p:spPr bwMode="auto">
          <a:xfrm>
            <a:off x="2001466" y="5008669"/>
            <a:ext cx="638937" cy="266878"/>
          </a:xfrm>
          <a:prstGeom prst="rect">
            <a:avLst/>
          </a:prstGeom>
          <a:noFill/>
          <a:ln w="9525">
            <a:noFill/>
            <a:miter lim="800000"/>
            <a:headEnd/>
            <a:tailEnd/>
          </a:ln>
        </p:spPr>
        <p:txBody>
          <a:bodyPr wrap="square" lIns="121928" tIns="60965" rIns="121928" bIns="60965">
            <a:spAutoFit/>
          </a:bodyPr>
          <a:lstStyle/>
          <a:p>
            <a:pPr algn="ctr"/>
            <a:r>
              <a:rPr lang="en-US" altLang="zh-CN" sz="934" dirty="0">
                <a:latin typeface="微软雅黑" pitchFamily="34" charset="-122"/>
                <a:ea typeface="微软雅黑" pitchFamily="34" charset="-122"/>
              </a:rPr>
              <a:t>ONT</a:t>
            </a:r>
            <a:endParaRPr lang="zh-CN" altLang="en-US" sz="934" dirty="0">
              <a:latin typeface="微软雅黑" pitchFamily="34" charset="-122"/>
              <a:ea typeface="微软雅黑" pitchFamily="34" charset="-122"/>
            </a:endParaRPr>
          </a:p>
        </p:txBody>
      </p:sp>
      <p:sp>
        <p:nvSpPr>
          <p:cNvPr id="433" name="矩形 888"/>
          <p:cNvSpPr>
            <a:spLocks noChangeArrowheads="1"/>
          </p:cNvSpPr>
          <p:nvPr/>
        </p:nvSpPr>
        <p:spPr bwMode="auto">
          <a:xfrm>
            <a:off x="5463491" y="4995592"/>
            <a:ext cx="538063" cy="266878"/>
          </a:xfrm>
          <a:prstGeom prst="rect">
            <a:avLst/>
          </a:prstGeom>
          <a:noFill/>
          <a:ln w="9525">
            <a:noFill/>
            <a:miter lim="800000"/>
            <a:headEnd/>
            <a:tailEnd/>
          </a:ln>
        </p:spPr>
        <p:txBody>
          <a:bodyPr wrap="square" lIns="121928" tIns="60965" rIns="121928" bIns="60965">
            <a:spAutoFit/>
          </a:bodyPr>
          <a:lstStyle/>
          <a:p>
            <a:pPr algn="ctr"/>
            <a:r>
              <a:rPr lang="en-US" altLang="zh-CN" sz="934" dirty="0">
                <a:latin typeface="微软雅黑" pitchFamily="34" charset="-122"/>
                <a:ea typeface="微软雅黑" pitchFamily="34" charset="-122"/>
              </a:rPr>
              <a:t>ONU</a:t>
            </a:r>
            <a:endParaRPr lang="zh-CN" altLang="en-US" sz="934" dirty="0">
              <a:latin typeface="微软雅黑" pitchFamily="34" charset="-122"/>
              <a:ea typeface="微软雅黑" pitchFamily="34" charset="-122"/>
            </a:endParaRPr>
          </a:p>
        </p:txBody>
      </p:sp>
      <p:sp>
        <p:nvSpPr>
          <p:cNvPr id="434" name="矩形 883"/>
          <p:cNvSpPr>
            <a:spLocks noChangeArrowheads="1"/>
          </p:cNvSpPr>
          <p:nvPr/>
        </p:nvSpPr>
        <p:spPr bwMode="auto">
          <a:xfrm>
            <a:off x="5691363" y="6030150"/>
            <a:ext cx="1136379" cy="328433"/>
          </a:xfrm>
          <a:prstGeom prst="rect">
            <a:avLst/>
          </a:prstGeom>
          <a:solidFill>
            <a:srgbClr val="C00000"/>
          </a:solidFill>
          <a:ln w="9525">
            <a:noFill/>
            <a:miter lim="800000"/>
            <a:headEnd/>
            <a:tailEnd/>
          </a:ln>
        </p:spPr>
        <p:txBody>
          <a:bodyPr wrap="square" lIns="121928" tIns="60965" rIns="121928" bIns="60965">
            <a:spAutoFit/>
          </a:bodyPr>
          <a:lstStyle/>
          <a:p>
            <a:pPr algn="ctr"/>
            <a:r>
              <a:rPr lang="zh-CN" altLang="en-US" sz="1334" b="1" dirty="0">
                <a:solidFill>
                  <a:schemeClr val="bg1"/>
                </a:solidFill>
                <a:latin typeface="微软雅黑" panose="020B0503020204020204" pitchFamily="34" charset="-122"/>
                <a:ea typeface="微软雅黑" panose="020B0503020204020204" pitchFamily="34" charset="-122"/>
              </a:rPr>
              <a:t>光纤到教室</a:t>
            </a:r>
          </a:p>
        </p:txBody>
      </p:sp>
      <p:grpSp>
        <p:nvGrpSpPr>
          <p:cNvPr id="4" name="组合 800"/>
          <p:cNvGrpSpPr/>
          <p:nvPr/>
        </p:nvGrpSpPr>
        <p:grpSpPr bwMode="auto">
          <a:xfrm rot="16200000">
            <a:off x="1550973" y="4918036"/>
            <a:ext cx="237547" cy="134946"/>
            <a:chOff x="10096500" y="3467100"/>
            <a:chExt cx="238125" cy="161925"/>
          </a:xfrm>
          <a:solidFill>
            <a:srgbClr val="00B0F0"/>
          </a:solidFill>
        </p:grpSpPr>
        <p:sp>
          <p:nvSpPr>
            <p:cNvPr id="1275" name="Freeform 511"/>
            <p:cNvSpPr>
              <a:spLocks/>
            </p:cNvSpPr>
            <p:nvPr/>
          </p:nvSpPr>
          <p:spPr bwMode="auto">
            <a:xfrm>
              <a:off x="10096500" y="3467100"/>
              <a:ext cx="238125" cy="60325"/>
            </a:xfrm>
            <a:custGeom>
              <a:avLst/>
              <a:gdLst/>
              <a:ahLst/>
              <a:cxnLst>
                <a:cxn ang="0">
                  <a:pos x="6" y="38"/>
                </a:cxn>
                <a:cxn ang="0">
                  <a:pos x="6" y="38"/>
                </a:cxn>
                <a:cxn ang="0">
                  <a:pos x="22" y="26"/>
                </a:cxn>
                <a:cxn ang="0">
                  <a:pos x="40" y="18"/>
                </a:cxn>
                <a:cxn ang="0">
                  <a:pos x="58" y="14"/>
                </a:cxn>
                <a:cxn ang="0">
                  <a:pos x="76" y="12"/>
                </a:cxn>
                <a:cxn ang="0">
                  <a:pos x="94" y="14"/>
                </a:cxn>
                <a:cxn ang="0">
                  <a:pos x="112" y="18"/>
                </a:cxn>
                <a:cxn ang="0">
                  <a:pos x="128" y="26"/>
                </a:cxn>
                <a:cxn ang="0">
                  <a:pos x="144" y="36"/>
                </a:cxn>
                <a:cxn ang="0">
                  <a:pos x="150" y="26"/>
                </a:cxn>
                <a:cxn ang="0">
                  <a:pos x="150" y="26"/>
                </a:cxn>
                <a:cxn ang="0">
                  <a:pos x="132" y="16"/>
                </a:cxn>
                <a:cxn ang="0">
                  <a:pos x="114" y="6"/>
                </a:cxn>
                <a:cxn ang="0">
                  <a:pos x="96" y="2"/>
                </a:cxn>
                <a:cxn ang="0">
                  <a:pos x="76" y="0"/>
                </a:cxn>
                <a:cxn ang="0">
                  <a:pos x="56" y="2"/>
                </a:cxn>
                <a:cxn ang="0">
                  <a:pos x="36" y="8"/>
                </a:cxn>
                <a:cxn ang="0">
                  <a:pos x="18" y="16"/>
                </a:cxn>
                <a:cxn ang="0">
                  <a:pos x="0" y="26"/>
                </a:cxn>
                <a:cxn ang="0">
                  <a:pos x="6" y="38"/>
                </a:cxn>
              </a:cxnLst>
              <a:rect l="0" t="0" r="r" b="b"/>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p:spPr>
          <p:txBody>
            <a:bodyPr/>
            <a:lstStyle/>
            <a:p>
              <a:pPr>
                <a:defRPr/>
              </a:pPr>
              <a:endParaRPr lang="zh-CN" altLang="en-US" sz="1600" dirty="0">
                <a:latin typeface="微软雅黑" panose="020B0503020204020204" pitchFamily="34" charset="-122"/>
                <a:ea typeface="微软雅黑" panose="020B0503020204020204" pitchFamily="34" charset="-122"/>
              </a:endParaRPr>
            </a:p>
          </p:txBody>
        </p:sp>
        <p:sp>
          <p:nvSpPr>
            <p:cNvPr id="1276" name="Freeform 512"/>
            <p:cNvSpPr>
              <a:spLocks/>
            </p:cNvSpPr>
            <p:nvPr/>
          </p:nvSpPr>
          <p:spPr bwMode="auto">
            <a:xfrm>
              <a:off x="10125075" y="3524250"/>
              <a:ext cx="180975" cy="50800"/>
            </a:xfrm>
            <a:custGeom>
              <a:avLst/>
              <a:gdLst/>
              <a:ahLst/>
              <a:cxnLst>
                <a:cxn ang="0">
                  <a:pos x="114" y="22"/>
                </a:cxn>
                <a:cxn ang="0">
                  <a:pos x="114" y="22"/>
                </a:cxn>
                <a:cxn ang="0">
                  <a:pos x="102" y="12"/>
                </a:cxn>
                <a:cxn ang="0">
                  <a:pos x="88" y="6"/>
                </a:cxn>
                <a:cxn ang="0">
                  <a:pos x="72" y="2"/>
                </a:cxn>
                <a:cxn ang="0">
                  <a:pos x="58" y="0"/>
                </a:cxn>
                <a:cxn ang="0">
                  <a:pos x="42" y="2"/>
                </a:cxn>
                <a:cxn ang="0">
                  <a:pos x="28" y="6"/>
                </a:cxn>
                <a:cxn ang="0">
                  <a:pos x="14" y="12"/>
                </a:cxn>
                <a:cxn ang="0">
                  <a:pos x="0" y="22"/>
                </a:cxn>
                <a:cxn ang="0">
                  <a:pos x="8" y="32"/>
                </a:cxn>
                <a:cxn ang="0">
                  <a:pos x="8" y="32"/>
                </a:cxn>
                <a:cxn ang="0">
                  <a:pos x="8" y="32"/>
                </a:cxn>
                <a:cxn ang="0">
                  <a:pos x="8" y="32"/>
                </a:cxn>
                <a:cxn ang="0">
                  <a:pos x="18" y="24"/>
                </a:cxn>
                <a:cxn ang="0">
                  <a:pos x="30" y="18"/>
                </a:cxn>
                <a:cxn ang="0">
                  <a:pos x="44" y="14"/>
                </a:cxn>
                <a:cxn ang="0">
                  <a:pos x="58" y="12"/>
                </a:cxn>
                <a:cxn ang="0">
                  <a:pos x="72" y="14"/>
                </a:cxn>
                <a:cxn ang="0">
                  <a:pos x="84" y="16"/>
                </a:cxn>
                <a:cxn ang="0">
                  <a:pos x="96" y="24"/>
                </a:cxn>
                <a:cxn ang="0">
                  <a:pos x="108" y="32"/>
                </a:cxn>
                <a:cxn ang="0">
                  <a:pos x="114" y="22"/>
                </a:cxn>
              </a:cxnLst>
              <a:rect l="0" t="0" r="r" b="b"/>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8" y="32"/>
                  </a:lnTo>
                  <a:lnTo>
                    <a:pt x="8" y="3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p:spPr>
          <p:txBody>
            <a:bodyPr/>
            <a:lstStyle/>
            <a:p>
              <a:pPr>
                <a:defRPr/>
              </a:pPr>
              <a:endParaRPr lang="zh-CN" altLang="en-US" sz="1600" dirty="0">
                <a:latin typeface="微软雅黑" panose="020B0503020204020204" pitchFamily="34" charset="-122"/>
                <a:ea typeface="微软雅黑" panose="020B0503020204020204" pitchFamily="34" charset="-122"/>
              </a:endParaRPr>
            </a:p>
          </p:txBody>
        </p:sp>
        <p:sp>
          <p:nvSpPr>
            <p:cNvPr id="1277" name="Freeform 513"/>
            <p:cNvSpPr>
              <a:spLocks/>
            </p:cNvSpPr>
            <p:nvPr/>
          </p:nvSpPr>
          <p:spPr bwMode="auto">
            <a:xfrm>
              <a:off x="10156825" y="3581400"/>
              <a:ext cx="120650" cy="47625"/>
            </a:xfrm>
            <a:custGeom>
              <a:avLst/>
              <a:gdLst/>
              <a:ahLst/>
              <a:cxnLst>
                <a:cxn ang="0">
                  <a:pos x="72" y="14"/>
                </a:cxn>
                <a:cxn ang="0">
                  <a:pos x="72" y="14"/>
                </a:cxn>
                <a:cxn ang="0">
                  <a:pos x="64" y="8"/>
                </a:cxn>
                <a:cxn ang="0">
                  <a:pos x="56" y="2"/>
                </a:cxn>
                <a:cxn ang="0">
                  <a:pos x="46" y="0"/>
                </a:cxn>
                <a:cxn ang="0">
                  <a:pos x="38" y="0"/>
                </a:cxn>
                <a:cxn ang="0">
                  <a:pos x="28" y="0"/>
                </a:cxn>
                <a:cxn ang="0">
                  <a:pos x="20" y="2"/>
                </a:cxn>
                <a:cxn ang="0">
                  <a:pos x="12" y="8"/>
                </a:cxn>
                <a:cxn ang="0">
                  <a:pos x="4" y="14"/>
                </a:cxn>
                <a:cxn ang="0">
                  <a:pos x="4" y="14"/>
                </a:cxn>
                <a:cxn ang="0">
                  <a:pos x="0" y="18"/>
                </a:cxn>
                <a:cxn ang="0">
                  <a:pos x="6" y="30"/>
                </a:cxn>
                <a:cxn ang="0">
                  <a:pos x="6" y="30"/>
                </a:cxn>
                <a:cxn ang="0">
                  <a:pos x="12" y="22"/>
                </a:cxn>
                <a:cxn ang="0">
                  <a:pos x="12" y="22"/>
                </a:cxn>
                <a:cxn ang="0">
                  <a:pos x="18" y="18"/>
                </a:cxn>
                <a:cxn ang="0">
                  <a:pos x="24" y="14"/>
                </a:cxn>
                <a:cxn ang="0">
                  <a:pos x="30" y="12"/>
                </a:cxn>
                <a:cxn ang="0">
                  <a:pos x="38" y="12"/>
                </a:cxn>
                <a:cxn ang="0">
                  <a:pos x="44" y="12"/>
                </a:cxn>
                <a:cxn ang="0">
                  <a:pos x="52" y="14"/>
                </a:cxn>
                <a:cxn ang="0">
                  <a:pos x="58" y="18"/>
                </a:cxn>
                <a:cxn ang="0">
                  <a:pos x="62" y="22"/>
                </a:cxn>
                <a:cxn ang="0">
                  <a:pos x="62" y="22"/>
                </a:cxn>
                <a:cxn ang="0">
                  <a:pos x="68" y="30"/>
                </a:cxn>
                <a:cxn ang="0">
                  <a:pos x="76" y="18"/>
                </a:cxn>
                <a:cxn ang="0">
                  <a:pos x="76" y="18"/>
                </a:cxn>
                <a:cxn ang="0">
                  <a:pos x="72" y="14"/>
                </a:cxn>
                <a:cxn ang="0">
                  <a:pos x="72" y="14"/>
                </a:cxn>
              </a:cxnLst>
              <a:rect l="0" t="0" r="r" b="b"/>
              <a:pathLst>
                <a:path w="76" h="30">
                  <a:moveTo>
                    <a:pt x="72" y="14"/>
                  </a:moveTo>
                  <a:lnTo>
                    <a:pt x="72" y="14"/>
                  </a:lnTo>
                  <a:lnTo>
                    <a:pt x="64" y="8"/>
                  </a:lnTo>
                  <a:lnTo>
                    <a:pt x="56" y="2"/>
                  </a:lnTo>
                  <a:lnTo>
                    <a:pt x="46" y="0"/>
                  </a:lnTo>
                  <a:lnTo>
                    <a:pt x="38" y="0"/>
                  </a:lnTo>
                  <a:lnTo>
                    <a:pt x="28" y="0"/>
                  </a:lnTo>
                  <a:lnTo>
                    <a:pt x="20" y="2"/>
                  </a:lnTo>
                  <a:lnTo>
                    <a:pt x="12" y="8"/>
                  </a:lnTo>
                  <a:lnTo>
                    <a:pt x="4" y="14"/>
                  </a:lnTo>
                  <a:lnTo>
                    <a:pt x="4" y="14"/>
                  </a:lnTo>
                  <a:lnTo>
                    <a:pt x="0" y="18"/>
                  </a:lnTo>
                  <a:lnTo>
                    <a:pt x="6" y="30"/>
                  </a:lnTo>
                  <a:lnTo>
                    <a:pt x="6" y="30"/>
                  </a:lnTo>
                  <a:lnTo>
                    <a:pt x="12" y="22"/>
                  </a:lnTo>
                  <a:lnTo>
                    <a:pt x="12" y="22"/>
                  </a:lnTo>
                  <a:lnTo>
                    <a:pt x="18" y="18"/>
                  </a:lnTo>
                  <a:lnTo>
                    <a:pt x="24" y="14"/>
                  </a:lnTo>
                  <a:lnTo>
                    <a:pt x="30" y="12"/>
                  </a:lnTo>
                  <a:lnTo>
                    <a:pt x="38" y="12"/>
                  </a:lnTo>
                  <a:lnTo>
                    <a:pt x="44" y="12"/>
                  </a:lnTo>
                  <a:lnTo>
                    <a:pt x="52" y="14"/>
                  </a:lnTo>
                  <a:lnTo>
                    <a:pt x="58" y="18"/>
                  </a:lnTo>
                  <a:lnTo>
                    <a:pt x="62" y="22"/>
                  </a:lnTo>
                  <a:lnTo>
                    <a:pt x="62" y="22"/>
                  </a:lnTo>
                  <a:lnTo>
                    <a:pt x="68" y="30"/>
                  </a:lnTo>
                  <a:lnTo>
                    <a:pt x="76" y="18"/>
                  </a:lnTo>
                  <a:lnTo>
                    <a:pt x="76" y="18"/>
                  </a:lnTo>
                  <a:lnTo>
                    <a:pt x="72" y="14"/>
                  </a:lnTo>
                  <a:lnTo>
                    <a:pt x="72" y="14"/>
                  </a:lnTo>
                  <a:close/>
                </a:path>
              </a:pathLst>
            </a:custGeom>
            <a:grpFill/>
            <a:ln w="9525">
              <a:noFill/>
              <a:round/>
              <a:headEnd/>
              <a:tailEnd/>
            </a:ln>
          </p:spPr>
          <p:txBody>
            <a:bodyPr/>
            <a:lstStyle/>
            <a:p>
              <a:pPr>
                <a:defRPr/>
              </a:pPr>
              <a:endParaRPr lang="zh-CN" altLang="en-US" sz="1600" dirty="0">
                <a:latin typeface="微软雅黑" panose="020B0503020204020204" pitchFamily="34" charset="-122"/>
                <a:ea typeface="微软雅黑" panose="020B0503020204020204" pitchFamily="34" charset="-122"/>
              </a:endParaRPr>
            </a:p>
          </p:txBody>
        </p:sp>
      </p:grpSp>
      <p:sp>
        <p:nvSpPr>
          <p:cNvPr id="441" name="TextBox 478"/>
          <p:cNvSpPr txBox="1">
            <a:spLocks noChangeArrowheads="1"/>
          </p:cNvSpPr>
          <p:nvPr/>
        </p:nvSpPr>
        <p:spPr bwMode="auto">
          <a:xfrm>
            <a:off x="1736462" y="5729065"/>
            <a:ext cx="610979" cy="3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8" tIns="60965" rIns="121928" bIns="60965"/>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934" dirty="0">
                <a:latin typeface="微软雅黑" panose="020B0503020204020204" pitchFamily="34" charset="-122"/>
                <a:ea typeface="微软雅黑" panose="020B0503020204020204" pitchFamily="34" charset="-122"/>
              </a:rPr>
              <a:t>电话</a:t>
            </a:r>
          </a:p>
        </p:txBody>
      </p:sp>
      <p:sp>
        <p:nvSpPr>
          <p:cNvPr id="442" name="TextBox 478"/>
          <p:cNvSpPr txBox="1">
            <a:spLocks noChangeArrowheads="1"/>
          </p:cNvSpPr>
          <p:nvPr/>
        </p:nvSpPr>
        <p:spPr bwMode="auto">
          <a:xfrm>
            <a:off x="1386401" y="5757758"/>
            <a:ext cx="336395" cy="3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8" tIns="60965" rIns="121928" bIns="60965"/>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200" dirty="0">
                <a:latin typeface="微软雅黑" pitchFamily="34" charset="-122"/>
                <a:ea typeface="微软雅黑" pitchFamily="34" charset="-122"/>
              </a:rPr>
              <a:t>PC</a:t>
            </a:r>
            <a:endParaRPr lang="zh-CN" altLang="en-US" sz="1200" dirty="0">
              <a:latin typeface="微软雅黑" pitchFamily="34" charset="-122"/>
              <a:ea typeface="微软雅黑" pitchFamily="34" charset="-122"/>
            </a:endParaRPr>
          </a:p>
        </p:txBody>
      </p:sp>
      <p:grpSp>
        <p:nvGrpSpPr>
          <p:cNvPr id="5" name="Group 30"/>
          <p:cNvGrpSpPr>
            <a:grpSpLocks/>
          </p:cNvGrpSpPr>
          <p:nvPr/>
        </p:nvGrpSpPr>
        <p:grpSpPr bwMode="auto">
          <a:xfrm>
            <a:off x="857795" y="5543227"/>
            <a:ext cx="396915" cy="274665"/>
            <a:chOff x="3219" y="1089"/>
            <a:chExt cx="804" cy="444"/>
          </a:xfrm>
        </p:grpSpPr>
        <p:pic>
          <p:nvPicPr>
            <p:cNvPr id="1273" name="Picture 3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9" y="1089"/>
              <a:ext cx="804"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4" name="Picture 3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26" y="1139"/>
              <a:ext cx="61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444" name="TextBox 478"/>
          <p:cNvSpPr txBox="1">
            <a:spLocks noChangeArrowheads="1"/>
          </p:cNvSpPr>
          <p:nvPr/>
        </p:nvSpPr>
        <p:spPr bwMode="auto">
          <a:xfrm>
            <a:off x="820144" y="5757753"/>
            <a:ext cx="336395" cy="3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8" tIns="60965" rIns="121928" bIns="60965"/>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200" dirty="0">
                <a:latin typeface="微软雅黑" pitchFamily="34" charset="-122"/>
                <a:ea typeface="微软雅黑" pitchFamily="34" charset="-122"/>
              </a:rPr>
              <a:t>CATV</a:t>
            </a:r>
            <a:endParaRPr lang="zh-CN" altLang="en-US" sz="1200" dirty="0">
              <a:latin typeface="微软雅黑" pitchFamily="34" charset="-122"/>
              <a:ea typeface="微软雅黑" pitchFamily="34" charset="-122"/>
            </a:endParaRPr>
          </a:p>
        </p:txBody>
      </p:sp>
      <p:cxnSp>
        <p:nvCxnSpPr>
          <p:cNvPr id="445" name="直接连接符 444"/>
          <p:cNvCxnSpPr/>
          <p:nvPr/>
        </p:nvCxnSpPr>
        <p:spPr bwMode="auto">
          <a:xfrm flipH="1">
            <a:off x="1553147" y="5113002"/>
            <a:ext cx="365942" cy="530468"/>
          </a:xfrm>
          <a:prstGeom prst="line">
            <a:avLst/>
          </a:prstGeom>
          <a:noFill/>
          <a:ln w="15875" cmpd="sng">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47" name="Picture 307" descr="台式机及笔记本电脑png图标"/>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r="-404"/>
          <a:stretch>
            <a:fillRect/>
          </a:stretch>
        </p:blipFill>
        <p:spPr bwMode="auto">
          <a:xfrm>
            <a:off x="1398633" y="5495865"/>
            <a:ext cx="247300" cy="3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8" name="直接连接符 362"/>
          <p:cNvCxnSpPr>
            <a:cxnSpLocks noChangeShapeType="1"/>
          </p:cNvCxnSpPr>
          <p:nvPr/>
        </p:nvCxnSpPr>
        <p:spPr bwMode="auto">
          <a:xfrm>
            <a:off x="1992878" y="5096221"/>
            <a:ext cx="9258" cy="559735"/>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grpSp>
        <p:nvGrpSpPr>
          <p:cNvPr id="6" name="组合 1475"/>
          <p:cNvGrpSpPr>
            <a:grpSpLocks/>
          </p:cNvGrpSpPr>
          <p:nvPr/>
        </p:nvGrpSpPr>
        <p:grpSpPr bwMode="auto">
          <a:xfrm>
            <a:off x="1809742" y="5521547"/>
            <a:ext cx="324207" cy="234270"/>
            <a:chOff x="3983875" y="5350867"/>
            <a:chExt cx="472590" cy="314982"/>
          </a:xfrm>
        </p:grpSpPr>
        <p:sp>
          <p:nvSpPr>
            <p:cNvPr id="1164" name="Freeform 300"/>
            <p:cNvSpPr>
              <a:spLocks noChangeAspect="1"/>
            </p:cNvSpPr>
            <p:nvPr/>
          </p:nvSpPr>
          <p:spPr bwMode="auto">
            <a:xfrm>
              <a:off x="4032256" y="5543434"/>
              <a:ext cx="283975" cy="107974"/>
            </a:xfrm>
            <a:custGeom>
              <a:avLst/>
              <a:gdLst>
                <a:gd name="T0" fmla="*/ 0 w 201"/>
                <a:gd name="T1" fmla="*/ 0 h 78"/>
                <a:gd name="T2" fmla="*/ 2147483647 w 201"/>
                <a:gd name="T3" fmla="*/ 2147483647 h 78"/>
                <a:gd name="T4" fmla="*/ 2147483647 w 201"/>
                <a:gd name="T5" fmla="*/ 2147483647 h 78"/>
                <a:gd name="T6" fmla="*/ 2147483647 w 201"/>
                <a:gd name="T7" fmla="*/ 2147483647 h 78"/>
                <a:gd name="T8" fmla="*/ 2147483647 w 201"/>
                <a:gd name="T9" fmla="*/ 2147483647 h 78"/>
                <a:gd name="T10" fmla="*/ 0 w 201"/>
                <a:gd name="T11" fmla="*/ 0 h 78"/>
                <a:gd name="T12" fmla="*/ 0 60000 65536"/>
                <a:gd name="T13" fmla="*/ 0 60000 65536"/>
                <a:gd name="T14" fmla="*/ 0 60000 65536"/>
                <a:gd name="T15" fmla="*/ 0 60000 65536"/>
                <a:gd name="T16" fmla="*/ 0 60000 65536"/>
                <a:gd name="T17" fmla="*/ 0 60000 65536"/>
                <a:gd name="T18" fmla="*/ 0 w 201"/>
                <a:gd name="T19" fmla="*/ 0 h 78"/>
                <a:gd name="T20" fmla="*/ 201 w 201"/>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01" h="78">
                  <a:moveTo>
                    <a:pt x="0" y="0"/>
                  </a:moveTo>
                  <a:cubicBezTo>
                    <a:pt x="1" y="11"/>
                    <a:pt x="1" y="11"/>
                    <a:pt x="1" y="11"/>
                  </a:cubicBezTo>
                  <a:cubicBezTo>
                    <a:pt x="1" y="11"/>
                    <a:pt x="193" y="76"/>
                    <a:pt x="196" y="77"/>
                  </a:cubicBezTo>
                  <a:cubicBezTo>
                    <a:pt x="198" y="78"/>
                    <a:pt x="201" y="76"/>
                    <a:pt x="201" y="76"/>
                  </a:cubicBezTo>
                  <a:cubicBezTo>
                    <a:pt x="199" y="71"/>
                    <a:pt x="199" y="71"/>
                    <a:pt x="199" y="71"/>
                  </a:cubicBezTo>
                  <a:cubicBezTo>
                    <a:pt x="0" y="0"/>
                    <a:pt x="0" y="0"/>
                    <a:pt x="0" y="0"/>
                  </a:cubicBezTo>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67" name="Freeform 301"/>
            <p:cNvSpPr>
              <a:spLocks noChangeAspect="1"/>
            </p:cNvSpPr>
            <p:nvPr/>
          </p:nvSpPr>
          <p:spPr bwMode="auto">
            <a:xfrm>
              <a:off x="4313426" y="5454715"/>
              <a:ext cx="143039" cy="193940"/>
            </a:xfrm>
            <a:custGeom>
              <a:avLst/>
              <a:gdLst>
                <a:gd name="T0" fmla="*/ 2147483647 w 101"/>
                <a:gd name="T1" fmla="*/ 2147483647 h 140"/>
                <a:gd name="T2" fmla="*/ 2147483647 w 101"/>
                <a:gd name="T3" fmla="*/ 2147483647 h 140"/>
                <a:gd name="T4" fmla="*/ 2147483647 w 101"/>
                <a:gd name="T5" fmla="*/ 2147483647 h 140"/>
                <a:gd name="T6" fmla="*/ 2147483647 w 101"/>
                <a:gd name="T7" fmla="*/ 2147483647 h 140"/>
                <a:gd name="T8" fmla="*/ 0 w 101"/>
                <a:gd name="T9" fmla="*/ 2147483647 h 140"/>
                <a:gd name="T10" fmla="*/ 2147483647 w 101"/>
                <a:gd name="T11" fmla="*/ 0 h 140"/>
                <a:gd name="T12" fmla="*/ 2147483647 w 101"/>
                <a:gd name="T13" fmla="*/ 2147483647 h 140"/>
                <a:gd name="T14" fmla="*/ 0 60000 65536"/>
                <a:gd name="T15" fmla="*/ 0 60000 65536"/>
                <a:gd name="T16" fmla="*/ 0 60000 65536"/>
                <a:gd name="T17" fmla="*/ 0 60000 65536"/>
                <a:gd name="T18" fmla="*/ 0 60000 65536"/>
                <a:gd name="T19" fmla="*/ 0 60000 65536"/>
                <a:gd name="T20" fmla="*/ 0 60000 65536"/>
                <a:gd name="T21" fmla="*/ 0 w 101"/>
                <a:gd name="T22" fmla="*/ 0 h 140"/>
                <a:gd name="T23" fmla="*/ 101 w 101"/>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40">
                  <a:moveTo>
                    <a:pt x="100" y="5"/>
                  </a:moveTo>
                  <a:cubicBezTo>
                    <a:pt x="101" y="7"/>
                    <a:pt x="101" y="12"/>
                    <a:pt x="101" y="12"/>
                  </a:cubicBezTo>
                  <a:cubicBezTo>
                    <a:pt x="101" y="12"/>
                    <a:pt x="101" y="15"/>
                    <a:pt x="99" y="17"/>
                  </a:cubicBezTo>
                  <a:cubicBezTo>
                    <a:pt x="98" y="19"/>
                    <a:pt x="2" y="140"/>
                    <a:pt x="2" y="140"/>
                  </a:cubicBezTo>
                  <a:cubicBezTo>
                    <a:pt x="0" y="135"/>
                    <a:pt x="0" y="135"/>
                    <a:pt x="0" y="135"/>
                  </a:cubicBezTo>
                  <a:cubicBezTo>
                    <a:pt x="99" y="0"/>
                    <a:pt x="99" y="0"/>
                    <a:pt x="99" y="0"/>
                  </a:cubicBezTo>
                  <a:cubicBezTo>
                    <a:pt x="99" y="0"/>
                    <a:pt x="100" y="1"/>
                    <a:pt x="100" y="5"/>
                  </a:cubicBez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68" name="Freeform 302"/>
            <p:cNvSpPr>
              <a:spLocks noChangeAspect="1"/>
            </p:cNvSpPr>
            <p:nvPr/>
          </p:nvSpPr>
          <p:spPr bwMode="auto">
            <a:xfrm>
              <a:off x="4032256" y="5389381"/>
              <a:ext cx="422807" cy="253773"/>
            </a:xfrm>
            <a:custGeom>
              <a:avLst/>
              <a:gdLst>
                <a:gd name="T0" fmla="*/ 2147483647 w 299"/>
                <a:gd name="T1" fmla="*/ 2147483647 h 183"/>
                <a:gd name="T2" fmla="*/ 2147483647 w 299"/>
                <a:gd name="T3" fmla="*/ 2147483647 h 183"/>
                <a:gd name="T4" fmla="*/ 2147483647 w 299"/>
                <a:gd name="T5" fmla="*/ 2147483647 h 183"/>
                <a:gd name="T6" fmla="*/ 2147483647 w 299"/>
                <a:gd name="T7" fmla="*/ 0 h 183"/>
                <a:gd name="T8" fmla="*/ 0 w 299"/>
                <a:gd name="T9" fmla="*/ 2147483647 h 183"/>
                <a:gd name="T10" fmla="*/ 2147483647 w 299"/>
                <a:gd name="T11" fmla="*/ 2147483647 h 183"/>
                <a:gd name="T12" fmla="*/ 2147483647 w 299"/>
                <a:gd name="T13" fmla="*/ 2147483647 h 183"/>
                <a:gd name="T14" fmla="*/ 0 60000 65536"/>
                <a:gd name="T15" fmla="*/ 0 60000 65536"/>
                <a:gd name="T16" fmla="*/ 0 60000 65536"/>
                <a:gd name="T17" fmla="*/ 0 60000 65536"/>
                <a:gd name="T18" fmla="*/ 0 60000 65536"/>
                <a:gd name="T19" fmla="*/ 0 60000 65536"/>
                <a:gd name="T20" fmla="*/ 0 60000 65536"/>
                <a:gd name="T21" fmla="*/ 0 w 299"/>
                <a:gd name="T22" fmla="*/ 0 h 183"/>
                <a:gd name="T23" fmla="*/ 299 w 299"/>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9" h="183">
                  <a:moveTo>
                    <a:pt x="201" y="181"/>
                  </a:moveTo>
                  <a:cubicBezTo>
                    <a:pt x="214" y="164"/>
                    <a:pt x="297" y="54"/>
                    <a:pt x="298" y="52"/>
                  </a:cubicBezTo>
                  <a:cubicBezTo>
                    <a:pt x="299" y="50"/>
                    <a:pt x="299" y="47"/>
                    <a:pt x="296" y="46"/>
                  </a:cubicBezTo>
                  <a:cubicBezTo>
                    <a:pt x="293" y="46"/>
                    <a:pt x="90" y="0"/>
                    <a:pt x="90" y="0"/>
                  </a:cubicBezTo>
                  <a:cubicBezTo>
                    <a:pt x="0" y="111"/>
                    <a:pt x="0" y="111"/>
                    <a:pt x="0" y="111"/>
                  </a:cubicBezTo>
                  <a:cubicBezTo>
                    <a:pt x="196" y="182"/>
                    <a:pt x="196" y="182"/>
                    <a:pt x="196" y="182"/>
                  </a:cubicBezTo>
                  <a:cubicBezTo>
                    <a:pt x="196" y="182"/>
                    <a:pt x="200" y="183"/>
                    <a:pt x="201" y="181"/>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69" name="Freeform 303"/>
            <p:cNvSpPr>
              <a:spLocks noChangeAspect="1"/>
            </p:cNvSpPr>
            <p:nvPr/>
          </p:nvSpPr>
          <p:spPr bwMode="auto">
            <a:xfrm>
              <a:off x="4036463" y="5539306"/>
              <a:ext cx="281170" cy="103848"/>
            </a:xfrm>
            <a:custGeom>
              <a:avLst/>
              <a:gdLst>
                <a:gd name="T0" fmla="*/ 2147483647 w 199"/>
                <a:gd name="T1" fmla="*/ 2147483647 h 75"/>
                <a:gd name="T2" fmla="*/ 2147483647 w 199"/>
                <a:gd name="T3" fmla="*/ 2147483647 h 75"/>
                <a:gd name="T4" fmla="*/ 0 w 199"/>
                <a:gd name="T5" fmla="*/ 0 h 75"/>
                <a:gd name="T6" fmla="*/ 2147483647 w 199"/>
                <a:gd name="T7" fmla="*/ 2147483647 h 75"/>
                <a:gd name="T8" fmla="*/ 2147483647 w 199"/>
                <a:gd name="T9" fmla="*/ 2147483647 h 75"/>
                <a:gd name="T10" fmla="*/ 2147483647 w 199"/>
                <a:gd name="T11" fmla="*/ 2147483647 h 75"/>
                <a:gd name="T12" fmla="*/ 0 60000 65536"/>
                <a:gd name="T13" fmla="*/ 0 60000 65536"/>
                <a:gd name="T14" fmla="*/ 0 60000 65536"/>
                <a:gd name="T15" fmla="*/ 0 60000 65536"/>
                <a:gd name="T16" fmla="*/ 0 60000 65536"/>
                <a:gd name="T17" fmla="*/ 0 60000 65536"/>
                <a:gd name="T18" fmla="*/ 0 w 199"/>
                <a:gd name="T19" fmla="*/ 0 h 75"/>
                <a:gd name="T20" fmla="*/ 199 w 199"/>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99" h="75">
                  <a:moveTo>
                    <a:pt x="199" y="70"/>
                  </a:moveTo>
                  <a:cubicBezTo>
                    <a:pt x="199" y="70"/>
                    <a:pt x="198" y="69"/>
                    <a:pt x="198" y="68"/>
                  </a:cubicBezTo>
                  <a:cubicBezTo>
                    <a:pt x="180" y="62"/>
                    <a:pt x="0" y="0"/>
                    <a:pt x="0" y="0"/>
                  </a:cubicBezTo>
                  <a:cubicBezTo>
                    <a:pt x="0" y="1"/>
                    <a:pt x="0" y="4"/>
                    <a:pt x="2" y="5"/>
                  </a:cubicBezTo>
                  <a:cubicBezTo>
                    <a:pt x="22" y="12"/>
                    <a:pt x="192" y="73"/>
                    <a:pt x="194" y="74"/>
                  </a:cubicBezTo>
                  <a:cubicBezTo>
                    <a:pt x="196" y="75"/>
                    <a:pt x="199" y="74"/>
                    <a:pt x="199" y="70"/>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0" name="Freeform 304"/>
            <p:cNvSpPr>
              <a:spLocks noChangeAspect="1"/>
            </p:cNvSpPr>
            <p:nvPr/>
          </p:nvSpPr>
          <p:spPr bwMode="auto">
            <a:xfrm>
              <a:off x="4309219" y="5453340"/>
              <a:ext cx="145843" cy="189815"/>
            </a:xfrm>
            <a:custGeom>
              <a:avLst/>
              <a:gdLst>
                <a:gd name="T0" fmla="*/ 2147483647 w 103"/>
                <a:gd name="T1" fmla="*/ 0 h 137"/>
                <a:gd name="T2" fmla="*/ 2147483647 w 103"/>
                <a:gd name="T3" fmla="*/ 0 h 137"/>
                <a:gd name="T4" fmla="*/ 2147483647 w 103"/>
                <a:gd name="T5" fmla="*/ 2147483647 h 137"/>
                <a:gd name="T6" fmla="*/ 0 w 103"/>
                <a:gd name="T7" fmla="*/ 2147483647 h 137"/>
                <a:gd name="T8" fmla="*/ 2147483647 w 103"/>
                <a:gd name="T9" fmla="*/ 2147483647 h 137"/>
                <a:gd name="T10" fmla="*/ 2147483647 w 103"/>
                <a:gd name="T11" fmla="*/ 2147483647 h 137"/>
                <a:gd name="T12" fmla="*/ 2147483647 w 103"/>
                <a:gd name="T13" fmla="*/ 0 h 137"/>
                <a:gd name="T14" fmla="*/ 0 60000 65536"/>
                <a:gd name="T15" fmla="*/ 0 60000 65536"/>
                <a:gd name="T16" fmla="*/ 0 60000 65536"/>
                <a:gd name="T17" fmla="*/ 0 60000 65536"/>
                <a:gd name="T18" fmla="*/ 0 60000 65536"/>
                <a:gd name="T19" fmla="*/ 0 60000 65536"/>
                <a:gd name="T20" fmla="*/ 0 60000 65536"/>
                <a:gd name="T21" fmla="*/ 0 w 103"/>
                <a:gd name="T22" fmla="*/ 0 h 137"/>
                <a:gd name="T23" fmla="*/ 103 w 103"/>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137">
                  <a:moveTo>
                    <a:pt x="100" y="0"/>
                  </a:moveTo>
                  <a:cubicBezTo>
                    <a:pt x="99" y="0"/>
                    <a:pt x="99" y="0"/>
                    <a:pt x="97" y="0"/>
                  </a:cubicBezTo>
                  <a:cubicBezTo>
                    <a:pt x="86" y="15"/>
                    <a:pt x="13" y="118"/>
                    <a:pt x="1" y="135"/>
                  </a:cubicBezTo>
                  <a:cubicBezTo>
                    <a:pt x="1" y="135"/>
                    <a:pt x="0" y="136"/>
                    <a:pt x="0" y="136"/>
                  </a:cubicBezTo>
                  <a:cubicBezTo>
                    <a:pt x="1" y="136"/>
                    <a:pt x="4" y="137"/>
                    <a:pt x="5" y="135"/>
                  </a:cubicBezTo>
                  <a:cubicBezTo>
                    <a:pt x="18" y="118"/>
                    <a:pt x="101" y="8"/>
                    <a:pt x="102" y="6"/>
                  </a:cubicBezTo>
                  <a:cubicBezTo>
                    <a:pt x="103" y="4"/>
                    <a:pt x="103" y="1"/>
                    <a:pt x="100" y="0"/>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1" name="Freeform 305"/>
            <p:cNvSpPr>
              <a:spLocks noChangeAspect="1"/>
            </p:cNvSpPr>
            <p:nvPr/>
          </p:nvSpPr>
          <p:spPr bwMode="auto">
            <a:xfrm>
              <a:off x="4222974" y="5495291"/>
              <a:ext cx="30851" cy="15130"/>
            </a:xfrm>
            <a:custGeom>
              <a:avLst/>
              <a:gdLst>
                <a:gd name="T0" fmla="*/ 2147483647 w 22"/>
                <a:gd name="T1" fmla="*/ 2147483647 h 11"/>
                <a:gd name="T2" fmla="*/ 2147483647 w 22"/>
                <a:gd name="T3" fmla="*/ 2147483647 h 11"/>
                <a:gd name="T4" fmla="*/ 2147483647 w 22"/>
                <a:gd name="T5" fmla="*/ 2147483647 h 11"/>
                <a:gd name="T6" fmla="*/ 2147483647 w 22"/>
                <a:gd name="T7" fmla="*/ 0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4" y="7"/>
                  </a:moveTo>
                  <a:cubicBezTo>
                    <a:pt x="2" y="7"/>
                    <a:pt x="0" y="6"/>
                    <a:pt x="1" y="4"/>
                  </a:cubicBezTo>
                  <a:cubicBezTo>
                    <a:pt x="8" y="1"/>
                    <a:pt x="8" y="1"/>
                    <a:pt x="8" y="1"/>
                  </a:cubicBezTo>
                  <a:cubicBezTo>
                    <a:pt x="9" y="0"/>
                    <a:pt x="10" y="0"/>
                    <a:pt x="11" y="0"/>
                  </a:cubicBezTo>
                  <a:cubicBezTo>
                    <a:pt x="21" y="2"/>
                    <a:pt x="21" y="2"/>
                    <a:pt x="21" y="2"/>
                  </a:cubicBezTo>
                  <a:cubicBezTo>
                    <a:pt x="22" y="3"/>
                    <a:pt x="22" y="3"/>
                    <a:pt x="21" y="4"/>
                  </a:cubicBezTo>
                  <a:cubicBezTo>
                    <a:pt x="18" y="9"/>
                    <a:pt x="18" y="9"/>
                    <a:pt x="18" y="9"/>
                  </a:cubicBezTo>
                  <a:cubicBezTo>
                    <a:pt x="17" y="10"/>
                    <a:pt x="17" y="11"/>
                    <a:pt x="16" y="10"/>
                  </a:cubicBezTo>
                  <a:lnTo>
                    <a:pt x="4"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3" name="Freeform 306"/>
            <p:cNvSpPr>
              <a:spLocks noChangeAspect="1"/>
            </p:cNvSpPr>
            <p:nvPr/>
          </p:nvSpPr>
          <p:spPr bwMode="auto">
            <a:xfrm>
              <a:off x="4244010" y="5495291"/>
              <a:ext cx="14024" cy="15130"/>
            </a:xfrm>
            <a:custGeom>
              <a:avLst/>
              <a:gdLst>
                <a:gd name="T0" fmla="*/ 2147483647 w 10"/>
                <a:gd name="T1" fmla="*/ 2147483647 h 11"/>
                <a:gd name="T2" fmla="*/ 2147483647 w 10"/>
                <a:gd name="T3" fmla="*/ 2147483647 h 11"/>
                <a:gd name="T4" fmla="*/ 2147483647 w 10"/>
                <a:gd name="T5" fmla="*/ 2147483647 h 11"/>
                <a:gd name="T6" fmla="*/ 2147483647 w 10"/>
                <a:gd name="T7" fmla="*/ 0 h 11"/>
                <a:gd name="T8" fmla="*/ 2147483647 w 10"/>
                <a:gd name="T9" fmla="*/ 2147483647 h 11"/>
                <a:gd name="T10" fmla="*/ 2147483647 w 10"/>
                <a:gd name="T11" fmla="*/ 2147483647 h 11"/>
                <a:gd name="T12" fmla="*/ 2147483647 w 10"/>
                <a:gd name="T13" fmla="*/ 2147483647 h 11"/>
                <a:gd name="T14" fmla="*/ 2147483647 w 10"/>
                <a:gd name="T15" fmla="*/ 2147483647 h 11"/>
                <a:gd name="T16" fmla="*/ 2147483647 w 10"/>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1" y="9"/>
                  </a:moveTo>
                  <a:cubicBezTo>
                    <a:pt x="0" y="9"/>
                    <a:pt x="1" y="8"/>
                    <a:pt x="2" y="7"/>
                  </a:cubicBezTo>
                  <a:cubicBezTo>
                    <a:pt x="7" y="1"/>
                    <a:pt x="7" y="1"/>
                    <a:pt x="7" y="1"/>
                  </a:cubicBezTo>
                  <a:cubicBezTo>
                    <a:pt x="7" y="0"/>
                    <a:pt x="8" y="0"/>
                    <a:pt x="8" y="0"/>
                  </a:cubicBezTo>
                  <a:cubicBezTo>
                    <a:pt x="9" y="1"/>
                    <a:pt x="9" y="1"/>
                    <a:pt x="9" y="1"/>
                  </a:cubicBezTo>
                  <a:cubicBezTo>
                    <a:pt x="10" y="2"/>
                    <a:pt x="10" y="2"/>
                    <a:pt x="9" y="3"/>
                  </a:cubicBezTo>
                  <a:cubicBezTo>
                    <a:pt x="3" y="9"/>
                    <a:pt x="3" y="9"/>
                    <a:pt x="3" y="9"/>
                  </a:cubicBezTo>
                  <a:cubicBezTo>
                    <a:pt x="3" y="10"/>
                    <a:pt x="2" y="11"/>
                    <a:pt x="2" y="10"/>
                  </a:cubicBezTo>
                  <a:lnTo>
                    <a:pt x="1" y="9"/>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4" name="Freeform 307"/>
            <p:cNvSpPr>
              <a:spLocks noChangeAspect="1"/>
            </p:cNvSpPr>
            <p:nvPr/>
          </p:nvSpPr>
          <p:spPr bwMode="auto">
            <a:xfrm>
              <a:off x="4242607" y="5506295"/>
              <a:ext cx="5609" cy="4126"/>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2" y="3"/>
                    <a:pt x="1" y="2"/>
                    <a:pt x="1" y="2"/>
                  </a:cubicBezTo>
                  <a:cubicBezTo>
                    <a:pt x="1" y="1"/>
                    <a:pt x="0" y="1"/>
                    <a:pt x="1" y="1"/>
                  </a:cubicBezTo>
                  <a:cubicBezTo>
                    <a:pt x="3" y="0"/>
                    <a:pt x="3" y="1"/>
                    <a:pt x="3" y="1"/>
                  </a:cubicBezTo>
                  <a:cubicBezTo>
                    <a:pt x="4" y="2"/>
                    <a:pt x="3" y="2"/>
                    <a:pt x="3" y="2"/>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5" name="Freeform 308"/>
            <p:cNvSpPr>
              <a:spLocks noChangeAspect="1"/>
            </p:cNvSpPr>
            <p:nvPr/>
          </p:nvSpPr>
          <p:spPr bwMode="auto">
            <a:xfrm>
              <a:off x="4224377" y="5489790"/>
              <a:ext cx="32254" cy="17881"/>
            </a:xfrm>
            <a:custGeom>
              <a:avLst/>
              <a:gdLst>
                <a:gd name="T0" fmla="*/ 2147483647 w 23"/>
                <a:gd name="T1" fmla="*/ 2147483647 h 13"/>
                <a:gd name="T2" fmla="*/ 0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1" y="10"/>
                  </a:moveTo>
                  <a:cubicBezTo>
                    <a:pt x="0" y="9"/>
                    <a:pt x="0" y="9"/>
                    <a:pt x="0" y="8"/>
                  </a:cubicBezTo>
                  <a:cubicBezTo>
                    <a:pt x="6" y="1"/>
                    <a:pt x="6" y="1"/>
                    <a:pt x="6" y="1"/>
                  </a:cubicBezTo>
                  <a:cubicBezTo>
                    <a:pt x="6" y="0"/>
                    <a:pt x="8" y="0"/>
                    <a:pt x="9" y="0"/>
                  </a:cubicBezTo>
                  <a:cubicBezTo>
                    <a:pt x="21" y="3"/>
                    <a:pt x="21" y="3"/>
                    <a:pt x="21" y="3"/>
                  </a:cubicBezTo>
                  <a:cubicBezTo>
                    <a:pt x="22" y="4"/>
                    <a:pt x="23" y="4"/>
                    <a:pt x="22" y="5"/>
                  </a:cubicBezTo>
                  <a:cubicBezTo>
                    <a:pt x="16" y="12"/>
                    <a:pt x="16" y="12"/>
                    <a:pt x="16" y="12"/>
                  </a:cubicBezTo>
                  <a:cubicBezTo>
                    <a:pt x="16" y="12"/>
                    <a:pt x="14" y="13"/>
                    <a:pt x="13" y="13"/>
                  </a:cubicBezTo>
                  <a:lnTo>
                    <a:pt x="1"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6" name="Freeform 309"/>
            <p:cNvSpPr>
              <a:spLocks noChangeAspect="1"/>
            </p:cNvSpPr>
            <p:nvPr/>
          </p:nvSpPr>
          <p:spPr bwMode="auto">
            <a:xfrm>
              <a:off x="4231388" y="5492541"/>
              <a:ext cx="23840" cy="13755"/>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0 h 10"/>
                <a:gd name="T16" fmla="*/ 2147483647 w 17"/>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0"/>
                <a:gd name="T29" fmla="*/ 17 w 1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0">
                  <a:moveTo>
                    <a:pt x="7" y="1"/>
                  </a:moveTo>
                  <a:cubicBezTo>
                    <a:pt x="7" y="3"/>
                    <a:pt x="7" y="5"/>
                    <a:pt x="2" y="7"/>
                  </a:cubicBezTo>
                  <a:cubicBezTo>
                    <a:pt x="1" y="8"/>
                    <a:pt x="0" y="8"/>
                    <a:pt x="1" y="8"/>
                  </a:cubicBezTo>
                  <a:cubicBezTo>
                    <a:pt x="8" y="10"/>
                    <a:pt x="8" y="10"/>
                    <a:pt x="8" y="10"/>
                  </a:cubicBezTo>
                  <a:cubicBezTo>
                    <a:pt x="9" y="10"/>
                    <a:pt x="10" y="10"/>
                    <a:pt x="11" y="9"/>
                  </a:cubicBezTo>
                  <a:cubicBezTo>
                    <a:pt x="16" y="3"/>
                    <a:pt x="16" y="3"/>
                    <a:pt x="16" y="3"/>
                  </a:cubicBezTo>
                  <a:cubicBezTo>
                    <a:pt x="17" y="2"/>
                    <a:pt x="17" y="2"/>
                    <a:pt x="15" y="2"/>
                  </a:cubicBezTo>
                  <a:cubicBezTo>
                    <a:pt x="9" y="0"/>
                    <a:pt x="9" y="0"/>
                    <a:pt x="9" y="0"/>
                  </a:cubicBezTo>
                  <a:cubicBezTo>
                    <a:pt x="8" y="0"/>
                    <a:pt x="7" y="0"/>
                    <a:pt x="7"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7" name="Freeform 310"/>
            <p:cNvSpPr>
              <a:spLocks noChangeAspect="1"/>
            </p:cNvSpPr>
            <p:nvPr/>
          </p:nvSpPr>
          <p:spPr bwMode="auto">
            <a:xfrm>
              <a:off x="4224377" y="5489790"/>
              <a:ext cx="25243" cy="16506"/>
            </a:xfrm>
            <a:custGeom>
              <a:avLst/>
              <a:gdLst>
                <a:gd name="T0" fmla="*/ 2147483647 w 18"/>
                <a:gd name="T1" fmla="*/ 2147483647 h 12"/>
                <a:gd name="T2" fmla="*/ 2147483647 w 18"/>
                <a:gd name="T3" fmla="*/ 2147483647 h 12"/>
                <a:gd name="T4" fmla="*/ 2147483647 w 18"/>
                <a:gd name="T5" fmla="*/ 2147483647 h 12"/>
                <a:gd name="T6" fmla="*/ 2147483647 w 18"/>
                <a:gd name="T7" fmla="*/ 2147483647 h 12"/>
                <a:gd name="T8" fmla="*/ 2147483647 w 18"/>
                <a:gd name="T9" fmla="*/ 2147483647 h 12"/>
                <a:gd name="T10" fmla="*/ 2147483647 w 18"/>
                <a:gd name="T11" fmla="*/ 2147483647 h 12"/>
                <a:gd name="T12" fmla="*/ 2147483647 w 18"/>
                <a:gd name="T13" fmla="*/ 2147483647 h 12"/>
                <a:gd name="T14" fmla="*/ 2147483647 w 18"/>
                <a:gd name="T15" fmla="*/ 0 h 12"/>
                <a:gd name="T16" fmla="*/ 2147483647 w 18"/>
                <a:gd name="T17" fmla="*/ 2147483647 h 12"/>
                <a:gd name="T18" fmla="*/ 0 w 18"/>
                <a:gd name="T19" fmla="*/ 2147483647 h 12"/>
                <a:gd name="T20" fmla="*/ 2147483647 w 18"/>
                <a:gd name="T21" fmla="*/ 2147483647 h 12"/>
                <a:gd name="T22" fmla="*/ 2147483647 w 18"/>
                <a:gd name="T23" fmla="*/ 2147483647 h 12"/>
                <a:gd name="T24" fmla="*/ 2147483647 w 18"/>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2"/>
                <a:gd name="T41" fmla="*/ 18 w 1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2">
                  <a:moveTo>
                    <a:pt x="11" y="11"/>
                  </a:moveTo>
                  <a:cubicBezTo>
                    <a:pt x="2" y="9"/>
                    <a:pt x="2" y="9"/>
                    <a:pt x="2" y="9"/>
                  </a:cubicBezTo>
                  <a:cubicBezTo>
                    <a:pt x="1" y="9"/>
                    <a:pt x="0" y="8"/>
                    <a:pt x="1" y="8"/>
                  </a:cubicBezTo>
                  <a:cubicBezTo>
                    <a:pt x="6" y="2"/>
                    <a:pt x="6" y="2"/>
                    <a:pt x="6" y="2"/>
                  </a:cubicBezTo>
                  <a:cubicBezTo>
                    <a:pt x="7" y="1"/>
                    <a:pt x="8" y="1"/>
                    <a:pt x="10" y="1"/>
                  </a:cubicBezTo>
                  <a:cubicBezTo>
                    <a:pt x="18" y="3"/>
                    <a:pt x="18" y="3"/>
                    <a:pt x="18" y="3"/>
                  </a:cubicBezTo>
                  <a:cubicBezTo>
                    <a:pt x="18" y="3"/>
                    <a:pt x="18" y="3"/>
                    <a:pt x="18" y="3"/>
                  </a:cubicBezTo>
                  <a:cubicBezTo>
                    <a:pt x="9" y="0"/>
                    <a:pt x="9" y="0"/>
                    <a:pt x="9" y="0"/>
                  </a:cubicBezTo>
                  <a:cubicBezTo>
                    <a:pt x="8" y="0"/>
                    <a:pt x="6" y="0"/>
                    <a:pt x="6" y="1"/>
                  </a:cubicBezTo>
                  <a:cubicBezTo>
                    <a:pt x="0" y="8"/>
                    <a:pt x="0" y="8"/>
                    <a:pt x="0" y="8"/>
                  </a:cubicBezTo>
                  <a:cubicBezTo>
                    <a:pt x="0" y="9"/>
                    <a:pt x="0" y="9"/>
                    <a:pt x="1" y="10"/>
                  </a:cubicBezTo>
                  <a:cubicBezTo>
                    <a:pt x="10" y="12"/>
                    <a:pt x="10" y="12"/>
                    <a:pt x="10" y="12"/>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8" name="Freeform 311"/>
            <p:cNvSpPr>
              <a:spLocks noChangeAspect="1"/>
            </p:cNvSpPr>
            <p:nvPr/>
          </p:nvSpPr>
          <p:spPr bwMode="auto">
            <a:xfrm>
              <a:off x="4271355" y="5499418"/>
              <a:ext cx="30851" cy="15130"/>
            </a:xfrm>
            <a:custGeom>
              <a:avLst/>
              <a:gdLst>
                <a:gd name="T0" fmla="*/ 2147483647 w 22"/>
                <a:gd name="T1" fmla="*/ 2147483647 h 11"/>
                <a:gd name="T2" fmla="*/ 2147483647 w 22"/>
                <a:gd name="T3" fmla="*/ 2147483647 h 11"/>
                <a:gd name="T4" fmla="*/ 2147483647 w 22"/>
                <a:gd name="T5" fmla="*/ 2147483647 h 11"/>
                <a:gd name="T6" fmla="*/ 2147483647 w 22"/>
                <a:gd name="T7" fmla="*/ 0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3" y="7"/>
                  </a:moveTo>
                  <a:cubicBezTo>
                    <a:pt x="2" y="7"/>
                    <a:pt x="0" y="6"/>
                    <a:pt x="1" y="4"/>
                  </a:cubicBezTo>
                  <a:cubicBezTo>
                    <a:pt x="8" y="1"/>
                    <a:pt x="8" y="1"/>
                    <a:pt x="8" y="1"/>
                  </a:cubicBezTo>
                  <a:cubicBezTo>
                    <a:pt x="8" y="0"/>
                    <a:pt x="9" y="0"/>
                    <a:pt x="11" y="0"/>
                  </a:cubicBezTo>
                  <a:cubicBezTo>
                    <a:pt x="21" y="2"/>
                    <a:pt x="21" y="2"/>
                    <a:pt x="21" y="2"/>
                  </a:cubicBezTo>
                  <a:cubicBezTo>
                    <a:pt x="22" y="3"/>
                    <a:pt x="21" y="3"/>
                    <a:pt x="21" y="4"/>
                  </a:cubicBezTo>
                  <a:cubicBezTo>
                    <a:pt x="18" y="9"/>
                    <a:pt x="18" y="9"/>
                    <a:pt x="18" y="9"/>
                  </a:cubicBezTo>
                  <a:cubicBezTo>
                    <a:pt x="17" y="10"/>
                    <a:pt x="17" y="11"/>
                    <a:pt x="16" y="10"/>
                  </a:cubicBezTo>
                  <a:lnTo>
                    <a:pt x="3"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79" name="Freeform 312"/>
            <p:cNvSpPr>
              <a:spLocks noChangeAspect="1"/>
            </p:cNvSpPr>
            <p:nvPr/>
          </p:nvSpPr>
          <p:spPr bwMode="auto">
            <a:xfrm>
              <a:off x="4292390" y="5499418"/>
              <a:ext cx="12621" cy="15130"/>
            </a:xfrm>
            <a:custGeom>
              <a:avLst/>
              <a:gdLst>
                <a:gd name="T0" fmla="*/ 0 w 9"/>
                <a:gd name="T1" fmla="*/ 2147483647 h 11"/>
                <a:gd name="T2" fmla="*/ 2147483647 w 9"/>
                <a:gd name="T3" fmla="*/ 2147483647 h 11"/>
                <a:gd name="T4" fmla="*/ 2147483647 w 9"/>
                <a:gd name="T5" fmla="*/ 2147483647 h 11"/>
                <a:gd name="T6" fmla="*/ 2147483647 w 9"/>
                <a:gd name="T7" fmla="*/ 0 h 11"/>
                <a:gd name="T8" fmla="*/ 2147483647 w 9"/>
                <a:gd name="T9" fmla="*/ 2147483647 h 11"/>
                <a:gd name="T10" fmla="*/ 2147483647 w 9"/>
                <a:gd name="T11" fmla="*/ 2147483647 h 11"/>
                <a:gd name="T12" fmla="*/ 2147483647 w 9"/>
                <a:gd name="T13" fmla="*/ 2147483647 h 11"/>
                <a:gd name="T14" fmla="*/ 2147483647 w 9"/>
                <a:gd name="T15" fmla="*/ 2147483647 h 11"/>
                <a:gd name="T16" fmla="*/ 0 w 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0" y="9"/>
                  </a:moveTo>
                  <a:cubicBezTo>
                    <a:pt x="0" y="9"/>
                    <a:pt x="1" y="8"/>
                    <a:pt x="1" y="7"/>
                  </a:cubicBezTo>
                  <a:cubicBezTo>
                    <a:pt x="6" y="1"/>
                    <a:pt x="6" y="1"/>
                    <a:pt x="6" y="1"/>
                  </a:cubicBezTo>
                  <a:cubicBezTo>
                    <a:pt x="7" y="0"/>
                    <a:pt x="7" y="0"/>
                    <a:pt x="8" y="0"/>
                  </a:cubicBezTo>
                  <a:cubicBezTo>
                    <a:pt x="9" y="1"/>
                    <a:pt x="9" y="1"/>
                    <a:pt x="9" y="1"/>
                  </a:cubicBezTo>
                  <a:cubicBezTo>
                    <a:pt x="9" y="2"/>
                    <a:pt x="9" y="2"/>
                    <a:pt x="8" y="3"/>
                  </a:cubicBezTo>
                  <a:cubicBezTo>
                    <a:pt x="3" y="10"/>
                    <a:pt x="3" y="10"/>
                    <a:pt x="3" y="10"/>
                  </a:cubicBezTo>
                  <a:cubicBezTo>
                    <a:pt x="2" y="10"/>
                    <a:pt x="1" y="11"/>
                    <a:pt x="1" y="11"/>
                  </a:cubicBezTo>
                  <a:lnTo>
                    <a:pt x="0" y="9"/>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0" name="Freeform 313"/>
            <p:cNvSpPr>
              <a:spLocks noChangeAspect="1"/>
            </p:cNvSpPr>
            <p:nvPr/>
          </p:nvSpPr>
          <p:spPr bwMode="auto">
            <a:xfrm>
              <a:off x="4290988" y="5510422"/>
              <a:ext cx="4207" cy="4126"/>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3"/>
                  </a:moveTo>
                  <a:cubicBezTo>
                    <a:pt x="2" y="3"/>
                    <a:pt x="1" y="2"/>
                    <a:pt x="1" y="2"/>
                  </a:cubicBezTo>
                  <a:cubicBezTo>
                    <a:pt x="0" y="1"/>
                    <a:pt x="0" y="1"/>
                    <a:pt x="1" y="1"/>
                  </a:cubicBezTo>
                  <a:cubicBezTo>
                    <a:pt x="2" y="0"/>
                    <a:pt x="3" y="1"/>
                    <a:pt x="3" y="1"/>
                  </a:cubicBezTo>
                  <a:cubicBezTo>
                    <a:pt x="3" y="2"/>
                    <a:pt x="3" y="2"/>
                    <a:pt x="2" y="3"/>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1" name="Freeform 314"/>
            <p:cNvSpPr>
              <a:spLocks noChangeAspect="1"/>
            </p:cNvSpPr>
            <p:nvPr/>
          </p:nvSpPr>
          <p:spPr bwMode="auto">
            <a:xfrm>
              <a:off x="4271355" y="5493916"/>
              <a:ext cx="32254" cy="17881"/>
            </a:xfrm>
            <a:custGeom>
              <a:avLst/>
              <a:gdLst>
                <a:gd name="T0" fmla="*/ 2147483647 w 23"/>
                <a:gd name="T1" fmla="*/ 2147483647 h 13"/>
                <a:gd name="T2" fmla="*/ 2147483647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 y="10"/>
                  </a:moveTo>
                  <a:cubicBezTo>
                    <a:pt x="1" y="9"/>
                    <a:pt x="0" y="9"/>
                    <a:pt x="1" y="8"/>
                  </a:cubicBezTo>
                  <a:cubicBezTo>
                    <a:pt x="6" y="1"/>
                    <a:pt x="6" y="1"/>
                    <a:pt x="6" y="1"/>
                  </a:cubicBezTo>
                  <a:cubicBezTo>
                    <a:pt x="7" y="0"/>
                    <a:pt x="9" y="0"/>
                    <a:pt x="10" y="0"/>
                  </a:cubicBezTo>
                  <a:cubicBezTo>
                    <a:pt x="21" y="3"/>
                    <a:pt x="21" y="3"/>
                    <a:pt x="21" y="3"/>
                  </a:cubicBezTo>
                  <a:cubicBezTo>
                    <a:pt x="23" y="4"/>
                    <a:pt x="23" y="4"/>
                    <a:pt x="23" y="5"/>
                  </a:cubicBezTo>
                  <a:cubicBezTo>
                    <a:pt x="17" y="12"/>
                    <a:pt x="17" y="12"/>
                    <a:pt x="17" y="12"/>
                  </a:cubicBezTo>
                  <a:cubicBezTo>
                    <a:pt x="16" y="13"/>
                    <a:pt x="15" y="13"/>
                    <a:pt x="14" y="13"/>
                  </a:cubicBezTo>
                  <a:lnTo>
                    <a:pt x="2"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2" name="Freeform 315"/>
            <p:cNvSpPr>
              <a:spLocks noChangeAspect="1"/>
            </p:cNvSpPr>
            <p:nvPr/>
          </p:nvSpPr>
          <p:spPr bwMode="auto">
            <a:xfrm>
              <a:off x="4279769" y="5496667"/>
              <a:ext cx="22438" cy="13755"/>
            </a:xfrm>
            <a:custGeom>
              <a:avLst/>
              <a:gdLst>
                <a:gd name="T0" fmla="*/ 2147483647 w 16"/>
                <a:gd name="T1" fmla="*/ 2147483647 h 10"/>
                <a:gd name="T2" fmla="*/ 2147483647 w 16"/>
                <a:gd name="T3" fmla="*/ 2147483647 h 10"/>
                <a:gd name="T4" fmla="*/ 2147483647 w 16"/>
                <a:gd name="T5" fmla="*/ 2147483647 h 10"/>
                <a:gd name="T6" fmla="*/ 2147483647 w 16"/>
                <a:gd name="T7" fmla="*/ 2147483647 h 10"/>
                <a:gd name="T8" fmla="*/ 2147483647 w 16"/>
                <a:gd name="T9" fmla="*/ 2147483647 h 10"/>
                <a:gd name="T10" fmla="*/ 2147483647 w 16"/>
                <a:gd name="T11" fmla="*/ 2147483647 h 10"/>
                <a:gd name="T12" fmla="*/ 2147483647 w 16"/>
                <a:gd name="T13" fmla="*/ 2147483647 h 10"/>
                <a:gd name="T14" fmla="*/ 2147483647 w 16"/>
                <a:gd name="T15" fmla="*/ 0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1"/>
                  </a:moveTo>
                  <a:cubicBezTo>
                    <a:pt x="6" y="3"/>
                    <a:pt x="7" y="5"/>
                    <a:pt x="2" y="7"/>
                  </a:cubicBezTo>
                  <a:cubicBezTo>
                    <a:pt x="0" y="8"/>
                    <a:pt x="0" y="8"/>
                    <a:pt x="1" y="8"/>
                  </a:cubicBezTo>
                  <a:cubicBezTo>
                    <a:pt x="8" y="10"/>
                    <a:pt x="8" y="10"/>
                    <a:pt x="8" y="10"/>
                  </a:cubicBezTo>
                  <a:cubicBezTo>
                    <a:pt x="9" y="10"/>
                    <a:pt x="10" y="10"/>
                    <a:pt x="11" y="10"/>
                  </a:cubicBezTo>
                  <a:cubicBezTo>
                    <a:pt x="16" y="3"/>
                    <a:pt x="16" y="3"/>
                    <a:pt x="16" y="3"/>
                  </a:cubicBezTo>
                  <a:cubicBezTo>
                    <a:pt x="16" y="2"/>
                    <a:pt x="16" y="2"/>
                    <a:pt x="15" y="2"/>
                  </a:cubicBezTo>
                  <a:cubicBezTo>
                    <a:pt x="9" y="0"/>
                    <a:pt x="9" y="0"/>
                    <a:pt x="9" y="0"/>
                  </a:cubicBezTo>
                  <a:cubicBezTo>
                    <a:pt x="8" y="0"/>
                    <a:pt x="6" y="0"/>
                    <a:pt x="6"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3" name="Freeform 316"/>
            <p:cNvSpPr>
              <a:spLocks noChangeAspect="1"/>
            </p:cNvSpPr>
            <p:nvPr/>
          </p:nvSpPr>
          <p:spPr bwMode="auto">
            <a:xfrm>
              <a:off x="4271355" y="5493916"/>
              <a:ext cx="26645" cy="16506"/>
            </a:xfrm>
            <a:custGeom>
              <a:avLst/>
              <a:gdLst>
                <a:gd name="T0" fmla="*/ 2147483647 w 19"/>
                <a:gd name="T1" fmla="*/ 2147483647 h 12"/>
                <a:gd name="T2" fmla="*/ 2147483647 w 19"/>
                <a:gd name="T3" fmla="*/ 2147483647 h 12"/>
                <a:gd name="T4" fmla="*/ 2147483647 w 19"/>
                <a:gd name="T5" fmla="*/ 2147483647 h 12"/>
                <a:gd name="T6" fmla="*/ 2147483647 w 19"/>
                <a:gd name="T7" fmla="*/ 2147483647 h 12"/>
                <a:gd name="T8" fmla="*/ 2147483647 w 19"/>
                <a:gd name="T9" fmla="*/ 2147483647 h 12"/>
                <a:gd name="T10" fmla="*/ 2147483647 w 19"/>
                <a:gd name="T11" fmla="*/ 2147483647 h 12"/>
                <a:gd name="T12" fmla="*/ 2147483647 w 19"/>
                <a:gd name="T13" fmla="*/ 2147483647 h 12"/>
                <a:gd name="T14" fmla="*/ 2147483647 w 19"/>
                <a:gd name="T15" fmla="*/ 0 h 12"/>
                <a:gd name="T16" fmla="*/ 2147483647 w 19"/>
                <a:gd name="T17" fmla="*/ 2147483647 h 12"/>
                <a:gd name="T18" fmla="*/ 2147483647 w 19"/>
                <a:gd name="T19" fmla="*/ 2147483647 h 12"/>
                <a:gd name="T20" fmla="*/ 2147483647 w 19"/>
                <a:gd name="T21" fmla="*/ 2147483647 h 12"/>
                <a:gd name="T22" fmla="*/ 2147483647 w 19"/>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2"/>
                <a:gd name="T38" fmla="*/ 19 w 19"/>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2">
                  <a:moveTo>
                    <a:pt x="11" y="12"/>
                  </a:moveTo>
                  <a:cubicBezTo>
                    <a:pt x="3" y="10"/>
                    <a:pt x="3" y="10"/>
                    <a:pt x="3" y="10"/>
                  </a:cubicBezTo>
                  <a:cubicBezTo>
                    <a:pt x="2" y="9"/>
                    <a:pt x="1" y="8"/>
                    <a:pt x="2" y="8"/>
                  </a:cubicBezTo>
                  <a:cubicBezTo>
                    <a:pt x="7" y="2"/>
                    <a:pt x="7" y="2"/>
                    <a:pt x="7" y="2"/>
                  </a:cubicBezTo>
                  <a:cubicBezTo>
                    <a:pt x="7" y="1"/>
                    <a:pt x="9" y="1"/>
                    <a:pt x="10" y="1"/>
                  </a:cubicBezTo>
                  <a:cubicBezTo>
                    <a:pt x="18" y="3"/>
                    <a:pt x="18" y="3"/>
                    <a:pt x="18" y="3"/>
                  </a:cubicBezTo>
                  <a:cubicBezTo>
                    <a:pt x="19" y="3"/>
                    <a:pt x="19" y="3"/>
                    <a:pt x="19" y="3"/>
                  </a:cubicBezTo>
                  <a:cubicBezTo>
                    <a:pt x="10" y="0"/>
                    <a:pt x="10" y="0"/>
                    <a:pt x="10" y="0"/>
                  </a:cubicBezTo>
                  <a:cubicBezTo>
                    <a:pt x="9" y="0"/>
                    <a:pt x="7" y="0"/>
                    <a:pt x="6" y="1"/>
                  </a:cubicBezTo>
                  <a:cubicBezTo>
                    <a:pt x="1" y="8"/>
                    <a:pt x="1" y="8"/>
                    <a:pt x="1" y="8"/>
                  </a:cubicBezTo>
                  <a:cubicBezTo>
                    <a:pt x="0" y="9"/>
                    <a:pt x="1" y="9"/>
                    <a:pt x="2" y="10"/>
                  </a:cubicBezTo>
                  <a:cubicBezTo>
                    <a:pt x="11" y="12"/>
                    <a:pt x="11" y="12"/>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4" name="Freeform 317"/>
            <p:cNvSpPr>
              <a:spLocks noChangeAspect="1"/>
            </p:cNvSpPr>
            <p:nvPr/>
          </p:nvSpPr>
          <p:spPr bwMode="auto">
            <a:xfrm>
              <a:off x="4303609" y="5520050"/>
              <a:ext cx="30851" cy="15130"/>
            </a:xfrm>
            <a:custGeom>
              <a:avLst/>
              <a:gdLst>
                <a:gd name="T0" fmla="*/ 2147483647 w 22"/>
                <a:gd name="T1" fmla="*/ 2147483647 h 11"/>
                <a:gd name="T2" fmla="*/ 2147483647 w 22"/>
                <a:gd name="T3" fmla="*/ 2147483647 h 11"/>
                <a:gd name="T4" fmla="*/ 2147483647 w 22"/>
                <a:gd name="T5" fmla="*/ 2147483647 h 11"/>
                <a:gd name="T6" fmla="*/ 2147483647 w 22"/>
                <a:gd name="T7" fmla="*/ 2147483647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3" y="8"/>
                  </a:moveTo>
                  <a:cubicBezTo>
                    <a:pt x="2" y="8"/>
                    <a:pt x="0" y="6"/>
                    <a:pt x="1" y="5"/>
                  </a:cubicBezTo>
                  <a:cubicBezTo>
                    <a:pt x="8" y="2"/>
                    <a:pt x="8" y="2"/>
                    <a:pt x="8" y="2"/>
                  </a:cubicBezTo>
                  <a:cubicBezTo>
                    <a:pt x="8" y="1"/>
                    <a:pt x="9" y="0"/>
                    <a:pt x="11" y="1"/>
                  </a:cubicBezTo>
                  <a:cubicBezTo>
                    <a:pt x="20" y="3"/>
                    <a:pt x="20" y="3"/>
                    <a:pt x="20" y="3"/>
                  </a:cubicBezTo>
                  <a:cubicBezTo>
                    <a:pt x="22" y="3"/>
                    <a:pt x="21" y="4"/>
                    <a:pt x="21" y="5"/>
                  </a:cubicBezTo>
                  <a:cubicBezTo>
                    <a:pt x="17" y="10"/>
                    <a:pt x="17" y="10"/>
                    <a:pt x="17" y="10"/>
                  </a:cubicBezTo>
                  <a:cubicBezTo>
                    <a:pt x="17" y="11"/>
                    <a:pt x="17" y="11"/>
                    <a:pt x="15" y="11"/>
                  </a:cubicBezTo>
                  <a:lnTo>
                    <a:pt x="3" y="8"/>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5" name="Freeform 318"/>
            <p:cNvSpPr>
              <a:spLocks noChangeAspect="1"/>
            </p:cNvSpPr>
            <p:nvPr/>
          </p:nvSpPr>
          <p:spPr bwMode="auto">
            <a:xfrm>
              <a:off x="4324644" y="5520050"/>
              <a:ext cx="12621" cy="15130"/>
            </a:xfrm>
            <a:custGeom>
              <a:avLst/>
              <a:gdLst>
                <a:gd name="T0" fmla="*/ 0 w 9"/>
                <a:gd name="T1" fmla="*/ 2147483647 h 11"/>
                <a:gd name="T2" fmla="*/ 2147483647 w 9"/>
                <a:gd name="T3" fmla="*/ 2147483647 h 11"/>
                <a:gd name="T4" fmla="*/ 2147483647 w 9"/>
                <a:gd name="T5" fmla="*/ 2147483647 h 11"/>
                <a:gd name="T6" fmla="*/ 2147483647 w 9"/>
                <a:gd name="T7" fmla="*/ 0 h 11"/>
                <a:gd name="T8" fmla="*/ 2147483647 w 9"/>
                <a:gd name="T9" fmla="*/ 2147483647 h 11"/>
                <a:gd name="T10" fmla="*/ 2147483647 w 9"/>
                <a:gd name="T11" fmla="*/ 2147483647 h 11"/>
                <a:gd name="T12" fmla="*/ 2147483647 w 9"/>
                <a:gd name="T13" fmla="*/ 2147483647 h 11"/>
                <a:gd name="T14" fmla="*/ 2147483647 w 9"/>
                <a:gd name="T15" fmla="*/ 2147483647 h 11"/>
                <a:gd name="T16" fmla="*/ 0 w 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0" y="9"/>
                  </a:moveTo>
                  <a:cubicBezTo>
                    <a:pt x="0" y="9"/>
                    <a:pt x="0" y="8"/>
                    <a:pt x="1" y="8"/>
                  </a:cubicBezTo>
                  <a:cubicBezTo>
                    <a:pt x="6" y="1"/>
                    <a:pt x="6" y="1"/>
                    <a:pt x="6" y="1"/>
                  </a:cubicBezTo>
                  <a:cubicBezTo>
                    <a:pt x="7" y="1"/>
                    <a:pt x="7" y="0"/>
                    <a:pt x="7" y="0"/>
                  </a:cubicBezTo>
                  <a:cubicBezTo>
                    <a:pt x="9" y="2"/>
                    <a:pt x="9" y="2"/>
                    <a:pt x="9" y="2"/>
                  </a:cubicBezTo>
                  <a:cubicBezTo>
                    <a:pt x="9" y="2"/>
                    <a:pt x="9" y="2"/>
                    <a:pt x="8" y="4"/>
                  </a:cubicBezTo>
                  <a:cubicBezTo>
                    <a:pt x="3" y="10"/>
                    <a:pt x="3" y="10"/>
                    <a:pt x="3" y="10"/>
                  </a:cubicBezTo>
                  <a:cubicBezTo>
                    <a:pt x="2" y="11"/>
                    <a:pt x="1" y="11"/>
                    <a:pt x="1" y="11"/>
                  </a:cubicBezTo>
                  <a:lnTo>
                    <a:pt x="0" y="9"/>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6" name="Freeform 319"/>
            <p:cNvSpPr>
              <a:spLocks noChangeAspect="1"/>
            </p:cNvSpPr>
            <p:nvPr/>
          </p:nvSpPr>
          <p:spPr bwMode="auto">
            <a:xfrm>
              <a:off x="4323242" y="5531054"/>
              <a:ext cx="4207" cy="4126"/>
            </a:xfrm>
            <a:custGeom>
              <a:avLst/>
              <a:gdLst>
                <a:gd name="T0" fmla="*/ 2147483647 w 3"/>
                <a:gd name="T1" fmla="*/ 2147483647 h 3"/>
                <a:gd name="T2" fmla="*/ 2147483647 w 3"/>
                <a:gd name="T3" fmla="*/ 2147483647 h 3"/>
                <a:gd name="T4" fmla="*/ 0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3"/>
                  </a:moveTo>
                  <a:cubicBezTo>
                    <a:pt x="2" y="3"/>
                    <a:pt x="1" y="3"/>
                    <a:pt x="1" y="2"/>
                  </a:cubicBezTo>
                  <a:cubicBezTo>
                    <a:pt x="0" y="2"/>
                    <a:pt x="0" y="1"/>
                    <a:pt x="0" y="1"/>
                  </a:cubicBezTo>
                  <a:cubicBezTo>
                    <a:pt x="2" y="0"/>
                    <a:pt x="3" y="1"/>
                    <a:pt x="3" y="2"/>
                  </a:cubicBezTo>
                  <a:cubicBezTo>
                    <a:pt x="3" y="2"/>
                    <a:pt x="3" y="3"/>
                    <a:pt x="2" y="3"/>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7" name="Freeform 320"/>
            <p:cNvSpPr>
              <a:spLocks noChangeAspect="1"/>
            </p:cNvSpPr>
            <p:nvPr/>
          </p:nvSpPr>
          <p:spPr bwMode="auto">
            <a:xfrm>
              <a:off x="4303609" y="5515924"/>
              <a:ext cx="32254" cy="16506"/>
            </a:xfrm>
            <a:custGeom>
              <a:avLst/>
              <a:gdLst>
                <a:gd name="T0" fmla="*/ 2147483647 w 23"/>
                <a:gd name="T1" fmla="*/ 2147483647 h 12"/>
                <a:gd name="T2" fmla="*/ 2147483647 w 23"/>
                <a:gd name="T3" fmla="*/ 2147483647 h 12"/>
                <a:gd name="T4" fmla="*/ 2147483647 w 23"/>
                <a:gd name="T5" fmla="*/ 2147483647 h 12"/>
                <a:gd name="T6" fmla="*/ 2147483647 w 23"/>
                <a:gd name="T7" fmla="*/ 0 h 12"/>
                <a:gd name="T8" fmla="*/ 2147483647 w 23"/>
                <a:gd name="T9" fmla="*/ 2147483647 h 12"/>
                <a:gd name="T10" fmla="*/ 2147483647 w 23"/>
                <a:gd name="T11" fmla="*/ 2147483647 h 12"/>
                <a:gd name="T12" fmla="*/ 2147483647 w 23"/>
                <a:gd name="T13" fmla="*/ 2147483647 h 12"/>
                <a:gd name="T14" fmla="*/ 2147483647 w 23"/>
                <a:gd name="T15" fmla="*/ 2147483647 h 12"/>
                <a:gd name="T16" fmla="*/ 2147483647 w 23"/>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2"/>
                <a:gd name="T29" fmla="*/ 23 w 2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2">
                  <a:moveTo>
                    <a:pt x="2" y="9"/>
                  </a:moveTo>
                  <a:cubicBezTo>
                    <a:pt x="1" y="9"/>
                    <a:pt x="0" y="8"/>
                    <a:pt x="1" y="7"/>
                  </a:cubicBezTo>
                  <a:cubicBezTo>
                    <a:pt x="6" y="1"/>
                    <a:pt x="6" y="1"/>
                    <a:pt x="6" y="1"/>
                  </a:cubicBezTo>
                  <a:cubicBezTo>
                    <a:pt x="7" y="0"/>
                    <a:pt x="8" y="0"/>
                    <a:pt x="10" y="0"/>
                  </a:cubicBezTo>
                  <a:cubicBezTo>
                    <a:pt x="21" y="3"/>
                    <a:pt x="21" y="3"/>
                    <a:pt x="21" y="3"/>
                  </a:cubicBezTo>
                  <a:cubicBezTo>
                    <a:pt x="23" y="3"/>
                    <a:pt x="23" y="4"/>
                    <a:pt x="23" y="5"/>
                  </a:cubicBezTo>
                  <a:cubicBezTo>
                    <a:pt x="17" y="11"/>
                    <a:pt x="17" y="11"/>
                    <a:pt x="17" y="11"/>
                  </a:cubicBezTo>
                  <a:cubicBezTo>
                    <a:pt x="16" y="12"/>
                    <a:pt x="15" y="12"/>
                    <a:pt x="13" y="12"/>
                  </a:cubicBezTo>
                  <a:lnTo>
                    <a:pt x="2" y="9"/>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8" name="Freeform 321"/>
            <p:cNvSpPr>
              <a:spLocks noChangeAspect="1"/>
            </p:cNvSpPr>
            <p:nvPr/>
          </p:nvSpPr>
          <p:spPr bwMode="auto">
            <a:xfrm>
              <a:off x="4312023" y="5518674"/>
              <a:ext cx="22438" cy="13755"/>
            </a:xfrm>
            <a:custGeom>
              <a:avLst/>
              <a:gdLst>
                <a:gd name="T0" fmla="*/ 2147483647 w 16"/>
                <a:gd name="T1" fmla="*/ 2147483647 h 10"/>
                <a:gd name="T2" fmla="*/ 2147483647 w 16"/>
                <a:gd name="T3" fmla="*/ 2147483647 h 10"/>
                <a:gd name="T4" fmla="*/ 2147483647 w 16"/>
                <a:gd name="T5" fmla="*/ 2147483647 h 10"/>
                <a:gd name="T6" fmla="*/ 2147483647 w 16"/>
                <a:gd name="T7" fmla="*/ 2147483647 h 10"/>
                <a:gd name="T8" fmla="*/ 2147483647 w 16"/>
                <a:gd name="T9" fmla="*/ 2147483647 h 10"/>
                <a:gd name="T10" fmla="*/ 2147483647 w 16"/>
                <a:gd name="T11" fmla="*/ 2147483647 h 10"/>
                <a:gd name="T12" fmla="*/ 2147483647 w 16"/>
                <a:gd name="T13" fmla="*/ 2147483647 h 10"/>
                <a:gd name="T14" fmla="*/ 2147483647 w 16"/>
                <a:gd name="T15" fmla="*/ 0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1"/>
                  </a:moveTo>
                  <a:cubicBezTo>
                    <a:pt x="6" y="3"/>
                    <a:pt x="7" y="4"/>
                    <a:pt x="1" y="7"/>
                  </a:cubicBezTo>
                  <a:cubicBezTo>
                    <a:pt x="0" y="7"/>
                    <a:pt x="0" y="8"/>
                    <a:pt x="1" y="8"/>
                  </a:cubicBezTo>
                  <a:cubicBezTo>
                    <a:pt x="8" y="10"/>
                    <a:pt x="8" y="10"/>
                    <a:pt x="8" y="10"/>
                  </a:cubicBezTo>
                  <a:cubicBezTo>
                    <a:pt x="9" y="10"/>
                    <a:pt x="10" y="10"/>
                    <a:pt x="10" y="9"/>
                  </a:cubicBezTo>
                  <a:cubicBezTo>
                    <a:pt x="16" y="3"/>
                    <a:pt x="16" y="3"/>
                    <a:pt x="16" y="3"/>
                  </a:cubicBezTo>
                  <a:cubicBezTo>
                    <a:pt x="16" y="2"/>
                    <a:pt x="16" y="2"/>
                    <a:pt x="15" y="1"/>
                  </a:cubicBezTo>
                  <a:cubicBezTo>
                    <a:pt x="9" y="0"/>
                    <a:pt x="9" y="0"/>
                    <a:pt x="9" y="0"/>
                  </a:cubicBezTo>
                  <a:cubicBezTo>
                    <a:pt x="8" y="0"/>
                    <a:pt x="6" y="0"/>
                    <a:pt x="6"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89" name="Freeform 322"/>
            <p:cNvSpPr>
              <a:spLocks noChangeAspect="1"/>
            </p:cNvSpPr>
            <p:nvPr/>
          </p:nvSpPr>
          <p:spPr bwMode="auto">
            <a:xfrm>
              <a:off x="4303609" y="5515924"/>
              <a:ext cx="26645" cy="15130"/>
            </a:xfrm>
            <a:custGeom>
              <a:avLst/>
              <a:gdLst>
                <a:gd name="T0" fmla="*/ 2147483647 w 19"/>
                <a:gd name="T1" fmla="*/ 2147483647 h 11"/>
                <a:gd name="T2" fmla="*/ 2147483647 w 19"/>
                <a:gd name="T3" fmla="*/ 2147483647 h 11"/>
                <a:gd name="T4" fmla="*/ 2147483647 w 19"/>
                <a:gd name="T5" fmla="*/ 2147483647 h 11"/>
                <a:gd name="T6" fmla="*/ 2147483647 w 19"/>
                <a:gd name="T7" fmla="*/ 2147483647 h 11"/>
                <a:gd name="T8" fmla="*/ 2147483647 w 19"/>
                <a:gd name="T9" fmla="*/ 2147483647 h 11"/>
                <a:gd name="T10" fmla="*/ 2147483647 w 19"/>
                <a:gd name="T11" fmla="*/ 2147483647 h 11"/>
                <a:gd name="T12" fmla="*/ 2147483647 w 19"/>
                <a:gd name="T13" fmla="*/ 2147483647 h 11"/>
                <a:gd name="T14" fmla="*/ 2147483647 w 19"/>
                <a:gd name="T15" fmla="*/ 0 h 11"/>
                <a:gd name="T16" fmla="*/ 2147483647 w 19"/>
                <a:gd name="T17" fmla="*/ 2147483647 h 11"/>
                <a:gd name="T18" fmla="*/ 2147483647 w 19"/>
                <a:gd name="T19" fmla="*/ 2147483647 h 11"/>
                <a:gd name="T20" fmla="*/ 2147483647 w 19"/>
                <a:gd name="T21" fmla="*/ 2147483647 h 11"/>
                <a:gd name="T22" fmla="*/ 2147483647 w 19"/>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1"/>
                <a:gd name="T38" fmla="*/ 19 w 1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1">
                  <a:moveTo>
                    <a:pt x="11" y="11"/>
                  </a:moveTo>
                  <a:cubicBezTo>
                    <a:pt x="3" y="9"/>
                    <a:pt x="3" y="9"/>
                    <a:pt x="3" y="9"/>
                  </a:cubicBezTo>
                  <a:cubicBezTo>
                    <a:pt x="2" y="9"/>
                    <a:pt x="1" y="8"/>
                    <a:pt x="2" y="7"/>
                  </a:cubicBezTo>
                  <a:cubicBezTo>
                    <a:pt x="7" y="1"/>
                    <a:pt x="7" y="1"/>
                    <a:pt x="7" y="1"/>
                  </a:cubicBezTo>
                  <a:cubicBezTo>
                    <a:pt x="7" y="1"/>
                    <a:pt x="9" y="0"/>
                    <a:pt x="10" y="1"/>
                  </a:cubicBezTo>
                  <a:cubicBezTo>
                    <a:pt x="18" y="3"/>
                    <a:pt x="18" y="3"/>
                    <a:pt x="18" y="3"/>
                  </a:cubicBezTo>
                  <a:cubicBezTo>
                    <a:pt x="19" y="2"/>
                    <a:pt x="19" y="2"/>
                    <a:pt x="19" y="2"/>
                  </a:cubicBezTo>
                  <a:cubicBezTo>
                    <a:pt x="10" y="0"/>
                    <a:pt x="10" y="0"/>
                    <a:pt x="10" y="0"/>
                  </a:cubicBezTo>
                  <a:cubicBezTo>
                    <a:pt x="9" y="0"/>
                    <a:pt x="7" y="0"/>
                    <a:pt x="6" y="1"/>
                  </a:cubicBezTo>
                  <a:cubicBezTo>
                    <a:pt x="1" y="7"/>
                    <a:pt x="1" y="7"/>
                    <a:pt x="1" y="7"/>
                  </a:cubicBezTo>
                  <a:cubicBezTo>
                    <a:pt x="0" y="8"/>
                    <a:pt x="1" y="9"/>
                    <a:pt x="2" y="9"/>
                  </a:cubicBezTo>
                  <a:cubicBezTo>
                    <a:pt x="11" y="11"/>
                    <a:pt x="11" y="11"/>
                    <a:pt x="1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0" name="Freeform 323"/>
            <p:cNvSpPr>
              <a:spLocks noChangeAspect="1"/>
            </p:cNvSpPr>
            <p:nvPr/>
          </p:nvSpPr>
          <p:spPr bwMode="auto">
            <a:xfrm>
              <a:off x="4207549" y="5513173"/>
              <a:ext cx="30851" cy="15130"/>
            </a:xfrm>
            <a:custGeom>
              <a:avLst/>
              <a:gdLst>
                <a:gd name="T0" fmla="*/ 2147483647 w 22"/>
                <a:gd name="T1" fmla="*/ 2147483647 h 11"/>
                <a:gd name="T2" fmla="*/ 2147483647 w 22"/>
                <a:gd name="T3" fmla="*/ 2147483647 h 11"/>
                <a:gd name="T4" fmla="*/ 2147483647 w 22"/>
                <a:gd name="T5" fmla="*/ 2147483647 h 11"/>
                <a:gd name="T6" fmla="*/ 2147483647 w 22"/>
                <a:gd name="T7" fmla="*/ 0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3" y="7"/>
                  </a:moveTo>
                  <a:cubicBezTo>
                    <a:pt x="2" y="7"/>
                    <a:pt x="0" y="6"/>
                    <a:pt x="1" y="4"/>
                  </a:cubicBezTo>
                  <a:cubicBezTo>
                    <a:pt x="8" y="1"/>
                    <a:pt x="8" y="1"/>
                    <a:pt x="8" y="1"/>
                  </a:cubicBezTo>
                  <a:cubicBezTo>
                    <a:pt x="9" y="0"/>
                    <a:pt x="10" y="0"/>
                    <a:pt x="11" y="0"/>
                  </a:cubicBezTo>
                  <a:cubicBezTo>
                    <a:pt x="21" y="2"/>
                    <a:pt x="21" y="2"/>
                    <a:pt x="21" y="2"/>
                  </a:cubicBezTo>
                  <a:cubicBezTo>
                    <a:pt x="22" y="3"/>
                    <a:pt x="22" y="3"/>
                    <a:pt x="21" y="4"/>
                  </a:cubicBezTo>
                  <a:cubicBezTo>
                    <a:pt x="18" y="9"/>
                    <a:pt x="18" y="9"/>
                    <a:pt x="18" y="9"/>
                  </a:cubicBezTo>
                  <a:cubicBezTo>
                    <a:pt x="17" y="10"/>
                    <a:pt x="17" y="11"/>
                    <a:pt x="16" y="10"/>
                  </a:cubicBezTo>
                  <a:lnTo>
                    <a:pt x="3"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1" name="Freeform 324"/>
            <p:cNvSpPr>
              <a:spLocks noChangeAspect="1"/>
            </p:cNvSpPr>
            <p:nvPr/>
          </p:nvSpPr>
          <p:spPr bwMode="auto">
            <a:xfrm>
              <a:off x="4228584" y="5511798"/>
              <a:ext cx="14024" cy="15130"/>
            </a:xfrm>
            <a:custGeom>
              <a:avLst/>
              <a:gdLst>
                <a:gd name="T0" fmla="*/ 0 w 10"/>
                <a:gd name="T1" fmla="*/ 2147483647 h 11"/>
                <a:gd name="T2" fmla="*/ 2147483647 w 10"/>
                <a:gd name="T3" fmla="*/ 2147483647 h 11"/>
                <a:gd name="T4" fmla="*/ 2147483647 w 10"/>
                <a:gd name="T5" fmla="*/ 2147483647 h 11"/>
                <a:gd name="T6" fmla="*/ 2147483647 w 10"/>
                <a:gd name="T7" fmla="*/ 2147483647 h 11"/>
                <a:gd name="T8" fmla="*/ 2147483647 w 10"/>
                <a:gd name="T9" fmla="*/ 2147483647 h 11"/>
                <a:gd name="T10" fmla="*/ 2147483647 w 10"/>
                <a:gd name="T11" fmla="*/ 2147483647 h 11"/>
                <a:gd name="T12" fmla="*/ 2147483647 w 10"/>
                <a:gd name="T13" fmla="*/ 2147483647 h 11"/>
                <a:gd name="T14" fmla="*/ 2147483647 w 10"/>
                <a:gd name="T15" fmla="*/ 2147483647 h 11"/>
                <a:gd name="T16" fmla="*/ 0 w 10"/>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10"/>
                  </a:moveTo>
                  <a:cubicBezTo>
                    <a:pt x="0" y="9"/>
                    <a:pt x="1" y="8"/>
                    <a:pt x="1" y="8"/>
                  </a:cubicBezTo>
                  <a:cubicBezTo>
                    <a:pt x="6" y="2"/>
                    <a:pt x="6" y="2"/>
                    <a:pt x="6" y="2"/>
                  </a:cubicBezTo>
                  <a:cubicBezTo>
                    <a:pt x="7" y="1"/>
                    <a:pt x="8" y="0"/>
                    <a:pt x="8" y="1"/>
                  </a:cubicBezTo>
                  <a:cubicBezTo>
                    <a:pt x="9" y="2"/>
                    <a:pt x="9" y="2"/>
                    <a:pt x="9" y="2"/>
                  </a:cubicBezTo>
                  <a:cubicBezTo>
                    <a:pt x="9" y="2"/>
                    <a:pt x="10" y="3"/>
                    <a:pt x="9" y="4"/>
                  </a:cubicBezTo>
                  <a:cubicBezTo>
                    <a:pt x="3" y="10"/>
                    <a:pt x="3" y="10"/>
                    <a:pt x="3" y="10"/>
                  </a:cubicBezTo>
                  <a:cubicBezTo>
                    <a:pt x="2" y="11"/>
                    <a:pt x="2" y="11"/>
                    <a:pt x="1" y="11"/>
                  </a:cubicBezTo>
                  <a:lnTo>
                    <a:pt x="0" y="10"/>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2" name="Freeform 325"/>
            <p:cNvSpPr>
              <a:spLocks noChangeAspect="1"/>
            </p:cNvSpPr>
            <p:nvPr/>
          </p:nvSpPr>
          <p:spPr bwMode="auto">
            <a:xfrm>
              <a:off x="4227182" y="5524176"/>
              <a:ext cx="5609" cy="2751"/>
            </a:xfrm>
            <a:custGeom>
              <a:avLst/>
              <a:gdLst>
                <a:gd name="T0" fmla="*/ 2147483647 w 4"/>
                <a:gd name="T1" fmla="*/ 2147483647 h 2"/>
                <a:gd name="T2" fmla="*/ 2147483647 w 4"/>
                <a:gd name="T3" fmla="*/ 2147483647 h 2"/>
                <a:gd name="T4" fmla="*/ 2147483647 w 4"/>
                <a:gd name="T5" fmla="*/ 0 h 2"/>
                <a:gd name="T6" fmla="*/ 2147483647 w 4"/>
                <a:gd name="T7" fmla="*/ 2147483647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2"/>
                  </a:moveTo>
                  <a:cubicBezTo>
                    <a:pt x="2" y="2"/>
                    <a:pt x="1" y="2"/>
                    <a:pt x="1" y="1"/>
                  </a:cubicBezTo>
                  <a:cubicBezTo>
                    <a:pt x="0" y="1"/>
                    <a:pt x="0" y="1"/>
                    <a:pt x="1" y="0"/>
                  </a:cubicBezTo>
                  <a:cubicBezTo>
                    <a:pt x="2" y="0"/>
                    <a:pt x="3" y="1"/>
                    <a:pt x="3" y="1"/>
                  </a:cubicBezTo>
                  <a:cubicBezTo>
                    <a:pt x="4" y="2"/>
                    <a:pt x="3" y="2"/>
                    <a:pt x="3" y="2"/>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3" name="Freeform 326"/>
            <p:cNvSpPr>
              <a:spLocks noChangeAspect="1"/>
            </p:cNvSpPr>
            <p:nvPr/>
          </p:nvSpPr>
          <p:spPr bwMode="auto">
            <a:xfrm>
              <a:off x="4207549" y="5507671"/>
              <a:ext cx="32254" cy="17881"/>
            </a:xfrm>
            <a:custGeom>
              <a:avLst/>
              <a:gdLst>
                <a:gd name="T0" fmla="*/ 2147483647 w 23"/>
                <a:gd name="T1" fmla="*/ 2147483647 h 13"/>
                <a:gd name="T2" fmla="*/ 2147483647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 y="10"/>
                  </a:moveTo>
                  <a:cubicBezTo>
                    <a:pt x="1" y="9"/>
                    <a:pt x="0" y="8"/>
                    <a:pt x="1" y="8"/>
                  </a:cubicBezTo>
                  <a:cubicBezTo>
                    <a:pt x="7" y="1"/>
                    <a:pt x="7" y="1"/>
                    <a:pt x="7" y="1"/>
                  </a:cubicBezTo>
                  <a:cubicBezTo>
                    <a:pt x="7" y="0"/>
                    <a:pt x="9" y="0"/>
                    <a:pt x="10" y="0"/>
                  </a:cubicBezTo>
                  <a:cubicBezTo>
                    <a:pt x="22" y="3"/>
                    <a:pt x="22" y="3"/>
                    <a:pt x="22" y="3"/>
                  </a:cubicBezTo>
                  <a:cubicBezTo>
                    <a:pt x="23" y="3"/>
                    <a:pt x="23" y="4"/>
                    <a:pt x="23" y="5"/>
                  </a:cubicBezTo>
                  <a:cubicBezTo>
                    <a:pt x="17" y="12"/>
                    <a:pt x="17" y="12"/>
                    <a:pt x="17" y="12"/>
                  </a:cubicBezTo>
                  <a:cubicBezTo>
                    <a:pt x="17" y="12"/>
                    <a:pt x="15" y="13"/>
                    <a:pt x="14" y="12"/>
                  </a:cubicBezTo>
                  <a:lnTo>
                    <a:pt x="2"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4" name="Freeform 327"/>
            <p:cNvSpPr>
              <a:spLocks noChangeAspect="1"/>
            </p:cNvSpPr>
            <p:nvPr/>
          </p:nvSpPr>
          <p:spPr bwMode="auto">
            <a:xfrm>
              <a:off x="4215963" y="5510422"/>
              <a:ext cx="23840" cy="13755"/>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0 h 10"/>
                <a:gd name="T16" fmla="*/ 2147483647 w 17"/>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0"/>
                <a:gd name="T29" fmla="*/ 17 w 1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0">
                  <a:moveTo>
                    <a:pt x="6" y="1"/>
                  </a:moveTo>
                  <a:cubicBezTo>
                    <a:pt x="6" y="3"/>
                    <a:pt x="7" y="5"/>
                    <a:pt x="2" y="7"/>
                  </a:cubicBezTo>
                  <a:cubicBezTo>
                    <a:pt x="0" y="8"/>
                    <a:pt x="0" y="8"/>
                    <a:pt x="1" y="8"/>
                  </a:cubicBezTo>
                  <a:cubicBezTo>
                    <a:pt x="8" y="10"/>
                    <a:pt x="8" y="10"/>
                    <a:pt x="8" y="10"/>
                  </a:cubicBezTo>
                  <a:cubicBezTo>
                    <a:pt x="9" y="10"/>
                    <a:pt x="10" y="10"/>
                    <a:pt x="11" y="9"/>
                  </a:cubicBezTo>
                  <a:cubicBezTo>
                    <a:pt x="16" y="3"/>
                    <a:pt x="16" y="3"/>
                    <a:pt x="16" y="3"/>
                  </a:cubicBezTo>
                  <a:cubicBezTo>
                    <a:pt x="17" y="2"/>
                    <a:pt x="16" y="2"/>
                    <a:pt x="15" y="1"/>
                  </a:cubicBezTo>
                  <a:cubicBezTo>
                    <a:pt x="9" y="0"/>
                    <a:pt x="9" y="0"/>
                    <a:pt x="9" y="0"/>
                  </a:cubicBezTo>
                  <a:cubicBezTo>
                    <a:pt x="8" y="0"/>
                    <a:pt x="7" y="0"/>
                    <a:pt x="6"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5" name="Freeform 328"/>
            <p:cNvSpPr>
              <a:spLocks noChangeAspect="1"/>
            </p:cNvSpPr>
            <p:nvPr/>
          </p:nvSpPr>
          <p:spPr bwMode="auto">
            <a:xfrm>
              <a:off x="4207549" y="5507671"/>
              <a:ext cx="26645" cy="16506"/>
            </a:xfrm>
            <a:custGeom>
              <a:avLst/>
              <a:gdLst>
                <a:gd name="T0" fmla="*/ 2147483647 w 19"/>
                <a:gd name="T1" fmla="*/ 2147483647 h 12"/>
                <a:gd name="T2" fmla="*/ 2147483647 w 19"/>
                <a:gd name="T3" fmla="*/ 2147483647 h 12"/>
                <a:gd name="T4" fmla="*/ 2147483647 w 19"/>
                <a:gd name="T5" fmla="*/ 2147483647 h 12"/>
                <a:gd name="T6" fmla="*/ 2147483647 w 19"/>
                <a:gd name="T7" fmla="*/ 2147483647 h 12"/>
                <a:gd name="T8" fmla="*/ 2147483647 w 19"/>
                <a:gd name="T9" fmla="*/ 2147483647 h 12"/>
                <a:gd name="T10" fmla="*/ 2147483647 w 19"/>
                <a:gd name="T11" fmla="*/ 2147483647 h 12"/>
                <a:gd name="T12" fmla="*/ 2147483647 w 19"/>
                <a:gd name="T13" fmla="*/ 2147483647 h 12"/>
                <a:gd name="T14" fmla="*/ 2147483647 w 19"/>
                <a:gd name="T15" fmla="*/ 0 h 12"/>
                <a:gd name="T16" fmla="*/ 2147483647 w 19"/>
                <a:gd name="T17" fmla="*/ 2147483647 h 12"/>
                <a:gd name="T18" fmla="*/ 2147483647 w 19"/>
                <a:gd name="T19" fmla="*/ 2147483647 h 12"/>
                <a:gd name="T20" fmla="*/ 2147483647 w 19"/>
                <a:gd name="T21" fmla="*/ 2147483647 h 12"/>
                <a:gd name="T22" fmla="*/ 2147483647 w 19"/>
                <a:gd name="T23" fmla="*/ 2147483647 h 12"/>
                <a:gd name="T24" fmla="*/ 2147483647 w 1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2"/>
                <a:gd name="T41" fmla="*/ 19 w 1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2">
                  <a:moveTo>
                    <a:pt x="11" y="11"/>
                  </a:moveTo>
                  <a:cubicBezTo>
                    <a:pt x="3" y="9"/>
                    <a:pt x="3" y="9"/>
                    <a:pt x="3" y="9"/>
                  </a:cubicBezTo>
                  <a:cubicBezTo>
                    <a:pt x="2" y="9"/>
                    <a:pt x="1" y="8"/>
                    <a:pt x="2" y="8"/>
                  </a:cubicBezTo>
                  <a:cubicBezTo>
                    <a:pt x="7" y="1"/>
                    <a:pt x="7" y="1"/>
                    <a:pt x="7" y="1"/>
                  </a:cubicBezTo>
                  <a:cubicBezTo>
                    <a:pt x="8" y="1"/>
                    <a:pt x="9" y="0"/>
                    <a:pt x="10" y="1"/>
                  </a:cubicBezTo>
                  <a:cubicBezTo>
                    <a:pt x="19" y="3"/>
                    <a:pt x="19" y="3"/>
                    <a:pt x="19" y="3"/>
                  </a:cubicBezTo>
                  <a:cubicBezTo>
                    <a:pt x="19" y="2"/>
                    <a:pt x="19" y="2"/>
                    <a:pt x="19" y="2"/>
                  </a:cubicBezTo>
                  <a:cubicBezTo>
                    <a:pt x="10" y="0"/>
                    <a:pt x="10" y="0"/>
                    <a:pt x="10" y="0"/>
                  </a:cubicBezTo>
                  <a:cubicBezTo>
                    <a:pt x="9" y="0"/>
                    <a:pt x="7" y="0"/>
                    <a:pt x="7" y="1"/>
                  </a:cubicBezTo>
                  <a:cubicBezTo>
                    <a:pt x="1" y="8"/>
                    <a:pt x="1" y="8"/>
                    <a:pt x="1" y="8"/>
                  </a:cubicBezTo>
                  <a:cubicBezTo>
                    <a:pt x="0" y="8"/>
                    <a:pt x="1" y="9"/>
                    <a:pt x="2" y="10"/>
                  </a:cubicBezTo>
                  <a:cubicBezTo>
                    <a:pt x="11" y="12"/>
                    <a:pt x="11" y="12"/>
                    <a:pt x="11" y="12"/>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6" name="Freeform 329"/>
            <p:cNvSpPr>
              <a:spLocks noChangeAspect="1"/>
            </p:cNvSpPr>
            <p:nvPr/>
          </p:nvSpPr>
          <p:spPr bwMode="auto">
            <a:xfrm>
              <a:off x="4253826" y="5517299"/>
              <a:ext cx="32955" cy="15130"/>
            </a:xfrm>
            <a:custGeom>
              <a:avLst/>
              <a:gdLst>
                <a:gd name="T0" fmla="*/ 2147483647 w 23"/>
                <a:gd name="T1" fmla="*/ 2147483647 h 11"/>
                <a:gd name="T2" fmla="*/ 2147483647 w 23"/>
                <a:gd name="T3" fmla="*/ 2147483647 h 11"/>
                <a:gd name="T4" fmla="*/ 2147483647 w 23"/>
                <a:gd name="T5" fmla="*/ 2147483647 h 11"/>
                <a:gd name="T6" fmla="*/ 2147483647 w 23"/>
                <a:gd name="T7" fmla="*/ 0 h 11"/>
                <a:gd name="T8" fmla="*/ 2147483647 w 23"/>
                <a:gd name="T9" fmla="*/ 2147483647 h 11"/>
                <a:gd name="T10" fmla="*/ 2147483647 w 23"/>
                <a:gd name="T11" fmla="*/ 2147483647 h 11"/>
                <a:gd name="T12" fmla="*/ 2147483647 w 23"/>
                <a:gd name="T13" fmla="*/ 2147483647 h 11"/>
                <a:gd name="T14" fmla="*/ 2147483647 w 23"/>
                <a:gd name="T15" fmla="*/ 2147483647 h 11"/>
                <a:gd name="T16" fmla="*/ 2147483647 w 23"/>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
                <a:gd name="T29" fmla="*/ 23 w 2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
                  <a:moveTo>
                    <a:pt x="4" y="7"/>
                  </a:moveTo>
                  <a:cubicBezTo>
                    <a:pt x="2" y="7"/>
                    <a:pt x="0" y="6"/>
                    <a:pt x="1" y="4"/>
                  </a:cubicBezTo>
                  <a:cubicBezTo>
                    <a:pt x="9" y="1"/>
                    <a:pt x="9" y="1"/>
                    <a:pt x="9" y="1"/>
                  </a:cubicBezTo>
                  <a:cubicBezTo>
                    <a:pt x="9" y="0"/>
                    <a:pt x="10" y="0"/>
                    <a:pt x="12" y="0"/>
                  </a:cubicBezTo>
                  <a:cubicBezTo>
                    <a:pt x="21" y="2"/>
                    <a:pt x="21" y="2"/>
                    <a:pt x="21" y="2"/>
                  </a:cubicBezTo>
                  <a:cubicBezTo>
                    <a:pt x="23" y="3"/>
                    <a:pt x="22" y="3"/>
                    <a:pt x="22" y="4"/>
                  </a:cubicBezTo>
                  <a:cubicBezTo>
                    <a:pt x="18" y="9"/>
                    <a:pt x="18" y="9"/>
                    <a:pt x="18" y="9"/>
                  </a:cubicBezTo>
                  <a:cubicBezTo>
                    <a:pt x="17" y="10"/>
                    <a:pt x="18" y="11"/>
                    <a:pt x="16" y="10"/>
                  </a:cubicBezTo>
                  <a:lnTo>
                    <a:pt x="4"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7" name="Freeform 330"/>
            <p:cNvSpPr>
              <a:spLocks noChangeAspect="1"/>
            </p:cNvSpPr>
            <p:nvPr/>
          </p:nvSpPr>
          <p:spPr bwMode="auto">
            <a:xfrm>
              <a:off x="4276965" y="5515924"/>
              <a:ext cx="12621" cy="16506"/>
            </a:xfrm>
            <a:custGeom>
              <a:avLst/>
              <a:gdLst>
                <a:gd name="T0" fmla="*/ 0 w 9"/>
                <a:gd name="T1" fmla="*/ 2147483647 h 12"/>
                <a:gd name="T2" fmla="*/ 2147483647 w 9"/>
                <a:gd name="T3" fmla="*/ 2147483647 h 12"/>
                <a:gd name="T4" fmla="*/ 2147483647 w 9"/>
                <a:gd name="T5" fmla="*/ 2147483647 h 12"/>
                <a:gd name="T6" fmla="*/ 2147483647 w 9"/>
                <a:gd name="T7" fmla="*/ 2147483647 h 12"/>
                <a:gd name="T8" fmla="*/ 2147483647 w 9"/>
                <a:gd name="T9" fmla="*/ 2147483647 h 12"/>
                <a:gd name="T10" fmla="*/ 2147483647 w 9"/>
                <a:gd name="T11" fmla="*/ 2147483647 h 12"/>
                <a:gd name="T12" fmla="*/ 2147483647 w 9"/>
                <a:gd name="T13" fmla="*/ 2147483647 h 12"/>
                <a:gd name="T14" fmla="*/ 2147483647 w 9"/>
                <a:gd name="T15" fmla="*/ 2147483647 h 12"/>
                <a:gd name="T16" fmla="*/ 0 w 9"/>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2"/>
                <a:gd name="T29" fmla="*/ 9 w 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2">
                  <a:moveTo>
                    <a:pt x="0" y="10"/>
                  </a:moveTo>
                  <a:cubicBezTo>
                    <a:pt x="0" y="9"/>
                    <a:pt x="0" y="9"/>
                    <a:pt x="1" y="8"/>
                  </a:cubicBezTo>
                  <a:cubicBezTo>
                    <a:pt x="6" y="2"/>
                    <a:pt x="6" y="2"/>
                    <a:pt x="6" y="2"/>
                  </a:cubicBezTo>
                  <a:cubicBezTo>
                    <a:pt x="7" y="1"/>
                    <a:pt x="7" y="0"/>
                    <a:pt x="7" y="1"/>
                  </a:cubicBezTo>
                  <a:cubicBezTo>
                    <a:pt x="9" y="2"/>
                    <a:pt x="9" y="2"/>
                    <a:pt x="9" y="2"/>
                  </a:cubicBezTo>
                  <a:cubicBezTo>
                    <a:pt x="9" y="2"/>
                    <a:pt x="9" y="3"/>
                    <a:pt x="8" y="4"/>
                  </a:cubicBezTo>
                  <a:cubicBezTo>
                    <a:pt x="3" y="10"/>
                    <a:pt x="3" y="10"/>
                    <a:pt x="3" y="10"/>
                  </a:cubicBezTo>
                  <a:cubicBezTo>
                    <a:pt x="2" y="11"/>
                    <a:pt x="1" y="12"/>
                    <a:pt x="1" y="11"/>
                  </a:cubicBezTo>
                  <a:lnTo>
                    <a:pt x="0" y="10"/>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8" name="Freeform 331"/>
            <p:cNvSpPr>
              <a:spLocks noChangeAspect="1"/>
            </p:cNvSpPr>
            <p:nvPr/>
          </p:nvSpPr>
          <p:spPr bwMode="auto">
            <a:xfrm>
              <a:off x="4275563" y="5528304"/>
              <a:ext cx="4207" cy="2751"/>
            </a:xfrm>
            <a:custGeom>
              <a:avLst/>
              <a:gdLst>
                <a:gd name="T0" fmla="*/ 2147483647 w 3"/>
                <a:gd name="T1" fmla="*/ 2147483647 h 2"/>
                <a:gd name="T2" fmla="*/ 0 w 3"/>
                <a:gd name="T3" fmla="*/ 2147483647 h 2"/>
                <a:gd name="T4" fmla="*/ 0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0" y="1"/>
                  </a:cubicBezTo>
                  <a:cubicBezTo>
                    <a:pt x="0" y="1"/>
                    <a:pt x="0" y="1"/>
                    <a:pt x="0" y="0"/>
                  </a:cubicBezTo>
                  <a:cubicBezTo>
                    <a:pt x="2" y="0"/>
                    <a:pt x="3" y="1"/>
                    <a:pt x="3" y="1"/>
                  </a:cubicBezTo>
                  <a:cubicBezTo>
                    <a:pt x="3" y="2"/>
                    <a:pt x="3" y="2"/>
                    <a:pt x="2" y="2"/>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99" name="Freeform 332"/>
            <p:cNvSpPr>
              <a:spLocks noChangeAspect="1"/>
            </p:cNvSpPr>
            <p:nvPr/>
          </p:nvSpPr>
          <p:spPr bwMode="auto">
            <a:xfrm>
              <a:off x="4255228" y="5511798"/>
              <a:ext cx="32955" cy="17881"/>
            </a:xfrm>
            <a:custGeom>
              <a:avLst/>
              <a:gdLst>
                <a:gd name="T0" fmla="*/ 2147483647 w 23"/>
                <a:gd name="T1" fmla="*/ 2147483647 h 13"/>
                <a:gd name="T2" fmla="*/ 2147483647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 y="10"/>
                  </a:moveTo>
                  <a:cubicBezTo>
                    <a:pt x="0" y="9"/>
                    <a:pt x="0" y="8"/>
                    <a:pt x="1" y="8"/>
                  </a:cubicBezTo>
                  <a:cubicBezTo>
                    <a:pt x="6" y="1"/>
                    <a:pt x="6" y="1"/>
                    <a:pt x="6" y="1"/>
                  </a:cubicBezTo>
                  <a:cubicBezTo>
                    <a:pt x="7" y="0"/>
                    <a:pt x="8" y="0"/>
                    <a:pt x="10" y="0"/>
                  </a:cubicBezTo>
                  <a:cubicBezTo>
                    <a:pt x="21" y="3"/>
                    <a:pt x="21" y="3"/>
                    <a:pt x="21" y="3"/>
                  </a:cubicBezTo>
                  <a:cubicBezTo>
                    <a:pt x="22" y="3"/>
                    <a:pt x="23" y="4"/>
                    <a:pt x="22" y="5"/>
                  </a:cubicBezTo>
                  <a:cubicBezTo>
                    <a:pt x="17" y="12"/>
                    <a:pt x="17" y="12"/>
                    <a:pt x="17" y="12"/>
                  </a:cubicBezTo>
                  <a:cubicBezTo>
                    <a:pt x="16" y="12"/>
                    <a:pt x="15" y="13"/>
                    <a:pt x="13" y="12"/>
                  </a:cubicBezTo>
                  <a:lnTo>
                    <a:pt x="2"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0" name="Freeform 333"/>
            <p:cNvSpPr>
              <a:spLocks noChangeAspect="1"/>
            </p:cNvSpPr>
            <p:nvPr/>
          </p:nvSpPr>
          <p:spPr bwMode="auto">
            <a:xfrm>
              <a:off x="4264344" y="5514548"/>
              <a:ext cx="22438" cy="13755"/>
            </a:xfrm>
            <a:custGeom>
              <a:avLst/>
              <a:gdLst>
                <a:gd name="T0" fmla="*/ 2147483647 w 16"/>
                <a:gd name="T1" fmla="*/ 2147483647 h 10"/>
                <a:gd name="T2" fmla="*/ 2147483647 w 16"/>
                <a:gd name="T3" fmla="*/ 2147483647 h 10"/>
                <a:gd name="T4" fmla="*/ 0 w 16"/>
                <a:gd name="T5" fmla="*/ 2147483647 h 10"/>
                <a:gd name="T6" fmla="*/ 2147483647 w 16"/>
                <a:gd name="T7" fmla="*/ 2147483647 h 10"/>
                <a:gd name="T8" fmla="*/ 2147483647 w 16"/>
                <a:gd name="T9" fmla="*/ 2147483647 h 10"/>
                <a:gd name="T10" fmla="*/ 2147483647 w 16"/>
                <a:gd name="T11" fmla="*/ 2147483647 h 10"/>
                <a:gd name="T12" fmla="*/ 2147483647 w 16"/>
                <a:gd name="T13" fmla="*/ 2147483647 h 10"/>
                <a:gd name="T14" fmla="*/ 2147483647 w 16"/>
                <a:gd name="T15" fmla="*/ 0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1"/>
                  </a:moveTo>
                  <a:cubicBezTo>
                    <a:pt x="6" y="3"/>
                    <a:pt x="7" y="5"/>
                    <a:pt x="1" y="7"/>
                  </a:cubicBezTo>
                  <a:cubicBezTo>
                    <a:pt x="0" y="8"/>
                    <a:pt x="0" y="8"/>
                    <a:pt x="0" y="8"/>
                  </a:cubicBezTo>
                  <a:cubicBezTo>
                    <a:pt x="8" y="10"/>
                    <a:pt x="8" y="10"/>
                    <a:pt x="8" y="10"/>
                  </a:cubicBezTo>
                  <a:cubicBezTo>
                    <a:pt x="9" y="10"/>
                    <a:pt x="10" y="10"/>
                    <a:pt x="10" y="9"/>
                  </a:cubicBezTo>
                  <a:cubicBezTo>
                    <a:pt x="16" y="3"/>
                    <a:pt x="16" y="3"/>
                    <a:pt x="16" y="3"/>
                  </a:cubicBezTo>
                  <a:cubicBezTo>
                    <a:pt x="16" y="2"/>
                    <a:pt x="16" y="2"/>
                    <a:pt x="15" y="1"/>
                  </a:cubicBezTo>
                  <a:cubicBezTo>
                    <a:pt x="8" y="0"/>
                    <a:pt x="8" y="0"/>
                    <a:pt x="8" y="0"/>
                  </a:cubicBezTo>
                  <a:cubicBezTo>
                    <a:pt x="8" y="0"/>
                    <a:pt x="6" y="0"/>
                    <a:pt x="6"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1" name="Freeform 334"/>
            <p:cNvSpPr>
              <a:spLocks noChangeAspect="1"/>
            </p:cNvSpPr>
            <p:nvPr/>
          </p:nvSpPr>
          <p:spPr bwMode="auto">
            <a:xfrm>
              <a:off x="4255228" y="5511798"/>
              <a:ext cx="27346" cy="16506"/>
            </a:xfrm>
            <a:custGeom>
              <a:avLst/>
              <a:gdLst>
                <a:gd name="T0" fmla="*/ 2147483647 w 19"/>
                <a:gd name="T1" fmla="*/ 2147483647 h 12"/>
                <a:gd name="T2" fmla="*/ 2147483647 w 19"/>
                <a:gd name="T3" fmla="*/ 2147483647 h 12"/>
                <a:gd name="T4" fmla="*/ 2147483647 w 19"/>
                <a:gd name="T5" fmla="*/ 2147483647 h 12"/>
                <a:gd name="T6" fmla="*/ 2147483647 w 19"/>
                <a:gd name="T7" fmla="*/ 2147483647 h 12"/>
                <a:gd name="T8" fmla="*/ 2147483647 w 19"/>
                <a:gd name="T9" fmla="*/ 2147483647 h 12"/>
                <a:gd name="T10" fmla="*/ 2147483647 w 19"/>
                <a:gd name="T11" fmla="*/ 2147483647 h 12"/>
                <a:gd name="T12" fmla="*/ 2147483647 w 19"/>
                <a:gd name="T13" fmla="*/ 2147483647 h 12"/>
                <a:gd name="T14" fmla="*/ 2147483647 w 19"/>
                <a:gd name="T15" fmla="*/ 0 h 12"/>
                <a:gd name="T16" fmla="*/ 2147483647 w 19"/>
                <a:gd name="T17" fmla="*/ 2147483647 h 12"/>
                <a:gd name="T18" fmla="*/ 2147483647 w 19"/>
                <a:gd name="T19" fmla="*/ 2147483647 h 12"/>
                <a:gd name="T20" fmla="*/ 2147483647 w 19"/>
                <a:gd name="T21" fmla="*/ 2147483647 h 12"/>
                <a:gd name="T22" fmla="*/ 2147483647 w 19"/>
                <a:gd name="T23" fmla="*/ 2147483647 h 12"/>
                <a:gd name="T24" fmla="*/ 2147483647 w 1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2"/>
                <a:gd name="T41" fmla="*/ 19 w 1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2">
                  <a:moveTo>
                    <a:pt x="11" y="11"/>
                  </a:moveTo>
                  <a:cubicBezTo>
                    <a:pt x="3" y="9"/>
                    <a:pt x="3" y="9"/>
                    <a:pt x="3" y="9"/>
                  </a:cubicBezTo>
                  <a:cubicBezTo>
                    <a:pt x="1" y="9"/>
                    <a:pt x="1" y="8"/>
                    <a:pt x="1" y="8"/>
                  </a:cubicBezTo>
                  <a:cubicBezTo>
                    <a:pt x="7" y="1"/>
                    <a:pt x="7" y="1"/>
                    <a:pt x="7" y="1"/>
                  </a:cubicBezTo>
                  <a:cubicBezTo>
                    <a:pt x="7" y="1"/>
                    <a:pt x="9" y="1"/>
                    <a:pt x="10" y="1"/>
                  </a:cubicBezTo>
                  <a:cubicBezTo>
                    <a:pt x="18" y="3"/>
                    <a:pt x="18" y="3"/>
                    <a:pt x="18" y="3"/>
                  </a:cubicBezTo>
                  <a:cubicBezTo>
                    <a:pt x="19" y="2"/>
                    <a:pt x="19" y="2"/>
                    <a:pt x="19" y="2"/>
                  </a:cubicBezTo>
                  <a:cubicBezTo>
                    <a:pt x="10" y="0"/>
                    <a:pt x="10" y="0"/>
                    <a:pt x="10" y="0"/>
                  </a:cubicBezTo>
                  <a:cubicBezTo>
                    <a:pt x="8" y="0"/>
                    <a:pt x="7" y="0"/>
                    <a:pt x="6" y="1"/>
                  </a:cubicBezTo>
                  <a:cubicBezTo>
                    <a:pt x="1" y="8"/>
                    <a:pt x="1" y="8"/>
                    <a:pt x="1" y="8"/>
                  </a:cubicBezTo>
                  <a:cubicBezTo>
                    <a:pt x="0" y="8"/>
                    <a:pt x="1" y="9"/>
                    <a:pt x="2" y="10"/>
                  </a:cubicBezTo>
                  <a:cubicBezTo>
                    <a:pt x="11" y="12"/>
                    <a:pt x="11" y="12"/>
                    <a:pt x="11" y="12"/>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2" name="Freeform 335"/>
            <p:cNvSpPr>
              <a:spLocks noChangeAspect="1"/>
            </p:cNvSpPr>
            <p:nvPr/>
          </p:nvSpPr>
          <p:spPr bwMode="auto">
            <a:xfrm>
              <a:off x="4286782" y="5537931"/>
              <a:ext cx="32254" cy="15130"/>
            </a:xfrm>
            <a:custGeom>
              <a:avLst/>
              <a:gdLst>
                <a:gd name="T0" fmla="*/ 2147483647 w 23"/>
                <a:gd name="T1" fmla="*/ 2147483647 h 11"/>
                <a:gd name="T2" fmla="*/ 2147483647 w 23"/>
                <a:gd name="T3" fmla="*/ 2147483647 h 11"/>
                <a:gd name="T4" fmla="*/ 2147483647 w 23"/>
                <a:gd name="T5" fmla="*/ 2147483647 h 11"/>
                <a:gd name="T6" fmla="*/ 2147483647 w 23"/>
                <a:gd name="T7" fmla="*/ 2147483647 h 11"/>
                <a:gd name="T8" fmla="*/ 2147483647 w 23"/>
                <a:gd name="T9" fmla="*/ 2147483647 h 11"/>
                <a:gd name="T10" fmla="*/ 2147483647 w 23"/>
                <a:gd name="T11" fmla="*/ 2147483647 h 11"/>
                <a:gd name="T12" fmla="*/ 2147483647 w 23"/>
                <a:gd name="T13" fmla="*/ 2147483647 h 11"/>
                <a:gd name="T14" fmla="*/ 2147483647 w 23"/>
                <a:gd name="T15" fmla="*/ 2147483647 h 11"/>
                <a:gd name="T16" fmla="*/ 2147483647 w 23"/>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
                <a:gd name="T29" fmla="*/ 23 w 2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
                  <a:moveTo>
                    <a:pt x="4" y="8"/>
                  </a:moveTo>
                  <a:cubicBezTo>
                    <a:pt x="2" y="7"/>
                    <a:pt x="0" y="6"/>
                    <a:pt x="1" y="5"/>
                  </a:cubicBezTo>
                  <a:cubicBezTo>
                    <a:pt x="8" y="1"/>
                    <a:pt x="8" y="1"/>
                    <a:pt x="8" y="1"/>
                  </a:cubicBezTo>
                  <a:cubicBezTo>
                    <a:pt x="9" y="1"/>
                    <a:pt x="10" y="0"/>
                    <a:pt x="12" y="1"/>
                  </a:cubicBezTo>
                  <a:cubicBezTo>
                    <a:pt x="21" y="3"/>
                    <a:pt x="21" y="3"/>
                    <a:pt x="21" y="3"/>
                  </a:cubicBezTo>
                  <a:cubicBezTo>
                    <a:pt x="23" y="3"/>
                    <a:pt x="22" y="4"/>
                    <a:pt x="22" y="4"/>
                  </a:cubicBezTo>
                  <a:cubicBezTo>
                    <a:pt x="18" y="10"/>
                    <a:pt x="18" y="10"/>
                    <a:pt x="18" y="10"/>
                  </a:cubicBezTo>
                  <a:cubicBezTo>
                    <a:pt x="17" y="11"/>
                    <a:pt x="18" y="11"/>
                    <a:pt x="16" y="11"/>
                  </a:cubicBezTo>
                  <a:lnTo>
                    <a:pt x="4" y="8"/>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3" name="Freeform 336"/>
            <p:cNvSpPr>
              <a:spLocks noChangeAspect="1"/>
            </p:cNvSpPr>
            <p:nvPr/>
          </p:nvSpPr>
          <p:spPr bwMode="auto">
            <a:xfrm>
              <a:off x="4309219" y="5537931"/>
              <a:ext cx="12621" cy="15130"/>
            </a:xfrm>
            <a:custGeom>
              <a:avLst/>
              <a:gdLst>
                <a:gd name="T0" fmla="*/ 0 w 9"/>
                <a:gd name="T1" fmla="*/ 2147483647 h 11"/>
                <a:gd name="T2" fmla="*/ 2147483647 w 9"/>
                <a:gd name="T3" fmla="*/ 2147483647 h 11"/>
                <a:gd name="T4" fmla="*/ 2147483647 w 9"/>
                <a:gd name="T5" fmla="*/ 2147483647 h 11"/>
                <a:gd name="T6" fmla="*/ 2147483647 w 9"/>
                <a:gd name="T7" fmla="*/ 0 h 11"/>
                <a:gd name="T8" fmla="*/ 2147483647 w 9"/>
                <a:gd name="T9" fmla="*/ 2147483647 h 11"/>
                <a:gd name="T10" fmla="*/ 2147483647 w 9"/>
                <a:gd name="T11" fmla="*/ 2147483647 h 11"/>
                <a:gd name="T12" fmla="*/ 2147483647 w 9"/>
                <a:gd name="T13" fmla="*/ 2147483647 h 11"/>
                <a:gd name="T14" fmla="*/ 2147483647 w 9"/>
                <a:gd name="T15" fmla="*/ 2147483647 h 11"/>
                <a:gd name="T16" fmla="*/ 0 w 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0" y="9"/>
                  </a:moveTo>
                  <a:cubicBezTo>
                    <a:pt x="0" y="9"/>
                    <a:pt x="0" y="8"/>
                    <a:pt x="1" y="7"/>
                  </a:cubicBezTo>
                  <a:cubicBezTo>
                    <a:pt x="6" y="1"/>
                    <a:pt x="6" y="1"/>
                    <a:pt x="6" y="1"/>
                  </a:cubicBezTo>
                  <a:cubicBezTo>
                    <a:pt x="7" y="0"/>
                    <a:pt x="7" y="0"/>
                    <a:pt x="7" y="0"/>
                  </a:cubicBezTo>
                  <a:cubicBezTo>
                    <a:pt x="9" y="2"/>
                    <a:pt x="9" y="2"/>
                    <a:pt x="9" y="2"/>
                  </a:cubicBezTo>
                  <a:cubicBezTo>
                    <a:pt x="9" y="2"/>
                    <a:pt x="9" y="2"/>
                    <a:pt x="8" y="4"/>
                  </a:cubicBezTo>
                  <a:cubicBezTo>
                    <a:pt x="2" y="10"/>
                    <a:pt x="2" y="10"/>
                    <a:pt x="2" y="10"/>
                  </a:cubicBezTo>
                  <a:cubicBezTo>
                    <a:pt x="2" y="11"/>
                    <a:pt x="1" y="11"/>
                    <a:pt x="1" y="11"/>
                  </a:cubicBezTo>
                  <a:lnTo>
                    <a:pt x="0" y="9"/>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4" name="Freeform 337"/>
            <p:cNvSpPr>
              <a:spLocks noChangeAspect="1"/>
            </p:cNvSpPr>
            <p:nvPr/>
          </p:nvSpPr>
          <p:spPr bwMode="auto">
            <a:xfrm>
              <a:off x="4307817" y="5548935"/>
              <a:ext cx="4207" cy="4126"/>
            </a:xfrm>
            <a:custGeom>
              <a:avLst/>
              <a:gdLst>
                <a:gd name="T0" fmla="*/ 2147483647 w 3"/>
                <a:gd name="T1" fmla="*/ 2147483647 h 3"/>
                <a:gd name="T2" fmla="*/ 0 w 3"/>
                <a:gd name="T3" fmla="*/ 2147483647 h 3"/>
                <a:gd name="T4" fmla="*/ 0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3"/>
                  </a:moveTo>
                  <a:cubicBezTo>
                    <a:pt x="1" y="3"/>
                    <a:pt x="1" y="3"/>
                    <a:pt x="0" y="2"/>
                  </a:cubicBezTo>
                  <a:cubicBezTo>
                    <a:pt x="0" y="1"/>
                    <a:pt x="0" y="1"/>
                    <a:pt x="0" y="1"/>
                  </a:cubicBezTo>
                  <a:cubicBezTo>
                    <a:pt x="2" y="0"/>
                    <a:pt x="3" y="1"/>
                    <a:pt x="3" y="2"/>
                  </a:cubicBezTo>
                  <a:cubicBezTo>
                    <a:pt x="3" y="2"/>
                    <a:pt x="3" y="3"/>
                    <a:pt x="2" y="3"/>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5" name="Freeform 338"/>
            <p:cNvSpPr>
              <a:spLocks noChangeAspect="1"/>
            </p:cNvSpPr>
            <p:nvPr/>
          </p:nvSpPr>
          <p:spPr bwMode="auto">
            <a:xfrm>
              <a:off x="4288183" y="5533805"/>
              <a:ext cx="32254" cy="16506"/>
            </a:xfrm>
            <a:custGeom>
              <a:avLst/>
              <a:gdLst>
                <a:gd name="T0" fmla="*/ 2147483647 w 23"/>
                <a:gd name="T1" fmla="*/ 2147483647 h 12"/>
                <a:gd name="T2" fmla="*/ 2147483647 w 23"/>
                <a:gd name="T3" fmla="*/ 2147483647 h 12"/>
                <a:gd name="T4" fmla="*/ 2147483647 w 23"/>
                <a:gd name="T5" fmla="*/ 2147483647 h 12"/>
                <a:gd name="T6" fmla="*/ 2147483647 w 23"/>
                <a:gd name="T7" fmla="*/ 0 h 12"/>
                <a:gd name="T8" fmla="*/ 2147483647 w 23"/>
                <a:gd name="T9" fmla="*/ 2147483647 h 12"/>
                <a:gd name="T10" fmla="*/ 2147483647 w 23"/>
                <a:gd name="T11" fmla="*/ 2147483647 h 12"/>
                <a:gd name="T12" fmla="*/ 2147483647 w 23"/>
                <a:gd name="T13" fmla="*/ 2147483647 h 12"/>
                <a:gd name="T14" fmla="*/ 2147483647 w 23"/>
                <a:gd name="T15" fmla="*/ 2147483647 h 12"/>
                <a:gd name="T16" fmla="*/ 2147483647 w 23"/>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2"/>
                <a:gd name="T29" fmla="*/ 23 w 2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2">
                  <a:moveTo>
                    <a:pt x="2" y="9"/>
                  </a:moveTo>
                  <a:cubicBezTo>
                    <a:pt x="0" y="9"/>
                    <a:pt x="0" y="8"/>
                    <a:pt x="1" y="7"/>
                  </a:cubicBezTo>
                  <a:cubicBezTo>
                    <a:pt x="6" y="1"/>
                    <a:pt x="6" y="1"/>
                    <a:pt x="6" y="1"/>
                  </a:cubicBezTo>
                  <a:cubicBezTo>
                    <a:pt x="7" y="0"/>
                    <a:pt x="8" y="0"/>
                    <a:pt x="10" y="0"/>
                  </a:cubicBezTo>
                  <a:cubicBezTo>
                    <a:pt x="21" y="3"/>
                    <a:pt x="21" y="3"/>
                    <a:pt x="21" y="3"/>
                  </a:cubicBezTo>
                  <a:cubicBezTo>
                    <a:pt x="22" y="3"/>
                    <a:pt x="23" y="4"/>
                    <a:pt x="22" y="5"/>
                  </a:cubicBezTo>
                  <a:cubicBezTo>
                    <a:pt x="17" y="11"/>
                    <a:pt x="17" y="11"/>
                    <a:pt x="17" y="11"/>
                  </a:cubicBezTo>
                  <a:cubicBezTo>
                    <a:pt x="16" y="12"/>
                    <a:pt x="15" y="12"/>
                    <a:pt x="13" y="12"/>
                  </a:cubicBezTo>
                  <a:lnTo>
                    <a:pt x="2" y="9"/>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6" name="Freeform 339"/>
            <p:cNvSpPr>
              <a:spLocks noChangeAspect="1"/>
            </p:cNvSpPr>
            <p:nvPr/>
          </p:nvSpPr>
          <p:spPr bwMode="auto">
            <a:xfrm>
              <a:off x="4296598" y="5535180"/>
              <a:ext cx="22438" cy="15130"/>
            </a:xfrm>
            <a:custGeom>
              <a:avLst/>
              <a:gdLst>
                <a:gd name="T0" fmla="*/ 2147483647 w 16"/>
                <a:gd name="T1" fmla="*/ 2147483647 h 11"/>
                <a:gd name="T2" fmla="*/ 2147483647 w 16"/>
                <a:gd name="T3" fmla="*/ 2147483647 h 11"/>
                <a:gd name="T4" fmla="*/ 0 w 16"/>
                <a:gd name="T5" fmla="*/ 2147483647 h 11"/>
                <a:gd name="T6" fmla="*/ 2147483647 w 16"/>
                <a:gd name="T7" fmla="*/ 2147483647 h 11"/>
                <a:gd name="T8" fmla="*/ 2147483647 w 16"/>
                <a:gd name="T9" fmla="*/ 2147483647 h 11"/>
                <a:gd name="T10" fmla="*/ 2147483647 w 16"/>
                <a:gd name="T11" fmla="*/ 2147483647 h 11"/>
                <a:gd name="T12" fmla="*/ 2147483647 w 16"/>
                <a:gd name="T13" fmla="*/ 2147483647 h 11"/>
                <a:gd name="T14" fmla="*/ 2147483647 w 16"/>
                <a:gd name="T15" fmla="*/ 2147483647 h 11"/>
                <a:gd name="T16" fmla="*/ 2147483647 w 16"/>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1"/>
                <a:gd name="T29" fmla="*/ 16 w 1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1">
                  <a:moveTo>
                    <a:pt x="6" y="2"/>
                  </a:moveTo>
                  <a:cubicBezTo>
                    <a:pt x="6" y="4"/>
                    <a:pt x="7" y="5"/>
                    <a:pt x="1" y="8"/>
                  </a:cubicBezTo>
                  <a:cubicBezTo>
                    <a:pt x="0" y="8"/>
                    <a:pt x="0" y="9"/>
                    <a:pt x="0" y="9"/>
                  </a:cubicBezTo>
                  <a:cubicBezTo>
                    <a:pt x="8" y="11"/>
                    <a:pt x="8" y="11"/>
                    <a:pt x="8" y="11"/>
                  </a:cubicBezTo>
                  <a:cubicBezTo>
                    <a:pt x="9" y="11"/>
                    <a:pt x="10" y="11"/>
                    <a:pt x="10" y="10"/>
                  </a:cubicBezTo>
                  <a:cubicBezTo>
                    <a:pt x="16" y="3"/>
                    <a:pt x="16" y="3"/>
                    <a:pt x="16" y="3"/>
                  </a:cubicBezTo>
                  <a:cubicBezTo>
                    <a:pt x="16" y="3"/>
                    <a:pt x="16" y="2"/>
                    <a:pt x="15" y="2"/>
                  </a:cubicBezTo>
                  <a:cubicBezTo>
                    <a:pt x="8" y="1"/>
                    <a:pt x="8" y="1"/>
                    <a:pt x="8" y="1"/>
                  </a:cubicBezTo>
                  <a:cubicBezTo>
                    <a:pt x="7" y="0"/>
                    <a:pt x="6" y="1"/>
                    <a:pt x="6" y="2"/>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7" name="Freeform 340"/>
            <p:cNvSpPr>
              <a:spLocks noChangeAspect="1"/>
            </p:cNvSpPr>
            <p:nvPr/>
          </p:nvSpPr>
          <p:spPr bwMode="auto">
            <a:xfrm>
              <a:off x="4288183" y="5533805"/>
              <a:ext cx="26645" cy="15130"/>
            </a:xfrm>
            <a:custGeom>
              <a:avLst/>
              <a:gdLst>
                <a:gd name="T0" fmla="*/ 2147483647 w 19"/>
                <a:gd name="T1" fmla="*/ 2147483647 h 11"/>
                <a:gd name="T2" fmla="*/ 2147483647 w 19"/>
                <a:gd name="T3" fmla="*/ 2147483647 h 11"/>
                <a:gd name="T4" fmla="*/ 2147483647 w 19"/>
                <a:gd name="T5" fmla="*/ 2147483647 h 11"/>
                <a:gd name="T6" fmla="*/ 2147483647 w 19"/>
                <a:gd name="T7" fmla="*/ 2147483647 h 11"/>
                <a:gd name="T8" fmla="*/ 2147483647 w 19"/>
                <a:gd name="T9" fmla="*/ 0 h 11"/>
                <a:gd name="T10" fmla="*/ 2147483647 w 19"/>
                <a:gd name="T11" fmla="*/ 2147483647 h 11"/>
                <a:gd name="T12" fmla="*/ 2147483647 w 19"/>
                <a:gd name="T13" fmla="*/ 2147483647 h 11"/>
                <a:gd name="T14" fmla="*/ 2147483647 w 19"/>
                <a:gd name="T15" fmla="*/ 0 h 11"/>
                <a:gd name="T16" fmla="*/ 2147483647 w 19"/>
                <a:gd name="T17" fmla="*/ 2147483647 h 11"/>
                <a:gd name="T18" fmla="*/ 2147483647 w 19"/>
                <a:gd name="T19" fmla="*/ 2147483647 h 11"/>
                <a:gd name="T20" fmla="*/ 2147483647 w 19"/>
                <a:gd name="T21" fmla="*/ 2147483647 h 11"/>
                <a:gd name="T22" fmla="*/ 2147483647 w 19"/>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1"/>
                <a:gd name="T38" fmla="*/ 19 w 1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1">
                  <a:moveTo>
                    <a:pt x="11" y="11"/>
                  </a:moveTo>
                  <a:cubicBezTo>
                    <a:pt x="3" y="9"/>
                    <a:pt x="3" y="9"/>
                    <a:pt x="3" y="9"/>
                  </a:cubicBezTo>
                  <a:cubicBezTo>
                    <a:pt x="1" y="9"/>
                    <a:pt x="1" y="8"/>
                    <a:pt x="1" y="7"/>
                  </a:cubicBezTo>
                  <a:cubicBezTo>
                    <a:pt x="7" y="1"/>
                    <a:pt x="7" y="1"/>
                    <a:pt x="7" y="1"/>
                  </a:cubicBezTo>
                  <a:cubicBezTo>
                    <a:pt x="7" y="0"/>
                    <a:pt x="9" y="0"/>
                    <a:pt x="10" y="0"/>
                  </a:cubicBezTo>
                  <a:cubicBezTo>
                    <a:pt x="18" y="2"/>
                    <a:pt x="18" y="2"/>
                    <a:pt x="18" y="2"/>
                  </a:cubicBezTo>
                  <a:cubicBezTo>
                    <a:pt x="19" y="2"/>
                    <a:pt x="19" y="2"/>
                    <a:pt x="19" y="2"/>
                  </a:cubicBezTo>
                  <a:cubicBezTo>
                    <a:pt x="10" y="0"/>
                    <a:pt x="10" y="0"/>
                    <a:pt x="10" y="0"/>
                  </a:cubicBezTo>
                  <a:cubicBezTo>
                    <a:pt x="8" y="0"/>
                    <a:pt x="7" y="0"/>
                    <a:pt x="6" y="1"/>
                  </a:cubicBezTo>
                  <a:cubicBezTo>
                    <a:pt x="1" y="7"/>
                    <a:pt x="1" y="7"/>
                    <a:pt x="1" y="7"/>
                  </a:cubicBezTo>
                  <a:cubicBezTo>
                    <a:pt x="0" y="8"/>
                    <a:pt x="1" y="9"/>
                    <a:pt x="2" y="9"/>
                  </a:cubicBezTo>
                  <a:cubicBezTo>
                    <a:pt x="11" y="11"/>
                    <a:pt x="11" y="11"/>
                    <a:pt x="1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8" name="Freeform 341"/>
            <p:cNvSpPr>
              <a:spLocks noChangeAspect="1"/>
            </p:cNvSpPr>
            <p:nvPr/>
          </p:nvSpPr>
          <p:spPr bwMode="auto">
            <a:xfrm>
              <a:off x="4190721" y="5531054"/>
              <a:ext cx="30851" cy="15130"/>
            </a:xfrm>
            <a:custGeom>
              <a:avLst/>
              <a:gdLst>
                <a:gd name="T0" fmla="*/ 2147483647 w 22"/>
                <a:gd name="T1" fmla="*/ 2147483647 h 11"/>
                <a:gd name="T2" fmla="*/ 2147483647 w 22"/>
                <a:gd name="T3" fmla="*/ 2147483647 h 11"/>
                <a:gd name="T4" fmla="*/ 2147483647 w 22"/>
                <a:gd name="T5" fmla="*/ 2147483647 h 11"/>
                <a:gd name="T6" fmla="*/ 2147483647 w 22"/>
                <a:gd name="T7" fmla="*/ 0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4" y="7"/>
                  </a:moveTo>
                  <a:cubicBezTo>
                    <a:pt x="2" y="7"/>
                    <a:pt x="0" y="6"/>
                    <a:pt x="1" y="4"/>
                  </a:cubicBezTo>
                  <a:cubicBezTo>
                    <a:pt x="8" y="1"/>
                    <a:pt x="8" y="1"/>
                    <a:pt x="8" y="1"/>
                  </a:cubicBezTo>
                  <a:cubicBezTo>
                    <a:pt x="9" y="0"/>
                    <a:pt x="10" y="0"/>
                    <a:pt x="11" y="0"/>
                  </a:cubicBezTo>
                  <a:cubicBezTo>
                    <a:pt x="21" y="2"/>
                    <a:pt x="21" y="2"/>
                    <a:pt x="21" y="2"/>
                  </a:cubicBezTo>
                  <a:cubicBezTo>
                    <a:pt x="22" y="3"/>
                    <a:pt x="22" y="3"/>
                    <a:pt x="21" y="4"/>
                  </a:cubicBezTo>
                  <a:cubicBezTo>
                    <a:pt x="18" y="9"/>
                    <a:pt x="18" y="9"/>
                    <a:pt x="18" y="9"/>
                  </a:cubicBezTo>
                  <a:cubicBezTo>
                    <a:pt x="17" y="10"/>
                    <a:pt x="17" y="11"/>
                    <a:pt x="16" y="10"/>
                  </a:cubicBezTo>
                  <a:lnTo>
                    <a:pt x="4"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09" name="Freeform 342"/>
            <p:cNvSpPr>
              <a:spLocks noChangeAspect="1"/>
            </p:cNvSpPr>
            <p:nvPr/>
          </p:nvSpPr>
          <p:spPr bwMode="auto">
            <a:xfrm>
              <a:off x="4213158" y="5529679"/>
              <a:ext cx="12621" cy="16506"/>
            </a:xfrm>
            <a:custGeom>
              <a:avLst/>
              <a:gdLst>
                <a:gd name="T0" fmla="*/ 0 w 9"/>
                <a:gd name="T1" fmla="*/ 2147483647 h 12"/>
                <a:gd name="T2" fmla="*/ 2147483647 w 9"/>
                <a:gd name="T3" fmla="*/ 2147483647 h 12"/>
                <a:gd name="T4" fmla="*/ 2147483647 w 9"/>
                <a:gd name="T5" fmla="*/ 2147483647 h 12"/>
                <a:gd name="T6" fmla="*/ 2147483647 w 9"/>
                <a:gd name="T7" fmla="*/ 2147483647 h 12"/>
                <a:gd name="T8" fmla="*/ 2147483647 w 9"/>
                <a:gd name="T9" fmla="*/ 2147483647 h 12"/>
                <a:gd name="T10" fmla="*/ 2147483647 w 9"/>
                <a:gd name="T11" fmla="*/ 2147483647 h 12"/>
                <a:gd name="T12" fmla="*/ 2147483647 w 9"/>
                <a:gd name="T13" fmla="*/ 2147483647 h 12"/>
                <a:gd name="T14" fmla="*/ 2147483647 w 9"/>
                <a:gd name="T15" fmla="*/ 2147483647 h 12"/>
                <a:gd name="T16" fmla="*/ 0 w 9"/>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2"/>
                <a:gd name="T29" fmla="*/ 9 w 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2">
                  <a:moveTo>
                    <a:pt x="0" y="10"/>
                  </a:moveTo>
                  <a:cubicBezTo>
                    <a:pt x="0" y="9"/>
                    <a:pt x="0" y="9"/>
                    <a:pt x="1" y="8"/>
                  </a:cubicBezTo>
                  <a:cubicBezTo>
                    <a:pt x="6" y="2"/>
                    <a:pt x="6" y="2"/>
                    <a:pt x="6" y="2"/>
                  </a:cubicBezTo>
                  <a:cubicBezTo>
                    <a:pt x="6" y="1"/>
                    <a:pt x="7" y="0"/>
                    <a:pt x="7" y="1"/>
                  </a:cubicBezTo>
                  <a:cubicBezTo>
                    <a:pt x="8" y="2"/>
                    <a:pt x="8" y="2"/>
                    <a:pt x="8" y="2"/>
                  </a:cubicBezTo>
                  <a:cubicBezTo>
                    <a:pt x="9" y="3"/>
                    <a:pt x="9" y="3"/>
                    <a:pt x="8" y="4"/>
                  </a:cubicBezTo>
                  <a:cubicBezTo>
                    <a:pt x="2" y="10"/>
                    <a:pt x="2" y="10"/>
                    <a:pt x="2" y="10"/>
                  </a:cubicBezTo>
                  <a:cubicBezTo>
                    <a:pt x="2" y="11"/>
                    <a:pt x="1" y="12"/>
                    <a:pt x="1" y="11"/>
                  </a:cubicBezTo>
                  <a:lnTo>
                    <a:pt x="0" y="10"/>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0" name="Freeform 343"/>
            <p:cNvSpPr>
              <a:spLocks noChangeAspect="1"/>
            </p:cNvSpPr>
            <p:nvPr/>
          </p:nvSpPr>
          <p:spPr bwMode="auto">
            <a:xfrm>
              <a:off x="4211756" y="5542057"/>
              <a:ext cx="4207" cy="2751"/>
            </a:xfrm>
            <a:custGeom>
              <a:avLst/>
              <a:gdLst>
                <a:gd name="T0" fmla="*/ 2147483647 w 3"/>
                <a:gd name="T1" fmla="*/ 2147483647 h 2"/>
                <a:gd name="T2" fmla="*/ 0 w 3"/>
                <a:gd name="T3" fmla="*/ 2147483647 h 2"/>
                <a:gd name="T4" fmla="*/ 0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0" y="2"/>
                    <a:pt x="0" y="1"/>
                  </a:cubicBezTo>
                  <a:cubicBezTo>
                    <a:pt x="0" y="1"/>
                    <a:pt x="0" y="1"/>
                    <a:pt x="0" y="0"/>
                  </a:cubicBezTo>
                  <a:cubicBezTo>
                    <a:pt x="2" y="0"/>
                    <a:pt x="2" y="1"/>
                    <a:pt x="3" y="1"/>
                  </a:cubicBezTo>
                  <a:cubicBezTo>
                    <a:pt x="3" y="2"/>
                    <a:pt x="2" y="2"/>
                    <a:pt x="2" y="2"/>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1" name="Freeform 344"/>
            <p:cNvSpPr>
              <a:spLocks noChangeAspect="1"/>
            </p:cNvSpPr>
            <p:nvPr/>
          </p:nvSpPr>
          <p:spPr bwMode="auto">
            <a:xfrm>
              <a:off x="4192123" y="5525552"/>
              <a:ext cx="32254" cy="17881"/>
            </a:xfrm>
            <a:custGeom>
              <a:avLst/>
              <a:gdLst>
                <a:gd name="T0" fmla="*/ 2147483647 w 23"/>
                <a:gd name="T1" fmla="*/ 2147483647 h 13"/>
                <a:gd name="T2" fmla="*/ 0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1" y="10"/>
                  </a:moveTo>
                  <a:cubicBezTo>
                    <a:pt x="0" y="9"/>
                    <a:pt x="0" y="8"/>
                    <a:pt x="0" y="8"/>
                  </a:cubicBezTo>
                  <a:cubicBezTo>
                    <a:pt x="6" y="1"/>
                    <a:pt x="6" y="1"/>
                    <a:pt x="6" y="1"/>
                  </a:cubicBezTo>
                  <a:cubicBezTo>
                    <a:pt x="7" y="0"/>
                    <a:pt x="8" y="0"/>
                    <a:pt x="9" y="0"/>
                  </a:cubicBezTo>
                  <a:cubicBezTo>
                    <a:pt x="21" y="3"/>
                    <a:pt x="21" y="3"/>
                    <a:pt x="21" y="3"/>
                  </a:cubicBezTo>
                  <a:cubicBezTo>
                    <a:pt x="22" y="3"/>
                    <a:pt x="23" y="4"/>
                    <a:pt x="22" y="5"/>
                  </a:cubicBezTo>
                  <a:cubicBezTo>
                    <a:pt x="17" y="12"/>
                    <a:pt x="17" y="12"/>
                    <a:pt x="17" y="12"/>
                  </a:cubicBezTo>
                  <a:cubicBezTo>
                    <a:pt x="16" y="12"/>
                    <a:pt x="14" y="13"/>
                    <a:pt x="13" y="12"/>
                  </a:cubicBezTo>
                  <a:lnTo>
                    <a:pt x="1"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2" name="Freeform 345"/>
            <p:cNvSpPr>
              <a:spLocks noChangeAspect="1"/>
            </p:cNvSpPr>
            <p:nvPr/>
          </p:nvSpPr>
          <p:spPr bwMode="auto">
            <a:xfrm>
              <a:off x="4199134" y="5528304"/>
              <a:ext cx="23840" cy="13755"/>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0 h 10"/>
                <a:gd name="T16" fmla="*/ 2147483647 w 17"/>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0"/>
                <a:gd name="T29" fmla="*/ 17 w 1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0">
                  <a:moveTo>
                    <a:pt x="7" y="1"/>
                  </a:moveTo>
                  <a:cubicBezTo>
                    <a:pt x="7" y="3"/>
                    <a:pt x="8" y="5"/>
                    <a:pt x="2" y="7"/>
                  </a:cubicBezTo>
                  <a:cubicBezTo>
                    <a:pt x="1" y="8"/>
                    <a:pt x="0" y="8"/>
                    <a:pt x="1" y="8"/>
                  </a:cubicBezTo>
                  <a:cubicBezTo>
                    <a:pt x="8" y="10"/>
                    <a:pt x="8" y="10"/>
                    <a:pt x="8" y="10"/>
                  </a:cubicBezTo>
                  <a:cubicBezTo>
                    <a:pt x="10" y="10"/>
                    <a:pt x="10" y="10"/>
                    <a:pt x="11" y="9"/>
                  </a:cubicBezTo>
                  <a:cubicBezTo>
                    <a:pt x="17" y="3"/>
                    <a:pt x="17" y="3"/>
                    <a:pt x="17" y="3"/>
                  </a:cubicBezTo>
                  <a:cubicBezTo>
                    <a:pt x="17" y="2"/>
                    <a:pt x="17" y="2"/>
                    <a:pt x="16" y="2"/>
                  </a:cubicBezTo>
                  <a:cubicBezTo>
                    <a:pt x="9" y="0"/>
                    <a:pt x="9" y="0"/>
                    <a:pt x="9" y="0"/>
                  </a:cubicBezTo>
                  <a:cubicBezTo>
                    <a:pt x="8" y="0"/>
                    <a:pt x="7" y="0"/>
                    <a:pt x="7"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3" name="Freeform 346"/>
            <p:cNvSpPr>
              <a:spLocks noChangeAspect="1"/>
            </p:cNvSpPr>
            <p:nvPr/>
          </p:nvSpPr>
          <p:spPr bwMode="auto">
            <a:xfrm>
              <a:off x="4192123" y="5525552"/>
              <a:ext cx="25243" cy="16506"/>
            </a:xfrm>
            <a:custGeom>
              <a:avLst/>
              <a:gdLst>
                <a:gd name="T0" fmla="*/ 2147483647 w 18"/>
                <a:gd name="T1" fmla="*/ 2147483647 h 12"/>
                <a:gd name="T2" fmla="*/ 2147483647 w 18"/>
                <a:gd name="T3" fmla="*/ 2147483647 h 12"/>
                <a:gd name="T4" fmla="*/ 2147483647 w 18"/>
                <a:gd name="T5" fmla="*/ 2147483647 h 12"/>
                <a:gd name="T6" fmla="*/ 2147483647 w 18"/>
                <a:gd name="T7" fmla="*/ 2147483647 h 12"/>
                <a:gd name="T8" fmla="*/ 2147483647 w 18"/>
                <a:gd name="T9" fmla="*/ 2147483647 h 12"/>
                <a:gd name="T10" fmla="*/ 2147483647 w 18"/>
                <a:gd name="T11" fmla="*/ 2147483647 h 12"/>
                <a:gd name="T12" fmla="*/ 2147483647 w 18"/>
                <a:gd name="T13" fmla="*/ 2147483647 h 12"/>
                <a:gd name="T14" fmla="*/ 2147483647 w 18"/>
                <a:gd name="T15" fmla="*/ 0 h 12"/>
                <a:gd name="T16" fmla="*/ 2147483647 w 18"/>
                <a:gd name="T17" fmla="*/ 2147483647 h 12"/>
                <a:gd name="T18" fmla="*/ 0 w 18"/>
                <a:gd name="T19" fmla="*/ 2147483647 h 12"/>
                <a:gd name="T20" fmla="*/ 2147483647 w 18"/>
                <a:gd name="T21" fmla="*/ 2147483647 h 12"/>
                <a:gd name="T22" fmla="*/ 2147483647 w 18"/>
                <a:gd name="T23" fmla="*/ 2147483647 h 12"/>
                <a:gd name="T24" fmla="*/ 2147483647 w 18"/>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2"/>
                <a:gd name="T41" fmla="*/ 18 w 1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2">
                  <a:moveTo>
                    <a:pt x="11" y="11"/>
                  </a:moveTo>
                  <a:cubicBezTo>
                    <a:pt x="2" y="9"/>
                    <a:pt x="2" y="9"/>
                    <a:pt x="2" y="9"/>
                  </a:cubicBezTo>
                  <a:cubicBezTo>
                    <a:pt x="1" y="9"/>
                    <a:pt x="1" y="8"/>
                    <a:pt x="1" y="8"/>
                  </a:cubicBezTo>
                  <a:cubicBezTo>
                    <a:pt x="6" y="1"/>
                    <a:pt x="6" y="1"/>
                    <a:pt x="6" y="1"/>
                  </a:cubicBezTo>
                  <a:cubicBezTo>
                    <a:pt x="7" y="1"/>
                    <a:pt x="8" y="1"/>
                    <a:pt x="10" y="1"/>
                  </a:cubicBezTo>
                  <a:cubicBezTo>
                    <a:pt x="18" y="3"/>
                    <a:pt x="18" y="3"/>
                    <a:pt x="18" y="3"/>
                  </a:cubicBezTo>
                  <a:cubicBezTo>
                    <a:pt x="18" y="2"/>
                    <a:pt x="18" y="2"/>
                    <a:pt x="18" y="2"/>
                  </a:cubicBezTo>
                  <a:cubicBezTo>
                    <a:pt x="9" y="0"/>
                    <a:pt x="9" y="0"/>
                    <a:pt x="9" y="0"/>
                  </a:cubicBezTo>
                  <a:cubicBezTo>
                    <a:pt x="8" y="0"/>
                    <a:pt x="7" y="0"/>
                    <a:pt x="6" y="1"/>
                  </a:cubicBezTo>
                  <a:cubicBezTo>
                    <a:pt x="0" y="8"/>
                    <a:pt x="0" y="8"/>
                    <a:pt x="0" y="8"/>
                  </a:cubicBezTo>
                  <a:cubicBezTo>
                    <a:pt x="0" y="8"/>
                    <a:pt x="0" y="9"/>
                    <a:pt x="2" y="10"/>
                  </a:cubicBezTo>
                  <a:cubicBezTo>
                    <a:pt x="10" y="12"/>
                    <a:pt x="10" y="12"/>
                    <a:pt x="10" y="12"/>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4" name="Freeform 347"/>
            <p:cNvSpPr>
              <a:spLocks noChangeAspect="1"/>
            </p:cNvSpPr>
            <p:nvPr/>
          </p:nvSpPr>
          <p:spPr bwMode="auto">
            <a:xfrm>
              <a:off x="4238401" y="5535180"/>
              <a:ext cx="31553" cy="15130"/>
            </a:xfrm>
            <a:custGeom>
              <a:avLst/>
              <a:gdLst>
                <a:gd name="T0" fmla="*/ 2147483647 w 22"/>
                <a:gd name="T1" fmla="*/ 2147483647 h 11"/>
                <a:gd name="T2" fmla="*/ 2147483647 w 22"/>
                <a:gd name="T3" fmla="*/ 2147483647 h 11"/>
                <a:gd name="T4" fmla="*/ 2147483647 w 22"/>
                <a:gd name="T5" fmla="*/ 2147483647 h 11"/>
                <a:gd name="T6" fmla="*/ 2147483647 w 22"/>
                <a:gd name="T7" fmla="*/ 0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3" y="7"/>
                  </a:moveTo>
                  <a:cubicBezTo>
                    <a:pt x="2" y="7"/>
                    <a:pt x="0" y="6"/>
                    <a:pt x="1" y="4"/>
                  </a:cubicBezTo>
                  <a:cubicBezTo>
                    <a:pt x="8" y="1"/>
                    <a:pt x="8" y="1"/>
                    <a:pt x="8" y="1"/>
                  </a:cubicBezTo>
                  <a:cubicBezTo>
                    <a:pt x="9" y="0"/>
                    <a:pt x="10" y="0"/>
                    <a:pt x="11" y="0"/>
                  </a:cubicBezTo>
                  <a:cubicBezTo>
                    <a:pt x="21" y="2"/>
                    <a:pt x="21" y="2"/>
                    <a:pt x="21" y="2"/>
                  </a:cubicBezTo>
                  <a:cubicBezTo>
                    <a:pt x="22" y="3"/>
                    <a:pt x="22" y="3"/>
                    <a:pt x="21" y="4"/>
                  </a:cubicBezTo>
                  <a:cubicBezTo>
                    <a:pt x="18" y="9"/>
                    <a:pt x="18" y="9"/>
                    <a:pt x="18" y="9"/>
                  </a:cubicBezTo>
                  <a:cubicBezTo>
                    <a:pt x="17" y="10"/>
                    <a:pt x="17" y="11"/>
                    <a:pt x="16" y="10"/>
                  </a:cubicBezTo>
                  <a:lnTo>
                    <a:pt x="3"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5" name="Freeform 348"/>
            <p:cNvSpPr>
              <a:spLocks noChangeAspect="1"/>
            </p:cNvSpPr>
            <p:nvPr/>
          </p:nvSpPr>
          <p:spPr bwMode="auto">
            <a:xfrm>
              <a:off x="4259436" y="5535180"/>
              <a:ext cx="13322" cy="15130"/>
            </a:xfrm>
            <a:custGeom>
              <a:avLst/>
              <a:gdLst>
                <a:gd name="T0" fmla="*/ 0 w 9"/>
                <a:gd name="T1" fmla="*/ 2147483647 h 11"/>
                <a:gd name="T2" fmla="*/ 2147483647 w 9"/>
                <a:gd name="T3" fmla="*/ 2147483647 h 11"/>
                <a:gd name="T4" fmla="*/ 2147483647 w 9"/>
                <a:gd name="T5" fmla="*/ 2147483647 h 11"/>
                <a:gd name="T6" fmla="*/ 2147483647 w 9"/>
                <a:gd name="T7" fmla="*/ 0 h 11"/>
                <a:gd name="T8" fmla="*/ 2147483647 w 9"/>
                <a:gd name="T9" fmla="*/ 2147483647 h 11"/>
                <a:gd name="T10" fmla="*/ 2147483647 w 9"/>
                <a:gd name="T11" fmla="*/ 2147483647 h 11"/>
                <a:gd name="T12" fmla="*/ 2147483647 w 9"/>
                <a:gd name="T13" fmla="*/ 2147483647 h 11"/>
                <a:gd name="T14" fmla="*/ 2147483647 w 9"/>
                <a:gd name="T15" fmla="*/ 2147483647 h 11"/>
                <a:gd name="T16" fmla="*/ 0 w 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0" y="9"/>
                  </a:moveTo>
                  <a:cubicBezTo>
                    <a:pt x="0" y="9"/>
                    <a:pt x="1" y="8"/>
                    <a:pt x="1" y="7"/>
                  </a:cubicBezTo>
                  <a:cubicBezTo>
                    <a:pt x="6" y="1"/>
                    <a:pt x="6" y="1"/>
                    <a:pt x="6" y="1"/>
                  </a:cubicBezTo>
                  <a:cubicBezTo>
                    <a:pt x="7" y="0"/>
                    <a:pt x="8" y="0"/>
                    <a:pt x="8" y="0"/>
                  </a:cubicBezTo>
                  <a:cubicBezTo>
                    <a:pt x="9" y="1"/>
                    <a:pt x="9" y="1"/>
                    <a:pt x="9" y="1"/>
                  </a:cubicBezTo>
                  <a:cubicBezTo>
                    <a:pt x="9" y="2"/>
                    <a:pt x="9" y="2"/>
                    <a:pt x="8" y="3"/>
                  </a:cubicBezTo>
                  <a:cubicBezTo>
                    <a:pt x="3" y="9"/>
                    <a:pt x="3" y="9"/>
                    <a:pt x="3" y="9"/>
                  </a:cubicBezTo>
                  <a:cubicBezTo>
                    <a:pt x="2" y="10"/>
                    <a:pt x="2" y="11"/>
                    <a:pt x="1" y="10"/>
                  </a:cubicBezTo>
                  <a:lnTo>
                    <a:pt x="0" y="9"/>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6" name="Freeform 349"/>
            <p:cNvSpPr>
              <a:spLocks noChangeAspect="1"/>
            </p:cNvSpPr>
            <p:nvPr/>
          </p:nvSpPr>
          <p:spPr bwMode="auto">
            <a:xfrm>
              <a:off x="4258033" y="5546184"/>
              <a:ext cx="4908" cy="4126"/>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3"/>
                    <a:pt x="1" y="2"/>
                    <a:pt x="1" y="2"/>
                  </a:cubicBezTo>
                  <a:cubicBezTo>
                    <a:pt x="0" y="1"/>
                    <a:pt x="0" y="1"/>
                    <a:pt x="1" y="1"/>
                  </a:cubicBezTo>
                  <a:cubicBezTo>
                    <a:pt x="2" y="0"/>
                    <a:pt x="3" y="1"/>
                    <a:pt x="3" y="1"/>
                  </a:cubicBezTo>
                  <a:cubicBezTo>
                    <a:pt x="3" y="2"/>
                    <a:pt x="3" y="2"/>
                    <a:pt x="2" y="2"/>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7" name="Freeform 350"/>
            <p:cNvSpPr>
              <a:spLocks noChangeAspect="1"/>
            </p:cNvSpPr>
            <p:nvPr/>
          </p:nvSpPr>
          <p:spPr bwMode="auto">
            <a:xfrm>
              <a:off x="4238401" y="5529679"/>
              <a:ext cx="32955" cy="17881"/>
            </a:xfrm>
            <a:custGeom>
              <a:avLst/>
              <a:gdLst>
                <a:gd name="T0" fmla="*/ 2147483647 w 23"/>
                <a:gd name="T1" fmla="*/ 2147483647 h 13"/>
                <a:gd name="T2" fmla="*/ 2147483647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 y="10"/>
                  </a:moveTo>
                  <a:cubicBezTo>
                    <a:pt x="1" y="9"/>
                    <a:pt x="0" y="9"/>
                    <a:pt x="1" y="8"/>
                  </a:cubicBezTo>
                  <a:cubicBezTo>
                    <a:pt x="7" y="1"/>
                    <a:pt x="7" y="1"/>
                    <a:pt x="7" y="1"/>
                  </a:cubicBezTo>
                  <a:cubicBezTo>
                    <a:pt x="7" y="0"/>
                    <a:pt x="9" y="0"/>
                    <a:pt x="10" y="0"/>
                  </a:cubicBezTo>
                  <a:cubicBezTo>
                    <a:pt x="22" y="3"/>
                    <a:pt x="22" y="3"/>
                    <a:pt x="22" y="3"/>
                  </a:cubicBezTo>
                  <a:cubicBezTo>
                    <a:pt x="23" y="4"/>
                    <a:pt x="23" y="4"/>
                    <a:pt x="23" y="5"/>
                  </a:cubicBezTo>
                  <a:cubicBezTo>
                    <a:pt x="17" y="12"/>
                    <a:pt x="17" y="12"/>
                    <a:pt x="17" y="12"/>
                  </a:cubicBezTo>
                  <a:cubicBezTo>
                    <a:pt x="16" y="13"/>
                    <a:pt x="15" y="13"/>
                    <a:pt x="14" y="13"/>
                  </a:cubicBezTo>
                  <a:lnTo>
                    <a:pt x="2"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8" name="Freeform 351"/>
            <p:cNvSpPr>
              <a:spLocks noChangeAspect="1"/>
            </p:cNvSpPr>
            <p:nvPr/>
          </p:nvSpPr>
          <p:spPr bwMode="auto">
            <a:xfrm>
              <a:off x="4246815" y="5532429"/>
              <a:ext cx="24541" cy="13755"/>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0 h 10"/>
                <a:gd name="T16" fmla="*/ 2147483647 w 17"/>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0"/>
                <a:gd name="T29" fmla="*/ 17 w 1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0">
                  <a:moveTo>
                    <a:pt x="6" y="1"/>
                  </a:moveTo>
                  <a:cubicBezTo>
                    <a:pt x="6" y="3"/>
                    <a:pt x="7" y="5"/>
                    <a:pt x="2" y="7"/>
                  </a:cubicBezTo>
                  <a:cubicBezTo>
                    <a:pt x="0" y="8"/>
                    <a:pt x="0" y="8"/>
                    <a:pt x="1" y="8"/>
                  </a:cubicBezTo>
                  <a:cubicBezTo>
                    <a:pt x="8" y="10"/>
                    <a:pt x="8" y="10"/>
                    <a:pt x="8" y="10"/>
                  </a:cubicBezTo>
                  <a:cubicBezTo>
                    <a:pt x="9" y="10"/>
                    <a:pt x="10" y="10"/>
                    <a:pt x="11" y="9"/>
                  </a:cubicBezTo>
                  <a:cubicBezTo>
                    <a:pt x="16" y="3"/>
                    <a:pt x="16" y="3"/>
                    <a:pt x="16" y="3"/>
                  </a:cubicBezTo>
                  <a:cubicBezTo>
                    <a:pt x="17" y="2"/>
                    <a:pt x="16" y="2"/>
                    <a:pt x="15" y="2"/>
                  </a:cubicBezTo>
                  <a:cubicBezTo>
                    <a:pt x="9" y="0"/>
                    <a:pt x="9" y="0"/>
                    <a:pt x="9" y="0"/>
                  </a:cubicBezTo>
                  <a:cubicBezTo>
                    <a:pt x="8" y="0"/>
                    <a:pt x="6" y="0"/>
                    <a:pt x="6"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19" name="Freeform 352"/>
            <p:cNvSpPr>
              <a:spLocks noChangeAspect="1"/>
            </p:cNvSpPr>
            <p:nvPr/>
          </p:nvSpPr>
          <p:spPr bwMode="auto">
            <a:xfrm>
              <a:off x="4238401" y="5529679"/>
              <a:ext cx="27346" cy="16506"/>
            </a:xfrm>
            <a:custGeom>
              <a:avLst/>
              <a:gdLst>
                <a:gd name="T0" fmla="*/ 2147483647 w 19"/>
                <a:gd name="T1" fmla="*/ 2147483647 h 12"/>
                <a:gd name="T2" fmla="*/ 2147483647 w 19"/>
                <a:gd name="T3" fmla="*/ 2147483647 h 12"/>
                <a:gd name="T4" fmla="*/ 2147483647 w 19"/>
                <a:gd name="T5" fmla="*/ 2147483647 h 12"/>
                <a:gd name="T6" fmla="*/ 2147483647 w 19"/>
                <a:gd name="T7" fmla="*/ 2147483647 h 12"/>
                <a:gd name="T8" fmla="*/ 2147483647 w 19"/>
                <a:gd name="T9" fmla="*/ 2147483647 h 12"/>
                <a:gd name="T10" fmla="*/ 2147483647 w 19"/>
                <a:gd name="T11" fmla="*/ 2147483647 h 12"/>
                <a:gd name="T12" fmla="*/ 2147483647 w 19"/>
                <a:gd name="T13" fmla="*/ 2147483647 h 12"/>
                <a:gd name="T14" fmla="*/ 2147483647 w 19"/>
                <a:gd name="T15" fmla="*/ 0 h 12"/>
                <a:gd name="T16" fmla="*/ 2147483647 w 19"/>
                <a:gd name="T17" fmla="*/ 2147483647 h 12"/>
                <a:gd name="T18" fmla="*/ 2147483647 w 19"/>
                <a:gd name="T19" fmla="*/ 2147483647 h 12"/>
                <a:gd name="T20" fmla="*/ 2147483647 w 19"/>
                <a:gd name="T21" fmla="*/ 2147483647 h 12"/>
                <a:gd name="T22" fmla="*/ 2147483647 w 19"/>
                <a:gd name="T23" fmla="*/ 2147483647 h 12"/>
                <a:gd name="T24" fmla="*/ 2147483647 w 1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2"/>
                <a:gd name="T41" fmla="*/ 19 w 1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2">
                  <a:moveTo>
                    <a:pt x="11" y="11"/>
                  </a:moveTo>
                  <a:cubicBezTo>
                    <a:pt x="3" y="9"/>
                    <a:pt x="3" y="9"/>
                    <a:pt x="3" y="9"/>
                  </a:cubicBezTo>
                  <a:cubicBezTo>
                    <a:pt x="2" y="9"/>
                    <a:pt x="1" y="8"/>
                    <a:pt x="2" y="8"/>
                  </a:cubicBezTo>
                  <a:cubicBezTo>
                    <a:pt x="7" y="2"/>
                    <a:pt x="7" y="2"/>
                    <a:pt x="7" y="2"/>
                  </a:cubicBezTo>
                  <a:cubicBezTo>
                    <a:pt x="8" y="1"/>
                    <a:pt x="9" y="1"/>
                    <a:pt x="10" y="1"/>
                  </a:cubicBezTo>
                  <a:cubicBezTo>
                    <a:pt x="19" y="3"/>
                    <a:pt x="19" y="3"/>
                    <a:pt x="19" y="3"/>
                  </a:cubicBezTo>
                  <a:cubicBezTo>
                    <a:pt x="19" y="3"/>
                    <a:pt x="19" y="3"/>
                    <a:pt x="19" y="3"/>
                  </a:cubicBezTo>
                  <a:cubicBezTo>
                    <a:pt x="10" y="0"/>
                    <a:pt x="10" y="0"/>
                    <a:pt x="10" y="0"/>
                  </a:cubicBezTo>
                  <a:cubicBezTo>
                    <a:pt x="9" y="0"/>
                    <a:pt x="7" y="0"/>
                    <a:pt x="7" y="1"/>
                  </a:cubicBezTo>
                  <a:cubicBezTo>
                    <a:pt x="1" y="8"/>
                    <a:pt x="1" y="8"/>
                    <a:pt x="1" y="8"/>
                  </a:cubicBezTo>
                  <a:cubicBezTo>
                    <a:pt x="0" y="9"/>
                    <a:pt x="1" y="9"/>
                    <a:pt x="2" y="10"/>
                  </a:cubicBezTo>
                  <a:cubicBezTo>
                    <a:pt x="11" y="12"/>
                    <a:pt x="11" y="12"/>
                    <a:pt x="11" y="12"/>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0" name="Freeform 353"/>
            <p:cNvSpPr>
              <a:spLocks noChangeAspect="1"/>
            </p:cNvSpPr>
            <p:nvPr/>
          </p:nvSpPr>
          <p:spPr bwMode="auto">
            <a:xfrm>
              <a:off x="4271355" y="5555812"/>
              <a:ext cx="30851" cy="15130"/>
            </a:xfrm>
            <a:custGeom>
              <a:avLst/>
              <a:gdLst>
                <a:gd name="T0" fmla="*/ 2147483647 w 22"/>
                <a:gd name="T1" fmla="*/ 2147483647 h 11"/>
                <a:gd name="T2" fmla="*/ 2147483647 w 22"/>
                <a:gd name="T3" fmla="*/ 2147483647 h 11"/>
                <a:gd name="T4" fmla="*/ 2147483647 w 22"/>
                <a:gd name="T5" fmla="*/ 2147483647 h 11"/>
                <a:gd name="T6" fmla="*/ 2147483647 w 22"/>
                <a:gd name="T7" fmla="*/ 2147483647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3" y="8"/>
                  </a:moveTo>
                  <a:cubicBezTo>
                    <a:pt x="2" y="8"/>
                    <a:pt x="0" y="6"/>
                    <a:pt x="1" y="5"/>
                  </a:cubicBezTo>
                  <a:cubicBezTo>
                    <a:pt x="8" y="1"/>
                    <a:pt x="8" y="1"/>
                    <a:pt x="8" y="1"/>
                  </a:cubicBezTo>
                  <a:cubicBezTo>
                    <a:pt x="8" y="1"/>
                    <a:pt x="10" y="0"/>
                    <a:pt x="11" y="1"/>
                  </a:cubicBezTo>
                  <a:cubicBezTo>
                    <a:pt x="21" y="3"/>
                    <a:pt x="21" y="3"/>
                    <a:pt x="21" y="3"/>
                  </a:cubicBezTo>
                  <a:cubicBezTo>
                    <a:pt x="22" y="3"/>
                    <a:pt x="22" y="4"/>
                    <a:pt x="21" y="4"/>
                  </a:cubicBezTo>
                  <a:cubicBezTo>
                    <a:pt x="18" y="10"/>
                    <a:pt x="18" y="10"/>
                    <a:pt x="18" y="10"/>
                  </a:cubicBezTo>
                  <a:cubicBezTo>
                    <a:pt x="17" y="11"/>
                    <a:pt x="17" y="11"/>
                    <a:pt x="16" y="11"/>
                  </a:cubicBezTo>
                  <a:lnTo>
                    <a:pt x="3" y="8"/>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1" name="Freeform 354"/>
            <p:cNvSpPr>
              <a:spLocks noChangeAspect="1"/>
            </p:cNvSpPr>
            <p:nvPr/>
          </p:nvSpPr>
          <p:spPr bwMode="auto">
            <a:xfrm>
              <a:off x="4292390" y="5555812"/>
              <a:ext cx="12621" cy="15130"/>
            </a:xfrm>
            <a:custGeom>
              <a:avLst/>
              <a:gdLst>
                <a:gd name="T0" fmla="*/ 0 w 9"/>
                <a:gd name="T1" fmla="*/ 2147483647 h 11"/>
                <a:gd name="T2" fmla="*/ 2147483647 w 9"/>
                <a:gd name="T3" fmla="*/ 2147483647 h 11"/>
                <a:gd name="T4" fmla="*/ 2147483647 w 9"/>
                <a:gd name="T5" fmla="*/ 2147483647 h 11"/>
                <a:gd name="T6" fmla="*/ 2147483647 w 9"/>
                <a:gd name="T7" fmla="*/ 0 h 11"/>
                <a:gd name="T8" fmla="*/ 2147483647 w 9"/>
                <a:gd name="T9" fmla="*/ 2147483647 h 11"/>
                <a:gd name="T10" fmla="*/ 2147483647 w 9"/>
                <a:gd name="T11" fmla="*/ 2147483647 h 11"/>
                <a:gd name="T12" fmla="*/ 2147483647 w 9"/>
                <a:gd name="T13" fmla="*/ 2147483647 h 11"/>
                <a:gd name="T14" fmla="*/ 2147483647 w 9"/>
                <a:gd name="T15" fmla="*/ 2147483647 h 11"/>
                <a:gd name="T16" fmla="*/ 0 w 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0" y="9"/>
                  </a:moveTo>
                  <a:cubicBezTo>
                    <a:pt x="0" y="9"/>
                    <a:pt x="1" y="8"/>
                    <a:pt x="1" y="7"/>
                  </a:cubicBezTo>
                  <a:cubicBezTo>
                    <a:pt x="6" y="1"/>
                    <a:pt x="6" y="1"/>
                    <a:pt x="6" y="1"/>
                  </a:cubicBezTo>
                  <a:cubicBezTo>
                    <a:pt x="7" y="1"/>
                    <a:pt x="7" y="0"/>
                    <a:pt x="8" y="0"/>
                  </a:cubicBezTo>
                  <a:cubicBezTo>
                    <a:pt x="9" y="2"/>
                    <a:pt x="9" y="2"/>
                    <a:pt x="9" y="2"/>
                  </a:cubicBezTo>
                  <a:cubicBezTo>
                    <a:pt x="9" y="2"/>
                    <a:pt x="9" y="2"/>
                    <a:pt x="8" y="4"/>
                  </a:cubicBezTo>
                  <a:cubicBezTo>
                    <a:pt x="3" y="10"/>
                    <a:pt x="3" y="10"/>
                    <a:pt x="3" y="10"/>
                  </a:cubicBezTo>
                  <a:cubicBezTo>
                    <a:pt x="2" y="11"/>
                    <a:pt x="1" y="11"/>
                    <a:pt x="1" y="11"/>
                  </a:cubicBezTo>
                  <a:lnTo>
                    <a:pt x="0" y="9"/>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2" name="Freeform 355"/>
            <p:cNvSpPr>
              <a:spLocks noChangeAspect="1"/>
            </p:cNvSpPr>
            <p:nvPr/>
          </p:nvSpPr>
          <p:spPr bwMode="auto">
            <a:xfrm>
              <a:off x="4290988" y="5566816"/>
              <a:ext cx="4207" cy="4126"/>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3"/>
                  </a:moveTo>
                  <a:cubicBezTo>
                    <a:pt x="2" y="3"/>
                    <a:pt x="1" y="3"/>
                    <a:pt x="1" y="2"/>
                  </a:cubicBezTo>
                  <a:cubicBezTo>
                    <a:pt x="0" y="2"/>
                    <a:pt x="0" y="1"/>
                    <a:pt x="1" y="1"/>
                  </a:cubicBezTo>
                  <a:cubicBezTo>
                    <a:pt x="2" y="0"/>
                    <a:pt x="3" y="1"/>
                    <a:pt x="3" y="2"/>
                  </a:cubicBezTo>
                  <a:cubicBezTo>
                    <a:pt x="3" y="2"/>
                    <a:pt x="3" y="3"/>
                    <a:pt x="2" y="3"/>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3" name="Freeform 356"/>
            <p:cNvSpPr>
              <a:spLocks noChangeAspect="1"/>
            </p:cNvSpPr>
            <p:nvPr/>
          </p:nvSpPr>
          <p:spPr bwMode="auto">
            <a:xfrm>
              <a:off x="4271355" y="5551686"/>
              <a:ext cx="32254" cy="16506"/>
            </a:xfrm>
            <a:custGeom>
              <a:avLst/>
              <a:gdLst>
                <a:gd name="T0" fmla="*/ 2147483647 w 23"/>
                <a:gd name="T1" fmla="*/ 2147483647 h 12"/>
                <a:gd name="T2" fmla="*/ 2147483647 w 23"/>
                <a:gd name="T3" fmla="*/ 2147483647 h 12"/>
                <a:gd name="T4" fmla="*/ 2147483647 w 23"/>
                <a:gd name="T5" fmla="*/ 2147483647 h 12"/>
                <a:gd name="T6" fmla="*/ 2147483647 w 23"/>
                <a:gd name="T7" fmla="*/ 0 h 12"/>
                <a:gd name="T8" fmla="*/ 2147483647 w 23"/>
                <a:gd name="T9" fmla="*/ 2147483647 h 12"/>
                <a:gd name="T10" fmla="*/ 2147483647 w 23"/>
                <a:gd name="T11" fmla="*/ 2147483647 h 12"/>
                <a:gd name="T12" fmla="*/ 2147483647 w 23"/>
                <a:gd name="T13" fmla="*/ 2147483647 h 12"/>
                <a:gd name="T14" fmla="*/ 2147483647 w 23"/>
                <a:gd name="T15" fmla="*/ 2147483647 h 12"/>
                <a:gd name="T16" fmla="*/ 2147483647 w 23"/>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2"/>
                <a:gd name="T29" fmla="*/ 23 w 2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2">
                  <a:moveTo>
                    <a:pt x="2" y="9"/>
                  </a:moveTo>
                  <a:cubicBezTo>
                    <a:pt x="1" y="9"/>
                    <a:pt x="0" y="8"/>
                    <a:pt x="1" y="7"/>
                  </a:cubicBezTo>
                  <a:cubicBezTo>
                    <a:pt x="6" y="1"/>
                    <a:pt x="6" y="1"/>
                    <a:pt x="6" y="1"/>
                  </a:cubicBezTo>
                  <a:cubicBezTo>
                    <a:pt x="7" y="0"/>
                    <a:pt x="9" y="0"/>
                    <a:pt x="10" y="0"/>
                  </a:cubicBezTo>
                  <a:cubicBezTo>
                    <a:pt x="21" y="3"/>
                    <a:pt x="21" y="3"/>
                    <a:pt x="21" y="3"/>
                  </a:cubicBezTo>
                  <a:cubicBezTo>
                    <a:pt x="23" y="3"/>
                    <a:pt x="23" y="4"/>
                    <a:pt x="23" y="5"/>
                  </a:cubicBezTo>
                  <a:cubicBezTo>
                    <a:pt x="17" y="11"/>
                    <a:pt x="17" y="11"/>
                    <a:pt x="17" y="11"/>
                  </a:cubicBezTo>
                  <a:cubicBezTo>
                    <a:pt x="16" y="12"/>
                    <a:pt x="15" y="12"/>
                    <a:pt x="14" y="12"/>
                  </a:cubicBezTo>
                  <a:lnTo>
                    <a:pt x="2" y="9"/>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4" name="Freeform 357"/>
            <p:cNvSpPr>
              <a:spLocks noChangeAspect="1"/>
            </p:cNvSpPr>
            <p:nvPr/>
          </p:nvSpPr>
          <p:spPr bwMode="auto">
            <a:xfrm>
              <a:off x="4279769" y="5554437"/>
              <a:ext cx="23840" cy="13755"/>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0 h 10"/>
                <a:gd name="T16" fmla="*/ 2147483647 w 17"/>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0"/>
                <a:gd name="T29" fmla="*/ 17 w 1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0">
                  <a:moveTo>
                    <a:pt x="6" y="1"/>
                  </a:moveTo>
                  <a:cubicBezTo>
                    <a:pt x="6" y="3"/>
                    <a:pt x="7" y="4"/>
                    <a:pt x="2" y="7"/>
                  </a:cubicBezTo>
                  <a:cubicBezTo>
                    <a:pt x="0" y="7"/>
                    <a:pt x="0" y="8"/>
                    <a:pt x="1" y="8"/>
                  </a:cubicBezTo>
                  <a:cubicBezTo>
                    <a:pt x="8" y="10"/>
                    <a:pt x="8" y="10"/>
                    <a:pt x="8" y="10"/>
                  </a:cubicBezTo>
                  <a:cubicBezTo>
                    <a:pt x="9" y="10"/>
                    <a:pt x="10" y="10"/>
                    <a:pt x="11" y="9"/>
                  </a:cubicBezTo>
                  <a:cubicBezTo>
                    <a:pt x="16" y="3"/>
                    <a:pt x="16" y="3"/>
                    <a:pt x="16" y="3"/>
                  </a:cubicBezTo>
                  <a:cubicBezTo>
                    <a:pt x="17" y="2"/>
                    <a:pt x="16" y="1"/>
                    <a:pt x="15" y="1"/>
                  </a:cubicBezTo>
                  <a:cubicBezTo>
                    <a:pt x="9" y="0"/>
                    <a:pt x="9" y="0"/>
                    <a:pt x="9" y="0"/>
                  </a:cubicBezTo>
                  <a:cubicBezTo>
                    <a:pt x="8" y="0"/>
                    <a:pt x="6" y="0"/>
                    <a:pt x="6"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5" name="Freeform 358"/>
            <p:cNvSpPr>
              <a:spLocks noChangeAspect="1"/>
            </p:cNvSpPr>
            <p:nvPr/>
          </p:nvSpPr>
          <p:spPr bwMode="auto">
            <a:xfrm>
              <a:off x="4271355" y="5551686"/>
              <a:ext cx="26645" cy="15130"/>
            </a:xfrm>
            <a:custGeom>
              <a:avLst/>
              <a:gdLst>
                <a:gd name="T0" fmla="*/ 2147483647 w 19"/>
                <a:gd name="T1" fmla="*/ 2147483647 h 11"/>
                <a:gd name="T2" fmla="*/ 2147483647 w 19"/>
                <a:gd name="T3" fmla="*/ 2147483647 h 11"/>
                <a:gd name="T4" fmla="*/ 2147483647 w 19"/>
                <a:gd name="T5" fmla="*/ 2147483647 h 11"/>
                <a:gd name="T6" fmla="*/ 2147483647 w 19"/>
                <a:gd name="T7" fmla="*/ 2147483647 h 11"/>
                <a:gd name="T8" fmla="*/ 2147483647 w 19"/>
                <a:gd name="T9" fmla="*/ 0 h 11"/>
                <a:gd name="T10" fmla="*/ 2147483647 w 19"/>
                <a:gd name="T11" fmla="*/ 2147483647 h 11"/>
                <a:gd name="T12" fmla="*/ 2147483647 w 19"/>
                <a:gd name="T13" fmla="*/ 2147483647 h 11"/>
                <a:gd name="T14" fmla="*/ 2147483647 w 19"/>
                <a:gd name="T15" fmla="*/ 0 h 11"/>
                <a:gd name="T16" fmla="*/ 2147483647 w 19"/>
                <a:gd name="T17" fmla="*/ 2147483647 h 11"/>
                <a:gd name="T18" fmla="*/ 2147483647 w 19"/>
                <a:gd name="T19" fmla="*/ 2147483647 h 11"/>
                <a:gd name="T20" fmla="*/ 2147483647 w 19"/>
                <a:gd name="T21" fmla="*/ 2147483647 h 11"/>
                <a:gd name="T22" fmla="*/ 2147483647 w 19"/>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1"/>
                <a:gd name="T38" fmla="*/ 19 w 1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1">
                  <a:moveTo>
                    <a:pt x="11" y="11"/>
                  </a:moveTo>
                  <a:cubicBezTo>
                    <a:pt x="3" y="9"/>
                    <a:pt x="3" y="9"/>
                    <a:pt x="3" y="9"/>
                  </a:cubicBezTo>
                  <a:cubicBezTo>
                    <a:pt x="2" y="9"/>
                    <a:pt x="1" y="8"/>
                    <a:pt x="2" y="7"/>
                  </a:cubicBezTo>
                  <a:cubicBezTo>
                    <a:pt x="7" y="1"/>
                    <a:pt x="7" y="1"/>
                    <a:pt x="7" y="1"/>
                  </a:cubicBezTo>
                  <a:cubicBezTo>
                    <a:pt x="7" y="0"/>
                    <a:pt x="9" y="0"/>
                    <a:pt x="10" y="0"/>
                  </a:cubicBezTo>
                  <a:cubicBezTo>
                    <a:pt x="19" y="3"/>
                    <a:pt x="19" y="3"/>
                    <a:pt x="19" y="3"/>
                  </a:cubicBezTo>
                  <a:cubicBezTo>
                    <a:pt x="19" y="2"/>
                    <a:pt x="19" y="2"/>
                    <a:pt x="19" y="2"/>
                  </a:cubicBezTo>
                  <a:cubicBezTo>
                    <a:pt x="10" y="0"/>
                    <a:pt x="10" y="0"/>
                    <a:pt x="10" y="0"/>
                  </a:cubicBezTo>
                  <a:cubicBezTo>
                    <a:pt x="9" y="0"/>
                    <a:pt x="7" y="0"/>
                    <a:pt x="7" y="1"/>
                  </a:cubicBezTo>
                  <a:cubicBezTo>
                    <a:pt x="1" y="7"/>
                    <a:pt x="1" y="7"/>
                    <a:pt x="1" y="7"/>
                  </a:cubicBezTo>
                  <a:cubicBezTo>
                    <a:pt x="0" y="8"/>
                    <a:pt x="1" y="9"/>
                    <a:pt x="2" y="9"/>
                  </a:cubicBezTo>
                  <a:cubicBezTo>
                    <a:pt x="11" y="11"/>
                    <a:pt x="11" y="11"/>
                    <a:pt x="1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6" name="Freeform 359"/>
            <p:cNvSpPr>
              <a:spLocks noChangeAspect="1"/>
            </p:cNvSpPr>
            <p:nvPr/>
          </p:nvSpPr>
          <p:spPr bwMode="auto">
            <a:xfrm>
              <a:off x="4172490" y="5547559"/>
              <a:ext cx="32254" cy="15130"/>
            </a:xfrm>
            <a:custGeom>
              <a:avLst/>
              <a:gdLst>
                <a:gd name="T0" fmla="*/ 2147483647 w 23"/>
                <a:gd name="T1" fmla="*/ 2147483647 h 11"/>
                <a:gd name="T2" fmla="*/ 2147483647 w 23"/>
                <a:gd name="T3" fmla="*/ 2147483647 h 11"/>
                <a:gd name="T4" fmla="*/ 2147483647 w 23"/>
                <a:gd name="T5" fmla="*/ 2147483647 h 11"/>
                <a:gd name="T6" fmla="*/ 2147483647 w 23"/>
                <a:gd name="T7" fmla="*/ 0 h 11"/>
                <a:gd name="T8" fmla="*/ 2147483647 w 23"/>
                <a:gd name="T9" fmla="*/ 2147483647 h 11"/>
                <a:gd name="T10" fmla="*/ 2147483647 w 23"/>
                <a:gd name="T11" fmla="*/ 2147483647 h 11"/>
                <a:gd name="T12" fmla="*/ 2147483647 w 23"/>
                <a:gd name="T13" fmla="*/ 2147483647 h 11"/>
                <a:gd name="T14" fmla="*/ 2147483647 w 23"/>
                <a:gd name="T15" fmla="*/ 2147483647 h 11"/>
                <a:gd name="T16" fmla="*/ 2147483647 w 23"/>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
                <a:gd name="T29" fmla="*/ 23 w 2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
                  <a:moveTo>
                    <a:pt x="4" y="7"/>
                  </a:moveTo>
                  <a:cubicBezTo>
                    <a:pt x="3" y="7"/>
                    <a:pt x="0" y="6"/>
                    <a:pt x="2" y="4"/>
                  </a:cubicBezTo>
                  <a:cubicBezTo>
                    <a:pt x="9" y="1"/>
                    <a:pt x="9" y="1"/>
                    <a:pt x="9" y="1"/>
                  </a:cubicBezTo>
                  <a:cubicBezTo>
                    <a:pt x="9" y="0"/>
                    <a:pt x="10" y="0"/>
                    <a:pt x="12" y="0"/>
                  </a:cubicBezTo>
                  <a:cubicBezTo>
                    <a:pt x="21" y="2"/>
                    <a:pt x="21" y="2"/>
                    <a:pt x="21" y="2"/>
                  </a:cubicBezTo>
                  <a:cubicBezTo>
                    <a:pt x="23" y="3"/>
                    <a:pt x="22" y="3"/>
                    <a:pt x="22" y="4"/>
                  </a:cubicBezTo>
                  <a:cubicBezTo>
                    <a:pt x="18" y="9"/>
                    <a:pt x="18" y="9"/>
                    <a:pt x="18" y="9"/>
                  </a:cubicBezTo>
                  <a:cubicBezTo>
                    <a:pt x="18" y="10"/>
                    <a:pt x="18" y="11"/>
                    <a:pt x="16" y="10"/>
                  </a:cubicBezTo>
                  <a:lnTo>
                    <a:pt x="4"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7" name="Freeform 360"/>
            <p:cNvSpPr>
              <a:spLocks noChangeAspect="1"/>
            </p:cNvSpPr>
            <p:nvPr/>
          </p:nvSpPr>
          <p:spPr bwMode="auto">
            <a:xfrm>
              <a:off x="4194928" y="5546184"/>
              <a:ext cx="12621" cy="15130"/>
            </a:xfrm>
            <a:custGeom>
              <a:avLst/>
              <a:gdLst>
                <a:gd name="T0" fmla="*/ 0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2147483647 w 9"/>
                <a:gd name="T13" fmla="*/ 2147483647 h 11"/>
                <a:gd name="T14" fmla="*/ 2147483647 w 9"/>
                <a:gd name="T15" fmla="*/ 2147483647 h 11"/>
                <a:gd name="T16" fmla="*/ 0 w 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0" y="10"/>
                  </a:moveTo>
                  <a:cubicBezTo>
                    <a:pt x="0" y="9"/>
                    <a:pt x="0" y="8"/>
                    <a:pt x="1" y="8"/>
                  </a:cubicBezTo>
                  <a:cubicBezTo>
                    <a:pt x="6" y="2"/>
                    <a:pt x="6" y="2"/>
                    <a:pt x="6" y="2"/>
                  </a:cubicBezTo>
                  <a:cubicBezTo>
                    <a:pt x="7" y="1"/>
                    <a:pt x="7" y="0"/>
                    <a:pt x="7" y="1"/>
                  </a:cubicBezTo>
                  <a:cubicBezTo>
                    <a:pt x="9" y="2"/>
                    <a:pt x="9" y="2"/>
                    <a:pt x="9" y="2"/>
                  </a:cubicBezTo>
                  <a:cubicBezTo>
                    <a:pt x="9" y="2"/>
                    <a:pt x="9" y="3"/>
                    <a:pt x="8" y="4"/>
                  </a:cubicBezTo>
                  <a:cubicBezTo>
                    <a:pt x="3" y="10"/>
                    <a:pt x="3" y="10"/>
                    <a:pt x="3" y="10"/>
                  </a:cubicBezTo>
                  <a:cubicBezTo>
                    <a:pt x="2" y="11"/>
                    <a:pt x="1" y="11"/>
                    <a:pt x="1" y="11"/>
                  </a:cubicBezTo>
                  <a:lnTo>
                    <a:pt x="0" y="10"/>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8" name="Freeform 361"/>
            <p:cNvSpPr>
              <a:spLocks noChangeAspect="1"/>
            </p:cNvSpPr>
            <p:nvPr/>
          </p:nvSpPr>
          <p:spPr bwMode="auto">
            <a:xfrm>
              <a:off x="4193525" y="5558564"/>
              <a:ext cx="4207" cy="2751"/>
            </a:xfrm>
            <a:custGeom>
              <a:avLst/>
              <a:gdLst>
                <a:gd name="T0" fmla="*/ 2147483647 w 3"/>
                <a:gd name="T1" fmla="*/ 2147483647 h 2"/>
                <a:gd name="T2" fmla="*/ 0 w 3"/>
                <a:gd name="T3" fmla="*/ 2147483647 h 2"/>
                <a:gd name="T4" fmla="*/ 0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2" y="2"/>
                    <a:pt x="1" y="2"/>
                    <a:pt x="0" y="1"/>
                  </a:cubicBezTo>
                  <a:cubicBezTo>
                    <a:pt x="0" y="1"/>
                    <a:pt x="0" y="1"/>
                    <a:pt x="0" y="0"/>
                  </a:cubicBezTo>
                  <a:cubicBezTo>
                    <a:pt x="2" y="0"/>
                    <a:pt x="3" y="0"/>
                    <a:pt x="3" y="1"/>
                  </a:cubicBezTo>
                  <a:cubicBezTo>
                    <a:pt x="3" y="2"/>
                    <a:pt x="3" y="2"/>
                    <a:pt x="2" y="2"/>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29" name="Freeform 362"/>
            <p:cNvSpPr>
              <a:spLocks noChangeAspect="1"/>
            </p:cNvSpPr>
            <p:nvPr/>
          </p:nvSpPr>
          <p:spPr bwMode="auto">
            <a:xfrm>
              <a:off x="4173893" y="5542057"/>
              <a:ext cx="32254" cy="17881"/>
            </a:xfrm>
            <a:custGeom>
              <a:avLst/>
              <a:gdLst>
                <a:gd name="T0" fmla="*/ 2147483647 w 23"/>
                <a:gd name="T1" fmla="*/ 2147483647 h 13"/>
                <a:gd name="T2" fmla="*/ 2147483647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 y="10"/>
                  </a:moveTo>
                  <a:cubicBezTo>
                    <a:pt x="1" y="9"/>
                    <a:pt x="0" y="8"/>
                    <a:pt x="1" y="8"/>
                  </a:cubicBezTo>
                  <a:cubicBezTo>
                    <a:pt x="6" y="1"/>
                    <a:pt x="6" y="1"/>
                    <a:pt x="6" y="1"/>
                  </a:cubicBezTo>
                  <a:cubicBezTo>
                    <a:pt x="7" y="0"/>
                    <a:pt x="8" y="0"/>
                    <a:pt x="10" y="0"/>
                  </a:cubicBezTo>
                  <a:cubicBezTo>
                    <a:pt x="21" y="3"/>
                    <a:pt x="21" y="3"/>
                    <a:pt x="21" y="3"/>
                  </a:cubicBezTo>
                  <a:cubicBezTo>
                    <a:pt x="23" y="3"/>
                    <a:pt x="23" y="4"/>
                    <a:pt x="22" y="5"/>
                  </a:cubicBezTo>
                  <a:cubicBezTo>
                    <a:pt x="17" y="12"/>
                    <a:pt x="17" y="12"/>
                    <a:pt x="17" y="12"/>
                  </a:cubicBezTo>
                  <a:cubicBezTo>
                    <a:pt x="16" y="12"/>
                    <a:pt x="15" y="13"/>
                    <a:pt x="13" y="12"/>
                  </a:cubicBezTo>
                  <a:lnTo>
                    <a:pt x="2"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0" name="Freeform 363"/>
            <p:cNvSpPr>
              <a:spLocks noChangeAspect="1"/>
            </p:cNvSpPr>
            <p:nvPr/>
          </p:nvSpPr>
          <p:spPr bwMode="auto">
            <a:xfrm>
              <a:off x="4182307" y="5544809"/>
              <a:ext cx="22438" cy="13755"/>
            </a:xfrm>
            <a:custGeom>
              <a:avLst/>
              <a:gdLst>
                <a:gd name="T0" fmla="*/ 2147483647 w 16"/>
                <a:gd name="T1" fmla="*/ 2147483647 h 10"/>
                <a:gd name="T2" fmla="*/ 2147483647 w 16"/>
                <a:gd name="T3" fmla="*/ 2147483647 h 10"/>
                <a:gd name="T4" fmla="*/ 2147483647 w 16"/>
                <a:gd name="T5" fmla="*/ 2147483647 h 10"/>
                <a:gd name="T6" fmla="*/ 2147483647 w 16"/>
                <a:gd name="T7" fmla="*/ 2147483647 h 10"/>
                <a:gd name="T8" fmla="*/ 2147483647 w 16"/>
                <a:gd name="T9" fmla="*/ 2147483647 h 10"/>
                <a:gd name="T10" fmla="*/ 2147483647 w 16"/>
                <a:gd name="T11" fmla="*/ 2147483647 h 10"/>
                <a:gd name="T12" fmla="*/ 2147483647 w 16"/>
                <a:gd name="T13" fmla="*/ 2147483647 h 10"/>
                <a:gd name="T14" fmla="*/ 2147483647 w 16"/>
                <a:gd name="T15" fmla="*/ 0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1"/>
                  </a:moveTo>
                  <a:cubicBezTo>
                    <a:pt x="6" y="3"/>
                    <a:pt x="7" y="5"/>
                    <a:pt x="1" y="7"/>
                  </a:cubicBezTo>
                  <a:cubicBezTo>
                    <a:pt x="0" y="8"/>
                    <a:pt x="0" y="8"/>
                    <a:pt x="1" y="8"/>
                  </a:cubicBezTo>
                  <a:cubicBezTo>
                    <a:pt x="8" y="10"/>
                    <a:pt x="8" y="10"/>
                    <a:pt x="8" y="10"/>
                  </a:cubicBezTo>
                  <a:cubicBezTo>
                    <a:pt x="9" y="10"/>
                    <a:pt x="10" y="10"/>
                    <a:pt x="10" y="9"/>
                  </a:cubicBezTo>
                  <a:cubicBezTo>
                    <a:pt x="16" y="3"/>
                    <a:pt x="16" y="3"/>
                    <a:pt x="16" y="3"/>
                  </a:cubicBezTo>
                  <a:cubicBezTo>
                    <a:pt x="16" y="2"/>
                    <a:pt x="16" y="2"/>
                    <a:pt x="15" y="1"/>
                  </a:cubicBezTo>
                  <a:cubicBezTo>
                    <a:pt x="9" y="0"/>
                    <a:pt x="9" y="0"/>
                    <a:pt x="9" y="0"/>
                  </a:cubicBezTo>
                  <a:cubicBezTo>
                    <a:pt x="8" y="0"/>
                    <a:pt x="6" y="0"/>
                    <a:pt x="6"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1" name="Freeform 364"/>
            <p:cNvSpPr>
              <a:spLocks noChangeAspect="1"/>
            </p:cNvSpPr>
            <p:nvPr/>
          </p:nvSpPr>
          <p:spPr bwMode="auto">
            <a:xfrm>
              <a:off x="4173893" y="5542057"/>
              <a:ext cx="26645" cy="16506"/>
            </a:xfrm>
            <a:custGeom>
              <a:avLst/>
              <a:gdLst>
                <a:gd name="T0" fmla="*/ 2147483647 w 19"/>
                <a:gd name="T1" fmla="*/ 2147483647 h 12"/>
                <a:gd name="T2" fmla="*/ 2147483647 w 19"/>
                <a:gd name="T3" fmla="*/ 2147483647 h 12"/>
                <a:gd name="T4" fmla="*/ 2147483647 w 19"/>
                <a:gd name="T5" fmla="*/ 2147483647 h 12"/>
                <a:gd name="T6" fmla="*/ 2147483647 w 19"/>
                <a:gd name="T7" fmla="*/ 2147483647 h 12"/>
                <a:gd name="T8" fmla="*/ 2147483647 w 19"/>
                <a:gd name="T9" fmla="*/ 2147483647 h 12"/>
                <a:gd name="T10" fmla="*/ 2147483647 w 19"/>
                <a:gd name="T11" fmla="*/ 2147483647 h 12"/>
                <a:gd name="T12" fmla="*/ 2147483647 w 19"/>
                <a:gd name="T13" fmla="*/ 2147483647 h 12"/>
                <a:gd name="T14" fmla="*/ 2147483647 w 19"/>
                <a:gd name="T15" fmla="*/ 0 h 12"/>
                <a:gd name="T16" fmla="*/ 2147483647 w 19"/>
                <a:gd name="T17" fmla="*/ 2147483647 h 12"/>
                <a:gd name="T18" fmla="*/ 2147483647 w 19"/>
                <a:gd name="T19" fmla="*/ 2147483647 h 12"/>
                <a:gd name="T20" fmla="*/ 2147483647 w 19"/>
                <a:gd name="T21" fmla="*/ 2147483647 h 12"/>
                <a:gd name="T22" fmla="*/ 2147483647 w 19"/>
                <a:gd name="T23" fmla="*/ 2147483647 h 12"/>
                <a:gd name="T24" fmla="*/ 2147483647 w 1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2"/>
                <a:gd name="T41" fmla="*/ 19 w 1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2">
                  <a:moveTo>
                    <a:pt x="11" y="11"/>
                  </a:moveTo>
                  <a:cubicBezTo>
                    <a:pt x="3" y="9"/>
                    <a:pt x="3" y="9"/>
                    <a:pt x="3" y="9"/>
                  </a:cubicBezTo>
                  <a:cubicBezTo>
                    <a:pt x="2" y="9"/>
                    <a:pt x="1" y="8"/>
                    <a:pt x="2" y="7"/>
                  </a:cubicBezTo>
                  <a:cubicBezTo>
                    <a:pt x="7" y="1"/>
                    <a:pt x="7" y="1"/>
                    <a:pt x="7" y="1"/>
                  </a:cubicBezTo>
                  <a:cubicBezTo>
                    <a:pt x="7" y="1"/>
                    <a:pt x="9" y="0"/>
                    <a:pt x="10" y="1"/>
                  </a:cubicBezTo>
                  <a:cubicBezTo>
                    <a:pt x="18" y="3"/>
                    <a:pt x="18" y="3"/>
                    <a:pt x="18" y="3"/>
                  </a:cubicBezTo>
                  <a:cubicBezTo>
                    <a:pt x="19" y="2"/>
                    <a:pt x="19" y="2"/>
                    <a:pt x="19" y="2"/>
                  </a:cubicBezTo>
                  <a:cubicBezTo>
                    <a:pt x="10" y="0"/>
                    <a:pt x="10" y="0"/>
                    <a:pt x="10" y="0"/>
                  </a:cubicBezTo>
                  <a:cubicBezTo>
                    <a:pt x="8" y="0"/>
                    <a:pt x="7" y="0"/>
                    <a:pt x="6" y="1"/>
                  </a:cubicBezTo>
                  <a:cubicBezTo>
                    <a:pt x="1" y="8"/>
                    <a:pt x="1" y="8"/>
                    <a:pt x="1" y="8"/>
                  </a:cubicBezTo>
                  <a:cubicBezTo>
                    <a:pt x="0" y="8"/>
                    <a:pt x="1" y="9"/>
                    <a:pt x="2" y="10"/>
                  </a:cubicBezTo>
                  <a:cubicBezTo>
                    <a:pt x="11" y="12"/>
                    <a:pt x="11" y="12"/>
                    <a:pt x="11" y="12"/>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2" name="Freeform 365"/>
            <p:cNvSpPr>
              <a:spLocks noChangeAspect="1"/>
            </p:cNvSpPr>
            <p:nvPr/>
          </p:nvSpPr>
          <p:spPr bwMode="auto">
            <a:xfrm>
              <a:off x="4220170" y="5551686"/>
              <a:ext cx="30851" cy="15130"/>
            </a:xfrm>
            <a:custGeom>
              <a:avLst/>
              <a:gdLst>
                <a:gd name="T0" fmla="*/ 2147483647 w 22"/>
                <a:gd name="T1" fmla="*/ 2147483647 h 11"/>
                <a:gd name="T2" fmla="*/ 2147483647 w 22"/>
                <a:gd name="T3" fmla="*/ 2147483647 h 11"/>
                <a:gd name="T4" fmla="*/ 2147483647 w 22"/>
                <a:gd name="T5" fmla="*/ 2147483647 h 11"/>
                <a:gd name="T6" fmla="*/ 2147483647 w 22"/>
                <a:gd name="T7" fmla="*/ 0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4" y="7"/>
                  </a:moveTo>
                  <a:cubicBezTo>
                    <a:pt x="2" y="7"/>
                    <a:pt x="0" y="6"/>
                    <a:pt x="1" y="4"/>
                  </a:cubicBezTo>
                  <a:cubicBezTo>
                    <a:pt x="8" y="1"/>
                    <a:pt x="8" y="1"/>
                    <a:pt x="8" y="1"/>
                  </a:cubicBezTo>
                  <a:cubicBezTo>
                    <a:pt x="9" y="0"/>
                    <a:pt x="10" y="0"/>
                    <a:pt x="11" y="0"/>
                  </a:cubicBezTo>
                  <a:cubicBezTo>
                    <a:pt x="21" y="2"/>
                    <a:pt x="21" y="2"/>
                    <a:pt x="21" y="2"/>
                  </a:cubicBezTo>
                  <a:cubicBezTo>
                    <a:pt x="22" y="3"/>
                    <a:pt x="22" y="3"/>
                    <a:pt x="21" y="4"/>
                  </a:cubicBezTo>
                  <a:cubicBezTo>
                    <a:pt x="18" y="9"/>
                    <a:pt x="18" y="9"/>
                    <a:pt x="18" y="9"/>
                  </a:cubicBezTo>
                  <a:cubicBezTo>
                    <a:pt x="17" y="10"/>
                    <a:pt x="17" y="11"/>
                    <a:pt x="16" y="10"/>
                  </a:cubicBezTo>
                  <a:lnTo>
                    <a:pt x="4" y="7"/>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3" name="Freeform 366"/>
            <p:cNvSpPr>
              <a:spLocks noChangeAspect="1"/>
            </p:cNvSpPr>
            <p:nvPr/>
          </p:nvSpPr>
          <p:spPr bwMode="auto">
            <a:xfrm>
              <a:off x="4242607" y="5550310"/>
              <a:ext cx="12621" cy="16506"/>
            </a:xfrm>
            <a:custGeom>
              <a:avLst/>
              <a:gdLst>
                <a:gd name="T0" fmla="*/ 0 w 9"/>
                <a:gd name="T1" fmla="*/ 2147483647 h 12"/>
                <a:gd name="T2" fmla="*/ 2147483647 w 9"/>
                <a:gd name="T3" fmla="*/ 2147483647 h 12"/>
                <a:gd name="T4" fmla="*/ 2147483647 w 9"/>
                <a:gd name="T5" fmla="*/ 2147483647 h 12"/>
                <a:gd name="T6" fmla="*/ 2147483647 w 9"/>
                <a:gd name="T7" fmla="*/ 2147483647 h 12"/>
                <a:gd name="T8" fmla="*/ 2147483647 w 9"/>
                <a:gd name="T9" fmla="*/ 2147483647 h 12"/>
                <a:gd name="T10" fmla="*/ 2147483647 w 9"/>
                <a:gd name="T11" fmla="*/ 2147483647 h 12"/>
                <a:gd name="T12" fmla="*/ 2147483647 w 9"/>
                <a:gd name="T13" fmla="*/ 2147483647 h 12"/>
                <a:gd name="T14" fmla="*/ 2147483647 w 9"/>
                <a:gd name="T15" fmla="*/ 2147483647 h 12"/>
                <a:gd name="T16" fmla="*/ 0 w 9"/>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2"/>
                <a:gd name="T29" fmla="*/ 9 w 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2">
                  <a:moveTo>
                    <a:pt x="0" y="10"/>
                  </a:moveTo>
                  <a:cubicBezTo>
                    <a:pt x="0" y="9"/>
                    <a:pt x="0" y="9"/>
                    <a:pt x="1" y="8"/>
                  </a:cubicBezTo>
                  <a:cubicBezTo>
                    <a:pt x="6" y="2"/>
                    <a:pt x="6" y="2"/>
                    <a:pt x="6" y="2"/>
                  </a:cubicBezTo>
                  <a:cubicBezTo>
                    <a:pt x="6" y="1"/>
                    <a:pt x="7" y="0"/>
                    <a:pt x="7" y="1"/>
                  </a:cubicBezTo>
                  <a:cubicBezTo>
                    <a:pt x="8" y="2"/>
                    <a:pt x="8" y="2"/>
                    <a:pt x="8" y="2"/>
                  </a:cubicBezTo>
                  <a:cubicBezTo>
                    <a:pt x="9" y="2"/>
                    <a:pt x="9" y="3"/>
                    <a:pt x="8" y="4"/>
                  </a:cubicBezTo>
                  <a:cubicBezTo>
                    <a:pt x="2" y="10"/>
                    <a:pt x="2" y="10"/>
                    <a:pt x="2" y="10"/>
                  </a:cubicBezTo>
                  <a:cubicBezTo>
                    <a:pt x="2" y="11"/>
                    <a:pt x="1" y="12"/>
                    <a:pt x="1" y="11"/>
                  </a:cubicBezTo>
                  <a:lnTo>
                    <a:pt x="0" y="10"/>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4" name="Freeform 367"/>
            <p:cNvSpPr>
              <a:spLocks noChangeAspect="1"/>
            </p:cNvSpPr>
            <p:nvPr/>
          </p:nvSpPr>
          <p:spPr bwMode="auto">
            <a:xfrm>
              <a:off x="4241205" y="5562690"/>
              <a:ext cx="4207" cy="2751"/>
            </a:xfrm>
            <a:custGeom>
              <a:avLst/>
              <a:gdLst>
                <a:gd name="T0" fmla="*/ 2147483647 w 3"/>
                <a:gd name="T1" fmla="*/ 2147483647 h 2"/>
                <a:gd name="T2" fmla="*/ 0 w 3"/>
                <a:gd name="T3" fmla="*/ 2147483647 h 2"/>
                <a:gd name="T4" fmla="*/ 0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0" y="2"/>
                    <a:pt x="0" y="1"/>
                  </a:cubicBezTo>
                  <a:cubicBezTo>
                    <a:pt x="0" y="1"/>
                    <a:pt x="0" y="1"/>
                    <a:pt x="0" y="0"/>
                  </a:cubicBezTo>
                  <a:cubicBezTo>
                    <a:pt x="2" y="0"/>
                    <a:pt x="2" y="1"/>
                    <a:pt x="3" y="1"/>
                  </a:cubicBezTo>
                  <a:cubicBezTo>
                    <a:pt x="3" y="2"/>
                    <a:pt x="2" y="2"/>
                    <a:pt x="2" y="2"/>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5" name="Freeform 368"/>
            <p:cNvSpPr>
              <a:spLocks noChangeAspect="1"/>
            </p:cNvSpPr>
            <p:nvPr/>
          </p:nvSpPr>
          <p:spPr bwMode="auto">
            <a:xfrm>
              <a:off x="4221572" y="5546184"/>
              <a:ext cx="32254" cy="17881"/>
            </a:xfrm>
            <a:custGeom>
              <a:avLst/>
              <a:gdLst>
                <a:gd name="T0" fmla="*/ 2147483647 w 23"/>
                <a:gd name="T1" fmla="*/ 2147483647 h 13"/>
                <a:gd name="T2" fmla="*/ 0 w 23"/>
                <a:gd name="T3" fmla="*/ 2147483647 h 13"/>
                <a:gd name="T4" fmla="*/ 2147483647 w 23"/>
                <a:gd name="T5" fmla="*/ 2147483647 h 13"/>
                <a:gd name="T6" fmla="*/ 2147483647 w 23"/>
                <a:gd name="T7" fmla="*/ 0 h 13"/>
                <a:gd name="T8" fmla="*/ 2147483647 w 23"/>
                <a:gd name="T9" fmla="*/ 2147483647 h 13"/>
                <a:gd name="T10" fmla="*/ 2147483647 w 23"/>
                <a:gd name="T11" fmla="*/ 2147483647 h 13"/>
                <a:gd name="T12" fmla="*/ 2147483647 w 23"/>
                <a:gd name="T13" fmla="*/ 2147483647 h 13"/>
                <a:gd name="T14" fmla="*/ 2147483647 w 23"/>
                <a:gd name="T15" fmla="*/ 2147483647 h 13"/>
                <a:gd name="T16" fmla="*/ 2147483647 w 2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1" y="10"/>
                  </a:moveTo>
                  <a:cubicBezTo>
                    <a:pt x="0" y="9"/>
                    <a:pt x="0" y="8"/>
                    <a:pt x="0" y="8"/>
                  </a:cubicBezTo>
                  <a:cubicBezTo>
                    <a:pt x="6" y="1"/>
                    <a:pt x="6" y="1"/>
                    <a:pt x="6" y="1"/>
                  </a:cubicBezTo>
                  <a:cubicBezTo>
                    <a:pt x="6" y="0"/>
                    <a:pt x="8" y="0"/>
                    <a:pt x="9" y="0"/>
                  </a:cubicBezTo>
                  <a:cubicBezTo>
                    <a:pt x="21" y="3"/>
                    <a:pt x="21" y="3"/>
                    <a:pt x="21" y="3"/>
                  </a:cubicBezTo>
                  <a:cubicBezTo>
                    <a:pt x="22" y="3"/>
                    <a:pt x="23" y="4"/>
                    <a:pt x="22" y="5"/>
                  </a:cubicBezTo>
                  <a:cubicBezTo>
                    <a:pt x="16" y="12"/>
                    <a:pt x="16" y="12"/>
                    <a:pt x="16" y="12"/>
                  </a:cubicBezTo>
                  <a:cubicBezTo>
                    <a:pt x="16" y="12"/>
                    <a:pt x="14" y="13"/>
                    <a:pt x="13" y="12"/>
                  </a:cubicBezTo>
                  <a:lnTo>
                    <a:pt x="1" y="10"/>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6" name="Freeform 369"/>
            <p:cNvSpPr>
              <a:spLocks noChangeAspect="1"/>
            </p:cNvSpPr>
            <p:nvPr/>
          </p:nvSpPr>
          <p:spPr bwMode="auto">
            <a:xfrm>
              <a:off x="4228584" y="5548935"/>
              <a:ext cx="23840" cy="13755"/>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0 h 10"/>
                <a:gd name="T16" fmla="*/ 2147483647 w 17"/>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0"/>
                <a:gd name="T29" fmla="*/ 17 w 1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0">
                  <a:moveTo>
                    <a:pt x="7" y="1"/>
                  </a:moveTo>
                  <a:cubicBezTo>
                    <a:pt x="7" y="3"/>
                    <a:pt x="7" y="5"/>
                    <a:pt x="2" y="7"/>
                  </a:cubicBezTo>
                  <a:cubicBezTo>
                    <a:pt x="1" y="8"/>
                    <a:pt x="0" y="8"/>
                    <a:pt x="1" y="8"/>
                  </a:cubicBezTo>
                  <a:cubicBezTo>
                    <a:pt x="8" y="10"/>
                    <a:pt x="8" y="10"/>
                    <a:pt x="8" y="10"/>
                  </a:cubicBezTo>
                  <a:cubicBezTo>
                    <a:pt x="9" y="10"/>
                    <a:pt x="10" y="10"/>
                    <a:pt x="11" y="9"/>
                  </a:cubicBezTo>
                  <a:cubicBezTo>
                    <a:pt x="16" y="3"/>
                    <a:pt x="16" y="3"/>
                    <a:pt x="16" y="3"/>
                  </a:cubicBezTo>
                  <a:cubicBezTo>
                    <a:pt x="17" y="2"/>
                    <a:pt x="17" y="2"/>
                    <a:pt x="15" y="1"/>
                  </a:cubicBezTo>
                  <a:cubicBezTo>
                    <a:pt x="9" y="0"/>
                    <a:pt x="9" y="0"/>
                    <a:pt x="9" y="0"/>
                  </a:cubicBezTo>
                  <a:cubicBezTo>
                    <a:pt x="8" y="0"/>
                    <a:pt x="7" y="0"/>
                    <a:pt x="7" y="1"/>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7" name="Freeform 370"/>
            <p:cNvSpPr>
              <a:spLocks noChangeAspect="1"/>
            </p:cNvSpPr>
            <p:nvPr/>
          </p:nvSpPr>
          <p:spPr bwMode="auto">
            <a:xfrm>
              <a:off x="4221572" y="5546184"/>
              <a:ext cx="25243" cy="16506"/>
            </a:xfrm>
            <a:custGeom>
              <a:avLst/>
              <a:gdLst>
                <a:gd name="T0" fmla="*/ 2147483647 w 18"/>
                <a:gd name="T1" fmla="*/ 2147483647 h 12"/>
                <a:gd name="T2" fmla="*/ 2147483647 w 18"/>
                <a:gd name="T3" fmla="*/ 2147483647 h 12"/>
                <a:gd name="T4" fmla="*/ 2147483647 w 18"/>
                <a:gd name="T5" fmla="*/ 2147483647 h 12"/>
                <a:gd name="T6" fmla="*/ 2147483647 w 18"/>
                <a:gd name="T7" fmla="*/ 2147483647 h 12"/>
                <a:gd name="T8" fmla="*/ 2147483647 w 18"/>
                <a:gd name="T9" fmla="*/ 2147483647 h 12"/>
                <a:gd name="T10" fmla="*/ 2147483647 w 18"/>
                <a:gd name="T11" fmla="*/ 2147483647 h 12"/>
                <a:gd name="T12" fmla="*/ 2147483647 w 18"/>
                <a:gd name="T13" fmla="*/ 2147483647 h 12"/>
                <a:gd name="T14" fmla="*/ 2147483647 w 18"/>
                <a:gd name="T15" fmla="*/ 0 h 12"/>
                <a:gd name="T16" fmla="*/ 2147483647 w 18"/>
                <a:gd name="T17" fmla="*/ 2147483647 h 12"/>
                <a:gd name="T18" fmla="*/ 0 w 18"/>
                <a:gd name="T19" fmla="*/ 2147483647 h 12"/>
                <a:gd name="T20" fmla="*/ 2147483647 w 18"/>
                <a:gd name="T21" fmla="*/ 2147483647 h 12"/>
                <a:gd name="T22" fmla="*/ 2147483647 w 18"/>
                <a:gd name="T23" fmla="*/ 2147483647 h 12"/>
                <a:gd name="T24" fmla="*/ 2147483647 w 18"/>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2"/>
                <a:gd name="T41" fmla="*/ 18 w 1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2">
                  <a:moveTo>
                    <a:pt x="11" y="11"/>
                  </a:moveTo>
                  <a:cubicBezTo>
                    <a:pt x="2" y="9"/>
                    <a:pt x="2" y="9"/>
                    <a:pt x="2" y="9"/>
                  </a:cubicBezTo>
                  <a:cubicBezTo>
                    <a:pt x="1" y="9"/>
                    <a:pt x="1" y="8"/>
                    <a:pt x="1" y="8"/>
                  </a:cubicBezTo>
                  <a:cubicBezTo>
                    <a:pt x="6" y="1"/>
                    <a:pt x="6" y="1"/>
                    <a:pt x="6" y="1"/>
                  </a:cubicBezTo>
                  <a:cubicBezTo>
                    <a:pt x="7" y="1"/>
                    <a:pt x="8" y="0"/>
                    <a:pt x="10" y="1"/>
                  </a:cubicBezTo>
                  <a:cubicBezTo>
                    <a:pt x="18" y="3"/>
                    <a:pt x="18" y="3"/>
                    <a:pt x="18" y="3"/>
                  </a:cubicBezTo>
                  <a:cubicBezTo>
                    <a:pt x="18" y="2"/>
                    <a:pt x="18" y="2"/>
                    <a:pt x="18" y="2"/>
                  </a:cubicBezTo>
                  <a:cubicBezTo>
                    <a:pt x="9" y="0"/>
                    <a:pt x="9" y="0"/>
                    <a:pt x="9" y="0"/>
                  </a:cubicBezTo>
                  <a:cubicBezTo>
                    <a:pt x="8" y="0"/>
                    <a:pt x="7" y="0"/>
                    <a:pt x="6" y="1"/>
                  </a:cubicBezTo>
                  <a:cubicBezTo>
                    <a:pt x="0" y="8"/>
                    <a:pt x="0" y="8"/>
                    <a:pt x="0" y="8"/>
                  </a:cubicBezTo>
                  <a:cubicBezTo>
                    <a:pt x="0" y="8"/>
                    <a:pt x="0" y="9"/>
                    <a:pt x="2" y="10"/>
                  </a:cubicBezTo>
                  <a:cubicBezTo>
                    <a:pt x="10" y="12"/>
                    <a:pt x="10" y="12"/>
                    <a:pt x="10" y="12"/>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8" name="Freeform 371"/>
            <p:cNvSpPr>
              <a:spLocks noChangeAspect="1"/>
            </p:cNvSpPr>
            <p:nvPr/>
          </p:nvSpPr>
          <p:spPr bwMode="auto">
            <a:xfrm>
              <a:off x="4252423" y="5572318"/>
              <a:ext cx="31553" cy="15818"/>
            </a:xfrm>
            <a:custGeom>
              <a:avLst/>
              <a:gdLst>
                <a:gd name="T0" fmla="*/ 2147483647 w 22"/>
                <a:gd name="T1" fmla="*/ 2147483647 h 11"/>
                <a:gd name="T2" fmla="*/ 2147483647 w 22"/>
                <a:gd name="T3" fmla="*/ 2147483647 h 11"/>
                <a:gd name="T4" fmla="*/ 2147483647 w 22"/>
                <a:gd name="T5" fmla="*/ 2147483647 h 11"/>
                <a:gd name="T6" fmla="*/ 2147483647 w 22"/>
                <a:gd name="T7" fmla="*/ 2147483647 h 11"/>
                <a:gd name="T8" fmla="*/ 2147483647 w 22"/>
                <a:gd name="T9" fmla="*/ 2147483647 h 11"/>
                <a:gd name="T10" fmla="*/ 2147483647 w 22"/>
                <a:gd name="T11" fmla="*/ 2147483647 h 11"/>
                <a:gd name="T12" fmla="*/ 2147483647 w 22"/>
                <a:gd name="T13" fmla="*/ 2147483647 h 11"/>
                <a:gd name="T14" fmla="*/ 2147483647 w 22"/>
                <a:gd name="T15" fmla="*/ 2147483647 h 11"/>
                <a:gd name="T16" fmla="*/ 2147483647 w 22"/>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1"/>
                <a:gd name="T29" fmla="*/ 22 w 2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1">
                  <a:moveTo>
                    <a:pt x="4" y="8"/>
                  </a:moveTo>
                  <a:cubicBezTo>
                    <a:pt x="2" y="7"/>
                    <a:pt x="0" y="6"/>
                    <a:pt x="1" y="5"/>
                  </a:cubicBezTo>
                  <a:cubicBezTo>
                    <a:pt x="8" y="1"/>
                    <a:pt x="8" y="1"/>
                    <a:pt x="8" y="1"/>
                  </a:cubicBezTo>
                  <a:cubicBezTo>
                    <a:pt x="9" y="1"/>
                    <a:pt x="10" y="0"/>
                    <a:pt x="11" y="1"/>
                  </a:cubicBezTo>
                  <a:cubicBezTo>
                    <a:pt x="21" y="3"/>
                    <a:pt x="21" y="3"/>
                    <a:pt x="21" y="3"/>
                  </a:cubicBezTo>
                  <a:cubicBezTo>
                    <a:pt x="22" y="3"/>
                    <a:pt x="22" y="4"/>
                    <a:pt x="21" y="4"/>
                  </a:cubicBezTo>
                  <a:cubicBezTo>
                    <a:pt x="18" y="10"/>
                    <a:pt x="18" y="10"/>
                    <a:pt x="18" y="10"/>
                  </a:cubicBezTo>
                  <a:cubicBezTo>
                    <a:pt x="17" y="11"/>
                    <a:pt x="17" y="11"/>
                    <a:pt x="16" y="11"/>
                  </a:cubicBezTo>
                  <a:lnTo>
                    <a:pt x="4" y="8"/>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39" name="Freeform 372"/>
            <p:cNvSpPr>
              <a:spLocks noChangeAspect="1"/>
            </p:cNvSpPr>
            <p:nvPr/>
          </p:nvSpPr>
          <p:spPr bwMode="auto">
            <a:xfrm>
              <a:off x="4274160" y="5572318"/>
              <a:ext cx="14024" cy="15818"/>
            </a:xfrm>
            <a:custGeom>
              <a:avLst/>
              <a:gdLst>
                <a:gd name="T0" fmla="*/ 2147483647 w 10"/>
                <a:gd name="T1" fmla="*/ 2147483647 h 11"/>
                <a:gd name="T2" fmla="*/ 2147483647 w 10"/>
                <a:gd name="T3" fmla="*/ 2147483647 h 11"/>
                <a:gd name="T4" fmla="*/ 2147483647 w 10"/>
                <a:gd name="T5" fmla="*/ 2147483647 h 11"/>
                <a:gd name="T6" fmla="*/ 2147483647 w 10"/>
                <a:gd name="T7" fmla="*/ 0 h 11"/>
                <a:gd name="T8" fmla="*/ 2147483647 w 10"/>
                <a:gd name="T9" fmla="*/ 2147483647 h 11"/>
                <a:gd name="T10" fmla="*/ 2147483647 w 10"/>
                <a:gd name="T11" fmla="*/ 2147483647 h 11"/>
                <a:gd name="T12" fmla="*/ 2147483647 w 10"/>
                <a:gd name="T13" fmla="*/ 2147483647 h 11"/>
                <a:gd name="T14" fmla="*/ 2147483647 w 10"/>
                <a:gd name="T15" fmla="*/ 2147483647 h 11"/>
                <a:gd name="T16" fmla="*/ 2147483647 w 10"/>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1" y="9"/>
                  </a:moveTo>
                  <a:cubicBezTo>
                    <a:pt x="0" y="9"/>
                    <a:pt x="1" y="8"/>
                    <a:pt x="2" y="7"/>
                  </a:cubicBezTo>
                  <a:cubicBezTo>
                    <a:pt x="7" y="1"/>
                    <a:pt x="7" y="1"/>
                    <a:pt x="7" y="1"/>
                  </a:cubicBezTo>
                  <a:cubicBezTo>
                    <a:pt x="7" y="0"/>
                    <a:pt x="8" y="0"/>
                    <a:pt x="8" y="0"/>
                  </a:cubicBezTo>
                  <a:cubicBezTo>
                    <a:pt x="9" y="2"/>
                    <a:pt x="9" y="2"/>
                    <a:pt x="9" y="2"/>
                  </a:cubicBezTo>
                  <a:cubicBezTo>
                    <a:pt x="10" y="2"/>
                    <a:pt x="10" y="2"/>
                    <a:pt x="9" y="3"/>
                  </a:cubicBezTo>
                  <a:cubicBezTo>
                    <a:pt x="3" y="10"/>
                    <a:pt x="3" y="10"/>
                    <a:pt x="3" y="10"/>
                  </a:cubicBezTo>
                  <a:cubicBezTo>
                    <a:pt x="3" y="11"/>
                    <a:pt x="2" y="11"/>
                    <a:pt x="2" y="11"/>
                  </a:cubicBezTo>
                  <a:lnTo>
                    <a:pt x="1" y="9"/>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0" name="Freeform 373"/>
            <p:cNvSpPr>
              <a:spLocks noChangeAspect="1"/>
            </p:cNvSpPr>
            <p:nvPr/>
          </p:nvSpPr>
          <p:spPr bwMode="auto">
            <a:xfrm>
              <a:off x="4272758" y="5584009"/>
              <a:ext cx="5609" cy="4126"/>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3"/>
                  </a:moveTo>
                  <a:cubicBezTo>
                    <a:pt x="2" y="3"/>
                    <a:pt x="1" y="3"/>
                    <a:pt x="1" y="2"/>
                  </a:cubicBezTo>
                  <a:cubicBezTo>
                    <a:pt x="1" y="1"/>
                    <a:pt x="0" y="1"/>
                    <a:pt x="1" y="1"/>
                  </a:cubicBezTo>
                  <a:cubicBezTo>
                    <a:pt x="3" y="0"/>
                    <a:pt x="3" y="1"/>
                    <a:pt x="3" y="2"/>
                  </a:cubicBezTo>
                  <a:cubicBezTo>
                    <a:pt x="4" y="2"/>
                    <a:pt x="3" y="3"/>
                    <a:pt x="3" y="3"/>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1" name="Freeform 374"/>
            <p:cNvSpPr>
              <a:spLocks noChangeAspect="1"/>
            </p:cNvSpPr>
            <p:nvPr/>
          </p:nvSpPr>
          <p:spPr bwMode="auto">
            <a:xfrm>
              <a:off x="4253826" y="5568191"/>
              <a:ext cx="32955" cy="17193"/>
            </a:xfrm>
            <a:custGeom>
              <a:avLst/>
              <a:gdLst>
                <a:gd name="T0" fmla="*/ 2147483647 w 23"/>
                <a:gd name="T1" fmla="*/ 2147483647 h 12"/>
                <a:gd name="T2" fmla="*/ 0 w 23"/>
                <a:gd name="T3" fmla="*/ 2147483647 h 12"/>
                <a:gd name="T4" fmla="*/ 2147483647 w 23"/>
                <a:gd name="T5" fmla="*/ 2147483647 h 12"/>
                <a:gd name="T6" fmla="*/ 2147483647 w 23"/>
                <a:gd name="T7" fmla="*/ 0 h 12"/>
                <a:gd name="T8" fmla="*/ 2147483647 w 23"/>
                <a:gd name="T9" fmla="*/ 2147483647 h 12"/>
                <a:gd name="T10" fmla="*/ 2147483647 w 23"/>
                <a:gd name="T11" fmla="*/ 2147483647 h 12"/>
                <a:gd name="T12" fmla="*/ 2147483647 w 23"/>
                <a:gd name="T13" fmla="*/ 2147483647 h 12"/>
                <a:gd name="T14" fmla="*/ 2147483647 w 23"/>
                <a:gd name="T15" fmla="*/ 2147483647 h 12"/>
                <a:gd name="T16" fmla="*/ 2147483647 w 23"/>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2"/>
                <a:gd name="T29" fmla="*/ 23 w 2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2">
                  <a:moveTo>
                    <a:pt x="1" y="9"/>
                  </a:moveTo>
                  <a:cubicBezTo>
                    <a:pt x="0" y="9"/>
                    <a:pt x="0" y="8"/>
                    <a:pt x="0" y="7"/>
                  </a:cubicBezTo>
                  <a:cubicBezTo>
                    <a:pt x="6" y="1"/>
                    <a:pt x="6" y="1"/>
                    <a:pt x="6" y="1"/>
                  </a:cubicBezTo>
                  <a:cubicBezTo>
                    <a:pt x="6" y="0"/>
                    <a:pt x="8" y="0"/>
                    <a:pt x="9" y="0"/>
                  </a:cubicBezTo>
                  <a:cubicBezTo>
                    <a:pt x="21" y="3"/>
                    <a:pt x="21" y="3"/>
                    <a:pt x="21" y="3"/>
                  </a:cubicBezTo>
                  <a:cubicBezTo>
                    <a:pt x="22" y="3"/>
                    <a:pt x="23" y="4"/>
                    <a:pt x="22" y="5"/>
                  </a:cubicBezTo>
                  <a:cubicBezTo>
                    <a:pt x="16" y="11"/>
                    <a:pt x="16" y="11"/>
                    <a:pt x="16" y="11"/>
                  </a:cubicBezTo>
                  <a:cubicBezTo>
                    <a:pt x="16" y="12"/>
                    <a:pt x="14" y="12"/>
                    <a:pt x="13" y="12"/>
                  </a:cubicBezTo>
                  <a:lnTo>
                    <a:pt x="1" y="9"/>
                  </a:ln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2" name="Freeform 375"/>
            <p:cNvSpPr>
              <a:spLocks noChangeAspect="1"/>
            </p:cNvSpPr>
            <p:nvPr/>
          </p:nvSpPr>
          <p:spPr bwMode="auto">
            <a:xfrm>
              <a:off x="4261539" y="5569567"/>
              <a:ext cx="23840" cy="15818"/>
            </a:xfrm>
            <a:custGeom>
              <a:avLst/>
              <a:gdLst>
                <a:gd name="T0" fmla="*/ 2147483647 w 17"/>
                <a:gd name="T1" fmla="*/ 2147483647 h 11"/>
                <a:gd name="T2" fmla="*/ 2147483647 w 17"/>
                <a:gd name="T3" fmla="*/ 2147483647 h 11"/>
                <a:gd name="T4" fmla="*/ 2147483647 w 17"/>
                <a:gd name="T5" fmla="*/ 2147483647 h 11"/>
                <a:gd name="T6" fmla="*/ 2147483647 w 17"/>
                <a:gd name="T7" fmla="*/ 2147483647 h 11"/>
                <a:gd name="T8" fmla="*/ 2147483647 w 17"/>
                <a:gd name="T9" fmla="*/ 2147483647 h 11"/>
                <a:gd name="T10" fmla="*/ 2147483647 w 17"/>
                <a:gd name="T11" fmla="*/ 2147483647 h 11"/>
                <a:gd name="T12" fmla="*/ 2147483647 w 17"/>
                <a:gd name="T13" fmla="*/ 2147483647 h 11"/>
                <a:gd name="T14" fmla="*/ 2147483647 w 17"/>
                <a:gd name="T15" fmla="*/ 0 h 11"/>
                <a:gd name="T16" fmla="*/ 2147483647 w 17"/>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1"/>
                <a:gd name="T29" fmla="*/ 17 w 1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1">
                  <a:moveTo>
                    <a:pt x="7" y="2"/>
                  </a:moveTo>
                  <a:cubicBezTo>
                    <a:pt x="7" y="4"/>
                    <a:pt x="7" y="5"/>
                    <a:pt x="2" y="8"/>
                  </a:cubicBezTo>
                  <a:cubicBezTo>
                    <a:pt x="1" y="8"/>
                    <a:pt x="0" y="9"/>
                    <a:pt x="1" y="9"/>
                  </a:cubicBezTo>
                  <a:cubicBezTo>
                    <a:pt x="8" y="11"/>
                    <a:pt x="8" y="11"/>
                    <a:pt x="8" y="11"/>
                  </a:cubicBezTo>
                  <a:cubicBezTo>
                    <a:pt x="9" y="11"/>
                    <a:pt x="10" y="10"/>
                    <a:pt x="11" y="10"/>
                  </a:cubicBezTo>
                  <a:cubicBezTo>
                    <a:pt x="16" y="3"/>
                    <a:pt x="16" y="3"/>
                    <a:pt x="16" y="3"/>
                  </a:cubicBezTo>
                  <a:cubicBezTo>
                    <a:pt x="17" y="3"/>
                    <a:pt x="17" y="2"/>
                    <a:pt x="15" y="2"/>
                  </a:cubicBezTo>
                  <a:cubicBezTo>
                    <a:pt x="9" y="0"/>
                    <a:pt x="9" y="0"/>
                    <a:pt x="9" y="0"/>
                  </a:cubicBezTo>
                  <a:cubicBezTo>
                    <a:pt x="8" y="0"/>
                    <a:pt x="7" y="1"/>
                    <a:pt x="7" y="2"/>
                  </a:cubicBez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3" name="Freeform 376"/>
            <p:cNvSpPr>
              <a:spLocks noChangeAspect="1"/>
            </p:cNvSpPr>
            <p:nvPr/>
          </p:nvSpPr>
          <p:spPr bwMode="auto">
            <a:xfrm>
              <a:off x="4253826" y="5568191"/>
              <a:ext cx="25943" cy="15818"/>
            </a:xfrm>
            <a:custGeom>
              <a:avLst/>
              <a:gdLst>
                <a:gd name="T0" fmla="*/ 2147483647 w 18"/>
                <a:gd name="T1" fmla="*/ 2147483647 h 11"/>
                <a:gd name="T2" fmla="*/ 2147483647 w 18"/>
                <a:gd name="T3" fmla="*/ 2147483647 h 11"/>
                <a:gd name="T4" fmla="*/ 2147483647 w 18"/>
                <a:gd name="T5" fmla="*/ 2147483647 h 11"/>
                <a:gd name="T6" fmla="*/ 2147483647 w 18"/>
                <a:gd name="T7" fmla="*/ 2147483647 h 11"/>
                <a:gd name="T8" fmla="*/ 2147483647 w 18"/>
                <a:gd name="T9" fmla="*/ 0 h 11"/>
                <a:gd name="T10" fmla="*/ 2147483647 w 18"/>
                <a:gd name="T11" fmla="*/ 2147483647 h 11"/>
                <a:gd name="T12" fmla="*/ 2147483647 w 18"/>
                <a:gd name="T13" fmla="*/ 2147483647 h 11"/>
                <a:gd name="T14" fmla="*/ 2147483647 w 18"/>
                <a:gd name="T15" fmla="*/ 0 h 11"/>
                <a:gd name="T16" fmla="*/ 2147483647 w 18"/>
                <a:gd name="T17" fmla="*/ 2147483647 h 11"/>
                <a:gd name="T18" fmla="*/ 0 w 18"/>
                <a:gd name="T19" fmla="*/ 2147483647 h 11"/>
                <a:gd name="T20" fmla="*/ 2147483647 w 18"/>
                <a:gd name="T21" fmla="*/ 2147483647 h 11"/>
                <a:gd name="T22" fmla="*/ 2147483647 w 18"/>
                <a:gd name="T23" fmla="*/ 2147483647 h 11"/>
                <a:gd name="T24" fmla="*/ 2147483647 w 18"/>
                <a:gd name="T25" fmla="*/ 2147483647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1"/>
                <a:gd name="T41" fmla="*/ 18 w 18"/>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1">
                  <a:moveTo>
                    <a:pt x="11" y="11"/>
                  </a:moveTo>
                  <a:cubicBezTo>
                    <a:pt x="2" y="9"/>
                    <a:pt x="2" y="9"/>
                    <a:pt x="2" y="9"/>
                  </a:cubicBezTo>
                  <a:cubicBezTo>
                    <a:pt x="1" y="9"/>
                    <a:pt x="0" y="8"/>
                    <a:pt x="1" y="7"/>
                  </a:cubicBezTo>
                  <a:cubicBezTo>
                    <a:pt x="6" y="1"/>
                    <a:pt x="6" y="1"/>
                    <a:pt x="6" y="1"/>
                  </a:cubicBezTo>
                  <a:cubicBezTo>
                    <a:pt x="7" y="0"/>
                    <a:pt x="8" y="0"/>
                    <a:pt x="10" y="0"/>
                  </a:cubicBezTo>
                  <a:cubicBezTo>
                    <a:pt x="18" y="2"/>
                    <a:pt x="18" y="2"/>
                    <a:pt x="18" y="2"/>
                  </a:cubicBezTo>
                  <a:cubicBezTo>
                    <a:pt x="18" y="2"/>
                    <a:pt x="18" y="2"/>
                    <a:pt x="18" y="2"/>
                  </a:cubicBezTo>
                  <a:cubicBezTo>
                    <a:pt x="9" y="0"/>
                    <a:pt x="9" y="0"/>
                    <a:pt x="9" y="0"/>
                  </a:cubicBezTo>
                  <a:cubicBezTo>
                    <a:pt x="8" y="0"/>
                    <a:pt x="6" y="0"/>
                    <a:pt x="6" y="1"/>
                  </a:cubicBezTo>
                  <a:cubicBezTo>
                    <a:pt x="0" y="7"/>
                    <a:pt x="0" y="7"/>
                    <a:pt x="0" y="7"/>
                  </a:cubicBezTo>
                  <a:cubicBezTo>
                    <a:pt x="0" y="8"/>
                    <a:pt x="0" y="9"/>
                    <a:pt x="1" y="9"/>
                  </a:cubicBezTo>
                  <a:cubicBezTo>
                    <a:pt x="10" y="11"/>
                    <a:pt x="10" y="11"/>
                    <a:pt x="10" y="11"/>
                  </a:cubicBezTo>
                  <a:lnTo>
                    <a:pt x="1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4" name="Freeform 377"/>
            <p:cNvSpPr>
              <a:spLocks noChangeAspect="1"/>
            </p:cNvSpPr>
            <p:nvPr/>
          </p:nvSpPr>
          <p:spPr bwMode="auto">
            <a:xfrm>
              <a:off x="4136731" y="5386629"/>
              <a:ext cx="62405" cy="43328"/>
            </a:xfrm>
            <a:custGeom>
              <a:avLst/>
              <a:gdLst>
                <a:gd name="T0" fmla="*/ 2147483647 w 44"/>
                <a:gd name="T1" fmla="*/ 0 h 31"/>
                <a:gd name="T2" fmla="*/ 2147483647 w 44"/>
                <a:gd name="T3" fmla="*/ 2147483647 h 31"/>
                <a:gd name="T4" fmla="*/ 2147483647 w 44"/>
                <a:gd name="T5" fmla="*/ 2147483647 h 31"/>
                <a:gd name="T6" fmla="*/ 0 w 44"/>
                <a:gd name="T7" fmla="*/ 2147483647 h 31"/>
                <a:gd name="T8" fmla="*/ 2147483647 w 44"/>
                <a:gd name="T9" fmla="*/ 0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43" y="0"/>
                  </a:moveTo>
                  <a:cubicBezTo>
                    <a:pt x="44" y="15"/>
                    <a:pt x="44" y="15"/>
                    <a:pt x="44" y="15"/>
                  </a:cubicBezTo>
                  <a:cubicBezTo>
                    <a:pt x="44" y="15"/>
                    <a:pt x="30" y="31"/>
                    <a:pt x="12" y="28"/>
                  </a:cubicBezTo>
                  <a:cubicBezTo>
                    <a:pt x="7" y="25"/>
                    <a:pt x="1" y="19"/>
                    <a:pt x="0" y="13"/>
                  </a:cubicBezTo>
                  <a:lnTo>
                    <a:pt x="43" y="0"/>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5" name="Freeform 378"/>
            <p:cNvSpPr>
              <a:spLocks noChangeAspect="1"/>
            </p:cNvSpPr>
            <p:nvPr/>
          </p:nvSpPr>
          <p:spPr bwMode="auto">
            <a:xfrm>
              <a:off x="3991588" y="5371499"/>
              <a:ext cx="206145" cy="174685"/>
            </a:xfrm>
            <a:custGeom>
              <a:avLst/>
              <a:gdLst>
                <a:gd name="T0" fmla="*/ 2147483647 w 146"/>
                <a:gd name="T1" fmla="*/ 0 h 126"/>
                <a:gd name="T2" fmla="*/ 2147483647 w 146"/>
                <a:gd name="T3" fmla="*/ 2147483647 h 126"/>
                <a:gd name="T4" fmla="*/ 2147483647 w 146"/>
                <a:gd name="T5" fmla="*/ 2147483647 h 126"/>
                <a:gd name="T6" fmla="*/ 2147483647 w 146"/>
                <a:gd name="T7" fmla="*/ 2147483647 h 126"/>
                <a:gd name="T8" fmla="*/ 2147483647 w 146"/>
                <a:gd name="T9" fmla="*/ 2147483647 h 126"/>
                <a:gd name="T10" fmla="*/ 2147483647 w 146"/>
                <a:gd name="T11" fmla="*/ 2147483647 h 126"/>
                <a:gd name="T12" fmla="*/ 0 w 146"/>
                <a:gd name="T13" fmla="*/ 2147483647 h 126"/>
                <a:gd name="T14" fmla="*/ 2147483647 w 146"/>
                <a:gd name="T15" fmla="*/ 2147483647 h 126"/>
                <a:gd name="T16" fmla="*/ 2147483647 w 146"/>
                <a:gd name="T17" fmla="*/ 2147483647 h 126"/>
                <a:gd name="T18" fmla="*/ 2147483647 w 146"/>
                <a:gd name="T19" fmla="*/ 0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126"/>
                <a:gd name="T32" fmla="*/ 146 w 146"/>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126">
                  <a:moveTo>
                    <a:pt x="145" y="0"/>
                  </a:moveTo>
                  <a:cubicBezTo>
                    <a:pt x="146" y="11"/>
                    <a:pt x="146" y="11"/>
                    <a:pt x="146" y="11"/>
                  </a:cubicBezTo>
                  <a:cubicBezTo>
                    <a:pt x="146" y="11"/>
                    <a:pt x="145" y="23"/>
                    <a:pt x="110" y="31"/>
                  </a:cubicBezTo>
                  <a:cubicBezTo>
                    <a:pt x="98" y="38"/>
                    <a:pt x="71" y="73"/>
                    <a:pt x="58" y="88"/>
                  </a:cubicBezTo>
                  <a:cubicBezTo>
                    <a:pt x="49" y="102"/>
                    <a:pt x="33" y="126"/>
                    <a:pt x="33" y="126"/>
                  </a:cubicBezTo>
                  <a:cubicBezTo>
                    <a:pt x="2" y="115"/>
                    <a:pt x="2" y="115"/>
                    <a:pt x="2" y="115"/>
                  </a:cubicBezTo>
                  <a:cubicBezTo>
                    <a:pt x="0" y="110"/>
                    <a:pt x="0" y="110"/>
                    <a:pt x="0" y="110"/>
                  </a:cubicBezTo>
                  <a:cubicBezTo>
                    <a:pt x="46" y="75"/>
                    <a:pt x="46" y="75"/>
                    <a:pt x="46" y="75"/>
                  </a:cubicBezTo>
                  <a:cubicBezTo>
                    <a:pt x="112" y="8"/>
                    <a:pt x="112" y="8"/>
                    <a:pt x="112" y="8"/>
                  </a:cubicBezTo>
                  <a:lnTo>
                    <a:pt x="145" y="0"/>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6" name="Freeform 379"/>
            <p:cNvSpPr>
              <a:spLocks noChangeAspect="1"/>
            </p:cNvSpPr>
            <p:nvPr/>
          </p:nvSpPr>
          <p:spPr bwMode="auto">
            <a:xfrm>
              <a:off x="3990186" y="5350867"/>
              <a:ext cx="206145" cy="189815"/>
            </a:xfrm>
            <a:custGeom>
              <a:avLst/>
              <a:gdLst>
                <a:gd name="T0" fmla="*/ 2147483647 w 146"/>
                <a:gd name="T1" fmla="*/ 2147483647 h 137"/>
                <a:gd name="T2" fmla="*/ 2147483647 w 146"/>
                <a:gd name="T3" fmla="*/ 0 h 137"/>
                <a:gd name="T4" fmla="*/ 0 w 146"/>
                <a:gd name="T5" fmla="*/ 2147483647 h 137"/>
                <a:gd name="T6" fmla="*/ 2147483647 w 146"/>
                <a:gd name="T7" fmla="*/ 2147483647 h 137"/>
                <a:gd name="T8" fmla="*/ 2147483647 w 146"/>
                <a:gd name="T9" fmla="*/ 2147483647 h 137"/>
                <a:gd name="T10" fmla="*/ 2147483647 w 146"/>
                <a:gd name="T11" fmla="*/ 2147483647 h 137"/>
                <a:gd name="T12" fmla="*/ 0 60000 65536"/>
                <a:gd name="T13" fmla="*/ 0 60000 65536"/>
                <a:gd name="T14" fmla="*/ 0 60000 65536"/>
                <a:gd name="T15" fmla="*/ 0 60000 65536"/>
                <a:gd name="T16" fmla="*/ 0 60000 65536"/>
                <a:gd name="T17" fmla="*/ 0 60000 65536"/>
                <a:gd name="T18" fmla="*/ 0 w 146"/>
                <a:gd name="T19" fmla="*/ 0 h 137"/>
                <a:gd name="T20" fmla="*/ 146 w 146"/>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146" h="137">
                  <a:moveTo>
                    <a:pt x="146" y="15"/>
                  </a:moveTo>
                  <a:cubicBezTo>
                    <a:pt x="146" y="15"/>
                    <a:pt x="113" y="3"/>
                    <a:pt x="102" y="0"/>
                  </a:cubicBezTo>
                  <a:cubicBezTo>
                    <a:pt x="80" y="2"/>
                    <a:pt x="26" y="60"/>
                    <a:pt x="0" y="126"/>
                  </a:cubicBezTo>
                  <a:cubicBezTo>
                    <a:pt x="22" y="135"/>
                    <a:pt x="31" y="137"/>
                    <a:pt x="31" y="137"/>
                  </a:cubicBezTo>
                  <a:cubicBezTo>
                    <a:pt x="31" y="137"/>
                    <a:pt x="63" y="76"/>
                    <a:pt x="109" y="39"/>
                  </a:cubicBezTo>
                  <a:cubicBezTo>
                    <a:pt x="122" y="34"/>
                    <a:pt x="132" y="33"/>
                    <a:pt x="146" y="15"/>
                  </a:cubicBezTo>
                  <a:close/>
                </a:path>
              </a:pathLst>
            </a:custGeom>
            <a:solidFill>
              <a:srgbClr val="5B7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7" name="Freeform 380"/>
            <p:cNvSpPr>
              <a:spLocks noChangeAspect="1"/>
            </p:cNvSpPr>
            <p:nvPr/>
          </p:nvSpPr>
          <p:spPr bwMode="auto">
            <a:xfrm>
              <a:off x="4029451" y="5370123"/>
              <a:ext cx="166878" cy="170558"/>
            </a:xfrm>
            <a:custGeom>
              <a:avLst/>
              <a:gdLst>
                <a:gd name="T0" fmla="*/ 2147483647 w 118"/>
                <a:gd name="T1" fmla="*/ 0 h 123"/>
                <a:gd name="T2" fmla="*/ 2147483647 w 118"/>
                <a:gd name="T3" fmla="*/ 2147483647 h 123"/>
                <a:gd name="T4" fmla="*/ 2147483647 w 118"/>
                <a:gd name="T5" fmla="*/ 2147483647 h 123"/>
                <a:gd name="T6" fmla="*/ 0 w 118"/>
                <a:gd name="T7" fmla="*/ 2147483647 h 123"/>
                <a:gd name="T8" fmla="*/ 2147483647 w 118"/>
                <a:gd name="T9" fmla="*/ 2147483647 h 123"/>
                <a:gd name="T10" fmla="*/ 2147483647 w 118"/>
                <a:gd name="T11" fmla="*/ 2147483647 h 123"/>
                <a:gd name="T12" fmla="*/ 2147483647 w 118"/>
                <a:gd name="T13" fmla="*/ 2147483647 h 123"/>
                <a:gd name="T14" fmla="*/ 2147483647 w 118"/>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123"/>
                <a:gd name="T26" fmla="*/ 118 w 118"/>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123">
                  <a:moveTo>
                    <a:pt x="116" y="0"/>
                  </a:moveTo>
                  <a:cubicBezTo>
                    <a:pt x="103" y="18"/>
                    <a:pt x="92" y="19"/>
                    <a:pt x="79" y="24"/>
                  </a:cubicBezTo>
                  <a:cubicBezTo>
                    <a:pt x="33" y="61"/>
                    <a:pt x="1" y="122"/>
                    <a:pt x="1" y="122"/>
                  </a:cubicBezTo>
                  <a:cubicBezTo>
                    <a:pt x="0" y="122"/>
                    <a:pt x="0" y="122"/>
                    <a:pt x="0" y="122"/>
                  </a:cubicBezTo>
                  <a:cubicBezTo>
                    <a:pt x="2" y="123"/>
                    <a:pt x="3" y="123"/>
                    <a:pt x="3" y="123"/>
                  </a:cubicBezTo>
                  <a:cubicBezTo>
                    <a:pt x="3" y="123"/>
                    <a:pt x="35" y="62"/>
                    <a:pt x="81" y="25"/>
                  </a:cubicBezTo>
                  <a:cubicBezTo>
                    <a:pt x="94" y="20"/>
                    <a:pt x="104" y="19"/>
                    <a:pt x="118" y="1"/>
                  </a:cubicBezTo>
                  <a:cubicBezTo>
                    <a:pt x="118" y="1"/>
                    <a:pt x="118" y="1"/>
                    <a:pt x="116" y="0"/>
                  </a:cubicBez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8" name="Freeform 381"/>
            <p:cNvSpPr>
              <a:spLocks noChangeAspect="1"/>
            </p:cNvSpPr>
            <p:nvPr/>
          </p:nvSpPr>
          <p:spPr bwMode="auto">
            <a:xfrm>
              <a:off x="4145145" y="5453340"/>
              <a:ext cx="61002" cy="22007"/>
            </a:xfrm>
            <a:custGeom>
              <a:avLst/>
              <a:gdLst>
                <a:gd name="T0" fmla="*/ 2147483647 w 87"/>
                <a:gd name="T1" fmla="*/ 2147483647 h 32"/>
                <a:gd name="T2" fmla="*/ 0 w 87"/>
                <a:gd name="T3" fmla="*/ 2147483647 h 32"/>
                <a:gd name="T4" fmla="*/ 0 w 87"/>
                <a:gd name="T5" fmla="*/ 0 h 32"/>
                <a:gd name="T6" fmla="*/ 2147483647 w 87"/>
                <a:gd name="T7" fmla="*/ 2147483647 h 32"/>
                <a:gd name="T8" fmla="*/ 2147483647 w 87"/>
                <a:gd name="T9" fmla="*/ 2147483647 h 32"/>
                <a:gd name="T10" fmla="*/ 0 60000 65536"/>
                <a:gd name="T11" fmla="*/ 0 60000 65536"/>
                <a:gd name="T12" fmla="*/ 0 60000 65536"/>
                <a:gd name="T13" fmla="*/ 0 60000 65536"/>
                <a:gd name="T14" fmla="*/ 0 60000 65536"/>
                <a:gd name="T15" fmla="*/ 0 w 87"/>
                <a:gd name="T16" fmla="*/ 0 h 32"/>
                <a:gd name="T17" fmla="*/ 87 w 87"/>
                <a:gd name="T18" fmla="*/ 32 h 32"/>
              </a:gdLst>
              <a:ahLst/>
              <a:cxnLst>
                <a:cxn ang="T10">
                  <a:pos x="T0" y="T1"/>
                </a:cxn>
                <a:cxn ang="T11">
                  <a:pos x="T2" y="T3"/>
                </a:cxn>
                <a:cxn ang="T12">
                  <a:pos x="T4" y="T5"/>
                </a:cxn>
                <a:cxn ang="T13">
                  <a:pos x="T6" y="T7"/>
                </a:cxn>
                <a:cxn ang="T14">
                  <a:pos x="T8" y="T9"/>
                </a:cxn>
              </a:cxnLst>
              <a:rect l="T15" t="T16" r="T17" b="T18"/>
              <a:pathLst>
                <a:path w="87" h="32">
                  <a:moveTo>
                    <a:pt x="85" y="32"/>
                  </a:moveTo>
                  <a:lnTo>
                    <a:pt x="0" y="2"/>
                  </a:lnTo>
                  <a:lnTo>
                    <a:pt x="0" y="0"/>
                  </a:lnTo>
                  <a:lnTo>
                    <a:pt x="87" y="30"/>
                  </a:lnTo>
                  <a:lnTo>
                    <a:pt x="85" y="32"/>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49" name="Freeform 382"/>
            <p:cNvSpPr>
              <a:spLocks noChangeAspect="1"/>
            </p:cNvSpPr>
            <p:nvPr/>
          </p:nvSpPr>
          <p:spPr bwMode="auto">
            <a:xfrm>
              <a:off x="4143742" y="5454715"/>
              <a:ext cx="61002" cy="22007"/>
            </a:xfrm>
            <a:custGeom>
              <a:avLst/>
              <a:gdLst>
                <a:gd name="T0" fmla="*/ 2147483647 w 87"/>
                <a:gd name="T1" fmla="*/ 2147483647 h 32"/>
                <a:gd name="T2" fmla="*/ 0 w 87"/>
                <a:gd name="T3" fmla="*/ 2147483647 h 32"/>
                <a:gd name="T4" fmla="*/ 2147483647 w 87"/>
                <a:gd name="T5" fmla="*/ 0 h 32"/>
                <a:gd name="T6" fmla="*/ 2147483647 w 87"/>
                <a:gd name="T7" fmla="*/ 2147483647 h 32"/>
                <a:gd name="T8" fmla="*/ 2147483647 w 87"/>
                <a:gd name="T9" fmla="*/ 2147483647 h 32"/>
                <a:gd name="T10" fmla="*/ 0 60000 65536"/>
                <a:gd name="T11" fmla="*/ 0 60000 65536"/>
                <a:gd name="T12" fmla="*/ 0 60000 65536"/>
                <a:gd name="T13" fmla="*/ 0 60000 65536"/>
                <a:gd name="T14" fmla="*/ 0 60000 65536"/>
                <a:gd name="T15" fmla="*/ 0 w 87"/>
                <a:gd name="T16" fmla="*/ 0 h 32"/>
                <a:gd name="T17" fmla="*/ 87 w 87"/>
                <a:gd name="T18" fmla="*/ 32 h 32"/>
              </a:gdLst>
              <a:ahLst/>
              <a:cxnLst>
                <a:cxn ang="T10">
                  <a:pos x="T0" y="T1"/>
                </a:cxn>
                <a:cxn ang="T11">
                  <a:pos x="T2" y="T3"/>
                </a:cxn>
                <a:cxn ang="T12">
                  <a:pos x="T4" y="T5"/>
                </a:cxn>
                <a:cxn ang="T13">
                  <a:pos x="T6" y="T7"/>
                </a:cxn>
                <a:cxn ang="T14">
                  <a:pos x="T8" y="T9"/>
                </a:cxn>
              </a:cxnLst>
              <a:rect l="T15" t="T16" r="T17" b="T18"/>
              <a:pathLst>
                <a:path w="87" h="32">
                  <a:moveTo>
                    <a:pt x="87" y="32"/>
                  </a:moveTo>
                  <a:lnTo>
                    <a:pt x="0" y="2"/>
                  </a:lnTo>
                  <a:lnTo>
                    <a:pt x="2" y="0"/>
                  </a:lnTo>
                  <a:lnTo>
                    <a:pt x="87" y="30"/>
                  </a:lnTo>
                  <a:lnTo>
                    <a:pt x="87"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0" name="Freeform 383"/>
            <p:cNvSpPr>
              <a:spLocks noChangeAspect="1"/>
            </p:cNvSpPr>
            <p:nvPr/>
          </p:nvSpPr>
          <p:spPr bwMode="auto">
            <a:xfrm>
              <a:off x="4138133" y="5460217"/>
              <a:ext cx="61002" cy="22007"/>
            </a:xfrm>
            <a:custGeom>
              <a:avLst/>
              <a:gdLst>
                <a:gd name="T0" fmla="*/ 2147483647 w 87"/>
                <a:gd name="T1" fmla="*/ 2147483647 h 32"/>
                <a:gd name="T2" fmla="*/ 0 w 87"/>
                <a:gd name="T3" fmla="*/ 2147483647 h 32"/>
                <a:gd name="T4" fmla="*/ 2147483647 w 87"/>
                <a:gd name="T5" fmla="*/ 0 h 32"/>
                <a:gd name="T6" fmla="*/ 2147483647 w 87"/>
                <a:gd name="T7" fmla="*/ 2147483647 h 32"/>
                <a:gd name="T8" fmla="*/ 2147483647 w 87"/>
                <a:gd name="T9" fmla="*/ 2147483647 h 32"/>
                <a:gd name="T10" fmla="*/ 0 60000 65536"/>
                <a:gd name="T11" fmla="*/ 0 60000 65536"/>
                <a:gd name="T12" fmla="*/ 0 60000 65536"/>
                <a:gd name="T13" fmla="*/ 0 60000 65536"/>
                <a:gd name="T14" fmla="*/ 0 60000 65536"/>
                <a:gd name="T15" fmla="*/ 0 w 87"/>
                <a:gd name="T16" fmla="*/ 0 h 32"/>
                <a:gd name="T17" fmla="*/ 87 w 87"/>
                <a:gd name="T18" fmla="*/ 32 h 32"/>
              </a:gdLst>
              <a:ahLst/>
              <a:cxnLst>
                <a:cxn ang="T10">
                  <a:pos x="T0" y="T1"/>
                </a:cxn>
                <a:cxn ang="T11">
                  <a:pos x="T2" y="T3"/>
                </a:cxn>
                <a:cxn ang="T12">
                  <a:pos x="T4" y="T5"/>
                </a:cxn>
                <a:cxn ang="T13">
                  <a:pos x="T6" y="T7"/>
                </a:cxn>
                <a:cxn ang="T14">
                  <a:pos x="T8" y="T9"/>
                </a:cxn>
              </a:cxnLst>
              <a:rect l="T15" t="T16" r="T17" b="T18"/>
              <a:pathLst>
                <a:path w="87" h="32">
                  <a:moveTo>
                    <a:pt x="85" y="32"/>
                  </a:moveTo>
                  <a:lnTo>
                    <a:pt x="0" y="2"/>
                  </a:lnTo>
                  <a:lnTo>
                    <a:pt x="2" y="0"/>
                  </a:lnTo>
                  <a:lnTo>
                    <a:pt x="87" y="30"/>
                  </a:lnTo>
                  <a:lnTo>
                    <a:pt x="85" y="32"/>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1" name="Freeform 384"/>
            <p:cNvSpPr>
              <a:spLocks noChangeAspect="1"/>
            </p:cNvSpPr>
            <p:nvPr/>
          </p:nvSpPr>
          <p:spPr bwMode="auto">
            <a:xfrm>
              <a:off x="4138133" y="5461592"/>
              <a:ext cx="59600" cy="23384"/>
            </a:xfrm>
            <a:custGeom>
              <a:avLst/>
              <a:gdLst>
                <a:gd name="T0" fmla="*/ 2147483647 w 85"/>
                <a:gd name="T1" fmla="*/ 2147483647 h 34"/>
                <a:gd name="T2" fmla="*/ 0 w 85"/>
                <a:gd name="T3" fmla="*/ 2147483647 h 34"/>
                <a:gd name="T4" fmla="*/ 0 w 85"/>
                <a:gd name="T5" fmla="*/ 0 h 34"/>
                <a:gd name="T6" fmla="*/ 2147483647 w 85"/>
                <a:gd name="T7" fmla="*/ 2147483647 h 34"/>
                <a:gd name="T8" fmla="*/ 2147483647 w 85"/>
                <a:gd name="T9" fmla="*/ 2147483647 h 34"/>
                <a:gd name="T10" fmla="*/ 0 60000 65536"/>
                <a:gd name="T11" fmla="*/ 0 60000 65536"/>
                <a:gd name="T12" fmla="*/ 0 60000 65536"/>
                <a:gd name="T13" fmla="*/ 0 60000 65536"/>
                <a:gd name="T14" fmla="*/ 0 60000 65536"/>
                <a:gd name="T15" fmla="*/ 0 w 85"/>
                <a:gd name="T16" fmla="*/ 0 h 34"/>
                <a:gd name="T17" fmla="*/ 85 w 85"/>
                <a:gd name="T18" fmla="*/ 34 h 34"/>
              </a:gdLst>
              <a:ahLst/>
              <a:cxnLst>
                <a:cxn ang="T10">
                  <a:pos x="T0" y="T1"/>
                </a:cxn>
                <a:cxn ang="T11">
                  <a:pos x="T2" y="T3"/>
                </a:cxn>
                <a:cxn ang="T12">
                  <a:pos x="T4" y="T5"/>
                </a:cxn>
                <a:cxn ang="T13">
                  <a:pos x="T6" y="T7"/>
                </a:cxn>
                <a:cxn ang="T14">
                  <a:pos x="T8" y="T9"/>
                </a:cxn>
              </a:cxnLst>
              <a:rect l="T15" t="T16" r="T17" b="T18"/>
              <a:pathLst>
                <a:path w="85" h="34">
                  <a:moveTo>
                    <a:pt x="85" y="34"/>
                  </a:moveTo>
                  <a:lnTo>
                    <a:pt x="0" y="4"/>
                  </a:lnTo>
                  <a:lnTo>
                    <a:pt x="0" y="0"/>
                  </a:lnTo>
                  <a:lnTo>
                    <a:pt x="85" y="30"/>
                  </a:lnTo>
                  <a:lnTo>
                    <a:pt x="8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2" name="Freeform 385"/>
            <p:cNvSpPr>
              <a:spLocks noChangeAspect="1"/>
            </p:cNvSpPr>
            <p:nvPr/>
          </p:nvSpPr>
          <p:spPr bwMode="auto">
            <a:xfrm>
              <a:off x="4132523" y="5467095"/>
              <a:ext cx="61002" cy="22695"/>
            </a:xfrm>
            <a:custGeom>
              <a:avLst/>
              <a:gdLst>
                <a:gd name="T0" fmla="*/ 2147483647 w 87"/>
                <a:gd name="T1" fmla="*/ 2147483647 h 33"/>
                <a:gd name="T2" fmla="*/ 0 w 87"/>
                <a:gd name="T3" fmla="*/ 2147483647 h 33"/>
                <a:gd name="T4" fmla="*/ 0 w 87"/>
                <a:gd name="T5" fmla="*/ 0 h 33"/>
                <a:gd name="T6" fmla="*/ 2147483647 w 87"/>
                <a:gd name="T7" fmla="*/ 2147483647 h 33"/>
                <a:gd name="T8" fmla="*/ 2147483647 w 87"/>
                <a:gd name="T9" fmla="*/ 2147483647 h 33"/>
                <a:gd name="T10" fmla="*/ 0 60000 65536"/>
                <a:gd name="T11" fmla="*/ 0 60000 65536"/>
                <a:gd name="T12" fmla="*/ 0 60000 65536"/>
                <a:gd name="T13" fmla="*/ 0 60000 65536"/>
                <a:gd name="T14" fmla="*/ 0 60000 65536"/>
                <a:gd name="T15" fmla="*/ 0 w 87"/>
                <a:gd name="T16" fmla="*/ 0 h 33"/>
                <a:gd name="T17" fmla="*/ 87 w 87"/>
                <a:gd name="T18" fmla="*/ 33 h 33"/>
              </a:gdLst>
              <a:ahLst/>
              <a:cxnLst>
                <a:cxn ang="T10">
                  <a:pos x="T0" y="T1"/>
                </a:cxn>
                <a:cxn ang="T11">
                  <a:pos x="T2" y="T3"/>
                </a:cxn>
                <a:cxn ang="T12">
                  <a:pos x="T4" y="T5"/>
                </a:cxn>
                <a:cxn ang="T13">
                  <a:pos x="T6" y="T7"/>
                </a:cxn>
                <a:cxn ang="T14">
                  <a:pos x="T8" y="T9"/>
                </a:cxn>
              </a:cxnLst>
              <a:rect l="T15" t="T16" r="T17" b="T18"/>
              <a:pathLst>
                <a:path w="87" h="33">
                  <a:moveTo>
                    <a:pt x="85" y="33"/>
                  </a:moveTo>
                  <a:lnTo>
                    <a:pt x="0" y="4"/>
                  </a:lnTo>
                  <a:lnTo>
                    <a:pt x="0" y="0"/>
                  </a:lnTo>
                  <a:lnTo>
                    <a:pt x="87" y="30"/>
                  </a:lnTo>
                  <a:lnTo>
                    <a:pt x="85" y="33"/>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3" name="Freeform 386"/>
            <p:cNvSpPr>
              <a:spLocks noChangeAspect="1"/>
            </p:cNvSpPr>
            <p:nvPr/>
          </p:nvSpPr>
          <p:spPr bwMode="auto">
            <a:xfrm>
              <a:off x="4131121" y="5469846"/>
              <a:ext cx="61002" cy="22695"/>
            </a:xfrm>
            <a:custGeom>
              <a:avLst/>
              <a:gdLst>
                <a:gd name="T0" fmla="*/ 2147483647 w 87"/>
                <a:gd name="T1" fmla="*/ 2147483647 h 33"/>
                <a:gd name="T2" fmla="*/ 0 w 87"/>
                <a:gd name="T3" fmla="*/ 2147483647 h 33"/>
                <a:gd name="T4" fmla="*/ 2147483647 w 87"/>
                <a:gd name="T5" fmla="*/ 0 h 33"/>
                <a:gd name="T6" fmla="*/ 2147483647 w 87"/>
                <a:gd name="T7" fmla="*/ 2147483647 h 33"/>
                <a:gd name="T8" fmla="*/ 2147483647 w 87"/>
                <a:gd name="T9" fmla="*/ 2147483647 h 33"/>
                <a:gd name="T10" fmla="*/ 0 60000 65536"/>
                <a:gd name="T11" fmla="*/ 0 60000 65536"/>
                <a:gd name="T12" fmla="*/ 0 60000 65536"/>
                <a:gd name="T13" fmla="*/ 0 60000 65536"/>
                <a:gd name="T14" fmla="*/ 0 60000 65536"/>
                <a:gd name="T15" fmla="*/ 0 w 87"/>
                <a:gd name="T16" fmla="*/ 0 h 33"/>
                <a:gd name="T17" fmla="*/ 87 w 87"/>
                <a:gd name="T18" fmla="*/ 33 h 33"/>
              </a:gdLst>
              <a:ahLst/>
              <a:cxnLst>
                <a:cxn ang="T10">
                  <a:pos x="T0" y="T1"/>
                </a:cxn>
                <a:cxn ang="T11">
                  <a:pos x="T2" y="T3"/>
                </a:cxn>
                <a:cxn ang="T12">
                  <a:pos x="T4" y="T5"/>
                </a:cxn>
                <a:cxn ang="T13">
                  <a:pos x="T6" y="T7"/>
                </a:cxn>
                <a:cxn ang="T14">
                  <a:pos x="T8" y="T9"/>
                </a:cxn>
              </a:cxnLst>
              <a:rect l="T15" t="T16" r="T17" b="T18"/>
              <a:pathLst>
                <a:path w="87" h="33">
                  <a:moveTo>
                    <a:pt x="87" y="33"/>
                  </a:moveTo>
                  <a:lnTo>
                    <a:pt x="0" y="2"/>
                  </a:lnTo>
                  <a:lnTo>
                    <a:pt x="2" y="0"/>
                  </a:lnTo>
                  <a:lnTo>
                    <a:pt x="87" y="29"/>
                  </a:lnTo>
                  <a:lnTo>
                    <a:pt x="87"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4" name="Freeform 387"/>
            <p:cNvSpPr>
              <a:spLocks noChangeAspect="1"/>
            </p:cNvSpPr>
            <p:nvPr/>
          </p:nvSpPr>
          <p:spPr bwMode="auto">
            <a:xfrm>
              <a:off x="4125512" y="5473971"/>
              <a:ext cx="61002" cy="24071"/>
            </a:xfrm>
            <a:custGeom>
              <a:avLst/>
              <a:gdLst>
                <a:gd name="T0" fmla="*/ 2147483647 w 87"/>
                <a:gd name="T1" fmla="*/ 2147483647 h 35"/>
                <a:gd name="T2" fmla="*/ 0 w 87"/>
                <a:gd name="T3" fmla="*/ 2147483647 h 35"/>
                <a:gd name="T4" fmla="*/ 2147483647 w 87"/>
                <a:gd name="T5" fmla="*/ 0 h 35"/>
                <a:gd name="T6" fmla="*/ 2147483647 w 87"/>
                <a:gd name="T7" fmla="*/ 2147483647 h 35"/>
                <a:gd name="T8" fmla="*/ 2147483647 w 87"/>
                <a:gd name="T9" fmla="*/ 2147483647 h 35"/>
                <a:gd name="T10" fmla="*/ 0 60000 65536"/>
                <a:gd name="T11" fmla="*/ 0 60000 65536"/>
                <a:gd name="T12" fmla="*/ 0 60000 65536"/>
                <a:gd name="T13" fmla="*/ 0 60000 65536"/>
                <a:gd name="T14" fmla="*/ 0 60000 65536"/>
                <a:gd name="T15" fmla="*/ 0 w 87"/>
                <a:gd name="T16" fmla="*/ 0 h 35"/>
                <a:gd name="T17" fmla="*/ 87 w 87"/>
                <a:gd name="T18" fmla="*/ 35 h 35"/>
              </a:gdLst>
              <a:ahLst/>
              <a:cxnLst>
                <a:cxn ang="T10">
                  <a:pos x="T0" y="T1"/>
                </a:cxn>
                <a:cxn ang="T11">
                  <a:pos x="T2" y="T3"/>
                </a:cxn>
                <a:cxn ang="T12">
                  <a:pos x="T4" y="T5"/>
                </a:cxn>
                <a:cxn ang="T13">
                  <a:pos x="T6" y="T7"/>
                </a:cxn>
                <a:cxn ang="T14">
                  <a:pos x="T8" y="T9"/>
                </a:cxn>
              </a:cxnLst>
              <a:rect l="T15" t="T16" r="T17" b="T18"/>
              <a:pathLst>
                <a:path w="87" h="35">
                  <a:moveTo>
                    <a:pt x="87" y="35"/>
                  </a:moveTo>
                  <a:lnTo>
                    <a:pt x="0" y="4"/>
                  </a:lnTo>
                  <a:lnTo>
                    <a:pt x="2" y="0"/>
                  </a:lnTo>
                  <a:lnTo>
                    <a:pt x="87" y="31"/>
                  </a:lnTo>
                  <a:lnTo>
                    <a:pt x="87" y="35"/>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5" name="Freeform 388"/>
            <p:cNvSpPr>
              <a:spLocks noChangeAspect="1"/>
            </p:cNvSpPr>
            <p:nvPr/>
          </p:nvSpPr>
          <p:spPr bwMode="auto">
            <a:xfrm>
              <a:off x="4125512" y="5476722"/>
              <a:ext cx="61002" cy="22695"/>
            </a:xfrm>
            <a:custGeom>
              <a:avLst/>
              <a:gdLst>
                <a:gd name="T0" fmla="*/ 2147483647 w 87"/>
                <a:gd name="T1" fmla="*/ 2147483647 h 33"/>
                <a:gd name="T2" fmla="*/ 0 w 87"/>
                <a:gd name="T3" fmla="*/ 2147483647 h 33"/>
                <a:gd name="T4" fmla="*/ 0 w 87"/>
                <a:gd name="T5" fmla="*/ 0 h 33"/>
                <a:gd name="T6" fmla="*/ 2147483647 w 87"/>
                <a:gd name="T7" fmla="*/ 2147483647 h 33"/>
                <a:gd name="T8" fmla="*/ 2147483647 w 87"/>
                <a:gd name="T9" fmla="*/ 2147483647 h 33"/>
                <a:gd name="T10" fmla="*/ 0 60000 65536"/>
                <a:gd name="T11" fmla="*/ 0 60000 65536"/>
                <a:gd name="T12" fmla="*/ 0 60000 65536"/>
                <a:gd name="T13" fmla="*/ 0 60000 65536"/>
                <a:gd name="T14" fmla="*/ 0 60000 65536"/>
                <a:gd name="T15" fmla="*/ 0 w 87"/>
                <a:gd name="T16" fmla="*/ 0 h 33"/>
                <a:gd name="T17" fmla="*/ 87 w 87"/>
                <a:gd name="T18" fmla="*/ 33 h 33"/>
              </a:gdLst>
              <a:ahLst/>
              <a:cxnLst>
                <a:cxn ang="T10">
                  <a:pos x="T0" y="T1"/>
                </a:cxn>
                <a:cxn ang="T11">
                  <a:pos x="T2" y="T3"/>
                </a:cxn>
                <a:cxn ang="T12">
                  <a:pos x="T4" y="T5"/>
                </a:cxn>
                <a:cxn ang="T13">
                  <a:pos x="T6" y="T7"/>
                </a:cxn>
                <a:cxn ang="T14">
                  <a:pos x="T8" y="T9"/>
                </a:cxn>
              </a:cxnLst>
              <a:rect l="T15" t="T16" r="T17" b="T18"/>
              <a:pathLst>
                <a:path w="87" h="33">
                  <a:moveTo>
                    <a:pt x="85" y="33"/>
                  </a:moveTo>
                  <a:lnTo>
                    <a:pt x="0" y="2"/>
                  </a:lnTo>
                  <a:lnTo>
                    <a:pt x="0" y="0"/>
                  </a:lnTo>
                  <a:lnTo>
                    <a:pt x="87" y="31"/>
                  </a:lnTo>
                  <a:lnTo>
                    <a:pt x="85"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6" name="Freeform 389"/>
            <p:cNvSpPr>
              <a:spLocks noChangeAspect="1"/>
            </p:cNvSpPr>
            <p:nvPr/>
          </p:nvSpPr>
          <p:spPr bwMode="auto">
            <a:xfrm>
              <a:off x="4119902" y="5480850"/>
              <a:ext cx="61002" cy="24071"/>
            </a:xfrm>
            <a:custGeom>
              <a:avLst/>
              <a:gdLst>
                <a:gd name="T0" fmla="*/ 2147483647 w 87"/>
                <a:gd name="T1" fmla="*/ 2147483647 h 35"/>
                <a:gd name="T2" fmla="*/ 0 w 87"/>
                <a:gd name="T3" fmla="*/ 2147483647 h 35"/>
                <a:gd name="T4" fmla="*/ 0 w 87"/>
                <a:gd name="T5" fmla="*/ 0 h 35"/>
                <a:gd name="T6" fmla="*/ 2147483647 w 87"/>
                <a:gd name="T7" fmla="*/ 2147483647 h 35"/>
                <a:gd name="T8" fmla="*/ 2147483647 w 87"/>
                <a:gd name="T9" fmla="*/ 2147483647 h 35"/>
                <a:gd name="T10" fmla="*/ 0 60000 65536"/>
                <a:gd name="T11" fmla="*/ 0 60000 65536"/>
                <a:gd name="T12" fmla="*/ 0 60000 65536"/>
                <a:gd name="T13" fmla="*/ 0 60000 65536"/>
                <a:gd name="T14" fmla="*/ 0 60000 65536"/>
                <a:gd name="T15" fmla="*/ 0 w 87"/>
                <a:gd name="T16" fmla="*/ 0 h 35"/>
                <a:gd name="T17" fmla="*/ 87 w 87"/>
                <a:gd name="T18" fmla="*/ 35 h 35"/>
              </a:gdLst>
              <a:ahLst/>
              <a:cxnLst>
                <a:cxn ang="T10">
                  <a:pos x="T0" y="T1"/>
                </a:cxn>
                <a:cxn ang="T11">
                  <a:pos x="T2" y="T3"/>
                </a:cxn>
                <a:cxn ang="T12">
                  <a:pos x="T4" y="T5"/>
                </a:cxn>
                <a:cxn ang="T13">
                  <a:pos x="T6" y="T7"/>
                </a:cxn>
                <a:cxn ang="T14">
                  <a:pos x="T8" y="T9"/>
                </a:cxn>
              </a:cxnLst>
              <a:rect l="T15" t="T16" r="T17" b="T18"/>
              <a:pathLst>
                <a:path w="87" h="35">
                  <a:moveTo>
                    <a:pt x="85" y="35"/>
                  </a:moveTo>
                  <a:lnTo>
                    <a:pt x="0" y="4"/>
                  </a:lnTo>
                  <a:lnTo>
                    <a:pt x="0" y="0"/>
                  </a:lnTo>
                  <a:lnTo>
                    <a:pt x="87" y="31"/>
                  </a:lnTo>
                  <a:lnTo>
                    <a:pt x="85" y="35"/>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7" name="Freeform 390"/>
            <p:cNvSpPr>
              <a:spLocks noChangeAspect="1"/>
            </p:cNvSpPr>
            <p:nvPr/>
          </p:nvSpPr>
          <p:spPr bwMode="auto">
            <a:xfrm>
              <a:off x="4118500" y="5483601"/>
              <a:ext cx="61002" cy="22695"/>
            </a:xfrm>
            <a:custGeom>
              <a:avLst/>
              <a:gdLst>
                <a:gd name="T0" fmla="*/ 2147483647 w 87"/>
                <a:gd name="T1" fmla="*/ 2147483647 h 33"/>
                <a:gd name="T2" fmla="*/ 0 w 87"/>
                <a:gd name="T3" fmla="*/ 2147483647 h 33"/>
                <a:gd name="T4" fmla="*/ 2147483647 w 87"/>
                <a:gd name="T5" fmla="*/ 0 h 33"/>
                <a:gd name="T6" fmla="*/ 2147483647 w 87"/>
                <a:gd name="T7" fmla="*/ 2147483647 h 33"/>
                <a:gd name="T8" fmla="*/ 2147483647 w 87"/>
                <a:gd name="T9" fmla="*/ 2147483647 h 33"/>
                <a:gd name="T10" fmla="*/ 0 60000 65536"/>
                <a:gd name="T11" fmla="*/ 0 60000 65536"/>
                <a:gd name="T12" fmla="*/ 0 60000 65536"/>
                <a:gd name="T13" fmla="*/ 0 60000 65536"/>
                <a:gd name="T14" fmla="*/ 0 60000 65536"/>
                <a:gd name="T15" fmla="*/ 0 w 87"/>
                <a:gd name="T16" fmla="*/ 0 h 33"/>
                <a:gd name="T17" fmla="*/ 87 w 87"/>
                <a:gd name="T18" fmla="*/ 33 h 33"/>
              </a:gdLst>
              <a:ahLst/>
              <a:cxnLst>
                <a:cxn ang="T10">
                  <a:pos x="T0" y="T1"/>
                </a:cxn>
                <a:cxn ang="T11">
                  <a:pos x="T2" y="T3"/>
                </a:cxn>
                <a:cxn ang="T12">
                  <a:pos x="T4" y="T5"/>
                </a:cxn>
                <a:cxn ang="T13">
                  <a:pos x="T6" y="T7"/>
                </a:cxn>
                <a:cxn ang="T14">
                  <a:pos x="T8" y="T9"/>
                </a:cxn>
              </a:cxnLst>
              <a:rect l="T15" t="T16" r="T17" b="T18"/>
              <a:pathLst>
                <a:path w="87" h="33">
                  <a:moveTo>
                    <a:pt x="87" y="33"/>
                  </a:moveTo>
                  <a:lnTo>
                    <a:pt x="0" y="2"/>
                  </a:lnTo>
                  <a:lnTo>
                    <a:pt x="2" y="0"/>
                  </a:lnTo>
                  <a:lnTo>
                    <a:pt x="87" y="31"/>
                  </a:lnTo>
                  <a:lnTo>
                    <a:pt x="87"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8" name="Freeform 391"/>
            <p:cNvSpPr>
              <a:spLocks noChangeAspect="1"/>
            </p:cNvSpPr>
            <p:nvPr/>
          </p:nvSpPr>
          <p:spPr bwMode="auto">
            <a:xfrm>
              <a:off x="4114293" y="5489790"/>
              <a:ext cx="59600" cy="22007"/>
            </a:xfrm>
            <a:custGeom>
              <a:avLst/>
              <a:gdLst>
                <a:gd name="T0" fmla="*/ 2147483647 w 85"/>
                <a:gd name="T1" fmla="*/ 2147483647 h 32"/>
                <a:gd name="T2" fmla="*/ 0 w 85"/>
                <a:gd name="T3" fmla="*/ 2147483647 h 32"/>
                <a:gd name="T4" fmla="*/ 0 w 85"/>
                <a:gd name="T5" fmla="*/ 0 h 32"/>
                <a:gd name="T6" fmla="*/ 2147483647 w 85"/>
                <a:gd name="T7" fmla="*/ 2147483647 h 32"/>
                <a:gd name="T8" fmla="*/ 2147483647 w 85"/>
                <a:gd name="T9" fmla="*/ 2147483647 h 32"/>
                <a:gd name="T10" fmla="*/ 0 60000 65536"/>
                <a:gd name="T11" fmla="*/ 0 60000 65536"/>
                <a:gd name="T12" fmla="*/ 0 60000 65536"/>
                <a:gd name="T13" fmla="*/ 0 60000 65536"/>
                <a:gd name="T14" fmla="*/ 0 60000 65536"/>
                <a:gd name="T15" fmla="*/ 0 w 85"/>
                <a:gd name="T16" fmla="*/ 0 h 32"/>
                <a:gd name="T17" fmla="*/ 85 w 85"/>
                <a:gd name="T18" fmla="*/ 32 h 32"/>
              </a:gdLst>
              <a:ahLst/>
              <a:cxnLst>
                <a:cxn ang="T10">
                  <a:pos x="T0" y="T1"/>
                </a:cxn>
                <a:cxn ang="T11">
                  <a:pos x="T2" y="T3"/>
                </a:cxn>
                <a:cxn ang="T12">
                  <a:pos x="T4" y="T5"/>
                </a:cxn>
                <a:cxn ang="T13">
                  <a:pos x="T6" y="T7"/>
                </a:cxn>
                <a:cxn ang="T14">
                  <a:pos x="T8" y="T9"/>
                </a:cxn>
              </a:cxnLst>
              <a:rect l="T15" t="T16" r="T17" b="T18"/>
              <a:pathLst>
                <a:path w="85" h="32">
                  <a:moveTo>
                    <a:pt x="85" y="32"/>
                  </a:moveTo>
                  <a:lnTo>
                    <a:pt x="0" y="2"/>
                  </a:lnTo>
                  <a:lnTo>
                    <a:pt x="0" y="0"/>
                  </a:lnTo>
                  <a:lnTo>
                    <a:pt x="85" y="30"/>
                  </a:lnTo>
                  <a:lnTo>
                    <a:pt x="85" y="32"/>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59" name="Freeform 392"/>
            <p:cNvSpPr>
              <a:spLocks noChangeAspect="1"/>
            </p:cNvSpPr>
            <p:nvPr/>
          </p:nvSpPr>
          <p:spPr bwMode="auto">
            <a:xfrm>
              <a:off x="4112891" y="5491165"/>
              <a:ext cx="61002" cy="22007"/>
            </a:xfrm>
            <a:custGeom>
              <a:avLst/>
              <a:gdLst>
                <a:gd name="T0" fmla="*/ 2147483647 w 87"/>
                <a:gd name="T1" fmla="*/ 2147483647 h 32"/>
                <a:gd name="T2" fmla="*/ 0 w 87"/>
                <a:gd name="T3" fmla="*/ 2147483647 h 32"/>
                <a:gd name="T4" fmla="*/ 2147483647 w 87"/>
                <a:gd name="T5" fmla="*/ 0 h 32"/>
                <a:gd name="T6" fmla="*/ 2147483647 w 87"/>
                <a:gd name="T7" fmla="*/ 2147483647 h 32"/>
                <a:gd name="T8" fmla="*/ 2147483647 w 87"/>
                <a:gd name="T9" fmla="*/ 2147483647 h 32"/>
                <a:gd name="T10" fmla="*/ 0 60000 65536"/>
                <a:gd name="T11" fmla="*/ 0 60000 65536"/>
                <a:gd name="T12" fmla="*/ 0 60000 65536"/>
                <a:gd name="T13" fmla="*/ 0 60000 65536"/>
                <a:gd name="T14" fmla="*/ 0 60000 65536"/>
                <a:gd name="T15" fmla="*/ 0 w 87"/>
                <a:gd name="T16" fmla="*/ 0 h 32"/>
                <a:gd name="T17" fmla="*/ 87 w 87"/>
                <a:gd name="T18" fmla="*/ 32 h 32"/>
              </a:gdLst>
              <a:ahLst/>
              <a:cxnLst>
                <a:cxn ang="T10">
                  <a:pos x="T0" y="T1"/>
                </a:cxn>
                <a:cxn ang="T11">
                  <a:pos x="T2" y="T3"/>
                </a:cxn>
                <a:cxn ang="T12">
                  <a:pos x="T4" y="T5"/>
                </a:cxn>
                <a:cxn ang="T13">
                  <a:pos x="T6" y="T7"/>
                </a:cxn>
                <a:cxn ang="T14">
                  <a:pos x="T8" y="T9"/>
                </a:cxn>
              </a:cxnLst>
              <a:rect l="T15" t="T16" r="T17" b="T18"/>
              <a:pathLst>
                <a:path w="87" h="32">
                  <a:moveTo>
                    <a:pt x="85" y="32"/>
                  </a:moveTo>
                  <a:lnTo>
                    <a:pt x="0" y="4"/>
                  </a:lnTo>
                  <a:lnTo>
                    <a:pt x="2" y="0"/>
                  </a:lnTo>
                  <a:lnTo>
                    <a:pt x="87" y="30"/>
                  </a:lnTo>
                  <a:lnTo>
                    <a:pt x="8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0" name="Freeform 393"/>
            <p:cNvSpPr>
              <a:spLocks noChangeAspect="1"/>
            </p:cNvSpPr>
            <p:nvPr/>
          </p:nvSpPr>
          <p:spPr bwMode="auto">
            <a:xfrm>
              <a:off x="4107281" y="5496667"/>
              <a:ext cx="60300" cy="22007"/>
            </a:xfrm>
            <a:custGeom>
              <a:avLst/>
              <a:gdLst>
                <a:gd name="T0" fmla="*/ 2147483647 w 86"/>
                <a:gd name="T1" fmla="*/ 2147483647 h 32"/>
                <a:gd name="T2" fmla="*/ 0 w 86"/>
                <a:gd name="T3" fmla="*/ 2147483647 h 32"/>
                <a:gd name="T4" fmla="*/ 0 w 86"/>
                <a:gd name="T5" fmla="*/ 0 h 32"/>
                <a:gd name="T6" fmla="*/ 2147483647 w 86"/>
                <a:gd name="T7" fmla="*/ 2147483647 h 32"/>
                <a:gd name="T8" fmla="*/ 2147483647 w 86"/>
                <a:gd name="T9" fmla="*/ 2147483647 h 32"/>
                <a:gd name="T10" fmla="*/ 0 60000 65536"/>
                <a:gd name="T11" fmla="*/ 0 60000 65536"/>
                <a:gd name="T12" fmla="*/ 0 60000 65536"/>
                <a:gd name="T13" fmla="*/ 0 60000 65536"/>
                <a:gd name="T14" fmla="*/ 0 60000 65536"/>
                <a:gd name="T15" fmla="*/ 0 w 86"/>
                <a:gd name="T16" fmla="*/ 0 h 32"/>
                <a:gd name="T17" fmla="*/ 86 w 86"/>
                <a:gd name="T18" fmla="*/ 32 h 32"/>
              </a:gdLst>
              <a:ahLst/>
              <a:cxnLst>
                <a:cxn ang="T10">
                  <a:pos x="T0" y="T1"/>
                </a:cxn>
                <a:cxn ang="T11">
                  <a:pos x="T2" y="T3"/>
                </a:cxn>
                <a:cxn ang="T12">
                  <a:pos x="T4" y="T5"/>
                </a:cxn>
                <a:cxn ang="T13">
                  <a:pos x="T6" y="T7"/>
                </a:cxn>
                <a:cxn ang="T14">
                  <a:pos x="T8" y="T9"/>
                </a:cxn>
              </a:cxnLst>
              <a:rect l="T15" t="T16" r="T17" b="T18"/>
              <a:pathLst>
                <a:path w="86" h="32">
                  <a:moveTo>
                    <a:pt x="84" y="32"/>
                  </a:moveTo>
                  <a:lnTo>
                    <a:pt x="0" y="2"/>
                  </a:lnTo>
                  <a:lnTo>
                    <a:pt x="0" y="0"/>
                  </a:lnTo>
                  <a:lnTo>
                    <a:pt x="86" y="30"/>
                  </a:lnTo>
                  <a:lnTo>
                    <a:pt x="84" y="32"/>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1" name="Freeform 394"/>
            <p:cNvSpPr>
              <a:spLocks noChangeAspect="1"/>
            </p:cNvSpPr>
            <p:nvPr/>
          </p:nvSpPr>
          <p:spPr bwMode="auto">
            <a:xfrm>
              <a:off x="4105879" y="5498043"/>
              <a:ext cx="60300" cy="23384"/>
            </a:xfrm>
            <a:custGeom>
              <a:avLst/>
              <a:gdLst>
                <a:gd name="T0" fmla="*/ 2147483647 w 86"/>
                <a:gd name="T1" fmla="*/ 2147483647 h 34"/>
                <a:gd name="T2" fmla="*/ 0 w 86"/>
                <a:gd name="T3" fmla="*/ 2147483647 h 34"/>
                <a:gd name="T4" fmla="*/ 2147483647 w 86"/>
                <a:gd name="T5" fmla="*/ 0 h 34"/>
                <a:gd name="T6" fmla="*/ 2147483647 w 86"/>
                <a:gd name="T7" fmla="*/ 2147483647 h 34"/>
                <a:gd name="T8" fmla="*/ 2147483647 w 86"/>
                <a:gd name="T9" fmla="*/ 2147483647 h 34"/>
                <a:gd name="T10" fmla="*/ 0 60000 65536"/>
                <a:gd name="T11" fmla="*/ 0 60000 65536"/>
                <a:gd name="T12" fmla="*/ 0 60000 65536"/>
                <a:gd name="T13" fmla="*/ 0 60000 65536"/>
                <a:gd name="T14" fmla="*/ 0 60000 65536"/>
                <a:gd name="T15" fmla="*/ 0 w 86"/>
                <a:gd name="T16" fmla="*/ 0 h 34"/>
                <a:gd name="T17" fmla="*/ 86 w 86"/>
                <a:gd name="T18" fmla="*/ 34 h 34"/>
              </a:gdLst>
              <a:ahLst/>
              <a:cxnLst>
                <a:cxn ang="T10">
                  <a:pos x="T0" y="T1"/>
                </a:cxn>
                <a:cxn ang="T11">
                  <a:pos x="T2" y="T3"/>
                </a:cxn>
                <a:cxn ang="T12">
                  <a:pos x="T4" y="T5"/>
                </a:cxn>
                <a:cxn ang="T13">
                  <a:pos x="T6" y="T7"/>
                </a:cxn>
                <a:cxn ang="T14">
                  <a:pos x="T8" y="T9"/>
                </a:cxn>
              </a:cxnLst>
              <a:rect l="T15" t="T16" r="T17" b="T18"/>
              <a:pathLst>
                <a:path w="86" h="34">
                  <a:moveTo>
                    <a:pt x="86" y="34"/>
                  </a:moveTo>
                  <a:lnTo>
                    <a:pt x="0" y="4"/>
                  </a:lnTo>
                  <a:lnTo>
                    <a:pt x="2" y="0"/>
                  </a:lnTo>
                  <a:lnTo>
                    <a:pt x="86" y="30"/>
                  </a:lnTo>
                  <a:lnTo>
                    <a:pt x="86"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2" name="Freeform 395"/>
            <p:cNvSpPr>
              <a:spLocks noChangeAspect="1"/>
            </p:cNvSpPr>
            <p:nvPr/>
          </p:nvSpPr>
          <p:spPr bwMode="auto">
            <a:xfrm>
              <a:off x="4101672" y="5503544"/>
              <a:ext cx="60300" cy="22007"/>
            </a:xfrm>
            <a:custGeom>
              <a:avLst/>
              <a:gdLst>
                <a:gd name="T0" fmla="*/ 2147483647 w 86"/>
                <a:gd name="T1" fmla="*/ 2147483647 h 32"/>
                <a:gd name="T2" fmla="*/ 0 w 86"/>
                <a:gd name="T3" fmla="*/ 2147483647 h 32"/>
                <a:gd name="T4" fmla="*/ 0 w 86"/>
                <a:gd name="T5" fmla="*/ 0 h 32"/>
                <a:gd name="T6" fmla="*/ 2147483647 w 86"/>
                <a:gd name="T7" fmla="*/ 2147483647 h 32"/>
                <a:gd name="T8" fmla="*/ 2147483647 w 86"/>
                <a:gd name="T9" fmla="*/ 2147483647 h 32"/>
                <a:gd name="T10" fmla="*/ 0 60000 65536"/>
                <a:gd name="T11" fmla="*/ 0 60000 65536"/>
                <a:gd name="T12" fmla="*/ 0 60000 65536"/>
                <a:gd name="T13" fmla="*/ 0 60000 65536"/>
                <a:gd name="T14" fmla="*/ 0 60000 65536"/>
                <a:gd name="T15" fmla="*/ 0 w 86"/>
                <a:gd name="T16" fmla="*/ 0 h 32"/>
                <a:gd name="T17" fmla="*/ 86 w 86"/>
                <a:gd name="T18" fmla="*/ 32 h 32"/>
              </a:gdLst>
              <a:ahLst/>
              <a:cxnLst>
                <a:cxn ang="T10">
                  <a:pos x="T0" y="T1"/>
                </a:cxn>
                <a:cxn ang="T11">
                  <a:pos x="T2" y="T3"/>
                </a:cxn>
                <a:cxn ang="T12">
                  <a:pos x="T4" y="T5"/>
                </a:cxn>
                <a:cxn ang="T13">
                  <a:pos x="T6" y="T7"/>
                </a:cxn>
                <a:cxn ang="T14">
                  <a:pos x="T8" y="T9"/>
                </a:cxn>
              </a:cxnLst>
              <a:rect l="T15" t="T16" r="T17" b="T18"/>
              <a:pathLst>
                <a:path w="86" h="32">
                  <a:moveTo>
                    <a:pt x="84" y="32"/>
                  </a:moveTo>
                  <a:lnTo>
                    <a:pt x="0" y="4"/>
                  </a:lnTo>
                  <a:lnTo>
                    <a:pt x="0" y="0"/>
                  </a:lnTo>
                  <a:lnTo>
                    <a:pt x="86" y="30"/>
                  </a:lnTo>
                  <a:lnTo>
                    <a:pt x="84" y="32"/>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3" name="Freeform 396"/>
            <p:cNvSpPr>
              <a:spLocks noChangeAspect="1"/>
            </p:cNvSpPr>
            <p:nvPr/>
          </p:nvSpPr>
          <p:spPr bwMode="auto">
            <a:xfrm>
              <a:off x="4100269" y="5506295"/>
              <a:ext cx="60300" cy="22007"/>
            </a:xfrm>
            <a:custGeom>
              <a:avLst/>
              <a:gdLst>
                <a:gd name="T0" fmla="*/ 2147483647 w 86"/>
                <a:gd name="T1" fmla="*/ 2147483647 h 32"/>
                <a:gd name="T2" fmla="*/ 0 w 86"/>
                <a:gd name="T3" fmla="*/ 2147483647 h 32"/>
                <a:gd name="T4" fmla="*/ 2147483647 w 86"/>
                <a:gd name="T5" fmla="*/ 0 h 32"/>
                <a:gd name="T6" fmla="*/ 2147483647 w 86"/>
                <a:gd name="T7" fmla="*/ 2147483647 h 32"/>
                <a:gd name="T8" fmla="*/ 2147483647 w 86"/>
                <a:gd name="T9" fmla="*/ 2147483647 h 32"/>
                <a:gd name="T10" fmla="*/ 0 60000 65536"/>
                <a:gd name="T11" fmla="*/ 0 60000 65536"/>
                <a:gd name="T12" fmla="*/ 0 60000 65536"/>
                <a:gd name="T13" fmla="*/ 0 60000 65536"/>
                <a:gd name="T14" fmla="*/ 0 60000 65536"/>
                <a:gd name="T15" fmla="*/ 0 w 86"/>
                <a:gd name="T16" fmla="*/ 0 h 32"/>
                <a:gd name="T17" fmla="*/ 86 w 86"/>
                <a:gd name="T18" fmla="*/ 32 h 32"/>
              </a:gdLst>
              <a:ahLst/>
              <a:cxnLst>
                <a:cxn ang="T10">
                  <a:pos x="T0" y="T1"/>
                </a:cxn>
                <a:cxn ang="T11">
                  <a:pos x="T2" y="T3"/>
                </a:cxn>
                <a:cxn ang="T12">
                  <a:pos x="T4" y="T5"/>
                </a:cxn>
                <a:cxn ang="T13">
                  <a:pos x="T6" y="T7"/>
                </a:cxn>
                <a:cxn ang="T14">
                  <a:pos x="T8" y="T9"/>
                </a:cxn>
              </a:cxnLst>
              <a:rect l="T15" t="T16" r="T17" b="T18"/>
              <a:pathLst>
                <a:path w="86" h="32">
                  <a:moveTo>
                    <a:pt x="86" y="32"/>
                  </a:moveTo>
                  <a:lnTo>
                    <a:pt x="0" y="2"/>
                  </a:lnTo>
                  <a:lnTo>
                    <a:pt x="2" y="0"/>
                  </a:lnTo>
                  <a:lnTo>
                    <a:pt x="86" y="28"/>
                  </a:lnTo>
                  <a:lnTo>
                    <a:pt x="8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4" name="Freeform 397"/>
            <p:cNvSpPr>
              <a:spLocks noChangeAspect="1"/>
            </p:cNvSpPr>
            <p:nvPr/>
          </p:nvSpPr>
          <p:spPr bwMode="auto">
            <a:xfrm>
              <a:off x="4094660" y="5510422"/>
              <a:ext cx="60300" cy="23384"/>
            </a:xfrm>
            <a:custGeom>
              <a:avLst/>
              <a:gdLst>
                <a:gd name="T0" fmla="*/ 2147483647 w 86"/>
                <a:gd name="T1" fmla="*/ 2147483647 h 34"/>
                <a:gd name="T2" fmla="*/ 0 w 86"/>
                <a:gd name="T3" fmla="*/ 2147483647 h 34"/>
                <a:gd name="T4" fmla="*/ 2147483647 w 86"/>
                <a:gd name="T5" fmla="*/ 0 h 34"/>
                <a:gd name="T6" fmla="*/ 2147483647 w 86"/>
                <a:gd name="T7" fmla="*/ 2147483647 h 34"/>
                <a:gd name="T8" fmla="*/ 2147483647 w 86"/>
                <a:gd name="T9" fmla="*/ 2147483647 h 34"/>
                <a:gd name="T10" fmla="*/ 0 60000 65536"/>
                <a:gd name="T11" fmla="*/ 0 60000 65536"/>
                <a:gd name="T12" fmla="*/ 0 60000 65536"/>
                <a:gd name="T13" fmla="*/ 0 60000 65536"/>
                <a:gd name="T14" fmla="*/ 0 60000 65536"/>
                <a:gd name="T15" fmla="*/ 0 w 86"/>
                <a:gd name="T16" fmla="*/ 0 h 34"/>
                <a:gd name="T17" fmla="*/ 86 w 86"/>
                <a:gd name="T18" fmla="*/ 34 h 34"/>
              </a:gdLst>
              <a:ahLst/>
              <a:cxnLst>
                <a:cxn ang="T10">
                  <a:pos x="T0" y="T1"/>
                </a:cxn>
                <a:cxn ang="T11">
                  <a:pos x="T2" y="T3"/>
                </a:cxn>
                <a:cxn ang="T12">
                  <a:pos x="T4" y="T5"/>
                </a:cxn>
                <a:cxn ang="T13">
                  <a:pos x="T6" y="T7"/>
                </a:cxn>
                <a:cxn ang="T14">
                  <a:pos x="T8" y="T9"/>
                </a:cxn>
              </a:cxnLst>
              <a:rect l="T15" t="T16" r="T17" b="T18"/>
              <a:pathLst>
                <a:path w="86" h="34">
                  <a:moveTo>
                    <a:pt x="84" y="34"/>
                  </a:moveTo>
                  <a:lnTo>
                    <a:pt x="0" y="4"/>
                  </a:lnTo>
                  <a:lnTo>
                    <a:pt x="2" y="0"/>
                  </a:lnTo>
                  <a:lnTo>
                    <a:pt x="86" y="30"/>
                  </a:lnTo>
                  <a:lnTo>
                    <a:pt x="84" y="34"/>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5" name="Freeform 398"/>
            <p:cNvSpPr>
              <a:spLocks noChangeAspect="1"/>
            </p:cNvSpPr>
            <p:nvPr/>
          </p:nvSpPr>
          <p:spPr bwMode="auto">
            <a:xfrm>
              <a:off x="4094660" y="5513173"/>
              <a:ext cx="58898" cy="22007"/>
            </a:xfrm>
            <a:custGeom>
              <a:avLst/>
              <a:gdLst>
                <a:gd name="T0" fmla="*/ 2147483647 w 84"/>
                <a:gd name="T1" fmla="*/ 2147483647 h 32"/>
                <a:gd name="T2" fmla="*/ 0 w 84"/>
                <a:gd name="T3" fmla="*/ 2147483647 h 32"/>
                <a:gd name="T4" fmla="*/ 0 w 84"/>
                <a:gd name="T5" fmla="*/ 0 h 32"/>
                <a:gd name="T6" fmla="*/ 2147483647 w 84"/>
                <a:gd name="T7" fmla="*/ 2147483647 h 32"/>
                <a:gd name="T8" fmla="*/ 2147483647 w 84"/>
                <a:gd name="T9" fmla="*/ 2147483647 h 32"/>
                <a:gd name="T10" fmla="*/ 0 60000 65536"/>
                <a:gd name="T11" fmla="*/ 0 60000 65536"/>
                <a:gd name="T12" fmla="*/ 0 60000 65536"/>
                <a:gd name="T13" fmla="*/ 0 60000 65536"/>
                <a:gd name="T14" fmla="*/ 0 60000 65536"/>
                <a:gd name="T15" fmla="*/ 0 w 84"/>
                <a:gd name="T16" fmla="*/ 0 h 32"/>
                <a:gd name="T17" fmla="*/ 84 w 84"/>
                <a:gd name="T18" fmla="*/ 32 h 32"/>
              </a:gdLst>
              <a:ahLst/>
              <a:cxnLst>
                <a:cxn ang="T10">
                  <a:pos x="T0" y="T1"/>
                </a:cxn>
                <a:cxn ang="T11">
                  <a:pos x="T2" y="T3"/>
                </a:cxn>
                <a:cxn ang="T12">
                  <a:pos x="T4" y="T5"/>
                </a:cxn>
                <a:cxn ang="T13">
                  <a:pos x="T6" y="T7"/>
                </a:cxn>
                <a:cxn ang="T14">
                  <a:pos x="T8" y="T9"/>
                </a:cxn>
              </a:cxnLst>
              <a:rect l="T15" t="T16" r="T17" b="T18"/>
              <a:pathLst>
                <a:path w="84" h="32">
                  <a:moveTo>
                    <a:pt x="84" y="32"/>
                  </a:moveTo>
                  <a:lnTo>
                    <a:pt x="0" y="2"/>
                  </a:lnTo>
                  <a:lnTo>
                    <a:pt x="0" y="0"/>
                  </a:lnTo>
                  <a:lnTo>
                    <a:pt x="84" y="30"/>
                  </a:lnTo>
                  <a:lnTo>
                    <a:pt x="84"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6" name="Freeform 399"/>
            <p:cNvSpPr>
              <a:spLocks noChangeAspect="1"/>
            </p:cNvSpPr>
            <p:nvPr/>
          </p:nvSpPr>
          <p:spPr bwMode="auto">
            <a:xfrm>
              <a:off x="4089051" y="5518674"/>
              <a:ext cx="60300" cy="22007"/>
            </a:xfrm>
            <a:custGeom>
              <a:avLst/>
              <a:gdLst>
                <a:gd name="T0" fmla="*/ 2147483647 w 86"/>
                <a:gd name="T1" fmla="*/ 2147483647 h 32"/>
                <a:gd name="T2" fmla="*/ 0 w 86"/>
                <a:gd name="T3" fmla="*/ 2147483647 h 32"/>
                <a:gd name="T4" fmla="*/ 0 w 86"/>
                <a:gd name="T5" fmla="*/ 0 h 32"/>
                <a:gd name="T6" fmla="*/ 2147483647 w 86"/>
                <a:gd name="T7" fmla="*/ 2147483647 h 32"/>
                <a:gd name="T8" fmla="*/ 2147483647 w 86"/>
                <a:gd name="T9" fmla="*/ 2147483647 h 32"/>
                <a:gd name="T10" fmla="*/ 0 60000 65536"/>
                <a:gd name="T11" fmla="*/ 0 60000 65536"/>
                <a:gd name="T12" fmla="*/ 0 60000 65536"/>
                <a:gd name="T13" fmla="*/ 0 60000 65536"/>
                <a:gd name="T14" fmla="*/ 0 60000 65536"/>
                <a:gd name="T15" fmla="*/ 0 w 86"/>
                <a:gd name="T16" fmla="*/ 0 h 32"/>
                <a:gd name="T17" fmla="*/ 86 w 86"/>
                <a:gd name="T18" fmla="*/ 32 h 32"/>
              </a:gdLst>
              <a:ahLst/>
              <a:cxnLst>
                <a:cxn ang="T10">
                  <a:pos x="T0" y="T1"/>
                </a:cxn>
                <a:cxn ang="T11">
                  <a:pos x="T2" y="T3"/>
                </a:cxn>
                <a:cxn ang="T12">
                  <a:pos x="T4" y="T5"/>
                </a:cxn>
                <a:cxn ang="T13">
                  <a:pos x="T6" y="T7"/>
                </a:cxn>
                <a:cxn ang="T14">
                  <a:pos x="T8" y="T9"/>
                </a:cxn>
              </a:cxnLst>
              <a:rect l="T15" t="T16" r="T17" b="T18"/>
              <a:pathLst>
                <a:path w="86" h="32">
                  <a:moveTo>
                    <a:pt x="84" y="32"/>
                  </a:moveTo>
                  <a:lnTo>
                    <a:pt x="0" y="2"/>
                  </a:lnTo>
                  <a:lnTo>
                    <a:pt x="0" y="0"/>
                  </a:lnTo>
                  <a:lnTo>
                    <a:pt x="86" y="30"/>
                  </a:lnTo>
                  <a:lnTo>
                    <a:pt x="84" y="32"/>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7" name="Freeform 400"/>
            <p:cNvSpPr>
              <a:spLocks noChangeAspect="1"/>
            </p:cNvSpPr>
            <p:nvPr/>
          </p:nvSpPr>
          <p:spPr bwMode="auto">
            <a:xfrm>
              <a:off x="4087648" y="5520050"/>
              <a:ext cx="60300" cy="22007"/>
            </a:xfrm>
            <a:custGeom>
              <a:avLst/>
              <a:gdLst>
                <a:gd name="T0" fmla="*/ 2147483647 w 86"/>
                <a:gd name="T1" fmla="*/ 2147483647 h 32"/>
                <a:gd name="T2" fmla="*/ 0 w 86"/>
                <a:gd name="T3" fmla="*/ 2147483647 h 32"/>
                <a:gd name="T4" fmla="*/ 2147483647 w 86"/>
                <a:gd name="T5" fmla="*/ 0 h 32"/>
                <a:gd name="T6" fmla="*/ 2147483647 w 86"/>
                <a:gd name="T7" fmla="*/ 2147483647 h 32"/>
                <a:gd name="T8" fmla="*/ 2147483647 w 86"/>
                <a:gd name="T9" fmla="*/ 2147483647 h 32"/>
                <a:gd name="T10" fmla="*/ 0 60000 65536"/>
                <a:gd name="T11" fmla="*/ 0 60000 65536"/>
                <a:gd name="T12" fmla="*/ 0 60000 65536"/>
                <a:gd name="T13" fmla="*/ 0 60000 65536"/>
                <a:gd name="T14" fmla="*/ 0 60000 65536"/>
                <a:gd name="T15" fmla="*/ 0 w 86"/>
                <a:gd name="T16" fmla="*/ 0 h 32"/>
                <a:gd name="T17" fmla="*/ 86 w 86"/>
                <a:gd name="T18" fmla="*/ 32 h 32"/>
              </a:gdLst>
              <a:ahLst/>
              <a:cxnLst>
                <a:cxn ang="T10">
                  <a:pos x="T0" y="T1"/>
                </a:cxn>
                <a:cxn ang="T11">
                  <a:pos x="T2" y="T3"/>
                </a:cxn>
                <a:cxn ang="T12">
                  <a:pos x="T4" y="T5"/>
                </a:cxn>
                <a:cxn ang="T13">
                  <a:pos x="T6" y="T7"/>
                </a:cxn>
                <a:cxn ang="T14">
                  <a:pos x="T8" y="T9"/>
                </a:cxn>
              </a:cxnLst>
              <a:rect l="T15" t="T16" r="T17" b="T18"/>
              <a:pathLst>
                <a:path w="86" h="32">
                  <a:moveTo>
                    <a:pt x="86" y="32"/>
                  </a:moveTo>
                  <a:lnTo>
                    <a:pt x="0" y="2"/>
                  </a:lnTo>
                  <a:lnTo>
                    <a:pt x="2" y="0"/>
                  </a:lnTo>
                  <a:lnTo>
                    <a:pt x="86" y="30"/>
                  </a:lnTo>
                  <a:lnTo>
                    <a:pt x="8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8" name="Freeform 401"/>
            <p:cNvSpPr>
              <a:spLocks noChangeAspect="1"/>
            </p:cNvSpPr>
            <p:nvPr/>
          </p:nvSpPr>
          <p:spPr bwMode="auto">
            <a:xfrm>
              <a:off x="4082039" y="5525552"/>
              <a:ext cx="60300" cy="22007"/>
            </a:xfrm>
            <a:custGeom>
              <a:avLst/>
              <a:gdLst>
                <a:gd name="T0" fmla="*/ 2147483647 w 86"/>
                <a:gd name="T1" fmla="*/ 2147483647 h 32"/>
                <a:gd name="T2" fmla="*/ 0 w 86"/>
                <a:gd name="T3" fmla="*/ 2147483647 h 32"/>
                <a:gd name="T4" fmla="*/ 2147483647 w 86"/>
                <a:gd name="T5" fmla="*/ 0 h 32"/>
                <a:gd name="T6" fmla="*/ 2147483647 w 86"/>
                <a:gd name="T7" fmla="*/ 2147483647 h 32"/>
                <a:gd name="T8" fmla="*/ 2147483647 w 86"/>
                <a:gd name="T9" fmla="*/ 2147483647 h 32"/>
                <a:gd name="T10" fmla="*/ 0 60000 65536"/>
                <a:gd name="T11" fmla="*/ 0 60000 65536"/>
                <a:gd name="T12" fmla="*/ 0 60000 65536"/>
                <a:gd name="T13" fmla="*/ 0 60000 65536"/>
                <a:gd name="T14" fmla="*/ 0 60000 65536"/>
                <a:gd name="T15" fmla="*/ 0 w 86"/>
                <a:gd name="T16" fmla="*/ 0 h 32"/>
                <a:gd name="T17" fmla="*/ 86 w 86"/>
                <a:gd name="T18" fmla="*/ 32 h 32"/>
              </a:gdLst>
              <a:ahLst/>
              <a:cxnLst>
                <a:cxn ang="T10">
                  <a:pos x="T0" y="T1"/>
                </a:cxn>
                <a:cxn ang="T11">
                  <a:pos x="T2" y="T3"/>
                </a:cxn>
                <a:cxn ang="T12">
                  <a:pos x="T4" y="T5"/>
                </a:cxn>
                <a:cxn ang="T13">
                  <a:pos x="T6" y="T7"/>
                </a:cxn>
                <a:cxn ang="T14">
                  <a:pos x="T8" y="T9"/>
                </a:cxn>
              </a:cxnLst>
              <a:rect l="T15" t="T16" r="T17" b="T18"/>
              <a:pathLst>
                <a:path w="86" h="32">
                  <a:moveTo>
                    <a:pt x="84" y="32"/>
                  </a:moveTo>
                  <a:lnTo>
                    <a:pt x="0" y="2"/>
                  </a:lnTo>
                  <a:lnTo>
                    <a:pt x="2" y="0"/>
                  </a:lnTo>
                  <a:lnTo>
                    <a:pt x="86" y="30"/>
                  </a:lnTo>
                  <a:lnTo>
                    <a:pt x="84" y="32"/>
                  </a:ln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69" name="Freeform 402"/>
            <p:cNvSpPr>
              <a:spLocks noChangeAspect="1"/>
            </p:cNvSpPr>
            <p:nvPr/>
          </p:nvSpPr>
          <p:spPr bwMode="auto">
            <a:xfrm>
              <a:off x="4082039" y="5526928"/>
              <a:ext cx="58898" cy="23384"/>
            </a:xfrm>
            <a:custGeom>
              <a:avLst/>
              <a:gdLst>
                <a:gd name="T0" fmla="*/ 2147483647 w 84"/>
                <a:gd name="T1" fmla="*/ 2147483647 h 34"/>
                <a:gd name="T2" fmla="*/ 0 w 84"/>
                <a:gd name="T3" fmla="*/ 2147483647 h 34"/>
                <a:gd name="T4" fmla="*/ 0 w 84"/>
                <a:gd name="T5" fmla="*/ 0 h 34"/>
                <a:gd name="T6" fmla="*/ 2147483647 w 84"/>
                <a:gd name="T7" fmla="*/ 2147483647 h 34"/>
                <a:gd name="T8" fmla="*/ 2147483647 w 84"/>
                <a:gd name="T9" fmla="*/ 2147483647 h 34"/>
                <a:gd name="T10" fmla="*/ 0 60000 65536"/>
                <a:gd name="T11" fmla="*/ 0 60000 65536"/>
                <a:gd name="T12" fmla="*/ 0 60000 65536"/>
                <a:gd name="T13" fmla="*/ 0 60000 65536"/>
                <a:gd name="T14" fmla="*/ 0 60000 65536"/>
                <a:gd name="T15" fmla="*/ 0 w 84"/>
                <a:gd name="T16" fmla="*/ 0 h 34"/>
                <a:gd name="T17" fmla="*/ 84 w 84"/>
                <a:gd name="T18" fmla="*/ 34 h 34"/>
              </a:gdLst>
              <a:ahLst/>
              <a:cxnLst>
                <a:cxn ang="T10">
                  <a:pos x="T0" y="T1"/>
                </a:cxn>
                <a:cxn ang="T11">
                  <a:pos x="T2" y="T3"/>
                </a:cxn>
                <a:cxn ang="T12">
                  <a:pos x="T4" y="T5"/>
                </a:cxn>
                <a:cxn ang="T13">
                  <a:pos x="T6" y="T7"/>
                </a:cxn>
                <a:cxn ang="T14">
                  <a:pos x="T8" y="T9"/>
                </a:cxn>
              </a:cxnLst>
              <a:rect l="T15" t="T16" r="T17" b="T18"/>
              <a:pathLst>
                <a:path w="84" h="34">
                  <a:moveTo>
                    <a:pt x="84" y="34"/>
                  </a:moveTo>
                  <a:lnTo>
                    <a:pt x="0" y="4"/>
                  </a:lnTo>
                  <a:lnTo>
                    <a:pt x="0" y="0"/>
                  </a:lnTo>
                  <a:lnTo>
                    <a:pt x="84" y="30"/>
                  </a:lnTo>
                  <a:lnTo>
                    <a:pt x="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70" name="Freeform 403"/>
            <p:cNvSpPr>
              <a:spLocks noChangeAspect="1" noEditPoints="1"/>
            </p:cNvSpPr>
            <p:nvPr/>
          </p:nvSpPr>
          <p:spPr bwMode="auto">
            <a:xfrm>
              <a:off x="4218767" y="5421704"/>
              <a:ext cx="176695" cy="69460"/>
            </a:xfrm>
            <a:custGeom>
              <a:avLst/>
              <a:gdLst>
                <a:gd name="T0" fmla="*/ 2147483647 w 125"/>
                <a:gd name="T1" fmla="*/ 2147483647 h 50"/>
                <a:gd name="T2" fmla="*/ 2147483647 w 125"/>
                <a:gd name="T3" fmla="*/ 2147483647 h 50"/>
                <a:gd name="T4" fmla="*/ 2147483647 w 125"/>
                <a:gd name="T5" fmla="*/ 2147483647 h 50"/>
                <a:gd name="T6" fmla="*/ 2147483647 w 125"/>
                <a:gd name="T7" fmla="*/ 2147483647 h 50"/>
                <a:gd name="T8" fmla="*/ 2147483647 w 125"/>
                <a:gd name="T9" fmla="*/ 2147483647 h 50"/>
                <a:gd name="T10" fmla="*/ 2147483647 w 125"/>
                <a:gd name="T11" fmla="*/ 2147483647 h 50"/>
                <a:gd name="T12" fmla="*/ 2147483647 w 125"/>
                <a:gd name="T13" fmla="*/ 2147483647 h 50"/>
                <a:gd name="T14" fmla="*/ 2147483647 w 125"/>
                <a:gd name="T15" fmla="*/ 2147483647 h 50"/>
                <a:gd name="T16" fmla="*/ 2147483647 w 125"/>
                <a:gd name="T17" fmla="*/ 2147483647 h 50"/>
                <a:gd name="T18" fmla="*/ 2147483647 w 125"/>
                <a:gd name="T19" fmla="*/ 2147483647 h 50"/>
                <a:gd name="T20" fmla="*/ 2147483647 w 125"/>
                <a:gd name="T21" fmla="*/ 2147483647 h 50"/>
                <a:gd name="T22" fmla="*/ 2147483647 w 125"/>
                <a:gd name="T23" fmla="*/ 2147483647 h 50"/>
                <a:gd name="T24" fmla="*/ 2147483647 w 125"/>
                <a:gd name="T25" fmla="*/ 2147483647 h 50"/>
                <a:gd name="T26" fmla="*/ 2147483647 w 125"/>
                <a:gd name="T27" fmla="*/ 2147483647 h 50"/>
                <a:gd name="T28" fmla="*/ 2147483647 w 125"/>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
                <a:gd name="T46" fmla="*/ 0 h 50"/>
                <a:gd name="T47" fmla="*/ 125 w 125"/>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 h="50">
                  <a:moveTo>
                    <a:pt x="119" y="27"/>
                  </a:moveTo>
                  <a:cubicBezTo>
                    <a:pt x="119" y="27"/>
                    <a:pt x="23" y="2"/>
                    <a:pt x="19" y="1"/>
                  </a:cubicBezTo>
                  <a:cubicBezTo>
                    <a:pt x="15" y="0"/>
                    <a:pt x="14" y="1"/>
                    <a:pt x="14" y="1"/>
                  </a:cubicBezTo>
                  <a:cubicBezTo>
                    <a:pt x="14" y="1"/>
                    <a:pt x="4" y="14"/>
                    <a:pt x="2" y="16"/>
                  </a:cubicBezTo>
                  <a:cubicBezTo>
                    <a:pt x="0" y="19"/>
                    <a:pt x="8" y="21"/>
                    <a:pt x="8" y="21"/>
                  </a:cubicBezTo>
                  <a:cubicBezTo>
                    <a:pt x="8" y="21"/>
                    <a:pt x="99" y="47"/>
                    <a:pt x="103" y="49"/>
                  </a:cubicBezTo>
                  <a:cubicBezTo>
                    <a:pt x="107" y="50"/>
                    <a:pt x="109" y="48"/>
                    <a:pt x="109" y="48"/>
                  </a:cubicBezTo>
                  <a:cubicBezTo>
                    <a:pt x="109" y="48"/>
                    <a:pt x="119" y="36"/>
                    <a:pt x="120" y="33"/>
                  </a:cubicBezTo>
                  <a:cubicBezTo>
                    <a:pt x="125" y="28"/>
                    <a:pt x="119" y="27"/>
                    <a:pt x="119" y="27"/>
                  </a:cubicBezTo>
                  <a:close/>
                  <a:moveTo>
                    <a:pt x="116" y="31"/>
                  </a:moveTo>
                  <a:cubicBezTo>
                    <a:pt x="115" y="33"/>
                    <a:pt x="107" y="43"/>
                    <a:pt x="105" y="46"/>
                  </a:cubicBezTo>
                  <a:cubicBezTo>
                    <a:pt x="6" y="17"/>
                    <a:pt x="6" y="17"/>
                    <a:pt x="6" y="17"/>
                  </a:cubicBezTo>
                  <a:cubicBezTo>
                    <a:pt x="21" y="3"/>
                    <a:pt x="21" y="3"/>
                    <a:pt x="21" y="3"/>
                  </a:cubicBezTo>
                  <a:cubicBezTo>
                    <a:pt x="114" y="27"/>
                    <a:pt x="114" y="27"/>
                    <a:pt x="114" y="27"/>
                  </a:cubicBezTo>
                  <a:cubicBezTo>
                    <a:pt x="114" y="27"/>
                    <a:pt x="119" y="28"/>
                    <a:pt x="116" y="31"/>
                  </a:cubicBezTo>
                  <a:close/>
                </a:path>
              </a:pathLst>
            </a:custGeom>
            <a:solidFill>
              <a:srgbClr val="8AA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71" name="Freeform 404"/>
            <p:cNvSpPr>
              <a:spLocks noChangeAspect="1"/>
            </p:cNvSpPr>
            <p:nvPr/>
          </p:nvSpPr>
          <p:spPr bwMode="auto">
            <a:xfrm>
              <a:off x="4220170" y="5423079"/>
              <a:ext cx="171086" cy="64647"/>
            </a:xfrm>
            <a:custGeom>
              <a:avLst/>
              <a:gdLst>
                <a:gd name="T0" fmla="*/ 2147483647 w 121"/>
                <a:gd name="T1" fmla="*/ 2147483647 h 47"/>
                <a:gd name="T2" fmla="*/ 2147483647 w 121"/>
                <a:gd name="T3" fmla="*/ 2147483647 h 47"/>
                <a:gd name="T4" fmla="*/ 2147483647 w 121"/>
                <a:gd name="T5" fmla="*/ 2147483647 h 47"/>
                <a:gd name="T6" fmla="*/ 2147483647 w 121"/>
                <a:gd name="T7" fmla="*/ 2147483647 h 47"/>
                <a:gd name="T8" fmla="*/ 2147483647 w 121"/>
                <a:gd name="T9" fmla="*/ 2147483647 h 47"/>
                <a:gd name="T10" fmla="*/ 2147483647 w 121"/>
                <a:gd name="T11" fmla="*/ 2147483647 h 47"/>
                <a:gd name="T12" fmla="*/ 2147483647 w 121"/>
                <a:gd name="T13" fmla="*/ 2147483647 h 47"/>
                <a:gd name="T14" fmla="*/ 2147483647 w 121"/>
                <a:gd name="T15" fmla="*/ 2147483647 h 47"/>
                <a:gd name="T16" fmla="*/ 2147483647 w 121"/>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7"/>
                <a:gd name="T29" fmla="*/ 121 w 12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7">
                  <a:moveTo>
                    <a:pt x="112" y="37"/>
                  </a:moveTo>
                  <a:cubicBezTo>
                    <a:pt x="106" y="45"/>
                    <a:pt x="106" y="47"/>
                    <a:pt x="94" y="43"/>
                  </a:cubicBezTo>
                  <a:cubicBezTo>
                    <a:pt x="10" y="19"/>
                    <a:pt x="10" y="19"/>
                    <a:pt x="10" y="19"/>
                  </a:cubicBezTo>
                  <a:cubicBezTo>
                    <a:pt x="0" y="16"/>
                    <a:pt x="3" y="15"/>
                    <a:pt x="8" y="9"/>
                  </a:cubicBezTo>
                  <a:cubicBezTo>
                    <a:pt x="11" y="6"/>
                    <a:pt x="11" y="6"/>
                    <a:pt x="11" y="6"/>
                  </a:cubicBezTo>
                  <a:cubicBezTo>
                    <a:pt x="16" y="1"/>
                    <a:pt x="17" y="0"/>
                    <a:pt x="25" y="3"/>
                  </a:cubicBezTo>
                  <a:cubicBezTo>
                    <a:pt x="113" y="26"/>
                    <a:pt x="113" y="26"/>
                    <a:pt x="113" y="26"/>
                  </a:cubicBezTo>
                  <a:cubicBezTo>
                    <a:pt x="121" y="28"/>
                    <a:pt x="117" y="30"/>
                    <a:pt x="114" y="35"/>
                  </a:cubicBezTo>
                  <a:lnTo>
                    <a:pt x="112" y="37"/>
                  </a:lnTo>
                  <a:close/>
                </a:path>
              </a:pathLst>
            </a:custGeom>
            <a:solidFill>
              <a:srgbClr val="D2DA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272" name="Freeform 405"/>
            <p:cNvSpPr>
              <a:spLocks noChangeAspect="1" noEditPoints="1"/>
            </p:cNvSpPr>
            <p:nvPr/>
          </p:nvSpPr>
          <p:spPr bwMode="auto">
            <a:xfrm>
              <a:off x="3983875" y="5551686"/>
              <a:ext cx="87646" cy="114163"/>
            </a:xfrm>
            <a:custGeom>
              <a:avLst/>
              <a:gdLst>
                <a:gd name="T0" fmla="*/ 2147483647 w 62"/>
                <a:gd name="T1" fmla="*/ 0 h 82"/>
                <a:gd name="T2" fmla="*/ 2147483647 w 62"/>
                <a:gd name="T3" fmla="*/ 2147483647 h 82"/>
                <a:gd name="T4" fmla="*/ 2147483647 w 62"/>
                <a:gd name="T5" fmla="*/ 2147483647 h 82"/>
                <a:gd name="T6" fmla="*/ 2147483647 w 62"/>
                <a:gd name="T7" fmla="*/ 2147483647 h 82"/>
                <a:gd name="T8" fmla="*/ 2147483647 w 62"/>
                <a:gd name="T9" fmla="*/ 2147483647 h 82"/>
                <a:gd name="T10" fmla="*/ 2147483647 w 62"/>
                <a:gd name="T11" fmla="*/ 2147483647 h 82"/>
                <a:gd name="T12" fmla="*/ 2147483647 w 62"/>
                <a:gd name="T13" fmla="*/ 2147483647 h 82"/>
                <a:gd name="T14" fmla="*/ 2147483647 w 62"/>
                <a:gd name="T15" fmla="*/ 2147483647 h 82"/>
                <a:gd name="T16" fmla="*/ 2147483647 w 62"/>
                <a:gd name="T17" fmla="*/ 2147483647 h 82"/>
                <a:gd name="T18" fmla="*/ 2147483647 w 62"/>
                <a:gd name="T19" fmla="*/ 2147483647 h 82"/>
                <a:gd name="T20" fmla="*/ 2147483647 w 62"/>
                <a:gd name="T21" fmla="*/ 2147483647 h 82"/>
                <a:gd name="T22" fmla="*/ 2147483647 w 62"/>
                <a:gd name="T23" fmla="*/ 2147483647 h 82"/>
                <a:gd name="T24" fmla="*/ 2147483647 w 62"/>
                <a:gd name="T25" fmla="*/ 2147483647 h 82"/>
                <a:gd name="T26" fmla="*/ 2147483647 w 62"/>
                <a:gd name="T27" fmla="*/ 2147483647 h 82"/>
                <a:gd name="T28" fmla="*/ 2147483647 w 62"/>
                <a:gd name="T29" fmla="*/ 2147483647 h 82"/>
                <a:gd name="T30" fmla="*/ 2147483647 w 62"/>
                <a:gd name="T31" fmla="*/ 2147483647 h 82"/>
                <a:gd name="T32" fmla="*/ 2147483647 w 62"/>
                <a:gd name="T33" fmla="*/ 2147483647 h 82"/>
                <a:gd name="T34" fmla="*/ 2147483647 w 62"/>
                <a:gd name="T35" fmla="*/ 2147483647 h 82"/>
                <a:gd name="T36" fmla="*/ 2147483647 w 62"/>
                <a:gd name="T37" fmla="*/ 2147483647 h 82"/>
                <a:gd name="T38" fmla="*/ 2147483647 w 62"/>
                <a:gd name="T39" fmla="*/ 2147483647 h 82"/>
                <a:gd name="T40" fmla="*/ 2147483647 w 62"/>
                <a:gd name="T41" fmla="*/ 2147483647 h 82"/>
                <a:gd name="T42" fmla="*/ 2147483647 w 62"/>
                <a:gd name="T43" fmla="*/ 2147483647 h 82"/>
                <a:gd name="T44" fmla="*/ 2147483647 w 62"/>
                <a:gd name="T45" fmla="*/ 2147483647 h 82"/>
                <a:gd name="T46" fmla="*/ 2147483647 w 62"/>
                <a:gd name="T47" fmla="*/ 2147483647 h 82"/>
                <a:gd name="T48" fmla="*/ 2147483647 w 62"/>
                <a:gd name="T49" fmla="*/ 2147483647 h 82"/>
                <a:gd name="T50" fmla="*/ 2147483647 w 62"/>
                <a:gd name="T51" fmla="*/ 2147483647 h 82"/>
                <a:gd name="T52" fmla="*/ 2147483647 w 62"/>
                <a:gd name="T53" fmla="*/ 2147483647 h 82"/>
                <a:gd name="T54" fmla="*/ 2147483647 w 62"/>
                <a:gd name="T55" fmla="*/ 2147483647 h 82"/>
                <a:gd name="T56" fmla="*/ 2147483647 w 62"/>
                <a:gd name="T57" fmla="*/ 2147483647 h 82"/>
                <a:gd name="T58" fmla="*/ 2147483647 w 62"/>
                <a:gd name="T59" fmla="*/ 2147483647 h 82"/>
                <a:gd name="T60" fmla="*/ 2147483647 w 62"/>
                <a:gd name="T61" fmla="*/ 2147483647 h 82"/>
                <a:gd name="T62" fmla="*/ 2147483647 w 62"/>
                <a:gd name="T63" fmla="*/ 2147483647 h 82"/>
                <a:gd name="T64" fmla="*/ 2147483647 w 62"/>
                <a:gd name="T65" fmla="*/ 2147483647 h 82"/>
                <a:gd name="T66" fmla="*/ 2147483647 w 62"/>
                <a:gd name="T67" fmla="*/ 2147483647 h 82"/>
                <a:gd name="T68" fmla="*/ 2147483647 w 62"/>
                <a:gd name="T69" fmla="*/ 2147483647 h 82"/>
                <a:gd name="T70" fmla="*/ 2147483647 w 62"/>
                <a:gd name="T71" fmla="*/ 2147483647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82"/>
                <a:gd name="T110" fmla="*/ 62 w 62"/>
                <a:gd name="T111" fmla="*/ 82 h 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82">
                  <a:moveTo>
                    <a:pt x="39" y="15"/>
                  </a:moveTo>
                  <a:cubicBezTo>
                    <a:pt x="62" y="10"/>
                    <a:pt x="46" y="0"/>
                    <a:pt x="46" y="0"/>
                  </a:cubicBezTo>
                  <a:cubicBezTo>
                    <a:pt x="46" y="0"/>
                    <a:pt x="22" y="6"/>
                    <a:pt x="27" y="5"/>
                  </a:cubicBezTo>
                  <a:cubicBezTo>
                    <a:pt x="16" y="6"/>
                    <a:pt x="14" y="18"/>
                    <a:pt x="15" y="26"/>
                  </a:cubicBezTo>
                  <a:cubicBezTo>
                    <a:pt x="7" y="30"/>
                    <a:pt x="4" y="50"/>
                    <a:pt x="4" y="50"/>
                  </a:cubicBezTo>
                  <a:cubicBezTo>
                    <a:pt x="1" y="82"/>
                    <a:pt x="32" y="76"/>
                    <a:pt x="32" y="76"/>
                  </a:cubicBezTo>
                  <a:cubicBezTo>
                    <a:pt x="40" y="75"/>
                    <a:pt x="58" y="59"/>
                    <a:pt x="59" y="41"/>
                  </a:cubicBezTo>
                  <a:cubicBezTo>
                    <a:pt x="60" y="22"/>
                    <a:pt x="39" y="15"/>
                    <a:pt x="39" y="15"/>
                  </a:cubicBezTo>
                  <a:close/>
                  <a:moveTo>
                    <a:pt x="53" y="36"/>
                  </a:moveTo>
                  <a:cubicBezTo>
                    <a:pt x="53" y="36"/>
                    <a:pt x="49" y="36"/>
                    <a:pt x="46" y="36"/>
                  </a:cubicBezTo>
                  <a:cubicBezTo>
                    <a:pt x="44" y="37"/>
                    <a:pt x="42" y="38"/>
                    <a:pt x="42" y="38"/>
                  </a:cubicBezTo>
                  <a:cubicBezTo>
                    <a:pt x="42" y="37"/>
                    <a:pt x="44" y="36"/>
                    <a:pt x="46" y="36"/>
                  </a:cubicBezTo>
                  <a:cubicBezTo>
                    <a:pt x="48" y="35"/>
                    <a:pt x="51" y="34"/>
                    <a:pt x="53" y="34"/>
                  </a:cubicBezTo>
                  <a:lnTo>
                    <a:pt x="53" y="36"/>
                  </a:lnTo>
                  <a:close/>
                  <a:moveTo>
                    <a:pt x="54" y="45"/>
                  </a:moveTo>
                  <a:cubicBezTo>
                    <a:pt x="54" y="45"/>
                    <a:pt x="48" y="40"/>
                    <a:pt x="42" y="40"/>
                  </a:cubicBezTo>
                  <a:cubicBezTo>
                    <a:pt x="42" y="40"/>
                    <a:pt x="47" y="37"/>
                    <a:pt x="54" y="45"/>
                  </a:cubicBezTo>
                  <a:close/>
                  <a:moveTo>
                    <a:pt x="52" y="28"/>
                  </a:moveTo>
                  <a:cubicBezTo>
                    <a:pt x="46" y="27"/>
                    <a:pt x="42" y="28"/>
                    <a:pt x="41" y="29"/>
                  </a:cubicBezTo>
                  <a:cubicBezTo>
                    <a:pt x="40" y="30"/>
                    <a:pt x="39" y="31"/>
                    <a:pt x="39" y="32"/>
                  </a:cubicBezTo>
                  <a:cubicBezTo>
                    <a:pt x="39" y="32"/>
                    <a:pt x="38" y="31"/>
                    <a:pt x="41" y="29"/>
                  </a:cubicBezTo>
                  <a:cubicBezTo>
                    <a:pt x="44" y="26"/>
                    <a:pt x="49" y="26"/>
                    <a:pt x="49" y="26"/>
                  </a:cubicBezTo>
                  <a:lnTo>
                    <a:pt x="52" y="28"/>
                  </a:lnTo>
                  <a:close/>
                  <a:moveTo>
                    <a:pt x="46" y="20"/>
                  </a:moveTo>
                  <a:cubicBezTo>
                    <a:pt x="37" y="18"/>
                    <a:pt x="35" y="24"/>
                    <a:pt x="35" y="24"/>
                  </a:cubicBezTo>
                  <a:cubicBezTo>
                    <a:pt x="37" y="16"/>
                    <a:pt x="46" y="20"/>
                    <a:pt x="46" y="20"/>
                  </a:cubicBezTo>
                  <a:close/>
                  <a:moveTo>
                    <a:pt x="25" y="34"/>
                  </a:moveTo>
                  <a:cubicBezTo>
                    <a:pt x="27" y="31"/>
                    <a:pt x="35" y="27"/>
                    <a:pt x="39" y="38"/>
                  </a:cubicBezTo>
                  <a:cubicBezTo>
                    <a:pt x="48" y="65"/>
                    <a:pt x="0" y="65"/>
                    <a:pt x="25" y="34"/>
                  </a:cubicBezTo>
                  <a:close/>
                  <a:moveTo>
                    <a:pt x="8" y="64"/>
                  </a:moveTo>
                  <a:cubicBezTo>
                    <a:pt x="8" y="64"/>
                    <a:pt x="7" y="56"/>
                    <a:pt x="15" y="52"/>
                  </a:cubicBezTo>
                  <a:cubicBezTo>
                    <a:pt x="15" y="55"/>
                    <a:pt x="15" y="55"/>
                    <a:pt x="15" y="55"/>
                  </a:cubicBezTo>
                  <a:cubicBezTo>
                    <a:pt x="15" y="55"/>
                    <a:pt x="7" y="58"/>
                    <a:pt x="8" y="64"/>
                  </a:cubicBezTo>
                  <a:close/>
                  <a:moveTo>
                    <a:pt x="17" y="68"/>
                  </a:moveTo>
                  <a:cubicBezTo>
                    <a:pt x="16" y="68"/>
                    <a:pt x="16" y="67"/>
                    <a:pt x="15" y="67"/>
                  </a:cubicBezTo>
                  <a:cubicBezTo>
                    <a:pt x="16" y="67"/>
                    <a:pt x="16" y="68"/>
                    <a:pt x="17" y="68"/>
                  </a:cubicBezTo>
                  <a:cubicBezTo>
                    <a:pt x="17" y="69"/>
                    <a:pt x="17" y="69"/>
                    <a:pt x="17" y="69"/>
                  </a:cubicBezTo>
                  <a:lnTo>
                    <a:pt x="17" y="68"/>
                  </a:lnTo>
                  <a:close/>
                  <a:moveTo>
                    <a:pt x="15" y="67"/>
                  </a:moveTo>
                  <a:cubicBezTo>
                    <a:pt x="14" y="65"/>
                    <a:pt x="13" y="61"/>
                    <a:pt x="16" y="57"/>
                  </a:cubicBezTo>
                  <a:cubicBezTo>
                    <a:pt x="19" y="57"/>
                    <a:pt x="19" y="57"/>
                    <a:pt x="19" y="57"/>
                  </a:cubicBezTo>
                  <a:cubicBezTo>
                    <a:pt x="19" y="57"/>
                    <a:pt x="13" y="62"/>
                    <a:pt x="15" y="67"/>
                  </a:cubicBezTo>
                  <a:close/>
                  <a:moveTo>
                    <a:pt x="22" y="70"/>
                  </a:moveTo>
                  <a:cubicBezTo>
                    <a:pt x="20" y="69"/>
                    <a:pt x="17" y="66"/>
                    <a:pt x="19" y="60"/>
                  </a:cubicBezTo>
                  <a:cubicBezTo>
                    <a:pt x="22" y="60"/>
                    <a:pt x="22" y="60"/>
                    <a:pt x="22" y="60"/>
                  </a:cubicBezTo>
                  <a:cubicBezTo>
                    <a:pt x="22" y="60"/>
                    <a:pt x="21" y="68"/>
                    <a:pt x="22" y="70"/>
                  </a:cubicBezTo>
                  <a:cubicBezTo>
                    <a:pt x="23" y="71"/>
                    <a:pt x="23" y="71"/>
                    <a:pt x="23" y="71"/>
                  </a:cubicBezTo>
                  <a:cubicBezTo>
                    <a:pt x="23" y="71"/>
                    <a:pt x="22" y="71"/>
                    <a:pt x="22" y="70"/>
                  </a:cubicBezTo>
                  <a:close/>
                  <a:moveTo>
                    <a:pt x="23" y="68"/>
                  </a:moveTo>
                  <a:cubicBezTo>
                    <a:pt x="23" y="68"/>
                    <a:pt x="22" y="62"/>
                    <a:pt x="25" y="62"/>
                  </a:cubicBezTo>
                  <a:cubicBezTo>
                    <a:pt x="24" y="59"/>
                    <a:pt x="24" y="59"/>
                    <a:pt x="24" y="59"/>
                  </a:cubicBezTo>
                  <a:cubicBezTo>
                    <a:pt x="24" y="59"/>
                    <a:pt x="26" y="71"/>
                    <a:pt x="29" y="73"/>
                  </a:cubicBezTo>
                  <a:cubicBezTo>
                    <a:pt x="29" y="73"/>
                    <a:pt x="23" y="71"/>
                    <a:pt x="23" y="68"/>
                  </a:cubicBezTo>
                  <a:close/>
                  <a:moveTo>
                    <a:pt x="28" y="62"/>
                  </a:moveTo>
                  <a:cubicBezTo>
                    <a:pt x="30" y="62"/>
                    <a:pt x="30" y="62"/>
                    <a:pt x="30" y="62"/>
                  </a:cubicBezTo>
                  <a:cubicBezTo>
                    <a:pt x="30" y="62"/>
                    <a:pt x="28" y="67"/>
                    <a:pt x="34" y="70"/>
                  </a:cubicBezTo>
                  <a:cubicBezTo>
                    <a:pt x="34" y="70"/>
                    <a:pt x="25" y="68"/>
                    <a:pt x="28" y="62"/>
                  </a:cubicBezTo>
                  <a:close/>
                  <a:moveTo>
                    <a:pt x="33" y="58"/>
                  </a:moveTo>
                  <a:cubicBezTo>
                    <a:pt x="36" y="58"/>
                    <a:pt x="36" y="58"/>
                    <a:pt x="36" y="58"/>
                  </a:cubicBezTo>
                  <a:cubicBezTo>
                    <a:pt x="36" y="58"/>
                    <a:pt x="33" y="64"/>
                    <a:pt x="39" y="66"/>
                  </a:cubicBezTo>
                  <a:cubicBezTo>
                    <a:pt x="39" y="66"/>
                    <a:pt x="33" y="64"/>
                    <a:pt x="33" y="58"/>
                  </a:cubicBezTo>
                  <a:close/>
                  <a:moveTo>
                    <a:pt x="38" y="58"/>
                  </a:moveTo>
                  <a:cubicBezTo>
                    <a:pt x="38" y="55"/>
                    <a:pt x="38" y="55"/>
                    <a:pt x="38" y="55"/>
                  </a:cubicBezTo>
                  <a:cubicBezTo>
                    <a:pt x="38" y="55"/>
                    <a:pt x="39" y="61"/>
                    <a:pt x="45" y="63"/>
                  </a:cubicBezTo>
                  <a:cubicBezTo>
                    <a:pt x="45" y="63"/>
                    <a:pt x="39" y="61"/>
                    <a:pt x="38" y="58"/>
                  </a:cubicBezTo>
                  <a:close/>
                  <a:moveTo>
                    <a:pt x="41" y="55"/>
                  </a:moveTo>
                  <a:cubicBezTo>
                    <a:pt x="40" y="49"/>
                    <a:pt x="40" y="49"/>
                    <a:pt x="40" y="49"/>
                  </a:cubicBezTo>
                  <a:cubicBezTo>
                    <a:pt x="40" y="49"/>
                    <a:pt x="47" y="54"/>
                    <a:pt x="47" y="60"/>
                  </a:cubicBezTo>
                  <a:cubicBezTo>
                    <a:pt x="47" y="60"/>
                    <a:pt x="44" y="54"/>
                    <a:pt x="41" y="55"/>
                  </a:cubicBezTo>
                  <a:close/>
                  <a:moveTo>
                    <a:pt x="43" y="46"/>
                  </a:moveTo>
                  <a:cubicBezTo>
                    <a:pt x="43" y="46"/>
                    <a:pt x="51" y="45"/>
                    <a:pt x="52" y="56"/>
                  </a:cubicBezTo>
                  <a:cubicBezTo>
                    <a:pt x="52" y="54"/>
                    <a:pt x="50" y="48"/>
                    <a:pt x="43" y="46"/>
                  </a:cubicBezTo>
                  <a:close/>
                </a:path>
              </a:pathLst>
            </a:custGeom>
            <a:solidFill>
              <a:srgbClr val="0C3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dirty="0">
                <a:latin typeface="微软雅黑" panose="020B0503020204020204" pitchFamily="34" charset="-122"/>
                <a:ea typeface="微软雅黑" panose="020B0503020204020204" pitchFamily="34" charset="-122"/>
              </a:endParaRPr>
            </a:p>
          </p:txBody>
        </p:sp>
      </p:grpSp>
      <p:cxnSp>
        <p:nvCxnSpPr>
          <p:cNvPr id="450" name="直接连接符 449"/>
          <p:cNvCxnSpPr>
            <a:stCxn id="1080" idx="1"/>
            <a:endCxn id="1273" idx="0"/>
          </p:cNvCxnSpPr>
          <p:nvPr/>
        </p:nvCxnSpPr>
        <p:spPr bwMode="auto">
          <a:xfrm flipH="1">
            <a:off x="1056251" y="5060179"/>
            <a:ext cx="857828" cy="483044"/>
          </a:xfrm>
          <a:prstGeom prst="line">
            <a:avLst/>
          </a:prstGeom>
          <a:noFill/>
          <a:ln w="15875">
            <a:solidFill>
              <a:srgbClr val="00B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oup 185"/>
          <p:cNvGrpSpPr>
            <a:grpSpLocks noChangeAspect="1"/>
          </p:cNvGrpSpPr>
          <p:nvPr/>
        </p:nvGrpSpPr>
        <p:grpSpPr bwMode="auto">
          <a:xfrm>
            <a:off x="1773919" y="4909781"/>
            <a:ext cx="447993" cy="221465"/>
            <a:chOff x="2629" y="733"/>
            <a:chExt cx="684" cy="268"/>
          </a:xfrm>
        </p:grpSpPr>
        <p:sp>
          <p:nvSpPr>
            <p:cNvPr id="771" name="Freeform 186"/>
            <p:cNvSpPr>
              <a:spLocks noChangeAspect="1"/>
            </p:cNvSpPr>
            <p:nvPr/>
          </p:nvSpPr>
          <p:spPr bwMode="auto">
            <a:xfrm>
              <a:off x="3111" y="807"/>
              <a:ext cx="202" cy="194"/>
            </a:xfrm>
            <a:custGeom>
              <a:avLst/>
              <a:gdLst/>
              <a:ahLst/>
              <a:cxnLst>
                <a:cxn ang="0">
                  <a:pos x="98" y="2"/>
                </a:cxn>
                <a:cxn ang="0">
                  <a:pos x="5" y="64"/>
                </a:cxn>
                <a:cxn ang="0">
                  <a:pos x="0" y="93"/>
                </a:cxn>
                <a:cxn ang="0">
                  <a:pos x="11" y="91"/>
                </a:cxn>
                <a:cxn ang="0">
                  <a:pos x="95" y="26"/>
                </a:cxn>
                <a:cxn ang="0">
                  <a:pos x="100" y="19"/>
                </a:cxn>
                <a:cxn ang="0">
                  <a:pos x="98" y="2"/>
                </a:cxn>
              </a:cxnLst>
              <a:rect l="0" t="0" r="r" b="b"/>
              <a:pathLst>
                <a:path w="101" h="97">
                  <a:moveTo>
                    <a:pt x="98" y="2"/>
                  </a:moveTo>
                  <a:cubicBezTo>
                    <a:pt x="95" y="0"/>
                    <a:pt x="5" y="64"/>
                    <a:pt x="5" y="64"/>
                  </a:cubicBezTo>
                  <a:cubicBezTo>
                    <a:pt x="0" y="93"/>
                    <a:pt x="0" y="93"/>
                    <a:pt x="0" y="93"/>
                  </a:cubicBezTo>
                  <a:cubicBezTo>
                    <a:pt x="0" y="93"/>
                    <a:pt x="3" y="97"/>
                    <a:pt x="11" y="91"/>
                  </a:cubicBezTo>
                  <a:cubicBezTo>
                    <a:pt x="34" y="71"/>
                    <a:pt x="92" y="28"/>
                    <a:pt x="95" y="26"/>
                  </a:cubicBezTo>
                  <a:cubicBezTo>
                    <a:pt x="99" y="22"/>
                    <a:pt x="99" y="21"/>
                    <a:pt x="100" y="19"/>
                  </a:cubicBezTo>
                  <a:cubicBezTo>
                    <a:pt x="100" y="19"/>
                    <a:pt x="101" y="3"/>
                    <a:pt x="98" y="2"/>
                  </a:cubicBez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2" name="Freeform 187"/>
            <p:cNvSpPr>
              <a:spLocks noChangeAspect="1"/>
            </p:cNvSpPr>
            <p:nvPr/>
          </p:nvSpPr>
          <p:spPr bwMode="auto">
            <a:xfrm>
              <a:off x="2629" y="733"/>
              <a:ext cx="678" cy="202"/>
            </a:xfrm>
            <a:custGeom>
              <a:avLst/>
              <a:gdLst/>
              <a:ahLst/>
              <a:cxnLst>
                <a:cxn ang="0">
                  <a:pos x="339" y="39"/>
                </a:cxn>
                <a:cxn ang="0">
                  <a:pos x="248" y="101"/>
                </a:cxn>
                <a:cxn ang="0">
                  <a:pos x="7" y="59"/>
                </a:cxn>
                <a:cxn ang="0">
                  <a:pos x="1" y="60"/>
                </a:cxn>
                <a:cxn ang="0">
                  <a:pos x="4" y="53"/>
                </a:cxn>
                <a:cxn ang="0">
                  <a:pos x="111" y="1"/>
                </a:cxn>
                <a:cxn ang="0">
                  <a:pos x="116" y="0"/>
                </a:cxn>
                <a:cxn ang="0">
                  <a:pos x="333" y="35"/>
                </a:cxn>
                <a:cxn ang="0">
                  <a:pos x="339" y="39"/>
                </a:cxn>
              </a:cxnLst>
              <a:rect l="0" t="0" r="r" b="b"/>
              <a:pathLst>
                <a:path w="339" h="101">
                  <a:moveTo>
                    <a:pt x="339" y="39"/>
                  </a:moveTo>
                  <a:cubicBezTo>
                    <a:pt x="248" y="101"/>
                    <a:pt x="248" y="101"/>
                    <a:pt x="248" y="101"/>
                  </a:cubicBezTo>
                  <a:cubicBezTo>
                    <a:pt x="146" y="85"/>
                    <a:pt x="15" y="61"/>
                    <a:pt x="7" y="59"/>
                  </a:cubicBezTo>
                  <a:cubicBezTo>
                    <a:pt x="2" y="58"/>
                    <a:pt x="1" y="60"/>
                    <a:pt x="1" y="60"/>
                  </a:cubicBezTo>
                  <a:cubicBezTo>
                    <a:pt x="1" y="60"/>
                    <a:pt x="0" y="55"/>
                    <a:pt x="4" y="53"/>
                  </a:cubicBezTo>
                  <a:cubicBezTo>
                    <a:pt x="6" y="51"/>
                    <a:pt x="106" y="5"/>
                    <a:pt x="111" y="1"/>
                  </a:cubicBezTo>
                  <a:cubicBezTo>
                    <a:pt x="113" y="0"/>
                    <a:pt x="116" y="0"/>
                    <a:pt x="116" y="0"/>
                  </a:cubicBezTo>
                  <a:cubicBezTo>
                    <a:pt x="116" y="0"/>
                    <a:pt x="330" y="35"/>
                    <a:pt x="333" y="35"/>
                  </a:cubicBezTo>
                  <a:cubicBezTo>
                    <a:pt x="337" y="36"/>
                    <a:pt x="339" y="39"/>
                    <a:pt x="339" y="39"/>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3" name="Freeform 188"/>
            <p:cNvSpPr>
              <a:spLocks noChangeAspect="1"/>
            </p:cNvSpPr>
            <p:nvPr/>
          </p:nvSpPr>
          <p:spPr bwMode="auto">
            <a:xfrm>
              <a:off x="3119" y="807"/>
              <a:ext cx="188" cy="130"/>
            </a:xfrm>
            <a:custGeom>
              <a:avLst/>
              <a:gdLst/>
              <a:ahLst/>
              <a:cxnLst>
                <a:cxn ang="0">
                  <a:pos x="94" y="2"/>
                </a:cxn>
                <a:cxn ang="0">
                  <a:pos x="93" y="0"/>
                </a:cxn>
                <a:cxn ang="0">
                  <a:pos x="0" y="63"/>
                </a:cxn>
                <a:cxn ang="0">
                  <a:pos x="2" y="65"/>
                </a:cxn>
                <a:cxn ang="0">
                  <a:pos x="94" y="2"/>
                </a:cxn>
              </a:cxnLst>
              <a:rect l="0" t="0" r="r" b="b"/>
              <a:pathLst>
                <a:path w="94" h="65">
                  <a:moveTo>
                    <a:pt x="94" y="2"/>
                  </a:moveTo>
                  <a:cubicBezTo>
                    <a:pt x="94" y="1"/>
                    <a:pt x="93" y="0"/>
                    <a:pt x="93" y="0"/>
                  </a:cubicBezTo>
                  <a:cubicBezTo>
                    <a:pt x="89" y="0"/>
                    <a:pt x="0" y="63"/>
                    <a:pt x="0" y="63"/>
                  </a:cubicBezTo>
                  <a:cubicBezTo>
                    <a:pt x="2" y="65"/>
                    <a:pt x="2" y="65"/>
                    <a:pt x="2" y="65"/>
                  </a:cubicBezTo>
                  <a:lnTo>
                    <a:pt x="94" y="2"/>
                  </a:lnTo>
                  <a:close/>
                </a:path>
              </a:pathLst>
            </a:custGeom>
            <a:solidFill>
              <a:srgbClr val="F9C270"/>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4" name="Freeform 189"/>
            <p:cNvSpPr>
              <a:spLocks noChangeAspect="1"/>
            </p:cNvSpPr>
            <p:nvPr/>
          </p:nvSpPr>
          <p:spPr bwMode="auto">
            <a:xfrm>
              <a:off x="2631" y="843"/>
              <a:ext cx="498" cy="156"/>
            </a:xfrm>
            <a:custGeom>
              <a:avLst/>
              <a:gdLst/>
              <a:ahLst/>
              <a:cxnLst>
                <a:cxn ang="0">
                  <a:pos x="249" y="49"/>
                </a:cxn>
                <a:cxn ang="0">
                  <a:pos x="245" y="42"/>
                </a:cxn>
                <a:cxn ang="0">
                  <a:pos x="6" y="1"/>
                </a:cxn>
                <a:cxn ang="0">
                  <a:pos x="0" y="4"/>
                </a:cxn>
                <a:cxn ang="0">
                  <a:pos x="0" y="19"/>
                </a:cxn>
                <a:cxn ang="0">
                  <a:pos x="6" y="30"/>
                </a:cxn>
                <a:cxn ang="0">
                  <a:pos x="240" y="76"/>
                </a:cxn>
                <a:cxn ang="0">
                  <a:pos x="249" y="70"/>
                </a:cxn>
                <a:cxn ang="0">
                  <a:pos x="249" y="49"/>
                </a:cxn>
              </a:cxnLst>
              <a:rect l="0" t="0" r="r" b="b"/>
              <a:pathLst>
                <a:path w="249" h="78">
                  <a:moveTo>
                    <a:pt x="249" y="49"/>
                  </a:moveTo>
                  <a:cubicBezTo>
                    <a:pt x="249" y="46"/>
                    <a:pt x="247" y="43"/>
                    <a:pt x="245" y="42"/>
                  </a:cubicBezTo>
                  <a:cubicBezTo>
                    <a:pt x="147" y="28"/>
                    <a:pt x="14" y="2"/>
                    <a:pt x="6" y="1"/>
                  </a:cubicBezTo>
                  <a:cubicBezTo>
                    <a:pt x="0" y="0"/>
                    <a:pt x="0" y="4"/>
                    <a:pt x="0" y="4"/>
                  </a:cubicBezTo>
                  <a:cubicBezTo>
                    <a:pt x="0" y="4"/>
                    <a:pt x="0" y="11"/>
                    <a:pt x="0" y="19"/>
                  </a:cubicBezTo>
                  <a:cubicBezTo>
                    <a:pt x="0" y="28"/>
                    <a:pt x="1" y="29"/>
                    <a:pt x="6" y="30"/>
                  </a:cubicBezTo>
                  <a:cubicBezTo>
                    <a:pt x="8" y="31"/>
                    <a:pt x="210" y="70"/>
                    <a:pt x="240" y="76"/>
                  </a:cubicBezTo>
                  <a:cubicBezTo>
                    <a:pt x="248" y="78"/>
                    <a:pt x="249" y="70"/>
                    <a:pt x="249" y="70"/>
                  </a:cubicBezTo>
                  <a:cubicBezTo>
                    <a:pt x="249" y="70"/>
                    <a:pt x="249" y="54"/>
                    <a:pt x="249" y="49"/>
                  </a:cubicBez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5" name="Freeform 190"/>
            <p:cNvSpPr>
              <a:spLocks noChangeAspect="1"/>
            </p:cNvSpPr>
            <p:nvPr/>
          </p:nvSpPr>
          <p:spPr bwMode="auto">
            <a:xfrm>
              <a:off x="2789" y="895"/>
              <a:ext cx="172" cy="70"/>
            </a:xfrm>
            <a:custGeom>
              <a:avLst/>
              <a:gdLst/>
              <a:ahLst/>
              <a:cxnLst>
                <a:cxn ang="0">
                  <a:pos x="172" y="70"/>
                </a:cxn>
                <a:cxn ang="0">
                  <a:pos x="0" y="36"/>
                </a:cxn>
                <a:cxn ang="0">
                  <a:pos x="0" y="0"/>
                </a:cxn>
                <a:cxn ang="0">
                  <a:pos x="172" y="34"/>
                </a:cxn>
                <a:cxn ang="0">
                  <a:pos x="172" y="70"/>
                </a:cxn>
              </a:cxnLst>
              <a:rect l="0" t="0" r="r" b="b"/>
              <a:pathLst>
                <a:path w="172" h="70">
                  <a:moveTo>
                    <a:pt x="172" y="70"/>
                  </a:moveTo>
                  <a:lnTo>
                    <a:pt x="0" y="36"/>
                  </a:lnTo>
                  <a:lnTo>
                    <a:pt x="0" y="0"/>
                  </a:lnTo>
                  <a:lnTo>
                    <a:pt x="172" y="34"/>
                  </a:lnTo>
                  <a:lnTo>
                    <a:pt x="172" y="7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6" name="Freeform 191"/>
            <p:cNvSpPr>
              <a:spLocks noChangeAspect="1"/>
            </p:cNvSpPr>
            <p:nvPr/>
          </p:nvSpPr>
          <p:spPr bwMode="auto">
            <a:xfrm>
              <a:off x="2961" y="929"/>
              <a:ext cx="2" cy="36"/>
            </a:xfrm>
            <a:custGeom>
              <a:avLst/>
              <a:gdLst/>
              <a:ahLst/>
              <a:cxnLst>
                <a:cxn ang="0">
                  <a:pos x="2" y="34"/>
                </a:cxn>
                <a:cxn ang="0">
                  <a:pos x="0" y="36"/>
                </a:cxn>
                <a:cxn ang="0">
                  <a:pos x="0" y="0"/>
                </a:cxn>
                <a:cxn ang="0">
                  <a:pos x="2" y="0"/>
                </a:cxn>
                <a:cxn ang="0">
                  <a:pos x="2" y="34"/>
                </a:cxn>
              </a:cxnLst>
              <a:rect l="0" t="0" r="r" b="b"/>
              <a:pathLst>
                <a:path w="2" h="36">
                  <a:moveTo>
                    <a:pt x="2" y="34"/>
                  </a:moveTo>
                  <a:lnTo>
                    <a:pt x="0" y="36"/>
                  </a:lnTo>
                  <a:lnTo>
                    <a:pt x="0" y="0"/>
                  </a:lnTo>
                  <a:lnTo>
                    <a:pt x="2" y="0"/>
                  </a:lnTo>
                  <a:lnTo>
                    <a:pt x="2" y="3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7" name="Freeform 192"/>
            <p:cNvSpPr>
              <a:spLocks noChangeAspect="1"/>
            </p:cNvSpPr>
            <p:nvPr/>
          </p:nvSpPr>
          <p:spPr bwMode="auto">
            <a:xfrm>
              <a:off x="2789" y="895"/>
              <a:ext cx="174" cy="34"/>
            </a:xfrm>
            <a:custGeom>
              <a:avLst/>
              <a:gdLst/>
              <a:ahLst/>
              <a:cxnLst>
                <a:cxn ang="0">
                  <a:pos x="172" y="34"/>
                </a:cxn>
                <a:cxn ang="0">
                  <a:pos x="0" y="0"/>
                </a:cxn>
                <a:cxn ang="0">
                  <a:pos x="2" y="0"/>
                </a:cxn>
                <a:cxn ang="0">
                  <a:pos x="174" y="34"/>
                </a:cxn>
                <a:cxn ang="0">
                  <a:pos x="172" y="34"/>
                </a:cxn>
              </a:cxnLst>
              <a:rect l="0" t="0" r="r" b="b"/>
              <a:pathLst>
                <a:path w="174" h="34">
                  <a:moveTo>
                    <a:pt x="172" y="34"/>
                  </a:moveTo>
                  <a:lnTo>
                    <a:pt x="0" y="0"/>
                  </a:lnTo>
                  <a:lnTo>
                    <a:pt x="2" y="0"/>
                  </a:lnTo>
                  <a:lnTo>
                    <a:pt x="174" y="34"/>
                  </a:lnTo>
                  <a:lnTo>
                    <a:pt x="172" y="3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8" name="Freeform 193"/>
            <p:cNvSpPr>
              <a:spLocks noChangeAspect="1"/>
            </p:cNvSpPr>
            <p:nvPr/>
          </p:nvSpPr>
          <p:spPr bwMode="auto">
            <a:xfrm>
              <a:off x="2645" y="865"/>
              <a:ext cx="14" cy="40"/>
            </a:xfrm>
            <a:custGeom>
              <a:avLst/>
              <a:gdLst/>
              <a:ahLst/>
              <a:cxnLst>
                <a:cxn ang="0">
                  <a:pos x="14" y="40"/>
                </a:cxn>
                <a:cxn ang="0">
                  <a:pos x="0" y="38"/>
                </a:cxn>
                <a:cxn ang="0">
                  <a:pos x="0" y="0"/>
                </a:cxn>
                <a:cxn ang="0">
                  <a:pos x="14" y="2"/>
                </a:cxn>
                <a:cxn ang="0">
                  <a:pos x="14" y="40"/>
                </a:cxn>
              </a:cxnLst>
              <a:rect l="0" t="0" r="r" b="b"/>
              <a:pathLst>
                <a:path w="14" h="40">
                  <a:moveTo>
                    <a:pt x="14" y="40"/>
                  </a:moveTo>
                  <a:lnTo>
                    <a:pt x="0" y="38"/>
                  </a:lnTo>
                  <a:lnTo>
                    <a:pt x="0" y="0"/>
                  </a:lnTo>
                  <a:lnTo>
                    <a:pt x="14" y="2"/>
                  </a:lnTo>
                  <a:lnTo>
                    <a:pt x="14"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79" name="Freeform 194"/>
            <p:cNvSpPr>
              <a:spLocks noChangeAspect="1"/>
            </p:cNvSpPr>
            <p:nvPr/>
          </p:nvSpPr>
          <p:spPr bwMode="auto">
            <a:xfrm>
              <a:off x="2659" y="867"/>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0" name="Freeform 195"/>
            <p:cNvSpPr>
              <a:spLocks noChangeAspect="1"/>
            </p:cNvSpPr>
            <p:nvPr/>
          </p:nvSpPr>
          <p:spPr bwMode="auto">
            <a:xfrm>
              <a:off x="2645" y="865"/>
              <a:ext cx="14" cy="2"/>
            </a:xfrm>
            <a:custGeom>
              <a:avLst/>
              <a:gdLst/>
              <a:ahLst/>
              <a:cxnLst>
                <a:cxn ang="0">
                  <a:pos x="14" y="2"/>
                </a:cxn>
                <a:cxn ang="0">
                  <a:pos x="0" y="0"/>
                </a:cxn>
                <a:cxn ang="0">
                  <a:pos x="2" y="0"/>
                </a:cxn>
                <a:cxn ang="0">
                  <a:pos x="14" y="2"/>
                </a:cxn>
                <a:cxn ang="0">
                  <a:pos x="14" y="2"/>
                </a:cxn>
              </a:cxnLst>
              <a:rect l="0" t="0" r="r" b="b"/>
              <a:pathLst>
                <a:path w="14" h="2">
                  <a:moveTo>
                    <a:pt x="14" y="2"/>
                  </a:moveTo>
                  <a:lnTo>
                    <a:pt x="0" y="0"/>
                  </a:lnTo>
                  <a:lnTo>
                    <a:pt x="2" y="0"/>
                  </a:lnTo>
                  <a:lnTo>
                    <a:pt x="14"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1" name="Freeform 196"/>
            <p:cNvSpPr>
              <a:spLocks noChangeAspect="1"/>
            </p:cNvSpPr>
            <p:nvPr/>
          </p:nvSpPr>
          <p:spPr bwMode="auto">
            <a:xfrm>
              <a:off x="2665" y="869"/>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2" name="Rectangle 197"/>
            <p:cNvSpPr>
              <a:spLocks noChangeAspect="1" noChangeArrowheads="1"/>
            </p:cNvSpPr>
            <p:nvPr/>
          </p:nvSpPr>
          <p:spPr bwMode="auto">
            <a:xfrm>
              <a:off x="2677" y="871"/>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3" name="Freeform 198"/>
            <p:cNvSpPr>
              <a:spLocks noChangeAspect="1"/>
            </p:cNvSpPr>
            <p:nvPr/>
          </p:nvSpPr>
          <p:spPr bwMode="auto">
            <a:xfrm>
              <a:off x="2665" y="86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4" name="Freeform 199"/>
            <p:cNvSpPr>
              <a:spLocks noChangeAspect="1"/>
            </p:cNvSpPr>
            <p:nvPr/>
          </p:nvSpPr>
          <p:spPr bwMode="auto">
            <a:xfrm>
              <a:off x="2685" y="873"/>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5" name="Rectangle 200"/>
            <p:cNvSpPr>
              <a:spLocks noChangeAspect="1" noChangeArrowheads="1"/>
            </p:cNvSpPr>
            <p:nvPr/>
          </p:nvSpPr>
          <p:spPr bwMode="auto">
            <a:xfrm>
              <a:off x="2697" y="875"/>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6" name="Freeform 201"/>
            <p:cNvSpPr>
              <a:spLocks noChangeAspect="1"/>
            </p:cNvSpPr>
            <p:nvPr/>
          </p:nvSpPr>
          <p:spPr bwMode="auto">
            <a:xfrm>
              <a:off x="2685" y="871"/>
              <a:ext cx="14" cy="4"/>
            </a:xfrm>
            <a:custGeom>
              <a:avLst/>
              <a:gdLst/>
              <a:ahLst/>
              <a:cxnLst>
                <a:cxn ang="0">
                  <a:pos x="12" y="4"/>
                </a:cxn>
                <a:cxn ang="0">
                  <a:pos x="0" y="2"/>
                </a:cxn>
                <a:cxn ang="0">
                  <a:pos x="2" y="0"/>
                </a:cxn>
                <a:cxn ang="0">
                  <a:pos x="14" y="4"/>
                </a:cxn>
                <a:cxn ang="0">
                  <a:pos x="12" y="4"/>
                </a:cxn>
              </a:cxnLst>
              <a:rect l="0" t="0" r="r" b="b"/>
              <a:pathLst>
                <a:path w="14" h="4">
                  <a:moveTo>
                    <a:pt x="12" y="4"/>
                  </a:moveTo>
                  <a:lnTo>
                    <a:pt x="0" y="2"/>
                  </a:lnTo>
                  <a:lnTo>
                    <a:pt x="2" y="0"/>
                  </a:lnTo>
                  <a:lnTo>
                    <a:pt x="14" y="4"/>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7" name="Freeform 202"/>
            <p:cNvSpPr>
              <a:spLocks noChangeAspect="1"/>
            </p:cNvSpPr>
            <p:nvPr/>
          </p:nvSpPr>
          <p:spPr bwMode="auto">
            <a:xfrm>
              <a:off x="2705" y="87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8" name="Freeform 203"/>
            <p:cNvSpPr>
              <a:spLocks noChangeAspect="1"/>
            </p:cNvSpPr>
            <p:nvPr/>
          </p:nvSpPr>
          <p:spPr bwMode="auto">
            <a:xfrm>
              <a:off x="2717" y="877"/>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89" name="Freeform 204"/>
            <p:cNvSpPr>
              <a:spLocks noChangeAspect="1"/>
            </p:cNvSpPr>
            <p:nvPr/>
          </p:nvSpPr>
          <p:spPr bwMode="auto">
            <a:xfrm>
              <a:off x="2705" y="875"/>
              <a:ext cx="14" cy="4"/>
            </a:xfrm>
            <a:custGeom>
              <a:avLst/>
              <a:gdLst/>
              <a:ahLst/>
              <a:cxnLst>
                <a:cxn ang="0">
                  <a:pos x="12" y="4"/>
                </a:cxn>
                <a:cxn ang="0">
                  <a:pos x="0" y="2"/>
                </a:cxn>
                <a:cxn ang="0">
                  <a:pos x="2" y="0"/>
                </a:cxn>
                <a:cxn ang="0">
                  <a:pos x="14" y="2"/>
                </a:cxn>
                <a:cxn ang="0">
                  <a:pos x="12" y="4"/>
                </a:cxn>
              </a:cxnLst>
              <a:rect l="0" t="0" r="r" b="b"/>
              <a:pathLst>
                <a:path w="14" h="4">
                  <a:moveTo>
                    <a:pt x="12" y="4"/>
                  </a:moveTo>
                  <a:lnTo>
                    <a:pt x="0" y="2"/>
                  </a:lnTo>
                  <a:lnTo>
                    <a:pt x="2"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90" name="Freeform 205"/>
            <p:cNvSpPr>
              <a:spLocks noChangeAspect="1"/>
            </p:cNvSpPr>
            <p:nvPr/>
          </p:nvSpPr>
          <p:spPr bwMode="auto">
            <a:xfrm>
              <a:off x="2725" y="879"/>
              <a:ext cx="12" cy="40"/>
            </a:xfrm>
            <a:custGeom>
              <a:avLst/>
              <a:gdLst/>
              <a:ahLst/>
              <a:cxnLst>
                <a:cxn ang="0">
                  <a:pos x="12" y="40"/>
                </a:cxn>
                <a:cxn ang="0">
                  <a:pos x="0" y="38"/>
                </a:cxn>
                <a:cxn ang="0">
                  <a:pos x="0" y="0"/>
                </a:cxn>
                <a:cxn ang="0">
                  <a:pos x="12" y="4"/>
                </a:cxn>
                <a:cxn ang="0">
                  <a:pos x="12" y="40"/>
                </a:cxn>
              </a:cxnLst>
              <a:rect l="0" t="0" r="r" b="b"/>
              <a:pathLst>
                <a:path w="12" h="40">
                  <a:moveTo>
                    <a:pt x="12" y="40"/>
                  </a:moveTo>
                  <a:lnTo>
                    <a:pt x="0" y="38"/>
                  </a:lnTo>
                  <a:lnTo>
                    <a:pt x="0" y="0"/>
                  </a:lnTo>
                  <a:lnTo>
                    <a:pt x="12" y="4"/>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91" name="Freeform 206"/>
            <p:cNvSpPr>
              <a:spLocks noChangeAspect="1"/>
            </p:cNvSpPr>
            <p:nvPr/>
          </p:nvSpPr>
          <p:spPr bwMode="auto">
            <a:xfrm>
              <a:off x="2737" y="881"/>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92" name="Freeform 207"/>
            <p:cNvSpPr>
              <a:spLocks noChangeAspect="1"/>
            </p:cNvSpPr>
            <p:nvPr/>
          </p:nvSpPr>
          <p:spPr bwMode="auto">
            <a:xfrm>
              <a:off x="2725" y="879"/>
              <a:ext cx="14" cy="4"/>
            </a:xfrm>
            <a:custGeom>
              <a:avLst/>
              <a:gdLst/>
              <a:ahLst/>
              <a:cxnLst>
                <a:cxn ang="0">
                  <a:pos x="12" y="4"/>
                </a:cxn>
                <a:cxn ang="0">
                  <a:pos x="0" y="0"/>
                </a:cxn>
                <a:cxn ang="0">
                  <a:pos x="2" y="0"/>
                </a:cxn>
                <a:cxn ang="0">
                  <a:pos x="14" y="2"/>
                </a:cxn>
                <a:cxn ang="0">
                  <a:pos x="12" y="4"/>
                </a:cxn>
              </a:cxnLst>
              <a:rect l="0" t="0" r="r" b="b"/>
              <a:pathLst>
                <a:path w="14" h="4">
                  <a:moveTo>
                    <a:pt x="12" y="4"/>
                  </a:moveTo>
                  <a:lnTo>
                    <a:pt x="0" y="0"/>
                  </a:lnTo>
                  <a:lnTo>
                    <a:pt x="2"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94" name="Freeform 208"/>
            <p:cNvSpPr>
              <a:spLocks noChangeAspect="1"/>
            </p:cNvSpPr>
            <p:nvPr/>
          </p:nvSpPr>
          <p:spPr bwMode="auto">
            <a:xfrm>
              <a:off x="2745" y="883"/>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95" name="Freeform 209"/>
            <p:cNvSpPr>
              <a:spLocks noChangeAspect="1"/>
            </p:cNvSpPr>
            <p:nvPr/>
          </p:nvSpPr>
          <p:spPr bwMode="auto">
            <a:xfrm>
              <a:off x="2757" y="885"/>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97" name="Freeform 210"/>
            <p:cNvSpPr>
              <a:spLocks noChangeAspect="1"/>
            </p:cNvSpPr>
            <p:nvPr/>
          </p:nvSpPr>
          <p:spPr bwMode="auto">
            <a:xfrm>
              <a:off x="2745" y="883"/>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799" name="Freeform 211"/>
            <p:cNvSpPr>
              <a:spLocks noChangeAspect="1"/>
            </p:cNvSpPr>
            <p:nvPr/>
          </p:nvSpPr>
          <p:spPr bwMode="auto">
            <a:xfrm>
              <a:off x="2765" y="88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800" name="Freeform 212"/>
            <p:cNvSpPr>
              <a:spLocks noChangeAspect="1"/>
            </p:cNvSpPr>
            <p:nvPr/>
          </p:nvSpPr>
          <p:spPr bwMode="auto">
            <a:xfrm>
              <a:off x="2777" y="889"/>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801" name="Freeform 213"/>
            <p:cNvSpPr>
              <a:spLocks noChangeAspect="1"/>
            </p:cNvSpPr>
            <p:nvPr/>
          </p:nvSpPr>
          <p:spPr bwMode="auto">
            <a:xfrm>
              <a:off x="2765" y="887"/>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85" name="Freeform 214"/>
            <p:cNvSpPr>
              <a:spLocks noChangeAspect="1"/>
            </p:cNvSpPr>
            <p:nvPr/>
          </p:nvSpPr>
          <p:spPr bwMode="auto">
            <a:xfrm>
              <a:off x="2977" y="929"/>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86" name="Freeform 215"/>
            <p:cNvSpPr>
              <a:spLocks noChangeAspect="1"/>
            </p:cNvSpPr>
            <p:nvPr/>
          </p:nvSpPr>
          <p:spPr bwMode="auto">
            <a:xfrm>
              <a:off x="2989" y="929"/>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87" name="Freeform 216"/>
            <p:cNvSpPr>
              <a:spLocks noChangeAspect="1"/>
            </p:cNvSpPr>
            <p:nvPr/>
          </p:nvSpPr>
          <p:spPr bwMode="auto">
            <a:xfrm>
              <a:off x="2977" y="927"/>
              <a:ext cx="14" cy="4"/>
            </a:xfrm>
            <a:custGeom>
              <a:avLst/>
              <a:gdLst/>
              <a:ahLst/>
              <a:cxnLst>
                <a:cxn ang="0">
                  <a:pos x="12" y="4"/>
                </a:cxn>
                <a:cxn ang="0">
                  <a:pos x="0" y="2"/>
                </a:cxn>
                <a:cxn ang="0">
                  <a:pos x="0" y="0"/>
                </a:cxn>
                <a:cxn ang="0">
                  <a:pos x="14" y="2"/>
                </a:cxn>
                <a:cxn ang="0">
                  <a:pos x="12" y="4"/>
                </a:cxn>
              </a:cxnLst>
              <a:rect l="0" t="0" r="r" b="b"/>
              <a:pathLst>
                <a:path w="14" h="4">
                  <a:moveTo>
                    <a:pt x="12" y="4"/>
                  </a:moveTo>
                  <a:lnTo>
                    <a:pt x="0" y="2"/>
                  </a:lnTo>
                  <a:lnTo>
                    <a:pt x="0"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88" name="Freeform 217"/>
            <p:cNvSpPr>
              <a:spLocks noChangeAspect="1"/>
            </p:cNvSpPr>
            <p:nvPr/>
          </p:nvSpPr>
          <p:spPr bwMode="auto">
            <a:xfrm>
              <a:off x="2997" y="931"/>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90" name="Freeform 218"/>
            <p:cNvSpPr>
              <a:spLocks noChangeAspect="1"/>
            </p:cNvSpPr>
            <p:nvPr/>
          </p:nvSpPr>
          <p:spPr bwMode="auto">
            <a:xfrm>
              <a:off x="3009" y="933"/>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95" name="Freeform 219"/>
            <p:cNvSpPr>
              <a:spLocks noChangeAspect="1"/>
            </p:cNvSpPr>
            <p:nvPr/>
          </p:nvSpPr>
          <p:spPr bwMode="auto">
            <a:xfrm>
              <a:off x="2995" y="931"/>
              <a:ext cx="16" cy="2"/>
            </a:xfrm>
            <a:custGeom>
              <a:avLst/>
              <a:gdLst/>
              <a:ahLst/>
              <a:cxnLst>
                <a:cxn ang="0">
                  <a:pos x="14" y="2"/>
                </a:cxn>
                <a:cxn ang="0">
                  <a:pos x="0" y="0"/>
                </a:cxn>
                <a:cxn ang="0">
                  <a:pos x="2" y="0"/>
                </a:cxn>
                <a:cxn ang="0">
                  <a:pos x="16" y="2"/>
                </a:cxn>
                <a:cxn ang="0">
                  <a:pos x="14" y="2"/>
                </a:cxn>
              </a:cxnLst>
              <a:rect l="0" t="0" r="r" b="b"/>
              <a:pathLst>
                <a:path w="16" h="2">
                  <a:moveTo>
                    <a:pt x="14" y="2"/>
                  </a:moveTo>
                  <a:lnTo>
                    <a:pt x="0" y="0"/>
                  </a:lnTo>
                  <a:lnTo>
                    <a:pt x="2" y="0"/>
                  </a:lnTo>
                  <a:lnTo>
                    <a:pt x="16"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96" name="Freeform 220"/>
            <p:cNvSpPr>
              <a:spLocks noChangeAspect="1"/>
            </p:cNvSpPr>
            <p:nvPr/>
          </p:nvSpPr>
          <p:spPr bwMode="auto">
            <a:xfrm>
              <a:off x="3015" y="935"/>
              <a:ext cx="14" cy="40"/>
            </a:xfrm>
            <a:custGeom>
              <a:avLst/>
              <a:gdLst/>
              <a:ahLst/>
              <a:cxnLst>
                <a:cxn ang="0">
                  <a:pos x="14" y="40"/>
                </a:cxn>
                <a:cxn ang="0">
                  <a:pos x="0" y="38"/>
                </a:cxn>
                <a:cxn ang="0">
                  <a:pos x="0" y="0"/>
                </a:cxn>
                <a:cxn ang="0">
                  <a:pos x="14" y="2"/>
                </a:cxn>
                <a:cxn ang="0">
                  <a:pos x="14" y="40"/>
                </a:cxn>
              </a:cxnLst>
              <a:rect l="0" t="0" r="r" b="b"/>
              <a:pathLst>
                <a:path w="14" h="40">
                  <a:moveTo>
                    <a:pt x="14" y="40"/>
                  </a:moveTo>
                  <a:lnTo>
                    <a:pt x="0" y="38"/>
                  </a:lnTo>
                  <a:lnTo>
                    <a:pt x="0" y="0"/>
                  </a:lnTo>
                  <a:lnTo>
                    <a:pt x="14" y="2"/>
                  </a:lnTo>
                  <a:lnTo>
                    <a:pt x="14"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97" name="Freeform 221"/>
            <p:cNvSpPr>
              <a:spLocks noChangeAspect="1"/>
            </p:cNvSpPr>
            <p:nvPr/>
          </p:nvSpPr>
          <p:spPr bwMode="auto">
            <a:xfrm>
              <a:off x="3029" y="937"/>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98" name="Freeform 222"/>
            <p:cNvSpPr>
              <a:spLocks noChangeAspect="1"/>
            </p:cNvSpPr>
            <p:nvPr/>
          </p:nvSpPr>
          <p:spPr bwMode="auto">
            <a:xfrm>
              <a:off x="3015" y="935"/>
              <a:ext cx="14" cy="2"/>
            </a:xfrm>
            <a:custGeom>
              <a:avLst/>
              <a:gdLst/>
              <a:ahLst/>
              <a:cxnLst>
                <a:cxn ang="0">
                  <a:pos x="14" y="2"/>
                </a:cxn>
                <a:cxn ang="0">
                  <a:pos x="0" y="0"/>
                </a:cxn>
                <a:cxn ang="0">
                  <a:pos x="2" y="0"/>
                </a:cxn>
                <a:cxn ang="0">
                  <a:pos x="14" y="2"/>
                </a:cxn>
                <a:cxn ang="0">
                  <a:pos x="14" y="2"/>
                </a:cxn>
              </a:cxnLst>
              <a:rect l="0" t="0" r="r" b="b"/>
              <a:pathLst>
                <a:path w="14" h="2">
                  <a:moveTo>
                    <a:pt x="14" y="2"/>
                  </a:moveTo>
                  <a:lnTo>
                    <a:pt x="0" y="0"/>
                  </a:lnTo>
                  <a:lnTo>
                    <a:pt x="2" y="0"/>
                  </a:lnTo>
                  <a:lnTo>
                    <a:pt x="14"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999" name="Freeform 223"/>
            <p:cNvSpPr>
              <a:spLocks noChangeAspect="1"/>
            </p:cNvSpPr>
            <p:nvPr/>
          </p:nvSpPr>
          <p:spPr bwMode="auto">
            <a:xfrm>
              <a:off x="3035" y="939"/>
              <a:ext cx="12" cy="40"/>
            </a:xfrm>
            <a:custGeom>
              <a:avLst/>
              <a:gdLst/>
              <a:ahLst/>
              <a:cxnLst>
                <a:cxn ang="0">
                  <a:pos x="12" y="40"/>
                </a:cxn>
                <a:cxn ang="0">
                  <a:pos x="0" y="36"/>
                </a:cxn>
                <a:cxn ang="0">
                  <a:pos x="0" y="0"/>
                </a:cxn>
                <a:cxn ang="0">
                  <a:pos x="12" y="2"/>
                </a:cxn>
                <a:cxn ang="0">
                  <a:pos x="12" y="40"/>
                </a:cxn>
              </a:cxnLst>
              <a:rect l="0" t="0" r="r" b="b"/>
              <a:pathLst>
                <a:path w="12" h="40">
                  <a:moveTo>
                    <a:pt x="12" y="40"/>
                  </a:moveTo>
                  <a:lnTo>
                    <a:pt x="0" y="36"/>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01" name="Freeform 224"/>
            <p:cNvSpPr>
              <a:spLocks noChangeAspect="1"/>
            </p:cNvSpPr>
            <p:nvPr/>
          </p:nvSpPr>
          <p:spPr bwMode="auto">
            <a:xfrm>
              <a:off x="3047" y="941"/>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4" name="Freeform 225"/>
            <p:cNvSpPr>
              <a:spLocks noChangeAspect="1"/>
            </p:cNvSpPr>
            <p:nvPr/>
          </p:nvSpPr>
          <p:spPr bwMode="auto">
            <a:xfrm>
              <a:off x="3035" y="93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6" name="Freeform 226"/>
            <p:cNvSpPr>
              <a:spLocks noChangeAspect="1"/>
            </p:cNvSpPr>
            <p:nvPr/>
          </p:nvSpPr>
          <p:spPr bwMode="auto">
            <a:xfrm>
              <a:off x="3055" y="943"/>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7" name="Rectangle 227"/>
            <p:cNvSpPr>
              <a:spLocks noChangeAspect="1" noChangeArrowheads="1"/>
            </p:cNvSpPr>
            <p:nvPr/>
          </p:nvSpPr>
          <p:spPr bwMode="auto">
            <a:xfrm>
              <a:off x="3067" y="945"/>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8" name="Freeform 228"/>
            <p:cNvSpPr>
              <a:spLocks noChangeAspect="1"/>
            </p:cNvSpPr>
            <p:nvPr/>
          </p:nvSpPr>
          <p:spPr bwMode="auto">
            <a:xfrm>
              <a:off x="3055" y="943"/>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9" name="Freeform 229"/>
            <p:cNvSpPr>
              <a:spLocks noChangeAspect="1"/>
            </p:cNvSpPr>
            <p:nvPr/>
          </p:nvSpPr>
          <p:spPr bwMode="auto">
            <a:xfrm>
              <a:off x="3075" y="94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0" name="Freeform 230"/>
            <p:cNvSpPr>
              <a:spLocks noChangeAspect="1"/>
            </p:cNvSpPr>
            <p:nvPr/>
          </p:nvSpPr>
          <p:spPr bwMode="auto">
            <a:xfrm>
              <a:off x="3087" y="947"/>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1" name="Freeform 231"/>
            <p:cNvSpPr>
              <a:spLocks noChangeAspect="1"/>
            </p:cNvSpPr>
            <p:nvPr/>
          </p:nvSpPr>
          <p:spPr bwMode="auto">
            <a:xfrm>
              <a:off x="3075" y="945"/>
              <a:ext cx="14" cy="4"/>
            </a:xfrm>
            <a:custGeom>
              <a:avLst/>
              <a:gdLst/>
              <a:ahLst/>
              <a:cxnLst>
                <a:cxn ang="0">
                  <a:pos x="12" y="4"/>
                </a:cxn>
                <a:cxn ang="0">
                  <a:pos x="0" y="2"/>
                </a:cxn>
                <a:cxn ang="0">
                  <a:pos x="2" y="0"/>
                </a:cxn>
                <a:cxn ang="0">
                  <a:pos x="14" y="4"/>
                </a:cxn>
                <a:cxn ang="0">
                  <a:pos x="12" y="4"/>
                </a:cxn>
              </a:cxnLst>
              <a:rect l="0" t="0" r="r" b="b"/>
              <a:pathLst>
                <a:path w="14" h="4">
                  <a:moveTo>
                    <a:pt x="12" y="4"/>
                  </a:moveTo>
                  <a:lnTo>
                    <a:pt x="0" y="2"/>
                  </a:lnTo>
                  <a:lnTo>
                    <a:pt x="2" y="0"/>
                  </a:lnTo>
                  <a:lnTo>
                    <a:pt x="14" y="4"/>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3" name="Freeform 232"/>
            <p:cNvSpPr>
              <a:spLocks noChangeAspect="1"/>
            </p:cNvSpPr>
            <p:nvPr/>
          </p:nvSpPr>
          <p:spPr bwMode="auto">
            <a:xfrm>
              <a:off x="3095" y="949"/>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4" name="Rectangle 233"/>
            <p:cNvSpPr>
              <a:spLocks noChangeAspect="1" noChangeArrowheads="1"/>
            </p:cNvSpPr>
            <p:nvPr/>
          </p:nvSpPr>
          <p:spPr bwMode="auto">
            <a:xfrm>
              <a:off x="3107" y="951"/>
              <a:ext cx="2" cy="38"/>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5" name="Freeform 234"/>
            <p:cNvSpPr>
              <a:spLocks noChangeAspect="1"/>
            </p:cNvSpPr>
            <p:nvPr/>
          </p:nvSpPr>
          <p:spPr bwMode="auto">
            <a:xfrm>
              <a:off x="3095" y="94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8" name="Freeform 235"/>
            <p:cNvSpPr>
              <a:spLocks noChangeAspect="1"/>
            </p:cNvSpPr>
            <p:nvPr/>
          </p:nvSpPr>
          <p:spPr bwMode="auto">
            <a:xfrm>
              <a:off x="2843" y="915"/>
              <a:ext cx="20" cy="26"/>
            </a:xfrm>
            <a:custGeom>
              <a:avLst/>
              <a:gdLst/>
              <a:ahLst/>
              <a:cxnLst>
                <a:cxn ang="0">
                  <a:pos x="20" y="26"/>
                </a:cxn>
                <a:cxn ang="0">
                  <a:pos x="0" y="22"/>
                </a:cxn>
                <a:cxn ang="0">
                  <a:pos x="0" y="0"/>
                </a:cxn>
                <a:cxn ang="0">
                  <a:pos x="20" y="4"/>
                </a:cxn>
                <a:cxn ang="0">
                  <a:pos x="20" y="26"/>
                </a:cxn>
              </a:cxnLst>
              <a:rect l="0" t="0" r="r" b="b"/>
              <a:pathLst>
                <a:path w="20" h="26">
                  <a:moveTo>
                    <a:pt x="20" y="26"/>
                  </a:moveTo>
                  <a:lnTo>
                    <a:pt x="0" y="22"/>
                  </a:lnTo>
                  <a:lnTo>
                    <a:pt x="0" y="0"/>
                  </a:lnTo>
                  <a:lnTo>
                    <a:pt x="20" y="4"/>
                  </a:lnTo>
                  <a:lnTo>
                    <a:pt x="20" y="26"/>
                  </a:ln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9" name="Freeform 236"/>
            <p:cNvSpPr>
              <a:spLocks noChangeAspect="1"/>
            </p:cNvSpPr>
            <p:nvPr/>
          </p:nvSpPr>
          <p:spPr bwMode="auto">
            <a:xfrm>
              <a:off x="2863" y="919"/>
              <a:ext cx="2" cy="22"/>
            </a:xfrm>
            <a:custGeom>
              <a:avLst/>
              <a:gdLst/>
              <a:ahLst/>
              <a:cxnLst>
                <a:cxn ang="0">
                  <a:pos x="2" y="20"/>
                </a:cxn>
                <a:cxn ang="0">
                  <a:pos x="0" y="22"/>
                </a:cxn>
                <a:cxn ang="0">
                  <a:pos x="0" y="0"/>
                </a:cxn>
                <a:cxn ang="0">
                  <a:pos x="2" y="0"/>
                </a:cxn>
                <a:cxn ang="0">
                  <a:pos x="2" y="20"/>
                </a:cxn>
              </a:cxnLst>
              <a:rect l="0" t="0" r="r" b="b"/>
              <a:pathLst>
                <a:path w="2" h="22">
                  <a:moveTo>
                    <a:pt x="2" y="20"/>
                  </a:moveTo>
                  <a:lnTo>
                    <a:pt x="0" y="22"/>
                  </a:lnTo>
                  <a:lnTo>
                    <a:pt x="0" y="0"/>
                  </a:lnTo>
                  <a:lnTo>
                    <a:pt x="2" y="0"/>
                  </a:lnTo>
                  <a:lnTo>
                    <a:pt x="2" y="2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0" name="Freeform 237"/>
            <p:cNvSpPr>
              <a:spLocks noChangeAspect="1"/>
            </p:cNvSpPr>
            <p:nvPr/>
          </p:nvSpPr>
          <p:spPr bwMode="auto">
            <a:xfrm>
              <a:off x="2843" y="915"/>
              <a:ext cx="22" cy="4"/>
            </a:xfrm>
            <a:custGeom>
              <a:avLst/>
              <a:gdLst/>
              <a:ahLst/>
              <a:cxnLst>
                <a:cxn ang="0">
                  <a:pos x="20" y="4"/>
                </a:cxn>
                <a:cxn ang="0">
                  <a:pos x="0" y="0"/>
                </a:cxn>
                <a:cxn ang="0">
                  <a:pos x="2" y="0"/>
                </a:cxn>
                <a:cxn ang="0">
                  <a:pos x="22" y="4"/>
                </a:cxn>
                <a:cxn ang="0">
                  <a:pos x="20" y="4"/>
                </a:cxn>
              </a:cxnLst>
              <a:rect l="0" t="0" r="r" b="b"/>
              <a:pathLst>
                <a:path w="22" h="4">
                  <a:moveTo>
                    <a:pt x="20" y="4"/>
                  </a:moveTo>
                  <a:lnTo>
                    <a:pt x="0" y="0"/>
                  </a:lnTo>
                  <a:lnTo>
                    <a:pt x="2" y="0"/>
                  </a:lnTo>
                  <a:lnTo>
                    <a:pt x="22" y="4"/>
                  </a:lnTo>
                  <a:lnTo>
                    <a:pt x="20" y="4"/>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1" name="Freeform 238"/>
            <p:cNvSpPr>
              <a:spLocks noChangeAspect="1"/>
            </p:cNvSpPr>
            <p:nvPr/>
          </p:nvSpPr>
          <p:spPr bwMode="auto">
            <a:xfrm>
              <a:off x="2847" y="921"/>
              <a:ext cx="12" cy="14"/>
            </a:xfrm>
            <a:custGeom>
              <a:avLst/>
              <a:gdLst/>
              <a:ahLst/>
              <a:cxnLst>
                <a:cxn ang="0">
                  <a:pos x="6" y="4"/>
                </a:cxn>
                <a:cxn ang="0">
                  <a:pos x="3" y="7"/>
                </a:cxn>
                <a:cxn ang="0">
                  <a:pos x="0" y="3"/>
                </a:cxn>
                <a:cxn ang="0">
                  <a:pos x="3" y="0"/>
                </a:cxn>
                <a:cxn ang="0">
                  <a:pos x="6" y="4"/>
                </a:cxn>
              </a:cxnLst>
              <a:rect l="0" t="0" r="r" b="b"/>
              <a:pathLst>
                <a:path w="6" h="7">
                  <a:moveTo>
                    <a:pt x="6" y="4"/>
                  </a:moveTo>
                  <a:cubicBezTo>
                    <a:pt x="6" y="6"/>
                    <a:pt x="5" y="7"/>
                    <a:pt x="3" y="7"/>
                  </a:cubicBezTo>
                  <a:cubicBezTo>
                    <a:pt x="1" y="7"/>
                    <a:pt x="0" y="5"/>
                    <a:pt x="0" y="3"/>
                  </a:cubicBezTo>
                  <a:cubicBezTo>
                    <a:pt x="0" y="1"/>
                    <a:pt x="1" y="0"/>
                    <a:pt x="3" y="0"/>
                  </a:cubicBezTo>
                  <a:cubicBezTo>
                    <a:pt x="5" y="0"/>
                    <a:pt x="6" y="2"/>
                    <a:pt x="6" y="4"/>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47" name="Freeform 239"/>
            <p:cNvSpPr>
              <a:spLocks noChangeAspect="1" noEditPoints="1"/>
            </p:cNvSpPr>
            <p:nvPr/>
          </p:nvSpPr>
          <p:spPr bwMode="auto">
            <a:xfrm>
              <a:off x="2847" y="923"/>
              <a:ext cx="12" cy="12"/>
            </a:xfrm>
            <a:custGeom>
              <a:avLst/>
              <a:gdLst/>
              <a:ahLst/>
              <a:cxnLst>
                <a:cxn ang="0">
                  <a:pos x="1" y="0"/>
                </a:cxn>
                <a:cxn ang="0">
                  <a:pos x="0" y="2"/>
                </a:cxn>
                <a:cxn ang="0">
                  <a:pos x="3" y="6"/>
                </a:cxn>
                <a:cxn ang="0">
                  <a:pos x="5" y="5"/>
                </a:cxn>
                <a:cxn ang="0">
                  <a:pos x="6" y="3"/>
                </a:cxn>
                <a:cxn ang="0">
                  <a:pos x="3" y="0"/>
                </a:cxn>
                <a:cxn ang="0">
                  <a:pos x="1" y="0"/>
                </a:cxn>
                <a:cxn ang="0">
                  <a:pos x="3" y="4"/>
                </a:cxn>
                <a:cxn ang="0">
                  <a:pos x="2" y="2"/>
                </a:cxn>
                <a:cxn ang="0">
                  <a:pos x="2" y="2"/>
                </a:cxn>
                <a:cxn ang="0">
                  <a:pos x="3" y="1"/>
                </a:cxn>
                <a:cxn ang="0">
                  <a:pos x="4" y="3"/>
                </a:cxn>
                <a:cxn ang="0">
                  <a:pos x="4" y="4"/>
                </a:cxn>
                <a:cxn ang="0">
                  <a:pos x="3" y="4"/>
                </a:cxn>
              </a:cxnLst>
              <a:rect l="0" t="0" r="r" b="b"/>
              <a:pathLst>
                <a:path w="6" h="6">
                  <a:moveTo>
                    <a:pt x="1" y="0"/>
                  </a:moveTo>
                  <a:cubicBezTo>
                    <a:pt x="0" y="1"/>
                    <a:pt x="0" y="1"/>
                    <a:pt x="0" y="2"/>
                  </a:cubicBezTo>
                  <a:cubicBezTo>
                    <a:pt x="0" y="4"/>
                    <a:pt x="1" y="5"/>
                    <a:pt x="3" y="6"/>
                  </a:cubicBezTo>
                  <a:cubicBezTo>
                    <a:pt x="3" y="6"/>
                    <a:pt x="4" y="6"/>
                    <a:pt x="5" y="5"/>
                  </a:cubicBezTo>
                  <a:cubicBezTo>
                    <a:pt x="5" y="5"/>
                    <a:pt x="6" y="4"/>
                    <a:pt x="6" y="3"/>
                  </a:cubicBezTo>
                  <a:cubicBezTo>
                    <a:pt x="6" y="1"/>
                    <a:pt x="4" y="0"/>
                    <a:pt x="3" y="0"/>
                  </a:cubicBezTo>
                  <a:cubicBezTo>
                    <a:pt x="2" y="0"/>
                    <a:pt x="1" y="0"/>
                    <a:pt x="1" y="0"/>
                  </a:cubicBezTo>
                  <a:close/>
                  <a:moveTo>
                    <a:pt x="3" y="4"/>
                  </a:moveTo>
                  <a:cubicBezTo>
                    <a:pt x="2" y="4"/>
                    <a:pt x="2" y="3"/>
                    <a:pt x="2" y="2"/>
                  </a:cubicBezTo>
                  <a:cubicBezTo>
                    <a:pt x="2" y="2"/>
                    <a:pt x="2" y="2"/>
                    <a:pt x="2" y="2"/>
                  </a:cubicBezTo>
                  <a:cubicBezTo>
                    <a:pt x="2" y="1"/>
                    <a:pt x="2" y="1"/>
                    <a:pt x="3" y="1"/>
                  </a:cubicBezTo>
                  <a:cubicBezTo>
                    <a:pt x="3" y="2"/>
                    <a:pt x="4" y="2"/>
                    <a:pt x="4" y="3"/>
                  </a:cubicBezTo>
                  <a:cubicBezTo>
                    <a:pt x="4" y="3"/>
                    <a:pt x="4" y="4"/>
                    <a:pt x="4" y="4"/>
                  </a:cubicBezTo>
                  <a:cubicBezTo>
                    <a:pt x="4" y="4"/>
                    <a:pt x="3" y="4"/>
                    <a:pt x="3" y="4"/>
                  </a:cubicBezTo>
                  <a:close/>
                </a:path>
              </a:pathLst>
            </a:custGeom>
            <a:solidFill>
              <a:srgbClr val="FEF0D4"/>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48" name="Freeform 240"/>
            <p:cNvSpPr>
              <a:spLocks noChangeAspect="1"/>
            </p:cNvSpPr>
            <p:nvPr/>
          </p:nvSpPr>
          <p:spPr bwMode="auto">
            <a:xfrm>
              <a:off x="2849" y="923"/>
              <a:ext cx="8" cy="10"/>
            </a:xfrm>
            <a:custGeom>
              <a:avLst/>
              <a:gdLst/>
              <a:ahLst/>
              <a:cxnLst>
                <a:cxn ang="0">
                  <a:pos x="4" y="3"/>
                </a:cxn>
                <a:cxn ang="0">
                  <a:pos x="2" y="5"/>
                </a:cxn>
                <a:cxn ang="0">
                  <a:pos x="0" y="2"/>
                </a:cxn>
                <a:cxn ang="0">
                  <a:pos x="2" y="1"/>
                </a:cxn>
                <a:cxn ang="0">
                  <a:pos x="4" y="3"/>
                </a:cxn>
              </a:cxnLst>
              <a:rect l="0" t="0" r="r" b="b"/>
              <a:pathLst>
                <a:path w="4" h="5">
                  <a:moveTo>
                    <a:pt x="4" y="3"/>
                  </a:moveTo>
                  <a:cubicBezTo>
                    <a:pt x="4" y="4"/>
                    <a:pt x="3" y="5"/>
                    <a:pt x="2" y="5"/>
                  </a:cubicBezTo>
                  <a:cubicBezTo>
                    <a:pt x="1" y="5"/>
                    <a:pt x="0" y="3"/>
                    <a:pt x="0" y="2"/>
                  </a:cubicBezTo>
                  <a:cubicBezTo>
                    <a:pt x="0" y="1"/>
                    <a:pt x="1" y="0"/>
                    <a:pt x="2" y="1"/>
                  </a:cubicBezTo>
                  <a:cubicBezTo>
                    <a:pt x="3" y="1"/>
                    <a:pt x="4" y="2"/>
                    <a:pt x="4" y="3"/>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50" name="Freeform 241"/>
            <p:cNvSpPr>
              <a:spLocks noChangeAspect="1"/>
            </p:cNvSpPr>
            <p:nvPr/>
          </p:nvSpPr>
          <p:spPr bwMode="auto">
            <a:xfrm>
              <a:off x="2869" y="921"/>
              <a:ext cx="20" cy="24"/>
            </a:xfrm>
            <a:custGeom>
              <a:avLst/>
              <a:gdLst/>
              <a:ahLst/>
              <a:cxnLst>
                <a:cxn ang="0">
                  <a:pos x="20" y="24"/>
                </a:cxn>
                <a:cxn ang="0">
                  <a:pos x="0" y="20"/>
                </a:cxn>
                <a:cxn ang="0">
                  <a:pos x="0" y="0"/>
                </a:cxn>
                <a:cxn ang="0">
                  <a:pos x="20" y="4"/>
                </a:cxn>
                <a:cxn ang="0">
                  <a:pos x="20" y="24"/>
                </a:cxn>
              </a:cxnLst>
              <a:rect l="0" t="0" r="r" b="b"/>
              <a:pathLst>
                <a:path w="20" h="24">
                  <a:moveTo>
                    <a:pt x="20" y="24"/>
                  </a:moveTo>
                  <a:lnTo>
                    <a:pt x="0" y="20"/>
                  </a:lnTo>
                  <a:lnTo>
                    <a:pt x="0" y="0"/>
                  </a:lnTo>
                  <a:lnTo>
                    <a:pt x="20" y="4"/>
                  </a:lnTo>
                  <a:lnTo>
                    <a:pt x="20" y="24"/>
                  </a:ln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51" name="Freeform 242"/>
            <p:cNvSpPr>
              <a:spLocks noChangeAspect="1"/>
            </p:cNvSpPr>
            <p:nvPr/>
          </p:nvSpPr>
          <p:spPr bwMode="auto">
            <a:xfrm>
              <a:off x="2889" y="923"/>
              <a:ext cx="2" cy="22"/>
            </a:xfrm>
            <a:custGeom>
              <a:avLst/>
              <a:gdLst/>
              <a:ahLst/>
              <a:cxnLst>
                <a:cxn ang="0">
                  <a:pos x="2" y="22"/>
                </a:cxn>
                <a:cxn ang="0">
                  <a:pos x="0" y="22"/>
                </a:cxn>
                <a:cxn ang="0">
                  <a:pos x="0" y="2"/>
                </a:cxn>
                <a:cxn ang="0">
                  <a:pos x="2" y="0"/>
                </a:cxn>
                <a:cxn ang="0">
                  <a:pos x="2" y="22"/>
                </a:cxn>
              </a:cxnLst>
              <a:rect l="0" t="0" r="r" b="b"/>
              <a:pathLst>
                <a:path w="2" h="22">
                  <a:moveTo>
                    <a:pt x="2" y="22"/>
                  </a:moveTo>
                  <a:lnTo>
                    <a:pt x="0" y="22"/>
                  </a:lnTo>
                  <a:lnTo>
                    <a:pt x="0" y="2"/>
                  </a:lnTo>
                  <a:lnTo>
                    <a:pt x="2" y="0"/>
                  </a:lnTo>
                  <a:lnTo>
                    <a:pt x="2" y="22"/>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52" name="Freeform 243"/>
            <p:cNvSpPr>
              <a:spLocks noChangeAspect="1"/>
            </p:cNvSpPr>
            <p:nvPr/>
          </p:nvSpPr>
          <p:spPr bwMode="auto">
            <a:xfrm>
              <a:off x="2869" y="919"/>
              <a:ext cx="22" cy="6"/>
            </a:xfrm>
            <a:custGeom>
              <a:avLst/>
              <a:gdLst/>
              <a:ahLst/>
              <a:cxnLst>
                <a:cxn ang="0">
                  <a:pos x="20" y="6"/>
                </a:cxn>
                <a:cxn ang="0">
                  <a:pos x="0" y="2"/>
                </a:cxn>
                <a:cxn ang="0">
                  <a:pos x="2" y="0"/>
                </a:cxn>
                <a:cxn ang="0">
                  <a:pos x="22" y="4"/>
                </a:cxn>
                <a:cxn ang="0">
                  <a:pos x="20" y="6"/>
                </a:cxn>
              </a:cxnLst>
              <a:rect l="0" t="0" r="r" b="b"/>
              <a:pathLst>
                <a:path w="22" h="6">
                  <a:moveTo>
                    <a:pt x="20" y="6"/>
                  </a:moveTo>
                  <a:lnTo>
                    <a:pt x="0" y="2"/>
                  </a:lnTo>
                  <a:lnTo>
                    <a:pt x="2" y="0"/>
                  </a:lnTo>
                  <a:lnTo>
                    <a:pt x="22" y="4"/>
                  </a:lnTo>
                  <a:lnTo>
                    <a:pt x="20" y="6"/>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56" name="Freeform 244"/>
            <p:cNvSpPr>
              <a:spLocks noChangeAspect="1"/>
            </p:cNvSpPr>
            <p:nvPr/>
          </p:nvSpPr>
          <p:spPr bwMode="auto">
            <a:xfrm>
              <a:off x="2873" y="925"/>
              <a:ext cx="12" cy="16"/>
            </a:xfrm>
            <a:custGeom>
              <a:avLst/>
              <a:gdLst/>
              <a:ahLst/>
              <a:cxnLst>
                <a:cxn ang="0">
                  <a:pos x="6" y="5"/>
                </a:cxn>
                <a:cxn ang="0">
                  <a:pos x="3" y="7"/>
                </a:cxn>
                <a:cxn ang="0">
                  <a:pos x="0" y="3"/>
                </a:cxn>
                <a:cxn ang="0">
                  <a:pos x="3" y="0"/>
                </a:cxn>
                <a:cxn ang="0">
                  <a:pos x="6" y="5"/>
                </a:cxn>
              </a:cxnLst>
              <a:rect l="0" t="0" r="r" b="b"/>
              <a:pathLst>
                <a:path w="6" h="8">
                  <a:moveTo>
                    <a:pt x="6" y="5"/>
                  </a:moveTo>
                  <a:cubicBezTo>
                    <a:pt x="6" y="7"/>
                    <a:pt x="5" y="8"/>
                    <a:pt x="3" y="7"/>
                  </a:cubicBezTo>
                  <a:cubicBezTo>
                    <a:pt x="1" y="7"/>
                    <a:pt x="0" y="5"/>
                    <a:pt x="0" y="3"/>
                  </a:cubicBezTo>
                  <a:cubicBezTo>
                    <a:pt x="0" y="1"/>
                    <a:pt x="1" y="0"/>
                    <a:pt x="3" y="0"/>
                  </a:cubicBezTo>
                  <a:cubicBezTo>
                    <a:pt x="5" y="1"/>
                    <a:pt x="6" y="3"/>
                    <a:pt x="6" y="5"/>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61" name="Freeform 245"/>
            <p:cNvSpPr>
              <a:spLocks noChangeAspect="1" noEditPoints="1"/>
            </p:cNvSpPr>
            <p:nvPr/>
          </p:nvSpPr>
          <p:spPr bwMode="auto">
            <a:xfrm>
              <a:off x="2873" y="927"/>
              <a:ext cx="10" cy="12"/>
            </a:xfrm>
            <a:custGeom>
              <a:avLst/>
              <a:gdLst/>
              <a:ahLst/>
              <a:cxnLst>
                <a:cxn ang="0">
                  <a:pos x="1" y="1"/>
                </a:cxn>
                <a:cxn ang="0">
                  <a:pos x="0" y="3"/>
                </a:cxn>
                <a:cxn ang="0">
                  <a:pos x="2" y="6"/>
                </a:cxn>
                <a:cxn ang="0">
                  <a:pos x="4" y="6"/>
                </a:cxn>
                <a:cxn ang="0">
                  <a:pos x="5" y="3"/>
                </a:cxn>
                <a:cxn ang="0">
                  <a:pos x="3" y="0"/>
                </a:cxn>
                <a:cxn ang="0">
                  <a:pos x="1" y="1"/>
                </a:cxn>
                <a:cxn ang="0">
                  <a:pos x="3" y="4"/>
                </a:cxn>
                <a:cxn ang="0">
                  <a:pos x="1" y="3"/>
                </a:cxn>
                <a:cxn ang="0">
                  <a:pos x="2" y="2"/>
                </a:cxn>
                <a:cxn ang="0">
                  <a:pos x="2" y="2"/>
                </a:cxn>
                <a:cxn ang="0">
                  <a:pos x="4" y="3"/>
                </a:cxn>
                <a:cxn ang="0">
                  <a:pos x="3" y="4"/>
                </a:cxn>
                <a:cxn ang="0">
                  <a:pos x="3" y="4"/>
                </a:cxn>
              </a:cxnLst>
              <a:rect l="0" t="0" r="r" b="b"/>
              <a:pathLst>
                <a:path w="5" h="6">
                  <a:moveTo>
                    <a:pt x="1" y="1"/>
                  </a:moveTo>
                  <a:cubicBezTo>
                    <a:pt x="0" y="1"/>
                    <a:pt x="0" y="2"/>
                    <a:pt x="0" y="3"/>
                  </a:cubicBezTo>
                  <a:cubicBezTo>
                    <a:pt x="0" y="4"/>
                    <a:pt x="1" y="6"/>
                    <a:pt x="2" y="6"/>
                  </a:cubicBezTo>
                  <a:cubicBezTo>
                    <a:pt x="3" y="6"/>
                    <a:pt x="4" y="6"/>
                    <a:pt x="4" y="6"/>
                  </a:cubicBezTo>
                  <a:cubicBezTo>
                    <a:pt x="5" y="5"/>
                    <a:pt x="5" y="4"/>
                    <a:pt x="5" y="3"/>
                  </a:cubicBezTo>
                  <a:cubicBezTo>
                    <a:pt x="5" y="2"/>
                    <a:pt x="4" y="0"/>
                    <a:pt x="3" y="0"/>
                  </a:cubicBezTo>
                  <a:cubicBezTo>
                    <a:pt x="2" y="0"/>
                    <a:pt x="1" y="0"/>
                    <a:pt x="1" y="1"/>
                  </a:cubicBezTo>
                  <a:close/>
                  <a:moveTo>
                    <a:pt x="3" y="4"/>
                  </a:moveTo>
                  <a:cubicBezTo>
                    <a:pt x="2" y="4"/>
                    <a:pt x="1" y="3"/>
                    <a:pt x="1" y="3"/>
                  </a:cubicBezTo>
                  <a:cubicBezTo>
                    <a:pt x="1" y="2"/>
                    <a:pt x="2" y="2"/>
                    <a:pt x="2" y="2"/>
                  </a:cubicBezTo>
                  <a:cubicBezTo>
                    <a:pt x="2" y="2"/>
                    <a:pt x="2" y="2"/>
                    <a:pt x="2" y="2"/>
                  </a:cubicBezTo>
                  <a:cubicBezTo>
                    <a:pt x="3" y="2"/>
                    <a:pt x="4" y="3"/>
                    <a:pt x="4" y="3"/>
                  </a:cubicBezTo>
                  <a:cubicBezTo>
                    <a:pt x="4" y="4"/>
                    <a:pt x="4" y="4"/>
                    <a:pt x="3" y="4"/>
                  </a:cubicBezTo>
                  <a:cubicBezTo>
                    <a:pt x="3" y="4"/>
                    <a:pt x="3" y="4"/>
                    <a:pt x="3" y="4"/>
                  </a:cubicBezTo>
                  <a:close/>
                </a:path>
              </a:pathLst>
            </a:custGeom>
            <a:solidFill>
              <a:srgbClr val="FEF0D4"/>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63" name="Freeform 246"/>
            <p:cNvSpPr>
              <a:spLocks noChangeAspect="1"/>
            </p:cNvSpPr>
            <p:nvPr/>
          </p:nvSpPr>
          <p:spPr bwMode="auto">
            <a:xfrm>
              <a:off x="2875" y="929"/>
              <a:ext cx="6" cy="8"/>
            </a:xfrm>
            <a:custGeom>
              <a:avLst/>
              <a:gdLst/>
              <a:ahLst/>
              <a:cxnLst>
                <a:cxn ang="0">
                  <a:pos x="3" y="2"/>
                </a:cxn>
                <a:cxn ang="0">
                  <a:pos x="2" y="4"/>
                </a:cxn>
                <a:cxn ang="0">
                  <a:pos x="0" y="2"/>
                </a:cxn>
                <a:cxn ang="0">
                  <a:pos x="2" y="0"/>
                </a:cxn>
                <a:cxn ang="0">
                  <a:pos x="3" y="2"/>
                </a:cxn>
              </a:cxnLst>
              <a:rect l="0" t="0" r="r" b="b"/>
              <a:pathLst>
                <a:path w="3" h="4">
                  <a:moveTo>
                    <a:pt x="3" y="2"/>
                  </a:moveTo>
                  <a:cubicBezTo>
                    <a:pt x="3" y="4"/>
                    <a:pt x="3" y="4"/>
                    <a:pt x="2" y="4"/>
                  </a:cubicBezTo>
                  <a:cubicBezTo>
                    <a:pt x="1" y="4"/>
                    <a:pt x="0" y="3"/>
                    <a:pt x="0" y="2"/>
                  </a:cubicBezTo>
                  <a:cubicBezTo>
                    <a:pt x="0" y="1"/>
                    <a:pt x="1" y="0"/>
                    <a:pt x="2" y="0"/>
                  </a:cubicBezTo>
                  <a:cubicBezTo>
                    <a:pt x="3" y="0"/>
                    <a:pt x="3" y="1"/>
                    <a:pt x="3" y="2"/>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grpSp>
      <p:cxnSp>
        <p:nvCxnSpPr>
          <p:cNvPr id="468" name="直接连接符 467"/>
          <p:cNvCxnSpPr>
            <a:endCxn id="584" idx="4"/>
          </p:cNvCxnSpPr>
          <p:nvPr/>
        </p:nvCxnSpPr>
        <p:spPr bwMode="auto">
          <a:xfrm>
            <a:off x="5905521" y="4948382"/>
            <a:ext cx="672230" cy="0"/>
          </a:xfrm>
          <a:prstGeom prst="line">
            <a:avLst/>
          </a:prstGeom>
          <a:noFill/>
          <a:ln w="15875" cmpd="sng">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9" name="直接连接符 1288"/>
          <p:cNvCxnSpPr>
            <a:stCxn id="482" idx="2"/>
            <a:endCxn id="427" idx="2"/>
          </p:cNvCxnSpPr>
          <p:nvPr/>
        </p:nvCxnSpPr>
        <p:spPr bwMode="auto">
          <a:xfrm flipH="1">
            <a:off x="3979808" y="3552810"/>
            <a:ext cx="468284" cy="646242"/>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0" name="直接连接符 1289"/>
          <p:cNvCxnSpPr>
            <a:stCxn id="482" idx="2"/>
            <a:endCxn id="480" idx="2"/>
          </p:cNvCxnSpPr>
          <p:nvPr/>
        </p:nvCxnSpPr>
        <p:spPr bwMode="auto">
          <a:xfrm>
            <a:off x="4448092" y="3552809"/>
            <a:ext cx="1327913" cy="629808"/>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1" name="直接连接符 1290"/>
          <p:cNvCxnSpPr>
            <a:stCxn id="418" idx="2"/>
            <a:endCxn id="427" idx="2"/>
          </p:cNvCxnSpPr>
          <p:nvPr/>
        </p:nvCxnSpPr>
        <p:spPr bwMode="auto">
          <a:xfrm>
            <a:off x="3343715" y="3552810"/>
            <a:ext cx="636094" cy="646242"/>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3" name="直接连接符 422"/>
          <p:cNvCxnSpPr>
            <a:stCxn id="480" idx="0"/>
          </p:cNvCxnSpPr>
          <p:nvPr/>
        </p:nvCxnSpPr>
        <p:spPr bwMode="auto">
          <a:xfrm>
            <a:off x="5786071" y="4376060"/>
            <a:ext cx="32781" cy="434565"/>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2" name="直接连接符 421"/>
          <p:cNvCxnSpPr>
            <a:stCxn id="412" idx="0"/>
          </p:cNvCxnSpPr>
          <p:nvPr/>
        </p:nvCxnSpPr>
        <p:spPr bwMode="auto">
          <a:xfrm flipH="1">
            <a:off x="2064207" y="4397880"/>
            <a:ext cx="413642" cy="564656"/>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0" name="直接连接符 1309"/>
          <p:cNvCxnSpPr/>
          <p:nvPr/>
        </p:nvCxnSpPr>
        <p:spPr bwMode="auto">
          <a:xfrm flipV="1">
            <a:off x="1153260" y="2097151"/>
            <a:ext cx="0" cy="518384"/>
          </a:xfrm>
          <a:prstGeom prst="line">
            <a:avLst/>
          </a:prstGeom>
          <a:noFill/>
          <a:ln>
            <a:solidFill>
              <a:srgbClr val="0000FF"/>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11" name="Picture 308" descr="图片4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5157" y="2592298"/>
            <a:ext cx="247124" cy="305531"/>
          </a:xfrm>
          <a:prstGeom prst="rect">
            <a:avLst/>
          </a:prstGeom>
          <a:noFill/>
          <a:ln>
            <a:noFill/>
          </a:ln>
          <a:effectLst/>
        </p:spPr>
      </p:pic>
      <p:pic>
        <p:nvPicPr>
          <p:cNvPr id="1312" name="Picture 37" descr="图片1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5084" y="1853400"/>
            <a:ext cx="423623" cy="187354"/>
          </a:xfrm>
          <a:prstGeom prst="rect">
            <a:avLst/>
          </a:prstGeom>
          <a:noFill/>
          <a:ln w="9525">
            <a:noFill/>
            <a:miter lim="800000"/>
            <a:headEnd/>
            <a:tailEnd/>
          </a:ln>
        </p:spPr>
      </p:pic>
      <p:sp>
        <p:nvSpPr>
          <p:cNvPr id="1313" name="矩形 897"/>
          <p:cNvSpPr>
            <a:spLocks noChangeArrowheads="1"/>
          </p:cNvSpPr>
          <p:nvPr/>
        </p:nvSpPr>
        <p:spPr bwMode="auto">
          <a:xfrm>
            <a:off x="894671" y="1599050"/>
            <a:ext cx="785403" cy="287333"/>
          </a:xfrm>
          <a:prstGeom prst="rect">
            <a:avLst/>
          </a:prstGeom>
          <a:noFill/>
          <a:ln w="9525">
            <a:noFill/>
            <a:miter lim="800000"/>
            <a:headEnd/>
            <a:tailEnd/>
          </a:ln>
        </p:spPr>
        <p:txBody>
          <a:bodyPr wrap="square" lIns="121928" tIns="60965" rIns="121928" bIns="60965">
            <a:spAutoFit/>
          </a:bodyPr>
          <a:lstStyle/>
          <a:p>
            <a:pPr algn="ctr"/>
            <a:r>
              <a:rPr lang="zh-CN" altLang="en-US" sz="1067" dirty="0">
                <a:solidFill>
                  <a:schemeClr val="bg1"/>
                </a:solidFill>
                <a:latin typeface="微软雅黑" panose="020B0503020204020204" pitchFamily="34" charset="-122"/>
                <a:ea typeface="微软雅黑" panose="020B0503020204020204" pitchFamily="34" charset="-122"/>
              </a:rPr>
              <a:t>接收机</a:t>
            </a:r>
          </a:p>
        </p:txBody>
      </p:sp>
      <p:grpSp>
        <p:nvGrpSpPr>
          <p:cNvPr id="9" name="组合 113"/>
          <p:cNvGrpSpPr/>
          <p:nvPr/>
        </p:nvGrpSpPr>
        <p:grpSpPr>
          <a:xfrm flipH="1">
            <a:off x="800282" y="1252416"/>
            <a:ext cx="415497" cy="440793"/>
            <a:chOff x="12442825" y="1878013"/>
            <a:chExt cx="901700" cy="922337"/>
          </a:xfrm>
          <a:solidFill>
            <a:srgbClr val="405990"/>
          </a:solidFill>
        </p:grpSpPr>
        <p:sp>
          <p:nvSpPr>
            <p:cNvPr id="1315" name="Freeform 32"/>
            <p:cNvSpPr>
              <a:spLocks/>
            </p:cNvSpPr>
            <p:nvPr/>
          </p:nvSpPr>
          <p:spPr bwMode="auto">
            <a:xfrm>
              <a:off x="12442825" y="2530475"/>
              <a:ext cx="244475" cy="269875"/>
            </a:xfrm>
            <a:custGeom>
              <a:avLst/>
              <a:gdLst/>
              <a:ahLst/>
              <a:cxnLst>
                <a:cxn ang="0">
                  <a:pos x="17" y="0"/>
                </a:cxn>
                <a:cxn ang="0">
                  <a:pos x="5" y="6"/>
                </a:cxn>
                <a:cxn ang="0">
                  <a:pos x="2" y="11"/>
                </a:cxn>
                <a:cxn ang="0">
                  <a:pos x="0" y="16"/>
                </a:cxn>
                <a:cxn ang="0">
                  <a:pos x="2" y="76"/>
                </a:cxn>
                <a:cxn ang="0">
                  <a:pos x="17" y="135"/>
                </a:cxn>
                <a:cxn ang="0">
                  <a:pos x="41" y="189"/>
                </a:cxn>
                <a:cxn ang="0">
                  <a:pos x="76" y="238"/>
                </a:cxn>
                <a:cxn ang="0">
                  <a:pos x="90" y="250"/>
                </a:cxn>
                <a:cxn ang="0">
                  <a:pos x="110" y="270"/>
                </a:cxn>
                <a:cxn ang="0">
                  <a:pos x="157" y="302"/>
                </a:cxn>
                <a:cxn ang="0">
                  <a:pos x="208" y="324"/>
                </a:cxn>
                <a:cxn ang="0">
                  <a:pos x="262" y="338"/>
                </a:cxn>
                <a:cxn ang="0">
                  <a:pos x="290" y="340"/>
                </a:cxn>
                <a:cxn ang="0">
                  <a:pos x="302" y="336"/>
                </a:cxn>
                <a:cxn ang="0">
                  <a:pos x="307" y="324"/>
                </a:cxn>
                <a:cxn ang="0">
                  <a:pos x="309" y="284"/>
                </a:cxn>
                <a:cxn ang="0">
                  <a:pos x="306" y="272"/>
                </a:cxn>
                <a:cxn ang="0">
                  <a:pos x="300" y="269"/>
                </a:cxn>
                <a:cxn ang="0">
                  <a:pos x="294" y="267"/>
                </a:cxn>
                <a:cxn ang="0">
                  <a:pos x="252" y="260"/>
                </a:cxn>
                <a:cxn ang="0">
                  <a:pos x="211" y="247"/>
                </a:cxn>
                <a:cxn ang="0">
                  <a:pos x="174" y="227"/>
                </a:cxn>
                <a:cxn ang="0">
                  <a:pos x="140" y="200"/>
                </a:cxn>
                <a:cxn ang="0">
                  <a:pos x="132" y="189"/>
                </a:cxn>
                <a:cxn ang="0">
                  <a:pos x="117" y="171"/>
                </a:cxn>
                <a:cxn ang="0">
                  <a:pos x="93" y="132"/>
                </a:cxn>
                <a:cxn ang="0">
                  <a:pos x="79" y="90"/>
                </a:cxn>
                <a:cxn ang="0">
                  <a:pos x="73" y="44"/>
                </a:cxn>
                <a:cxn ang="0">
                  <a:pos x="73" y="21"/>
                </a:cxn>
                <a:cxn ang="0">
                  <a:pos x="68" y="9"/>
                </a:cxn>
                <a:cxn ang="0">
                  <a:pos x="64" y="6"/>
                </a:cxn>
                <a:cxn ang="0">
                  <a:pos x="17" y="0"/>
                </a:cxn>
              </a:cxnLst>
              <a:rect l="0" t="0" r="r" b="b"/>
              <a:pathLst>
                <a:path w="309" h="340">
                  <a:moveTo>
                    <a:pt x="17" y="0"/>
                  </a:moveTo>
                  <a:lnTo>
                    <a:pt x="17" y="0"/>
                  </a:lnTo>
                  <a:lnTo>
                    <a:pt x="10" y="2"/>
                  </a:lnTo>
                  <a:lnTo>
                    <a:pt x="5" y="6"/>
                  </a:lnTo>
                  <a:lnTo>
                    <a:pt x="5" y="6"/>
                  </a:lnTo>
                  <a:lnTo>
                    <a:pt x="2" y="11"/>
                  </a:lnTo>
                  <a:lnTo>
                    <a:pt x="0" y="16"/>
                  </a:lnTo>
                  <a:lnTo>
                    <a:pt x="0" y="16"/>
                  </a:lnTo>
                  <a:lnTo>
                    <a:pt x="0" y="46"/>
                  </a:lnTo>
                  <a:lnTo>
                    <a:pt x="2" y="76"/>
                  </a:lnTo>
                  <a:lnTo>
                    <a:pt x="9" y="107"/>
                  </a:lnTo>
                  <a:lnTo>
                    <a:pt x="17" y="135"/>
                  </a:lnTo>
                  <a:lnTo>
                    <a:pt x="27" y="162"/>
                  </a:lnTo>
                  <a:lnTo>
                    <a:pt x="41" y="189"/>
                  </a:lnTo>
                  <a:lnTo>
                    <a:pt x="58" y="213"/>
                  </a:lnTo>
                  <a:lnTo>
                    <a:pt x="76" y="238"/>
                  </a:lnTo>
                  <a:lnTo>
                    <a:pt x="76" y="238"/>
                  </a:lnTo>
                  <a:lnTo>
                    <a:pt x="90" y="250"/>
                  </a:lnTo>
                  <a:lnTo>
                    <a:pt x="90" y="250"/>
                  </a:lnTo>
                  <a:lnTo>
                    <a:pt x="110" y="270"/>
                  </a:lnTo>
                  <a:lnTo>
                    <a:pt x="132" y="287"/>
                  </a:lnTo>
                  <a:lnTo>
                    <a:pt x="157" y="302"/>
                  </a:lnTo>
                  <a:lnTo>
                    <a:pt x="181" y="314"/>
                  </a:lnTo>
                  <a:lnTo>
                    <a:pt x="208" y="324"/>
                  </a:lnTo>
                  <a:lnTo>
                    <a:pt x="235" y="331"/>
                  </a:lnTo>
                  <a:lnTo>
                    <a:pt x="262" y="338"/>
                  </a:lnTo>
                  <a:lnTo>
                    <a:pt x="290" y="340"/>
                  </a:lnTo>
                  <a:lnTo>
                    <a:pt x="290" y="340"/>
                  </a:lnTo>
                  <a:lnTo>
                    <a:pt x="297" y="340"/>
                  </a:lnTo>
                  <a:lnTo>
                    <a:pt x="302" y="336"/>
                  </a:lnTo>
                  <a:lnTo>
                    <a:pt x="306" y="331"/>
                  </a:lnTo>
                  <a:lnTo>
                    <a:pt x="307" y="324"/>
                  </a:lnTo>
                  <a:lnTo>
                    <a:pt x="309" y="284"/>
                  </a:lnTo>
                  <a:lnTo>
                    <a:pt x="309" y="284"/>
                  </a:lnTo>
                  <a:lnTo>
                    <a:pt x="309" y="277"/>
                  </a:lnTo>
                  <a:lnTo>
                    <a:pt x="306" y="272"/>
                  </a:lnTo>
                  <a:lnTo>
                    <a:pt x="306" y="272"/>
                  </a:lnTo>
                  <a:lnTo>
                    <a:pt x="300" y="269"/>
                  </a:lnTo>
                  <a:lnTo>
                    <a:pt x="294" y="267"/>
                  </a:lnTo>
                  <a:lnTo>
                    <a:pt x="294" y="267"/>
                  </a:lnTo>
                  <a:lnTo>
                    <a:pt x="273" y="265"/>
                  </a:lnTo>
                  <a:lnTo>
                    <a:pt x="252" y="260"/>
                  </a:lnTo>
                  <a:lnTo>
                    <a:pt x="231" y="255"/>
                  </a:lnTo>
                  <a:lnTo>
                    <a:pt x="211" y="247"/>
                  </a:lnTo>
                  <a:lnTo>
                    <a:pt x="192" y="238"/>
                  </a:lnTo>
                  <a:lnTo>
                    <a:pt x="174" y="227"/>
                  </a:lnTo>
                  <a:lnTo>
                    <a:pt x="157" y="213"/>
                  </a:lnTo>
                  <a:lnTo>
                    <a:pt x="140" y="200"/>
                  </a:lnTo>
                  <a:lnTo>
                    <a:pt x="140" y="200"/>
                  </a:lnTo>
                  <a:lnTo>
                    <a:pt x="132" y="189"/>
                  </a:lnTo>
                  <a:lnTo>
                    <a:pt x="132" y="189"/>
                  </a:lnTo>
                  <a:lnTo>
                    <a:pt x="117" y="171"/>
                  </a:lnTo>
                  <a:lnTo>
                    <a:pt x="105" y="152"/>
                  </a:lnTo>
                  <a:lnTo>
                    <a:pt x="93" y="132"/>
                  </a:lnTo>
                  <a:lnTo>
                    <a:pt x="85" y="110"/>
                  </a:lnTo>
                  <a:lnTo>
                    <a:pt x="79" y="90"/>
                  </a:lnTo>
                  <a:lnTo>
                    <a:pt x="74" y="66"/>
                  </a:lnTo>
                  <a:lnTo>
                    <a:pt x="73" y="44"/>
                  </a:lnTo>
                  <a:lnTo>
                    <a:pt x="73" y="21"/>
                  </a:lnTo>
                  <a:lnTo>
                    <a:pt x="73" y="21"/>
                  </a:lnTo>
                  <a:lnTo>
                    <a:pt x="73" y="14"/>
                  </a:lnTo>
                  <a:lnTo>
                    <a:pt x="68" y="9"/>
                  </a:lnTo>
                  <a:lnTo>
                    <a:pt x="68" y="9"/>
                  </a:lnTo>
                  <a:lnTo>
                    <a:pt x="64" y="6"/>
                  </a:lnTo>
                  <a:lnTo>
                    <a:pt x="58" y="4"/>
                  </a:lnTo>
                  <a:lnTo>
                    <a:pt x="17" y="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316" name="Freeform 33"/>
            <p:cNvSpPr>
              <a:spLocks/>
            </p:cNvSpPr>
            <p:nvPr/>
          </p:nvSpPr>
          <p:spPr bwMode="auto">
            <a:xfrm>
              <a:off x="12541250" y="2546350"/>
              <a:ext cx="141288" cy="153988"/>
            </a:xfrm>
            <a:custGeom>
              <a:avLst/>
              <a:gdLst/>
              <a:ahLst/>
              <a:cxnLst>
                <a:cxn ang="0">
                  <a:pos x="42" y="136"/>
                </a:cxn>
                <a:cxn ang="0">
                  <a:pos x="42" y="136"/>
                </a:cxn>
                <a:cxn ang="0">
                  <a:pos x="49" y="143"/>
                </a:cxn>
                <a:cxn ang="0">
                  <a:pos x="49" y="143"/>
                </a:cxn>
                <a:cxn ang="0">
                  <a:pos x="61" y="153"/>
                </a:cxn>
                <a:cxn ang="0">
                  <a:pos x="73" y="163"/>
                </a:cxn>
                <a:cxn ang="0">
                  <a:pos x="86" y="172"/>
                </a:cxn>
                <a:cxn ang="0">
                  <a:pos x="101" y="179"/>
                </a:cxn>
                <a:cxn ang="0">
                  <a:pos x="115" y="184"/>
                </a:cxn>
                <a:cxn ang="0">
                  <a:pos x="130" y="189"/>
                </a:cxn>
                <a:cxn ang="0">
                  <a:pos x="145" y="192"/>
                </a:cxn>
                <a:cxn ang="0">
                  <a:pos x="162" y="192"/>
                </a:cxn>
                <a:cxn ang="0">
                  <a:pos x="162" y="192"/>
                </a:cxn>
                <a:cxn ang="0">
                  <a:pos x="167" y="192"/>
                </a:cxn>
                <a:cxn ang="0">
                  <a:pos x="172" y="189"/>
                </a:cxn>
                <a:cxn ang="0">
                  <a:pos x="175" y="184"/>
                </a:cxn>
                <a:cxn ang="0">
                  <a:pos x="177" y="177"/>
                </a:cxn>
                <a:cxn ang="0">
                  <a:pos x="179" y="136"/>
                </a:cxn>
                <a:cxn ang="0">
                  <a:pos x="179" y="136"/>
                </a:cxn>
                <a:cxn ang="0">
                  <a:pos x="179" y="130"/>
                </a:cxn>
                <a:cxn ang="0">
                  <a:pos x="175" y="125"/>
                </a:cxn>
                <a:cxn ang="0">
                  <a:pos x="175" y="125"/>
                </a:cxn>
                <a:cxn ang="0">
                  <a:pos x="170" y="121"/>
                </a:cxn>
                <a:cxn ang="0">
                  <a:pos x="164" y="120"/>
                </a:cxn>
                <a:cxn ang="0">
                  <a:pos x="164" y="120"/>
                </a:cxn>
                <a:cxn ang="0">
                  <a:pos x="147" y="118"/>
                </a:cxn>
                <a:cxn ang="0">
                  <a:pos x="130" y="111"/>
                </a:cxn>
                <a:cxn ang="0">
                  <a:pos x="115" y="103"/>
                </a:cxn>
                <a:cxn ang="0">
                  <a:pos x="101" y="93"/>
                </a:cxn>
                <a:cxn ang="0">
                  <a:pos x="101" y="93"/>
                </a:cxn>
                <a:cxn ang="0">
                  <a:pos x="96" y="87"/>
                </a:cxn>
                <a:cxn ang="0">
                  <a:pos x="96" y="87"/>
                </a:cxn>
                <a:cxn ang="0">
                  <a:pos x="86" y="72"/>
                </a:cxn>
                <a:cxn ang="0">
                  <a:pos x="78" y="55"/>
                </a:cxn>
                <a:cxn ang="0">
                  <a:pos x="73" y="39"/>
                </a:cxn>
                <a:cxn ang="0">
                  <a:pos x="73" y="20"/>
                </a:cxn>
                <a:cxn ang="0">
                  <a:pos x="73" y="20"/>
                </a:cxn>
                <a:cxn ang="0">
                  <a:pos x="71" y="13"/>
                </a:cxn>
                <a:cxn ang="0">
                  <a:pos x="67" y="8"/>
                </a:cxn>
                <a:cxn ang="0">
                  <a:pos x="67" y="8"/>
                </a:cxn>
                <a:cxn ang="0">
                  <a:pos x="62" y="5"/>
                </a:cxn>
                <a:cxn ang="0">
                  <a:pos x="57" y="3"/>
                </a:cxn>
                <a:cxn ang="0">
                  <a:pos x="17" y="0"/>
                </a:cxn>
                <a:cxn ang="0">
                  <a:pos x="17" y="0"/>
                </a:cxn>
                <a:cxn ang="0">
                  <a:pos x="10" y="1"/>
                </a:cxn>
                <a:cxn ang="0">
                  <a:pos x="5" y="3"/>
                </a:cxn>
                <a:cxn ang="0">
                  <a:pos x="5" y="3"/>
                </a:cxn>
                <a:cxn ang="0">
                  <a:pos x="2" y="8"/>
                </a:cxn>
                <a:cxn ang="0">
                  <a:pos x="0" y="15"/>
                </a:cxn>
                <a:cxn ang="0">
                  <a:pos x="0" y="15"/>
                </a:cxn>
                <a:cxn ang="0">
                  <a:pos x="0" y="32"/>
                </a:cxn>
                <a:cxn ang="0">
                  <a:pos x="2" y="47"/>
                </a:cxn>
                <a:cxn ang="0">
                  <a:pos x="3" y="64"/>
                </a:cxn>
                <a:cxn ang="0">
                  <a:pos x="8" y="79"/>
                </a:cxn>
                <a:cxn ang="0">
                  <a:pos x="15" y="94"/>
                </a:cxn>
                <a:cxn ang="0">
                  <a:pos x="22" y="109"/>
                </a:cxn>
                <a:cxn ang="0">
                  <a:pos x="32" y="123"/>
                </a:cxn>
                <a:cxn ang="0">
                  <a:pos x="42" y="136"/>
                </a:cxn>
                <a:cxn ang="0">
                  <a:pos x="42" y="136"/>
                </a:cxn>
              </a:cxnLst>
              <a:rect l="0" t="0" r="r" b="b"/>
              <a:pathLst>
                <a:path w="179" h="192">
                  <a:moveTo>
                    <a:pt x="42" y="136"/>
                  </a:moveTo>
                  <a:lnTo>
                    <a:pt x="42" y="136"/>
                  </a:lnTo>
                  <a:lnTo>
                    <a:pt x="49" y="143"/>
                  </a:lnTo>
                  <a:lnTo>
                    <a:pt x="49" y="143"/>
                  </a:lnTo>
                  <a:lnTo>
                    <a:pt x="61" y="153"/>
                  </a:lnTo>
                  <a:lnTo>
                    <a:pt x="73" y="163"/>
                  </a:lnTo>
                  <a:lnTo>
                    <a:pt x="86" y="172"/>
                  </a:lnTo>
                  <a:lnTo>
                    <a:pt x="101" y="179"/>
                  </a:lnTo>
                  <a:lnTo>
                    <a:pt x="115" y="184"/>
                  </a:lnTo>
                  <a:lnTo>
                    <a:pt x="130" y="189"/>
                  </a:lnTo>
                  <a:lnTo>
                    <a:pt x="145" y="192"/>
                  </a:lnTo>
                  <a:lnTo>
                    <a:pt x="162" y="192"/>
                  </a:lnTo>
                  <a:lnTo>
                    <a:pt x="162" y="192"/>
                  </a:lnTo>
                  <a:lnTo>
                    <a:pt x="167" y="192"/>
                  </a:lnTo>
                  <a:lnTo>
                    <a:pt x="172" y="189"/>
                  </a:lnTo>
                  <a:lnTo>
                    <a:pt x="175" y="184"/>
                  </a:lnTo>
                  <a:lnTo>
                    <a:pt x="177" y="177"/>
                  </a:lnTo>
                  <a:lnTo>
                    <a:pt x="179" y="136"/>
                  </a:lnTo>
                  <a:lnTo>
                    <a:pt x="179" y="136"/>
                  </a:lnTo>
                  <a:lnTo>
                    <a:pt x="179" y="130"/>
                  </a:lnTo>
                  <a:lnTo>
                    <a:pt x="175" y="125"/>
                  </a:lnTo>
                  <a:lnTo>
                    <a:pt x="175" y="125"/>
                  </a:lnTo>
                  <a:lnTo>
                    <a:pt x="170" y="121"/>
                  </a:lnTo>
                  <a:lnTo>
                    <a:pt x="164" y="120"/>
                  </a:lnTo>
                  <a:lnTo>
                    <a:pt x="164" y="120"/>
                  </a:lnTo>
                  <a:lnTo>
                    <a:pt x="147" y="118"/>
                  </a:lnTo>
                  <a:lnTo>
                    <a:pt x="130" y="111"/>
                  </a:lnTo>
                  <a:lnTo>
                    <a:pt x="115" y="103"/>
                  </a:lnTo>
                  <a:lnTo>
                    <a:pt x="101" y="93"/>
                  </a:lnTo>
                  <a:lnTo>
                    <a:pt x="101" y="93"/>
                  </a:lnTo>
                  <a:lnTo>
                    <a:pt x="96" y="87"/>
                  </a:lnTo>
                  <a:lnTo>
                    <a:pt x="96" y="87"/>
                  </a:lnTo>
                  <a:lnTo>
                    <a:pt x="86" y="72"/>
                  </a:lnTo>
                  <a:lnTo>
                    <a:pt x="78" y="55"/>
                  </a:lnTo>
                  <a:lnTo>
                    <a:pt x="73" y="39"/>
                  </a:lnTo>
                  <a:lnTo>
                    <a:pt x="73" y="20"/>
                  </a:lnTo>
                  <a:lnTo>
                    <a:pt x="73" y="20"/>
                  </a:lnTo>
                  <a:lnTo>
                    <a:pt x="71" y="13"/>
                  </a:lnTo>
                  <a:lnTo>
                    <a:pt x="67" y="8"/>
                  </a:lnTo>
                  <a:lnTo>
                    <a:pt x="67" y="8"/>
                  </a:lnTo>
                  <a:lnTo>
                    <a:pt x="62" y="5"/>
                  </a:lnTo>
                  <a:lnTo>
                    <a:pt x="57" y="3"/>
                  </a:lnTo>
                  <a:lnTo>
                    <a:pt x="17" y="0"/>
                  </a:lnTo>
                  <a:lnTo>
                    <a:pt x="17" y="0"/>
                  </a:lnTo>
                  <a:lnTo>
                    <a:pt x="10" y="1"/>
                  </a:lnTo>
                  <a:lnTo>
                    <a:pt x="5" y="3"/>
                  </a:lnTo>
                  <a:lnTo>
                    <a:pt x="5" y="3"/>
                  </a:lnTo>
                  <a:lnTo>
                    <a:pt x="2" y="8"/>
                  </a:lnTo>
                  <a:lnTo>
                    <a:pt x="0" y="15"/>
                  </a:lnTo>
                  <a:lnTo>
                    <a:pt x="0" y="15"/>
                  </a:lnTo>
                  <a:lnTo>
                    <a:pt x="0" y="32"/>
                  </a:lnTo>
                  <a:lnTo>
                    <a:pt x="2" y="47"/>
                  </a:lnTo>
                  <a:lnTo>
                    <a:pt x="3" y="64"/>
                  </a:lnTo>
                  <a:lnTo>
                    <a:pt x="8" y="79"/>
                  </a:lnTo>
                  <a:lnTo>
                    <a:pt x="15" y="94"/>
                  </a:lnTo>
                  <a:lnTo>
                    <a:pt x="22" y="109"/>
                  </a:lnTo>
                  <a:lnTo>
                    <a:pt x="32" y="123"/>
                  </a:lnTo>
                  <a:lnTo>
                    <a:pt x="42" y="136"/>
                  </a:lnTo>
                  <a:lnTo>
                    <a:pt x="42" y="136"/>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317" name="Freeform 34"/>
            <p:cNvSpPr>
              <a:spLocks/>
            </p:cNvSpPr>
            <p:nvPr/>
          </p:nvSpPr>
          <p:spPr bwMode="auto">
            <a:xfrm>
              <a:off x="12558713" y="2135188"/>
              <a:ext cx="522288" cy="525463"/>
            </a:xfrm>
            <a:custGeom>
              <a:avLst/>
              <a:gdLst/>
              <a:ahLst/>
              <a:cxnLst>
                <a:cxn ang="0">
                  <a:pos x="607" y="170"/>
                </a:cxn>
                <a:cxn ang="0">
                  <a:pos x="607" y="163"/>
                </a:cxn>
                <a:cxn ang="0">
                  <a:pos x="654" y="116"/>
                </a:cxn>
                <a:cxn ang="0">
                  <a:pos x="658" y="113"/>
                </a:cxn>
                <a:cxn ang="0">
                  <a:pos x="658" y="103"/>
                </a:cxn>
                <a:cxn ang="0">
                  <a:pos x="560" y="3"/>
                </a:cxn>
                <a:cxn ang="0">
                  <a:pos x="555" y="0"/>
                </a:cxn>
                <a:cxn ang="0">
                  <a:pos x="546" y="0"/>
                </a:cxn>
                <a:cxn ang="0">
                  <a:pos x="499" y="45"/>
                </a:cxn>
                <a:cxn ang="0">
                  <a:pos x="494" y="49"/>
                </a:cxn>
                <a:cxn ang="0">
                  <a:pos x="418" y="40"/>
                </a:cxn>
                <a:cxn ang="0">
                  <a:pos x="412" y="40"/>
                </a:cxn>
                <a:cxn ang="0">
                  <a:pos x="401" y="45"/>
                </a:cxn>
                <a:cxn ang="0">
                  <a:pos x="342" y="103"/>
                </a:cxn>
                <a:cxn ang="0">
                  <a:pos x="320" y="96"/>
                </a:cxn>
                <a:cxn ang="0">
                  <a:pos x="277" y="88"/>
                </a:cxn>
                <a:cxn ang="0">
                  <a:pos x="233" y="84"/>
                </a:cxn>
                <a:cxn ang="0">
                  <a:pos x="189" y="88"/>
                </a:cxn>
                <a:cxn ang="0">
                  <a:pos x="145" y="96"/>
                </a:cxn>
                <a:cxn ang="0">
                  <a:pos x="103" y="109"/>
                </a:cxn>
                <a:cxn ang="0">
                  <a:pos x="62" y="130"/>
                </a:cxn>
                <a:cxn ang="0">
                  <a:pos x="24" y="155"/>
                </a:cxn>
                <a:cxn ang="0">
                  <a:pos x="7" y="170"/>
                </a:cxn>
                <a:cxn ang="0">
                  <a:pos x="0" y="184"/>
                </a:cxn>
                <a:cxn ang="0">
                  <a:pos x="5" y="196"/>
                </a:cxn>
                <a:cxn ang="0">
                  <a:pos x="147" y="400"/>
                </a:cxn>
                <a:cxn ang="0">
                  <a:pos x="143" y="403"/>
                </a:cxn>
                <a:cxn ang="0">
                  <a:pos x="143" y="411"/>
                </a:cxn>
                <a:cxn ang="0">
                  <a:pos x="251" y="528"/>
                </a:cxn>
                <a:cxn ang="0">
                  <a:pos x="255" y="531"/>
                </a:cxn>
                <a:cxn ang="0">
                  <a:pos x="265" y="531"/>
                </a:cxn>
                <a:cxn ang="0">
                  <a:pos x="304" y="496"/>
                </a:cxn>
                <a:cxn ang="0">
                  <a:pos x="460" y="656"/>
                </a:cxn>
                <a:cxn ang="0">
                  <a:pos x="472" y="661"/>
                </a:cxn>
                <a:cxn ang="0">
                  <a:pos x="486" y="654"/>
                </a:cxn>
                <a:cxn ang="0">
                  <a:pos x="501" y="636"/>
                </a:cxn>
                <a:cxn ang="0">
                  <a:pos x="528" y="599"/>
                </a:cxn>
                <a:cxn ang="0">
                  <a:pos x="548" y="557"/>
                </a:cxn>
                <a:cxn ang="0">
                  <a:pos x="563" y="514"/>
                </a:cxn>
                <a:cxn ang="0">
                  <a:pos x="572" y="469"/>
                </a:cxn>
                <a:cxn ang="0">
                  <a:pos x="573" y="425"/>
                </a:cxn>
                <a:cxn ang="0">
                  <a:pos x="570" y="379"/>
                </a:cxn>
                <a:cxn ang="0">
                  <a:pos x="562" y="336"/>
                </a:cxn>
                <a:cxn ang="0">
                  <a:pos x="607" y="261"/>
                </a:cxn>
                <a:cxn ang="0">
                  <a:pos x="611" y="256"/>
                </a:cxn>
                <a:cxn ang="0">
                  <a:pos x="614" y="246"/>
                </a:cxn>
                <a:cxn ang="0">
                  <a:pos x="614" y="241"/>
                </a:cxn>
              </a:cxnLst>
              <a:rect l="0" t="0" r="r" b="b"/>
              <a:pathLst>
                <a:path w="658" h="661">
                  <a:moveTo>
                    <a:pt x="614" y="241"/>
                  </a:moveTo>
                  <a:lnTo>
                    <a:pt x="607" y="170"/>
                  </a:lnTo>
                  <a:lnTo>
                    <a:pt x="607" y="170"/>
                  </a:lnTo>
                  <a:lnTo>
                    <a:pt x="607" y="163"/>
                  </a:lnTo>
                  <a:lnTo>
                    <a:pt x="611" y="160"/>
                  </a:lnTo>
                  <a:lnTo>
                    <a:pt x="654" y="116"/>
                  </a:lnTo>
                  <a:lnTo>
                    <a:pt x="654" y="116"/>
                  </a:lnTo>
                  <a:lnTo>
                    <a:pt x="658" y="113"/>
                  </a:lnTo>
                  <a:lnTo>
                    <a:pt x="658" y="108"/>
                  </a:lnTo>
                  <a:lnTo>
                    <a:pt x="658" y="103"/>
                  </a:lnTo>
                  <a:lnTo>
                    <a:pt x="654" y="99"/>
                  </a:lnTo>
                  <a:lnTo>
                    <a:pt x="560" y="3"/>
                  </a:lnTo>
                  <a:lnTo>
                    <a:pt x="560" y="3"/>
                  </a:lnTo>
                  <a:lnTo>
                    <a:pt x="555" y="0"/>
                  </a:lnTo>
                  <a:lnTo>
                    <a:pt x="552" y="0"/>
                  </a:lnTo>
                  <a:lnTo>
                    <a:pt x="546" y="0"/>
                  </a:lnTo>
                  <a:lnTo>
                    <a:pt x="541" y="3"/>
                  </a:lnTo>
                  <a:lnTo>
                    <a:pt x="499" y="45"/>
                  </a:lnTo>
                  <a:lnTo>
                    <a:pt x="499" y="45"/>
                  </a:lnTo>
                  <a:lnTo>
                    <a:pt x="494" y="49"/>
                  </a:lnTo>
                  <a:lnTo>
                    <a:pt x="487" y="49"/>
                  </a:lnTo>
                  <a:lnTo>
                    <a:pt x="418" y="40"/>
                  </a:lnTo>
                  <a:lnTo>
                    <a:pt x="418" y="40"/>
                  </a:lnTo>
                  <a:lnTo>
                    <a:pt x="412" y="40"/>
                  </a:lnTo>
                  <a:lnTo>
                    <a:pt x="406" y="42"/>
                  </a:lnTo>
                  <a:lnTo>
                    <a:pt x="401" y="45"/>
                  </a:lnTo>
                  <a:lnTo>
                    <a:pt x="396" y="49"/>
                  </a:lnTo>
                  <a:lnTo>
                    <a:pt x="342" y="103"/>
                  </a:lnTo>
                  <a:lnTo>
                    <a:pt x="342" y="103"/>
                  </a:lnTo>
                  <a:lnTo>
                    <a:pt x="320" y="96"/>
                  </a:lnTo>
                  <a:lnTo>
                    <a:pt x="299" y="91"/>
                  </a:lnTo>
                  <a:lnTo>
                    <a:pt x="277" y="88"/>
                  </a:lnTo>
                  <a:lnTo>
                    <a:pt x="255" y="86"/>
                  </a:lnTo>
                  <a:lnTo>
                    <a:pt x="233" y="84"/>
                  </a:lnTo>
                  <a:lnTo>
                    <a:pt x="211" y="86"/>
                  </a:lnTo>
                  <a:lnTo>
                    <a:pt x="189" y="88"/>
                  </a:lnTo>
                  <a:lnTo>
                    <a:pt x="167" y="91"/>
                  </a:lnTo>
                  <a:lnTo>
                    <a:pt x="145" y="96"/>
                  </a:lnTo>
                  <a:lnTo>
                    <a:pt x="125" y="103"/>
                  </a:lnTo>
                  <a:lnTo>
                    <a:pt x="103" y="109"/>
                  </a:lnTo>
                  <a:lnTo>
                    <a:pt x="83" y="120"/>
                  </a:lnTo>
                  <a:lnTo>
                    <a:pt x="62" y="130"/>
                  </a:lnTo>
                  <a:lnTo>
                    <a:pt x="44" y="142"/>
                  </a:lnTo>
                  <a:lnTo>
                    <a:pt x="24" y="155"/>
                  </a:lnTo>
                  <a:lnTo>
                    <a:pt x="7" y="170"/>
                  </a:lnTo>
                  <a:lnTo>
                    <a:pt x="7" y="170"/>
                  </a:lnTo>
                  <a:lnTo>
                    <a:pt x="2" y="177"/>
                  </a:lnTo>
                  <a:lnTo>
                    <a:pt x="0" y="184"/>
                  </a:lnTo>
                  <a:lnTo>
                    <a:pt x="2" y="190"/>
                  </a:lnTo>
                  <a:lnTo>
                    <a:pt x="5" y="196"/>
                  </a:lnTo>
                  <a:lnTo>
                    <a:pt x="177" y="369"/>
                  </a:lnTo>
                  <a:lnTo>
                    <a:pt x="147" y="400"/>
                  </a:lnTo>
                  <a:lnTo>
                    <a:pt x="147" y="400"/>
                  </a:lnTo>
                  <a:lnTo>
                    <a:pt x="143" y="403"/>
                  </a:lnTo>
                  <a:lnTo>
                    <a:pt x="143" y="408"/>
                  </a:lnTo>
                  <a:lnTo>
                    <a:pt x="143" y="411"/>
                  </a:lnTo>
                  <a:lnTo>
                    <a:pt x="145" y="417"/>
                  </a:lnTo>
                  <a:lnTo>
                    <a:pt x="251" y="528"/>
                  </a:lnTo>
                  <a:lnTo>
                    <a:pt x="251" y="528"/>
                  </a:lnTo>
                  <a:lnTo>
                    <a:pt x="255" y="531"/>
                  </a:lnTo>
                  <a:lnTo>
                    <a:pt x="260" y="533"/>
                  </a:lnTo>
                  <a:lnTo>
                    <a:pt x="265" y="531"/>
                  </a:lnTo>
                  <a:lnTo>
                    <a:pt x="268" y="530"/>
                  </a:lnTo>
                  <a:lnTo>
                    <a:pt x="304" y="496"/>
                  </a:lnTo>
                  <a:lnTo>
                    <a:pt x="460" y="656"/>
                  </a:lnTo>
                  <a:lnTo>
                    <a:pt x="460" y="656"/>
                  </a:lnTo>
                  <a:lnTo>
                    <a:pt x="466" y="659"/>
                  </a:lnTo>
                  <a:lnTo>
                    <a:pt x="472" y="661"/>
                  </a:lnTo>
                  <a:lnTo>
                    <a:pt x="479" y="659"/>
                  </a:lnTo>
                  <a:lnTo>
                    <a:pt x="486" y="654"/>
                  </a:lnTo>
                  <a:lnTo>
                    <a:pt x="486" y="654"/>
                  </a:lnTo>
                  <a:lnTo>
                    <a:pt x="501" y="636"/>
                  </a:lnTo>
                  <a:lnTo>
                    <a:pt x="514" y="617"/>
                  </a:lnTo>
                  <a:lnTo>
                    <a:pt x="528" y="599"/>
                  </a:lnTo>
                  <a:lnTo>
                    <a:pt x="538" y="577"/>
                  </a:lnTo>
                  <a:lnTo>
                    <a:pt x="548" y="557"/>
                  </a:lnTo>
                  <a:lnTo>
                    <a:pt x="557" y="535"/>
                  </a:lnTo>
                  <a:lnTo>
                    <a:pt x="563" y="514"/>
                  </a:lnTo>
                  <a:lnTo>
                    <a:pt x="568" y="491"/>
                  </a:lnTo>
                  <a:lnTo>
                    <a:pt x="572" y="469"/>
                  </a:lnTo>
                  <a:lnTo>
                    <a:pt x="573" y="447"/>
                  </a:lnTo>
                  <a:lnTo>
                    <a:pt x="573" y="425"/>
                  </a:lnTo>
                  <a:lnTo>
                    <a:pt x="573" y="401"/>
                  </a:lnTo>
                  <a:lnTo>
                    <a:pt x="570" y="379"/>
                  </a:lnTo>
                  <a:lnTo>
                    <a:pt x="567" y="357"/>
                  </a:lnTo>
                  <a:lnTo>
                    <a:pt x="562" y="336"/>
                  </a:lnTo>
                  <a:lnTo>
                    <a:pt x="555" y="314"/>
                  </a:lnTo>
                  <a:lnTo>
                    <a:pt x="607" y="261"/>
                  </a:lnTo>
                  <a:lnTo>
                    <a:pt x="607" y="261"/>
                  </a:lnTo>
                  <a:lnTo>
                    <a:pt x="611" y="256"/>
                  </a:lnTo>
                  <a:lnTo>
                    <a:pt x="614" y="251"/>
                  </a:lnTo>
                  <a:lnTo>
                    <a:pt x="614" y="246"/>
                  </a:lnTo>
                  <a:lnTo>
                    <a:pt x="614" y="241"/>
                  </a:lnTo>
                  <a:lnTo>
                    <a:pt x="614" y="241"/>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318" name="Freeform 35"/>
            <p:cNvSpPr>
              <a:spLocks/>
            </p:cNvSpPr>
            <p:nvPr/>
          </p:nvSpPr>
          <p:spPr bwMode="auto">
            <a:xfrm>
              <a:off x="13042900" y="2314575"/>
              <a:ext cx="301625" cy="296863"/>
            </a:xfrm>
            <a:custGeom>
              <a:avLst/>
              <a:gdLst/>
              <a:ahLst/>
              <a:cxnLst>
                <a:cxn ang="0">
                  <a:pos x="371" y="230"/>
                </a:cxn>
                <a:cxn ang="0">
                  <a:pos x="141" y="7"/>
                </a:cxn>
                <a:cxn ang="0">
                  <a:pos x="141" y="7"/>
                </a:cxn>
                <a:cxn ang="0">
                  <a:pos x="133" y="2"/>
                </a:cxn>
                <a:cxn ang="0">
                  <a:pos x="124" y="0"/>
                </a:cxn>
                <a:cxn ang="0">
                  <a:pos x="116" y="4"/>
                </a:cxn>
                <a:cxn ang="0">
                  <a:pos x="108" y="9"/>
                </a:cxn>
                <a:cxn ang="0">
                  <a:pos x="6" y="113"/>
                </a:cxn>
                <a:cxn ang="0">
                  <a:pos x="6" y="113"/>
                </a:cxn>
                <a:cxn ang="0">
                  <a:pos x="1" y="122"/>
                </a:cxn>
                <a:cxn ang="0">
                  <a:pos x="0" y="130"/>
                </a:cxn>
                <a:cxn ang="0">
                  <a:pos x="1" y="139"/>
                </a:cxn>
                <a:cxn ang="0">
                  <a:pos x="8" y="147"/>
                </a:cxn>
                <a:cxn ang="0">
                  <a:pos x="237" y="368"/>
                </a:cxn>
                <a:cxn ang="0">
                  <a:pos x="237" y="368"/>
                </a:cxn>
                <a:cxn ang="0">
                  <a:pos x="246" y="373"/>
                </a:cxn>
                <a:cxn ang="0">
                  <a:pos x="254" y="375"/>
                </a:cxn>
                <a:cxn ang="0">
                  <a:pos x="263" y="373"/>
                </a:cxn>
                <a:cxn ang="0">
                  <a:pos x="271" y="368"/>
                </a:cxn>
                <a:cxn ang="0">
                  <a:pos x="372" y="263"/>
                </a:cxn>
                <a:cxn ang="0">
                  <a:pos x="372" y="263"/>
                </a:cxn>
                <a:cxn ang="0">
                  <a:pos x="377" y="255"/>
                </a:cxn>
                <a:cxn ang="0">
                  <a:pos x="379" y="247"/>
                </a:cxn>
                <a:cxn ang="0">
                  <a:pos x="377" y="236"/>
                </a:cxn>
                <a:cxn ang="0">
                  <a:pos x="371" y="230"/>
                </a:cxn>
                <a:cxn ang="0">
                  <a:pos x="371" y="230"/>
                </a:cxn>
              </a:cxnLst>
              <a:rect l="0" t="0" r="r" b="b"/>
              <a:pathLst>
                <a:path w="379" h="375">
                  <a:moveTo>
                    <a:pt x="371" y="230"/>
                  </a:moveTo>
                  <a:lnTo>
                    <a:pt x="141" y="7"/>
                  </a:lnTo>
                  <a:lnTo>
                    <a:pt x="141" y="7"/>
                  </a:lnTo>
                  <a:lnTo>
                    <a:pt x="133" y="2"/>
                  </a:lnTo>
                  <a:lnTo>
                    <a:pt x="124" y="0"/>
                  </a:lnTo>
                  <a:lnTo>
                    <a:pt x="116" y="4"/>
                  </a:lnTo>
                  <a:lnTo>
                    <a:pt x="108" y="9"/>
                  </a:lnTo>
                  <a:lnTo>
                    <a:pt x="6" y="113"/>
                  </a:lnTo>
                  <a:lnTo>
                    <a:pt x="6" y="113"/>
                  </a:lnTo>
                  <a:lnTo>
                    <a:pt x="1" y="122"/>
                  </a:lnTo>
                  <a:lnTo>
                    <a:pt x="0" y="130"/>
                  </a:lnTo>
                  <a:lnTo>
                    <a:pt x="1" y="139"/>
                  </a:lnTo>
                  <a:lnTo>
                    <a:pt x="8" y="147"/>
                  </a:lnTo>
                  <a:lnTo>
                    <a:pt x="237" y="368"/>
                  </a:lnTo>
                  <a:lnTo>
                    <a:pt x="237" y="368"/>
                  </a:lnTo>
                  <a:lnTo>
                    <a:pt x="246" y="373"/>
                  </a:lnTo>
                  <a:lnTo>
                    <a:pt x="254" y="375"/>
                  </a:lnTo>
                  <a:lnTo>
                    <a:pt x="263" y="373"/>
                  </a:lnTo>
                  <a:lnTo>
                    <a:pt x="271" y="368"/>
                  </a:lnTo>
                  <a:lnTo>
                    <a:pt x="372" y="263"/>
                  </a:lnTo>
                  <a:lnTo>
                    <a:pt x="372" y="263"/>
                  </a:lnTo>
                  <a:lnTo>
                    <a:pt x="377" y="255"/>
                  </a:lnTo>
                  <a:lnTo>
                    <a:pt x="379" y="247"/>
                  </a:lnTo>
                  <a:lnTo>
                    <a:pt x="377" y="236"/>
                  </a:lnTo>
                  <a:lnTo>
                    <a:pt x="371" y="230"/>
                  </a:lnTo>
                  <a:lnTo>
                    <a:pt x="371" y="23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319" name="Freeform 36"/>
            <p:cNvSpPr>
              <a:spLocks/>
            </p:cNvSpPr>
            <p:nvPr/>
          </p:nvSpPr>
          <p:spPr bwMode="auto">
            <a:xfrm>
              <a:off x="12590463" y="1878013"/>
              <a:ext cx="300038" cy="298450"/>
            </a:xfrm>
            <a:custGeom>
              <a:avLst/>
              <a:gdLst/>
              <a:ahLst/>
              <a:cxnLst>
                <a:cxn ang="0">
                  <a:pos x="108" y="9"/>
                </a:cxn>
                <a:cxn ang="0">
                  <a:pos x="7" y="112"/>
                </a:cxn>
                <a:cxn ang="0">
                  <a:pos x="7" y="112"/>
                </a:cxn>
                <a:cxn ang="0">
                  <a:pos x="2" y="120"/>
                </a:cxn>
                <a:cxn ang="0">
                  <a:pos x="0" y="128"/>
                </a:cxn>
                <a:cxn ang="0">
                  <a:pos x="2" y="139"/>
                </a:cxn>
                <a:cxn ang="0">
                  <a:pos x="9" y="145"/>
                </a:cxn>
                <a:cxn ang="0">
                  <a:pos x="237" y="368"/>
                </a:cxn>
                <a:cxn ang="0">
                  <a:pos x="237" y="368"/>
                </a:cxn>
                <a:cxn ang="0">
                  <a:pos x="245" y="375"/>
                </a:cxn>
                <a:cxn ang="0">
                  <a:pos x="253" y="376"/>
                </a:cxn>
                <a:cxn ang="0">
                  <a:pos x="262" y="373"/>
                </a:cxn>
                <a:cxn ang="0">
                  <a:pos x="270" y="368"/>
                </a:cxn>
                <a:cxn ang="0">
                  <a:pos x="372" y="265"/>
                </a:cxn>
                <a:cxn ang="0">
                  <a:pos x="372" y="265"/>
                </a:cxn>
                <a:cxn ang="0">
                  <a:pos x="377" y="257"/>
                </a:cxn>
                <a:cxn ang="0">
                  <a:pos x="378" y="247"/>
                </a:cxn>
                <a:cxn ang="0">
                  <a:pos x="377" y="238"/>
                </a:cxn>
                <a:cxn ang="0">
                  <a:pos x="372" y="230"/>
                </a:cxn>
                <a:cxn ang="0">
                  <a:pos x="144" y="7"/>
                </a:cxn>
                <a:cxn ang="0">
                  <a:pos x="144" y="7"/>
                </a:cxn>
                <a:cxn ang="0">
                  <a:pos x="135" y="2"/>
                </a:cxn>
                <a:cxn ang="0">
                  <a:pos x="127" y="0"/>
                </a:cxn>
                <a:cxn ang="0">
                  <a:pos x="117" y="2"/>
                </a:cxn>
                <a:cxn ang="0">
                  <a:pos x="108" y="9"/>
                </a:cxn>
                <a:cxn ang="0">
                  <a:pos x="108" y="9"/>
                </a:cxn>
              </a:cxnLst>
              <a:rect l="0" t="0" r="r" b="b"/>
              <a:pathLst>
                <a:path w="378" h="376">
                  <a:moveTo>
                    <a:pt x="108" y="9"/>
                  </a:moveTo>
                  <a:lnTo>
                    <a:pt x="7" y="112"/>
                  </a:lnTo>
                  <a:lnTo>
                    <a:pt x="7" y="112"/>
                  </a:lnTo>
                  <a:lnTo>
                    <a:pt x="2" y="120"/>
                  </a:lnTo>
                  <a:lnTo>
                    <a:pt x="0" y="128"/>
                  </a:lnTo>
                  <a:lnTo>
                    <a:pt x="2" y="139"/>
                  </a:lnTo>
                  <a:lnTo>
                    <a:pt x="9" y="145"/>
                  </a:lnTo>
                  <a:lnTo>
                    <a:pt x="237" y="368"/>
                  </a:lnTo>
                  <a:lnTo>
                    <a:pt x="237" y="368"/>
                  </a:lnTo>
                  <a:lnTo>
                    <a:pt x="245" y="375"/>
                  </a:lnTo>
                  <a:lnTo>
                    <a:pt x="253" y="376"/>
                  </a:lnTo>
                  <a:lnTo>
                    <a:pt x="262" y="373"/>
                  </a:lnTo>
                  <a:lnTo>
                    <a:pt x="270" y="368"/>
                  </a:lnTo>
                  <a:lnTo>
                    <a:pt x="372" y="265"/>
                  </a:lnTo>
                  <a:lnTo>
                    <a:pt x="372" y="265"/>
                  </a:lnTo>
                  <a:lnTo>
                    <a:pt x="377" y="257"/>
                  </a:lnTo>
                  <a:lnTo>
                    <a:pt x="378" y="247"/>
                  </a:lnTo>
                  <a:lnTo>
                    <a:pt x="377" y="238"/>
                  </a:lnTo>
                  <a:lnTo>
                    <a:pt x="372" y="230"/>
                  </a:lnTo>
                  <a:lnTo>
                    <a:pt x="144" y="7"/>
                  </a:lnTo>
                  <a:lnTo>
                    <a:pt x="144" y="7"/>
                  </a:lnTo>
                  <a:lnTo>
                    <a:pt x="135" y="2"/>
                  </a:lnTo>
                  <a:lnTo>
                    <a:pt x="127" y="0"/>
                  </a:lnTo>
                  <a:lnTo>
                    <a:pt x="117" y="2"/>
                  </a:lnTo>
                  <a:lnTo>
                    <a:pt x="108" y="9"/>
                  </a:lnTo>
                  <a:lnTo>
                    <a:pt x="108" y="9"/>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pic>
        <p:nvPicPr>
          <p:cNvPr id="1320" name="Picture 11" descr="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40610" y="2419128"/>
            <a:ext cx="238234" cy="245493"/>
          </a:xfrm>
          <a:prstGeom prst="rect">
            <a:avLst/>
          </a:prstGeom>
          <a:noFill/>
        </p:spPr>
      </p:pic>
      <p:cxnSp>
        <p:nvCxnSpPr>
          <p:cNvPr id="1321" name="肘形连接符 129"/>
          <p:cNvCxnSpPr>
            <a:endCxn id="1320" idx="1"/>
          </p:cNvCxnSpPr>
          <p:nvPr/>
        </p:nvCxnSpPr>
        <p:spPr bwMode="auto">
          <a:xfrm rot="16200000" flipH="1">
            <a:off x="1064701" y="2265964"/>
            <a:ext cx="442924" cy="108896"/>
          </a:xfrm>
          <a:prstGeom prst="bentConnector2">
            <a:avLst/>
          </a:prstGeom>
          <a:noFill/>
          <a:ln>
            <a:solidFill>
              <a:srgbClr val="0000FF"/>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5" name="直接连接符 1324"/>
          <p:cNvCxnSpPr/>
          <p:nvPr/>
        </p:nvCxnSpPr>
        <p:spPr bwMode="auto">
          <a:xfrm>
            <a:off x="2448337" y="3666093"/>
            <a:ext cx="0" cy="202301"/>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 name="直接连接符 1332"/>
          <p:cNvCxnSpPr/>
          <p:nvPr/>
        </p:nvCxnSpPr>
        <p:spPr bwMode="auto">
          <a:xfrm flipV="1">
            <a:off x="1439992" y="2835659"/>
            <a:ext cx="2064707" cy="14154"/>
          </a:xfrm>
          <a:prstGeom prst="line">
            <a:avLst/>
          </a:prstGeom>
          <a:noFill/>
          <a:ln w="190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9" name="直接连接符 1338"/>
          <p:cNvCxnSpPr/>
          <p:nvPr/>
        </p:nvCxnSpPr>
        <p:spPr bwMode="auto">
          <a:xfrm>
            <a:off x="1439992" y="2657745"/>
            <a:ext cx="0" cy="192066"/>
          </a:xfrm>
          <a:prstGeom prst="line">
            <a:avLst/>
          </a:prstGeom>
          <a:noFill/>
          <a:ln w="190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0" name="矩形 888"/>
          <p:cNvSpPr>
            <a:spLocks noChangeArrowheads="1"/>
          </p:cNvSpPr>
          <p:nvPr/>
        </p:nvSpPr>
        <p:spPr bwMode="auto">
          <a:xfrm>
            <a:off x="1439992" y="2390945"/>
            <a:ext cx="955867" cy="266878"/>
          </a:xfrm>
          <a:prstGeom prst="rect">
            <a:avLst/>
          </a:prstGeom>
          <a:noFill/>
          <a:ln w="9525">
            <a:noFill/>
            <a:miter lim="800000"/>
            <a:headEnd/>
            <a:tailEnd/>
          </a:ln>
        </p:spPr>
        <p:txBody>
          <a:bodyPr wrap="square" lIns="121928" tIns="60965" rIns="121928" bIns="60965">
            <a:spAutoFit/>
          </a:bodyPr>
          <a:lstStyle/>
          <a:p>
            <a:pPr algn="ctr"/>
            <a:r>
              <a:rPr lang="zh-CN" altLang="en-US" sz="934" dirty="0">
                <a:solidFill>
                  <a:schemeClr val="bg1"/>
                </a:solidFill>
                <a:latin typeface="微软雅黑" pitchFamily="34" charset="-122"/>
                <a:ea typeface="微软雅黑" pitchFamily="34" charset="-122"/>
              </a:rPr>
              <a:t>解码</a:t>
            </a:r>
            <a:r>
              <a:rPr lang="en-US" altLang="zh-CN" sz="934" dirty="0">
                <a:solidFill>
                  <a:schemeClr val="bg1"/>
                </a:solidFill>
                <a:latin typeface="微软雅黑" pitchFamily="34" charset="-122"/>
                <a:ea typeface="微软雅黑" pitchFamily="34" charset="-122"/>
              </a:rPr>
              <a:t>/</a:t>
            </a:r>
            <a:r>
              <a:rPr lang="zh-CN" altLang="en-US" sz="934" dirty="0">
                <a:solidFill>
                  <a:schemeClr val="bg1"/>
                </a:solidFill>
                <a:latin typeface="微软雅黑" pitchFamily="34" charset="-122"/>
                <a:ea typeface="微软雅黑" pitchFamily="34" charset="-122"/>
              </a:rPr>
              <a:t>编码器</a:t>
            </a:r>
          </a:p>
        </p:txBody>
      </p:sp>
      <p:sp>
        <p:nvSpPr>
          <p:cNvPr id="1341" name="TextBox 1340"/>
          <p:cNvSpPr txBox="1"/>
          <p:nvPr/>
        </p:nvSpPr>
        <p:spPr>
          <a:xfrm>
            <a:off x="4609077" y="3233942"/>
            <a:ext cx="1200411" cy="328433"/>
          </a:xfrm>
          <a:prstGeom prst="rect">
            <a:avLst/>
          </a:prstGeom>
          <a:noFill/>
        </p:spPr>
        <p:txBody>
          <a:bodyPr wrap="square" lIns="121928" tIns="60965" rIns="121928" bIns="60965" rtlCol="0">
            <a:spAutoFit/>
          </a:bodyPr>
          <a:lstStyle/>
          <a:p>
            <a:pPr>
              <a:buNone/>
            </a:pPr>
            <a:r>
              <a:rPr lang="en-US" altLang="zh-CN" sz="1334" dirty="0">
                <a:solidFill>
                  <a:schemeClr val="bg1"/>
                </a:solidFill>
                <a:latin typeface="微软雅黑" panose="020B0503020204020204" pitchFamily="34" charset="-122"/>
                <a:ea typeface="微软雅黑" panose="020B0503020204020204" pitchFamily="34" charset="-122"/>
              </a:rPr>
              <a:t>OLT</a:t>
            </a:r>
            <a:r>
              <a:rPr lang="zh-CN" altLang="en-US" sz="1334" dirty="0">
                <a:solidFill>
                  <a:schemeClr val="bg1"/>
                </a:solidFill>
                <a:latin typeface="微软雅黑" panose="020B0503020204020204" pitchFamily="34" charset="-122"/>
                <a:ea typeface="微软雅黑" panose="020B0503020204020204" pitchFamily="34" charset="-122"/>
              </a:rPr>
              <a:t>双归属</a:t>
            </a:r>
            <a:endParaRPr lang="en-US" altLang="zh-CN" sz="1334" dirty="0">
              <a:solidFill>
                <a:schemeClr val="bg1"/>
              </a:solidFill>
              <a:latin typeface="微软雅黑" panose="020B0503020204020204" pitchFamily="34" charset="-122"/>
              <a:ea typeface="微软雅黑" panose="020B0503020204020204" pitchFamily="34" charset="-122"/>
            </a:endParaRPr>
          </a:p>
        </p:txBody>
      </p:sp>
      <p:sp>
        <p:nvSpPr>
          <p:cNvPr id="1342" name="Text Box 321"/>
          <p:cNvSpPr txBox="1">
            <a:spLocks noChangeArrowheads="1"/>
          </p:cNvSpPr>
          <p:nvPr/>
        </p:nvSpPr>
        <p:spPr bwMode="auto">
          <a:xfrm>
            <a:off x="4074101" y="4253616"/>
            <a:ext cx="576357" cy="266826"/>
          </a:xfrm>
          <a:prstGeom prst="rect">
            <a:avLst/>
          </a:prstGeom>
          <a:noFill/>
          <a:ln w="9525" algn="ctr">
            <a:noFill/>
            <a:miter lim="800000"/>
            <a:headEnd/>
            <a:tailEnd/>
          </a:ln>
        </p:spPr>
        <p:txBody>
          <a:bodyPr wrap="none" lIns="121879" tIns="60939" rIns="121879" bIns="60939">
            <a:spAutoFit/>
          </a:bodyPr>
          <a:lstStyle/>
          <a:p>
            <a:pPr algn="ctr"/>
            <a:r>
              <a:rPr lang="en-US" altLang="zh-CN" sz="934" b="1" dirty="0">
                <a:latin typeface="微软雅黑" pitchFamily="34" charset="-122"/>
                <a:ea typeface="微软雅黑" pitchFamily="34" charset="-122"/>
              </a:rPr>
              <a:t>2</a:t>
            </a:r>
            <a:r>
              <a:rPr lang="zh-CN" altLang="en-US" sz="934" b="1" dirty="0">
                <a:latin typeface="微软雅黑" pitchFamily="34" charset="-122"/>
                <a:ea typeface="微软雅黑" pitchFamily="34" charset="-122"/>
              </a:rPr>
              <a:t>：</a:t>
            </a:r>
            <a:r>
              <a:rPr lang="en-US" altLang="zh-CN" sz="934" b="1" dirty="0">
                <a:latin typeface="微软雅黑" pitchFamily="34" charset="-122"/>
                <a:ea typeface="微软雅黑" pitchFamily="34" charset="-122"/>
              </a:rPr>
              <a:t>N </a:t>
            </a:r>
          </a:p>
        </p:txBody>
      </p:sp>
      <p:cxnSp>
        <p:nvCxnSpPr>
          <p:cNvPr id="1344" name="直接连接符 1343"/>
          <p:cNvCxnSpPr/>
          <p:nvPr/>
        </p:nvCxnSpPr>
        <p:spPr bwMode="auto">
          <a:xfrm>
            <a:off x="527679" y="3522041"/>
            <a:ext cx="6818335" cy="0"/>
          </a:xfrm>
          <a:prstGeom prst="line">
            <a:avLst/>
          </a:prstGeom>
          <a:noFill/>
          <a:ln w="19050">
            <a:solidFill>
              <a:schemeClr val="tx2"/>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5" name="直接连接符 1344"/>
          <p:cNvCxnSpPr/>
          <p:nvPr/>
        </p:nvCxnSpPr>
        <p:spPr bwMode="auto">
          <a:xfrm>
            <a:off x="575696" y="4626419"/>
            <a:ext cx="6818335" cy="0"/>
          </a:xfrm>
          <a:prstGeom prst="line">
            <a:avLst/>
          </a:prstGeom>
          <a:noFill/>
          <a:ln w="19050">
            <a:solidFill>
              <a:schemeClr val="tx2"/>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6" name="圆角矩形 1345"/>
          <p:cNvSpPr/>
          <p:nvPr/>
        </p:nvSpPr>
        <p:spPr bwMode="auto">
          <a:xfrm>
            <a:off x="6001554" y="3181075"/>
            <a:ext cx="1344460" cy="249785"/>
          </a:xfrm>
          <a:prstGeom prst="roundRect">
            <a:avLst/>
          </a:prstGeom>
          <a:solidFill>
            <a:schemeClr val="accent1"/>
          </a:solidFill>
          <a:ln w="25400" cap="flat" cmpd="sng" algn="ctr">
            <a:solidFill>
              <a:schemeClr val="accent1"/>
            </a:solidFill>
            <a:prstDash val="solid"/>
            <a:round/>
            <a:headEnd type="none" w="med" len="med"/>
            <a:tailEnd type="none" w="med" len="med"/>
          </a:ln>
          <a:effectLst/>
        </p:spPr>
        <p:txBody>
          <a:bodyPr wrap="square" lIns="0" tIns="0" rIns="0" bIns="0" rtlCol="0" anchor="ctr">
            <a:spAutoFit/>
          </a:bodyPr>
          <a:lstStyle/>
          <a:p>
            <a:pPr algn="ctr"/>
            <a:r>
              <a:rPr lang="zh-CN" altLang="en-US" sz="1467" b="1" kern="0" dirty="0">
                <a:solidFill>
                  <a:schemeClr val="bg1"/>
                </a:solidFill>
                <a:latin typeface="微软雅黑" panose="020B0503020204020204" pitchFamily="34" charset="-122"/>
                <a:ea typeface="微软雅黑" panose="020B0503020204020204" pitchFamily="34" charset="-122"/>
              </a:rPr>
              <a:t>园区机房</a:t>
            </a:r>
          </a:p>
        </p:txBody>
      </p:sp>
      <p:sp>
        <p:nvSpPr>
          <p:cNvPr id="1353" name="TextBox 1352"/>
          <p:cNvSpPr txBox="1"/>
          <p:nvPr/>
        </p:nvSpPr>
        <p:spPr>
          <a:xfrm>
            <a:off x="7484444" y="1665711"/>
            <a:ext cx="4365839" cy="4001105"/>
          </a:xfrm>
          <a:prstGeom prst="rect">
            <a:avLst/>
          </a:prstGeom>
          <a:solidFill>
            <a:schemeClr val="bg1">
              <a:lumMod val="75000"/>
              <a:alpha val="50000"/>
            </a:schemeClr>
          </a:solidFill>
        </p:spPr>
        <p:txBody>
          <a:bodyPr wrap="square" lIns="121928" tIns="60965" rIns="121928" bIns="60965" rtlCol="0">
            <a:spAutoFit/>
          </a:bodyPr>
          <a:lstStyle/>
          <a:p>
            <a:pPr marL="0" lvl="1">
              <a:lnSpc>
                <a:spcPct val="150000"/>
              </a:lnSpc>
            </a:pPr>
            <a:r>
              <a:rPr lang="zh-CN" altLang="en-US" sz="1200" b="1" dirty="0">
                <a:solidFill>
                  <a:srgbClr val="FFFF00"/>
                </a:solidFill>
                <a:latin typeface="微软雅黑" pitchFamily="34" charset="-122"/>
                <a:ea typeface="微软雅黑" pitchFamily="34" charset="-122"/>
              </a:rPr>
              <a:t>结构差异化：</a:t>
            </a:r>
            <a:endParaRPr lang="en-US" altLang="zh-CN" sz="1200" b="1" dirty="0">
              <a:solidFill>
                <a:srgbClr val="FFFF00"/>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1</a:t>
            </a:r>
            <a:r>
              <a:rPr lang="zh-CN" altLang="en-US" sz="1200" dirty="0">
                <a:solidFill>
                  <a:schemeClr val="bg1"/>
                </a:solidFill>
                <a:latin typeface="微软雅黑" pitchFamily="34" charset="-122"/>
                <a:ea typeface="微软雅黑" pitchFamily="34" charset="-122"/>
              </a:rPr>
              <a:t>、弱电井：无源分光器</a:t>
            </a:r>
            <a:endParaRPr lang="en-US" altLang="zh-CN" sz="1200" dirty="0">
              <a:solidFill>
                <a:schemeClr val="bg1"/>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2</a:t>
            </a:r>
            <a:r>
              <a:rPr lang="zh-CN" altLang="en-US" sz="1200" dirty="0">
                <a:solidFill>
                  <a:schemeClr val="bg1"/>
                </a:solidFill>
                <a:latin typeface="微软雅黑" pitchFamily="34" charset="-122"/>
                <a:ea typeface="微软雅黑" pitchFamily="34" charset="-122"/>
              </a:rPr>
              <a:t>、终端：室内信息箱安装</a:t>
            </a:r>
            <a:endParaRPr lang="en-US" altLang="zh-CN" sz="1200" dirty="0">
              <a:solidFill>
                <a:schemeClr val="bg1"/>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3</a:t>
            </a:r>
            <a:r>
              <a:rPr lang="zh-CN" altLang="en-US" sz="1200" dirty="0">
                <a:solidFill>
                  <a:schemeClr val="bg1"/>
                </a:solidFill>
                <a:latin typeface="微软雅黑" pitchFamily="34" charset="-122"/>
                <a:ea typeface="微软雅黑" pitchFamily="34" charset="-122"/>
              </a:rPr>
              <a:t>、光纤到户，三网合一；</a:t>
            </a:r>
            <a:endParaRPr lang="en-US" altLang="zh-CN" sz="1200" dirty="0">
              <a:solidFill>
                <a:schemeClr val="bg1"/>
              </a:solidFill>
              <a:latin typeface="微软雅黑" pitchFamily="34" charset="-122"/>
              <a:ea typeface="微软雅黑" pitchFamily="34" charset="-122"/>
            </a:endParaRPr>
          </a:p>
          <a:p>
            <a:pPr marL="0" lvl="1">
              <a:lnSpc>
                <a:spcPct val="150000"/>
              </a:lnSpc>
            </a:pPr>
            <a:r>
              <a:rPr lang="zh-CN" altLang="en-US" sz="1200" b="1" dirty="0">
                <a:solidFill>
                  <a:srgbClr val="FFFF00"/>
                </a:solidFill>
                <a:latin typeface="微软雅黑" pitchFamily="34" charset="-122"/>
                <a:ea typeface="微软雅黑" pitchFamily="34" charset="-122"/>
              </a:rPr>
              <a:t>建设运维：</a:t>
            </a:r>
            <a:endParaRPr lang="en-US" altLang="zh-CN" sz="1200" b="1" dirty="0">
              <a:solidFill>
                <a:srgbClr val="FFFF00"/>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1</a:t>
            </a:r>
            <a:r>
              <a:rPr lang="zh-CN" altLang="en-US" sz="1200" dirty="0">
                <a:solidFill>
                  <a:schemeClr val="bg1"/>
                </a:solidFill>
                <a:latin typeface="微软雅黑" pitchFamily="34" charset="-122"/>
                <a:ea typeface="微软雅黑" pitchFamily="34" charset="-122"/>
              </a:rPr>
              <a:t>、五类线入户改为皮线光缆入户，不影响原来施工流程；</a:t>
            </a:r>
            <a:endParaRPr lang="en-US" altLang="zh-CN" sz="1200" dirty="0">
              <a:solidFill>
                <a:schemeClr val="bg1"/>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2</a:t>
            </a:r>
            <a:r>
              <a:rPr lang="zh-CN" altLang="en-US" sz="1200" dirty="0">
                <a:solidFill>
                  <a:schemeClr val="bg1"/>
                </a:solidFill>
                <a:latin typeface="微软雅黑" pitchFamily="34" charset="-122"/>
                <a:ea typeface="微软雅黑" pitchFamily="34" charset="-122"/>
              </a:rPr>
              <a:t>、</a:t>
            </a:r>
            <a:r>
              <a:rPr lang="en-US" altLang="zh-CN" sz="1200" dirty="0">
                <a:solidFill>
                  <a:schemeClr val="bg1"/>
                </a:solidFill>
                <a:latin typeface="微软雅黑" pitchFamily="34" charset="-122"/>
                <a:ea typeface="微软雅黑" pitchFamily="34" charset="-122"/>
              </a:rPr>
              <a:t>ONU</a:t>
            </a:r>
            <a:r>
              <a:rPr lang="zh-CN" altLang="en-US" sz="1200" dirty="0">
                <a:solidFill>
                  <a:schemeClr val="bg1"/>
                </a:solidFill>
                <a:latin typeface="微软雅黑" pitchFamily="34" charset="-122"/>
                <a:ea typeface="微软雅黑" pitchFamily="34" charset="-122"/>
              </a:rPr>
              <a:t>即插即用，简单方便</a:t>
            </a:r>
            <a:endParaRPr lang="en-US" altLang="zh-CN" sz="1200" dirty="0">
              <a:solidFill>
                <a:schemeClr val="bg1"/>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3</a:t>
            </a:r>
            <a:r>
              <a:rPr lang="zh-CN" altLang="en-US" sz="1200" dirty="0">
                <a:solidFill>
                  <a:schemeClr val="bg1"/>
                </a:solidFill>
                <a:latin typeface="微软雅黑" pitchFamily="34" charset="-122"/>
                <a:ea typeface="微软雅黑" pitchFamily="34" charset="-122"/>
              </a:rPr>
              <a:t>、</a:t>
            </a:r>
            <a:r>
              <a:rPr lang="en-US" altLang="zh-CN" sz="1200" dirty="0" err="1">
                <a:solidFill>
                  <a:schemeClr val="bg1"/>
                </a:solidFill>
                <a:latin typeface="微软雅黑" pitchFamily="34" charset="-122"/>
                <a:ea typeface="微软雅黑" pitchFamily="34" charset="-122"/>
              </a:rPr>
              <a:t>eSight</a:t>
            </a:r>
            <a:r>
              <a:rPr lang="zh-CN" altLang="en-US" sz="1200" dirty="0">
                <a:solidFill>
                  <a:schemeClr val="bg1"/>
                </a:solidFill>
                <a:latin typeface="微软雅黑" pitchFamily="34" charset="-122"/>
                <a:ea typeface="微软雅黑" pitchFamily="34" charset="-122"/>
              </a:rPr>
              <a:t>统一管理整网设备</a:t>
            </a:r>
            <a:endParaRPr lang="en-US" altLang="zh-CN" sz="1200" dirty="0">
              <a:solidFill>
                <a:schemeClr val="bg1"/>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4</a:t>
            </a:r>
            <a:r>
              <a:rPr lang="zh-CN" altLang="en-US" sz="1200" dirty="0">
                <a:solidFill>
                  <a:schemeClr val="bg1"/>
                </a:solidFill>
                <a:latin typeface="微软雅黑" pitchFamily="34" charset="-122"/>
                <a:ea typeface="微软雅黑" pitchFamily="34" charset="-122"/>
              </a:rPr>
              <a:t>、</a:t>
            </a:r>
            <a:r>
              <a:rPr lang="en-US" altLang="zh-CN" sz="1200" dirty="0">
                <a:solidFill>
                  <a:schemeClr val="bg1"/>
                </a:solidFill>
                <a:latin typeface="微软雅黑" pitchFamily="34" charset="-122"/>
                <a:ea typeface="微软雅黑" pitchFamily="34" charset="-122"/>
              </a:rPr>
              <a:t>PON</a:t>
            </a:r>
            <a:r>
              <a:rPr lang="zh-CN" altLang="en-US" sz="1200" dirty="0">
                <a:solidFill>
                  <a:schemeClr val="bg1"/>
                </a:solidFill>
                <a:latin typeface="微软雅黑" pitchFamily="34" charset="-122"/>
                <a:ea typeface="微软雅黑" pitchFamily="34" charset="-122"/>
              </a:rPr>
              <a:t>做二层透传，认证无差异</a:t>
            </a:r>
            <a:endParaRPr lang="en-US" altLang="zh-CN" sz="1200" dirty="0">
              <a:solidFill>
                <a:schemeClr val="bg1"/>
              </a:solidFill>
              <a:latin typeface="微软雅黑" pitchFamily="34" charset="-122"/>
              <a:ea typeface="微软雅黑" pitchFamily="34" charset="-122"/>
            </a:endParaRPr>
          </a:p>
          <a:p>
            <a:pPr marL="0" lvl="1">
              <a:lnSpc>
                <a:spcPct val="150000"/>
              </a:lnSpc>
            </a:pPr>
            <a:r>
              <a:rPr lang="zh-CN" altLang="en-US" sz="1200" b="1" dirty="0">
                <a:solidFill>
                  <a:srgbClr val="FFFF00"/>
                </a:solidFill>
                <a:latin typeface="微软雅黑" pitchFamily="34" charset="-122"/>
                <a:ea typeface="微软雅黑" pitchFamily="34" charset="-122"/>
              </a:rPr>
              <a:t>优势比较：</a:t>
            </a:r>
            <a:endParaRPr lang="en-US" altLang="zh-CN" sz="1200" b="1" dirty="0">
              <a:solidFill>
                <a:srgbClr val="FFFF00"/>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1</a:t>
            </a:r>
            <a:r>
              <a:rPr lang="zh-CN" altLang="en-US" sz="1200" dirty="0">
                <a:solidFill>
                  <a:schemeClr val="bg1"/>
                </a:solidFill>
                <a:latin typeface="微软雅黑" pitchFamily="34" charset="-122"/>
                <a:ea typeface="微软雅黑" pitchFamily="34" charset="-122"/>
              </a:rPr>
              <a:t>、皮线光缆价格低于五类线，施工简单，工程成本节省</a:t>
            </a:r>
            <a:r>
              <a:rPr lang="en-US" altLang="zh-CN" sz="1200" dirty="0">
                <a:solidFill>
                  <a:schemeClr val="bg1"/>
                </a:solidFill>
                <a:latin typeface="微软雅黑" pitchFamily="34" charset="-122"/>
                <a:ea typeface="微软雅黑" pitchFamily="34" charset="-122"/>
              </a:rPr>
              <a:t>50%</a:t>
            </a:r>
            <a:r>
              <a:rPr lang="zh-CN" altLang="en-US" sz="1200" dirty="0">
                <a:solidFill>
                  <a:schemeClr val="bg1"/>
                </a:solidFill>
                <a:latin typeface="微软雅黑" pitchFamily="34" charset="-122"/>
                <a:ea typeface="微软雅黑" pitchFamily="34" charset="-122"/>
              </a:rPr>
              <a:t>；同时节省弱电井空间</a:t>
            </a:r>
            <a:endParaRPr lang="en-US" altLang="zh-CN" sz="1200" dirty="0">
              <a:solidFill>
                <a:schemeClr val="bg1"/>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2</a:t>
            </a:r>
            <a:r>
              <a:rPr lang="zh-CN" altLang="en-US" sz="1200" dirty="0">
                <a:solidFill>
                  <a:schemeClr val="bg1"/>
                </a:solidFill>
                <a:latin typeface="微软雅黑" pitchFamily="34" charset="-122"/>
                <a:ea typeface="微软雅黑" pitchFamily="34" charset="-122"/>
              </a:rPr>
              <a:t>、运维简单，</a:t>
            </a:r>
            <a:r>
              <a:rPr lang="en-US" altLang="zh-CN" sz="1200" dirty="0">
                <a:solidFill>
                  <a:schemeClr val="bg1"/>
                </a:solidFill>
                <a:latin typeface="微软雅黑" pitchFamily="34" charset="-122"/>
                <a:ea typeface="微软雅黑" pitchFamily="34" charset="-122"/>
              </a:rPr>
              <a:t>ONU</a:t>
            </a:r>
            <a:r>
              <a:rPr lang="zh-CN" altLang="en-US" sz="1200" dirty="0">
                <a:solidFill>
                  <a:schemeClr val="bg1"/>
                </a:solidFill>
                <a:latin typeface="微软雅黑" pitchFamily="34" charset="-122"/>
                <a:ea typeface="微软雅黑" pitchFamily="34" charset="-122"/>
              </a:rPr>
              <a:t>即插即用，业务批量下发，分光器无源</a:t>
            </a:r>
            <a:endParaRPr lang="en-US" altLang="zh-CN" sz="1200" dirty="0">
              <a:solidFill>
                <a:schemeClr val="bg1"/>
              </a:solidFill>
              <a:latin typeface="微软雅黑" pitchFamily="34" charset="-122"/>
              <a:ea typeface="微软雅黑" pitchFamily="34" charset="-122"/>
            </a:endParaRPr>
          </a:p>
          <a:p>
            <a:pPr marL="0" lvl="1">
              <a:lnSpc>
                <a:spcPct val="150000"/>
              </a:lnSpc>
            </a:pPr>
            <a:r>
              <a:rPr lang="en-US" altLang="zh-CN" sz="1200" dirty="0">
                <a:solidFill>
                  <a:schemeClr val="bg1"/>
                </a:solidFill>
                <a:latin typeface="微软雅黑" pitchFamily="34" charset="-122"/>
                <a:ea typeface="微软雅黑" pitchFamily="34" charset="-122"/>
              </a:rPr>
              <a:t>3</a:t>
            </a:r>
            <a:r>
              <a:rPr lang="zh-CN" altLang="en-US" sz="1200" dirty="0">
                <a:solidFill>
                  <a:schemeClr val="bg1"/>
                </a:solidFill>
                <a:latin typeface="微软雅黑" pitchFamily="34" charset="-122"/>
                <a:ea typeface="微软雅黑" pitchFamily="34" charset="-122"/>
              </a:rPr>
              <a:t>、大带宽，单</a:t>
            </a:r>
            <a:r>
              <a:rPr lang="en-US" altLang="zh-CN" sz="1200" dirty="0">
                <a:solidFill>
                  <a:schemeClr val="bg1"/>
                </a:solidFill>
                <a:latin typeface="微软雅黑" pitchFamily="34" charset="-122"/>
                <a:ea typeface="微软雅黑" pitchFamily="34" charset="-122"/>
              </a:rPr>
              <a:t>PON</a:t>
            </a:r>
            <a:r>
              <a:rPr lang="zh-CN" altLang="en-US" sz="1200" dirty="0">
                <a:solidFill>
                  <a:schemeClr val="bg1"/>
                </a:solidFill>
                <a:latin typeface="微软雅黑" pitchFamily="34" charset="-122"/>
                <a:ea typeface="微软雅黑" pitchFamily="34" charset="-122"/>
              </a:rPr>
              <a:t>口下行</a:t>
            </a:r>
            <a:r>
              <a:rPr lang="en-US" altLang="zh-CN" sz="1200" dirty="0">
                <a:solidFill>
                  <a:schemeClr val="bg1"/>
                </a:solidFill>
                <a:latin typeface="微软雅黑" pitchFamily="34" charset="-122"/>
                <a:ea typeface="微软雅黑" pitchFamily="34" charset="-122"/>
              </a:rPr>
              <a:t>2.5G</a:t>
            </a:r>
            <a:endParaRPr lang="zh-CN" altLang="en-US" sz="1200" dirty="0">
              <a:solidFill>
                <a:schemeClr val="bg1"/>
              </a:solidFill>
              <a:latin typeface="微软雅黑" pitchFamily="34" charset="-122"/>
              <a:ea typeface="微软雅黑" pitchFamily="34" charset="-122"/>
            </a:endParaRPr>
          </a:p>
        </p:txBody>
      </p:sp>
      <p:sp>
        <p:nvSpPr>
          <p:cNvPr id="408" name="Text Box 321"/>
          <p:cNvSpPr txBox="1">
            <a:spLocks noChangeArrowheads="1"/>
          </p:cNvSpPr>
          <p:nvPr/>
        </p:nvSpPr>
        <p:spPr bwMode="auto">
          <a:xfrm>
            <a:off x="1363131" y="3685067"/>
            <a:ext cx="932224" cy="328381"/>
          </a:xfrm>
          <a:prstGeom prst="rect">
            <a:avLst/>
          </a:prstGeom>
          <a:noFill/>
          <a:ln w="9525" algn="ctr">
            <a:noFill/>
            <a:miter lim="800000"/>
            <a:headEnd/>
            <a:tailEnd/>
          </a:ln>
        </p:spPr>
        <p:txBody>
          <a:bodyPr wrap="none" lIns="121879" tIns="60939" rIns="121879" bIns="60939">
            <a:spAutoFit/>
          </a:bodyPr>
          <a:lstStyle/>
          <a:p>
            <a:pPr algn="ctr"/>
            <a:r>
              <a:rPr lang="zh-CN" altLang="en-US" sz="1334" b="1" dirty="0">
                <a:solidFill>
                  <a:schemeClr val="bg1"/>
                </a:solidFill>
                <a:latin typeface="微软雅黑" panose="020B0503020204020204" pitchFamily="34" charset="-122"/>
                <a:ea typeface="微软雅黑" panose="020B0503020204020204" pitchFamily="34" charset="-122"/>
              </a:rPr>
              <a:t>三网合一</a:t>
            </a:r>
            <a:endParaRPr lang="en-US" altLang="zh-CN" sz="1334" b="1" dirty="0">
              <a:solidFill>
                <a:schemeClr val="bg1"/>
              </a:solidFill>
              <a:latin typeface="微软雅黑" panose="020B0503020204020204" pitchFamily="34" charset="-122"/>
              <a:ea typeface="微软雅黑" panose="020B0503020204020204" pitchFamily="34" charset="-122"/>
            </a:endParaRPr>
          </a:p>
        </p:txBody>
      </p:sp>
      <p:sp>
        <p:nvSpPr>
          <p:cNvPr id="715" name="TextBox 714"/>
          <p:cNvSpPr txBox="1"/>
          <p:nvPr/>
        </p:nvSpPr>
        <p:spPr>
          <a:xfrm>
            <a:off x="4076758" y="4087862"/>
            <a:ext cx="1161660" cy="294958"/>
          </a:xfrm>
          <a:prstGeom prst="rect">
            <a:avLst/>
          </a:prstGeom>
          <a:noFill/>
        </p:spPr>
        <p:txBody>
          <a:bodyPr wrap="square" lIns="88778" tIns="44389" rIns="88778" bIns="44389" rtlCol="0">
            <a:spAutoFit/>
          </a:bodyPr>
          <a:lstStyle/>
          <a:p>
            <a:r>
              <a:rPr lang="zh-CN" altLang="en-US" sz="1334" dirty="0">
                <a:latin typeface="微软雅黑" panose="020B0503020204020204" pitchFamily="34" charset="-122"/>
                <a:ea typeface="微软雅黑" panose="020B0503020204020204" pitchFamily="34" charset="-122"/>
              </a:rPr>
              <a:t>双归属保护</a:t>
            </a:r>
          </a:p>
        </p:txBody>
      </p:sp>
      <p:pic>
        <p:nvPicPr>
          <p:cNvPr id="903" name="Picture 9"/>
          <p:cNvPicPr>
            <a:picLocks noChangeAspect="1" noChangeArrowheads="1"/>
          </p:cNvPicPr>
          <p:nvPr/>
        </p:nvPicPr>
        <p:blipFill>
          <a:blip r:embed="rId14" cstate="email">
            <a:lum bright="43000" contrast="-56000"/>
            <a:extLst>
              <a:ext uri="{28A0092B-C50C-407E-A947-70E740481C1C}">
                <a14:useLocalDpi xmlns:a14="http://schemas.microsoft.com/office/drawing/2010/main" val="0"/>
              </a:ext>
            </a:extLst>
          </a:blip>
          <a:stretch>
            <a:fillRect/>
          </a:stretch>
        </p:blipFill>
        <p:spPr bwMode="auto">
          <a:xfrm>
            <a:off x="2677846" y="4740277"/>
            <a:ext cx="2267346" cy="1541069"/>
          </a:xfrm>
          <a:prstGeom prst="rect">
            <a:avLst/>
          </a:prstGeom>
          <a:solidFill>
            <a:srgbClr val="FFFFFF">
              <a:shade val="85000"/>
            </a:srgbClr>
          </a:solidFill>
          <a:ln w="889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904" name="矩形 883"/>
          <p:cNvSpPr>
            <a:spLocks noChangeArrowheads="1"/>
          </p:cNvSpPr>
          <p:nvPr/>
        </p:nvSpPr>
        <p:spPr bwMode="auto">
          <a:xfrm>
            <a:off x="2928502" y="6053689"/>
            <a:ext cx="1728592" cy="328433"/>
          </a:xfrm>
          <a:prstGeom prst="rect">
            <a:avLst/>
          </a:prstGeom>
          <a:solidFill>
            <a:srgbClr val="C00000"/>
          </a:solidFill>
          <a:ln w="9525">
            <a:noFill/>
            <a:miter lim="800000"/>
            <a:headEnd/>
            <a:tailEnd/>
          </a:ln>
        </p:spPr>
        <p:txBody>
          <a:bodyPr wrap="square" lIns="121928" tIns="60965" rIns="121928" bIns="60965">
            <a:spAutoFit/>
          </a:bodyPr>
          <a:lstStyle/>
          <a:p>
            <a:pPr algn="ctr"/>
            <a:r>
              <a:rPr lang="zh-CN" altLang="en-US" sz="1334" b="1" dirty="0">
                <a:solidFill>
                  <a:schemeClr val="bg1"/>
                </a:solidFill>
                <a:latin typeface="微软雅黑" panose="020B0503020204020204" pitchFamily="34" charset="-122"/>
                <a:ea typeface="微软雅黑" panose="020B0503020204020204" pitchFamily="34" charset="-122"/>
              </a:rPr>
              <a:t>光纤到宿舍</a:t>
            </a:r>
          </a:p>
        </p:txBody>
      </p:sp>
      <p:sp>
        <p:nvSpPr>
          <p:cNvPr id="905" name="矩形 888"/>
          <p:cNvSpPr>
            <a:spLocks noChangeArrowheads="1"/>
          </p:cNvSpPr>
          <p:nvPr/>
        </p:nvSpPr>
        <p:spPr bwMode="auto">
          <a:xfrm>
            <a:off x="4018557" y="5014905"/>
            <a:ext cx="542503" cy="266878"/>
          </a:xfrm>
          <a:prstGeom prst="rect">
            <a:avLst/>
          </a:prstGeom>
          <a:noFill/>
          <a:ln w="9525">
            <a:noFill/>
            <a:miter lim="800000"/>
            <a:headEnd/>
            <a:tailEnd/>
          </a:ln>
        </p:spPr>
        <p:txBody>
          <a:bodyPr wrap="square" lIns="121928" tIns="60965" rIns="121928" bIns="60965">
            <a:spAutoFit/>
          </a:bodyPr>
          <a:lstStyle/>
          <a:p>
            <a:pPr algn="ctr"/>
            <a:r>
              <a:rPr lang="en-US" altLang="zh-CN" sz="934" dirty="0">
                <a:latin typeface="微软雅黑" pitchFamily="34" charset="-122"/>
                <a:ea typeface="微软雅黑" pitchFamily="34" charset="-122"/>
              </a:rPr>
              <a:t>ONU</a:t>
            </a:r>
            <a:endParaRPr lang="zh-CN" altLang="en-US" sz="934" dirty="0">
              <a:latin typeface="微软雅黑" pitchFamily="34" charset="-122"/>
              <a:ea typeface="微软雅黑" pitchFamily="34" charset="-122"/>
            </a:endParaRPr>
          </a:p>
        </p:txBody>
      </p:sp>
      <p:sp>
        <p:nvSpPr>
          <p:cNvPr id="911" name="TextBox 478"/>
          <p:cNvSpPr txBox="1">
            <a:spLocks noChangeArrowheads="1"/>
          </p:cNvSpPr>
          <p:nvPr/>
        </p:nvSpPr>
        <p:spPr bwMode="auto">
          <a:xfrm>
            <a:off x="3170870" y="5725142"/>
            <a:ext cx="336395" cy="3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8" tIns="60965" rIns="121928" bIns="60965"/>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200" dirty="0">
                <a:latin typeface="微软雅黑" pitchFamily="34" charset="-122"/>
                <a:ea typeface="微软雅黑" pitchFamily="34" charset="-122"/>
              </a:rPr>
              <a:t>PC</a:t>
            </a:r>
            <a:endParaRPr lang="zh-CN" altLang="en-US" sz="1200" dirty="0">
              <a:latin typeface="微软雅黑" pitchFamily="34" charset="-122"/>
              <a:ea typeface="微软雅黑" pitchFamily="34" charset="-122"/>
            </a:endParaRPr>
          </a:p>
        </p:txBody>
      </p:sp>
      <p:cxnSp>
        <p:nvCxnSpPr>
          <p:cNvPr id="916" name="直接连接符 915"/>
          <p:cNvCxnSpPr>
            <a:endCxn id="917" idx="0"/>
          </p:cNvCxnSpPr>
          <p:nvPr/>
        </p:nvCxnSpPr>
        <p:spPr bwMode="auto">
          <a:xfrm flipH="1">
            <a:off x="3155153" y="5119237"/>
            <a:ext cx="781029" cy="394863"/>
          </a:xfrm>
          <a:prstGeom prst="line">
            <a:avLst/>
          </a:prstGeom>
          <a:noFill/>
          <a:ln w="15875" cmpd="sng">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7" name="Picture 307" descr="台式机及笔记本电脑png图标"/>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r="-404"/>
          <a:stretch>
            <a:fillRect/>
          </a:stretch>
        </p:blipFill>
        <p:spPr bwMode="auto">
          <a:xfrm>
            <a:off x="3031503" y="5514099"/>
            <a:ext cx="247300" cy="3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85"/>
          <p:cNvGrpSpPr>
            <a:grpSpLocks noChangeAspect="1"/>
          </p:cNvGrpSpPr>
          <p:nvPr/>
        </p:nvGrpSpPr>
        <p:grpSpPr bwMode="auto">
          <a:xfrm>
            <a:off x="3791010" y="4916015"/>
            <a:ext cx="447993" cy="221465"/>
            <a:chOff x="2629" y="733"/>
            <a:chExt cx="684" cy="268"/>
          </a:xfrm>
        </p:grpSpPr>
        <p:sp>
          <p:nvSpPr>
            <p:cNvPr id="1039" name="Freeform 186"/>
            <p:cNvSpPr>
              <a:spLocks noChangeAspect="1"/>
            </p:cNvSpPr>
            <p:nvPr/>
          </p:nvSpPr>
          <p:spPr bwMode="auto">
            <a:xfrm>
              <a:off x="3111" y="807"/>
              <a:ext cx="202" cy="194"/>
            </a:xfrm>
            <a:custGeom>
              <a:avLst/>
              <a:gdLst/>
              <a:ahLst/>
              <a:cxnLst>
                <a:cxn ang="0">
                  <a:pos x="98" y="2"/>
                </a:cxn>
                <a:cxn ang="0">
                  <a:pos x="5" y="64"/>
                </a:cxn>
                <a:cxn ang="0">
                  <a:pos x="0" y="93"/>
                </a:cxn>
                <a:cxn ang="0">
                  <a:pos x="11" y="91"/>
                </a:cxn>
                <a:cxn ang="0">
                  <a:pos x="95" y="26"/>
                </a:cxn>
                <a:cxn ang="0">
                  <a:pos x="100" y="19"/>
                </a:cxn>
                <a:cxn ang="0">
                  <a:pos x="98" y="2"/>
                </a:cxn>
              </a:cxnLst>
              <a:rect l="0" t="0" r="r" b="b"/>
              <a:pathLst>
                <a:path w="101" h="97">
                  <a:moveTo>
                    <a:pt x="98" y="2"/>
                  </a:moveTo>
                  <a:cubicBezTo>
                    <a:pt x="95" y="0"/>
                    <a:pt x="5" y="64"/>
                    <a:pt x="5" y="64"/>
                  </a:cubicBezTo>
                  <a:cubicBezTo>
                    <a:pt x="0" y="93"/>
                    <a:pt x="0" y="93"/>
                    <a:pt x="0" y="93"/>
                  </a:cubicBezTo>
                  <a:cubicBezTo>
                    <a:pt x="0" y="93"/>
                    <a:pt x="3" y="97"/>
                    <a:pt x="11" y="91"/>
                  </a:cubicBezTo>
                  <a:cubicBezTo>
                    <a:pt x="34" y="71"/>
                    <a:pt x="92" y="28"/>
                    <a:pt x="95" y="26"/>
                  </a:cubicBezTo>
                  <a:cubicBezTo>
                    <a:pt x="99" y="22"/>
                    <a:pt x="99" y="21"/>
                    <a:pt x="100" y="19"/>
                  </a:cubicBezTo>
                  <a:cubicBezTo>
                    <a:pt x="100" y="19"/>
                    <a:pt x="101" y="3"/>
                    <a:pt x="98" y="2"/>
                  </a:cubicBez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0" name="Freeform 187"/>
            <p:cNvSpPr>
              <a:spLocks noChangeAspect="1"/>
            </p:cNvSpPr>
            <p:nvPr/>
          </p:nvSpPr>
          <p:spPr bwMode="auto">
            <a:xfrm>
              <a:off x="2629" y="733"/>
              <a:ext cx="678" cy="202"/>
            </a:xfrm>
            <a:custGeom>
              <a:avLst/>
              <a:gdLst/>
              <a:ahLst/>
              <a:cxnLst>
                <a:cxn ang="0">
                  <a:pos x="339" y="39"/>
                </a:cxn>
                <a:cxn ang="0">
                  <a:pos x="248" y="101"/>
                </a:cxn>
                <a:cxn ang="0">
                  <a:pos x="7" y="59"/>
                </a:cxn>
                <a:cxn ang="0">
                  <a:pos x="1" y="60"/>
                </a:cxn>
                <a:cxn ang="0">
                  <a:pos x="4" y="53"/>
                </a:cxn>
                <a:cxn ang="0">
                  <a:pos x="111" y="1"/>
                </a:cxn>
                <a:cxn ang="0">
                  <a:pos x="116" y="0"/>
                </a:cxn>
                <a:cxn ang="0">
                  <a:pos x="333" y="35"/>
                </a:cxn>
                <a:cxn ang="0">
                  <a:pos x="339" y="39"/>
                </a:cxn>
              </a:cxnLst>
              <a:rect l="0" t="0" r="r" b="b"/>
              <a:pathLst>
                <a:path w="339" h="101">
                  <a:moveTo>
                    <a:pt x="339" y="39"/>
                  </a:moveTo>
                  <a:cubicBezTo>
                    <a:pt x="248" y="101"/>
                    <a:pt x="248" y="101"/>
                    <a:pt x="248" y="101"/>
                  </a:cubicBezTo>
                  <a:cubicBezTo>
                    <a:pt x="146" y="85"/>
                    <a:pt x="15" y="61"/>
                    <a:pt x="7" y="59"/>
                  </a:cubicBezTo>
                  <a:cubicBezTo>
                    <a:pt x="2" y="58"/>
                    <a:pt x="1" y="60"/>
                    <a:pt x="1" y="60"/>
                  </a:cubicBezTo>
                  <a:cubicBezTo>
                    <a:pt x="1" y="60"/>
                    <a:pt x="0" y="55"/>
                    <a:pt x="4" y="53"/>
                  </a:cubicBezTo>
                  <a:cubicBezTo>
                    <a:pt x="6" y="51"/>
                    <a:pt x="106" y="5"/>
                    <a:pt x="111" y="1"/>
                  </a:cubicBezTo>
                  <a:cubicBezTo>
                    <a:pt x="113" y="0"/>
                    <a:pt x="116" y="0"/>
                    <a:pt x="116" y="0"/>
                  </a:cubicBezTo>
                  <a:cubicBezTo>
                    <a:pt x="116" y="0"/>
                    <a:pt x="330" y="35"/>
                    <a:pt x="333" y="35"/>
                  </a:cubicBezTo>
                  <a:cubicBezTo>
                    <a:pt x="337" y="36"/>
                    <a:pt x="339" y="39"/>
                    <a:pt x="339" y="39"/>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1" name="Freeform 188"/>
            <p:cNvSpPr>
              <a:spLocks noChangeAspect="1"/>
            </p:cNvSpPr>
            <p:nvPr/>
          </p:nvSpPr>
          <p:spPr bwMode="auto">
            <a:xfrm>
              <a:off x="3119" y="807"/>
              <a:ext cx="188" cy="130"/>
            </a:xfrm>
            <a:custGeom>
              <a:avLst/>
              <a:gdLst/>
              <a:ahLst/>
              <a:cxnLst>
                <a:cxn ang="0">
                  <a:pos x="94" y="2"/>
                </a:cxn>
                <a:cxn ang="0">
                  <a:pos x="93" y="0"/>
                </a:cxn>
                <a:cxn ang="0">
                  <a:pos x="0" y="63"/>
                </a:cxn>
                <a:cxn ang="0">
                  <a:pos x="2" y="65"/>
                </a:cxn>
                <a:cxn ang="0">
                  <a:pos x="94" y="2"/>
                </a:cxn>
              </a:cxnLst>
              <a:rect l="0" t="0" r="r" b="b"/>
              <a:pathLst>
                <a:path w="94" h="65">
                  <a:moveTo>
                    <a:pt x="94" y="2"/>
                  </a:moveTo>
                  <a:cubicBezTo>
                    <a:pt x="94" y="1"/>
                    <a:pt x="93" y="0"/>
                    <a:pt x="93" y="0"/>
                  </a:cubicBezTo>
                  <a:cubicBezTo>
                    <a:pt x="89" y="0"/>
                    <a:pt x="0" y="63"/>
                    <a:pt x="0" y="63"/>
                  </a:cubicBezTo>
                  <a:cubicBezTo>
                    <a:pt x="2" y="65"/>
                    <a:pt x="2" y="65"/>
                    <a:pt x="2" y="65"/>
                  </a:cubicBezTo>
                  <a:lnTo>
                    <a:pt x="94" y="2"/>
                  </a:lnTo>
                  <a:close/>
                </a:path>
              </a:pathLst>
            </a:custGeom>
            <a:solidFill>
              <a:srgbClr val="F9C270"/>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2" name="Freeform 189"/>
            <p:cNvSpPr>
              <a:spLocks noChangeAspect="1"/>
            </p:cNvSpPr>
            <p:nvPr/>
          </p:nvSpPr>
          <p:spPr bwMode="auto">
            <a:xfrm>
              <a:off x="2631" y="843"/>
              <a:ext cx="498" cy="156"/>
            </a:xfrm>
            <a:custGeom>
              <a:avLst/>
              <a:gdLst/>
              <a:ahLst/>
              <a:cxnLst>
                <a:cxn ang="0">
                  <a:pos x="249" y="49"/>
                </a:cxn>
                <a:cxn ang="0">
                  <a:pos x="245" y="42"/>
                </a:cxn>
                <a:cxn ang="0">
                  <a:pos x="6" y="1"/>
                </a:cxn>
                <a:cxn ang="0">
                  <a:pos x="0" y="4"/>
                </a:cxn>
                <a:cxn ang="0">
                  <a:pos x="0" y="19"/>
                </a:cxn>
                <a:cxn ang="0">
                  <a:pos x="6" y="30"/>
                </a:cxn>
                <a:cxn ang="0">
                  <a:pos x="240" y="76"/>
                </a:cxn>
                <a:cxn ang="0">
                  <a:pos x="249" y="70"/>
                </a:cxn>
                <a:cxn ang="0">
                  <a:pos x="249" y="49"/>
                </a:cxn>
              </a:cxnLst>
              <a:rect l="0" t="0" r="r" b="b"/>
              <a:pathLst>
                <a:path w="249" h="78">
                  <a:moveTo>
                    <a:pt x="249" y="49"/>
                  </a:moveTo>
                  <a:cubicBezTo>
                    <a:pt x="249" y="46"/>
                    <a:pt x="247" y="43"/>
                    <a:pt x="245" y="42"/>
                  </a:cubicBezTo>
                  <a:cubicBezTo>
                    <a:pt x="147" y="28"/>
                    <a:pt x="14" y="2"/>
                    <a:pt x="6" y="1"/>
                  </a:cubicBezTo>
                  <a:cubicBezTo>
                    <a:pt x="0" y="0"/>
                    <a:pt x="0" y="4"/>
                    <a:pt x="0" y="4"/>
                  </a:cubicBezTo>
                  <a:cubicBezTo>
                    <a:pt x="0" y="4"/>
                    <a:pt x="0" y="11"/>
                    <a:pt x="0" y="19"/>
                  </a:cubicBezTo>
                  <a:cubicBezTo>
                    <a:pt x="0" y="28"/>
                    <a:pt x="1" y="29"/>
                    <a:pt x="6" y="30"/>
                  </a:cubicBezTo>
                  <a:cubicBezTo>
                    <a:pt x="8" y="31"/>
                    <a:pt x="210" y="70"/>
                    <a:pt x="240" y="76"/>
                  </a:cubicBezTo>
                  <a:cubicBezTo>
                    <a:pt x="248" y="78"/>
                    <a:pt x="249" y="70"/>
                    <a:pt x="249" y="70"/>
                  </a:cubicBezTo>
                  <a:cubicBezTo>
                    <a:pt x="249" y="70"/>
                    <a:pt x="249" y="54"/>
                    <a:pt x="249" y="49"/>
                  </a:cubicBez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3" name="Freeform 190"/>
            <p:cNvSpPr>
              <a:spLocks noChangeAspect="1"/>
            </p:cNvSpPr>
            <p:nvPr/>
          </p:nvSpPr>
          <p:spPr bwMode="auto">
            <a:xfrm>
              <a:off x="2789" y="895"/>
              <a:ext cx="172" cy="70"/>
            </a:xfrm>
            <a:custGeom>
              <a:avLst/>
              <a:gdLst/>
              <a:ahLst/>
              <a:cxnLst>
                <a:cxn ang="0">
                  <a:pos x="172" y="70"/>
                </a:cxn>
                <a:cxn ang="0">
                  <a:pos x="0" y="36"/>
                </a:cxn>
                <a:cxn ang="0">
                  <a:pos x="0" y="0"/>
                </a:cxn>
                <a:cxn ang="0">
                  <a:pos x="172" y="34"/>
                </a:cxn>
                <a:cxn ang="0">
                  <a:pos x="172" y="70"/>
                </a:cxn>
              </a:cxnLst>
              <a:rect l="0" t="0" r="r" b="b"/>
              <a:pathLst>
                <a:path w="172" h="70">
                  <a:moveTo>
                    <a:pt x="172" y="70"/>
                  </a:moveTo>
                  <a:lnTo>
                    <a:pt x="0" y="36"/>
                  </a:lnTo>
                  <a:lnTo>
                    <a:pt x="0" y="0"/>
                  </a:lnTo>
                  <a:lnTo>
                    <a:pt x="172" y="34"/>
                  </a:lnTo>
                  <a:lnTo>
                    <a:pt x="172" y="7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4" name="Freeform 191"/>
            <p:cNvSpPr>
              <a:spLocks noChangeAspect="1"/>
            </p:cNvSpPr>
            <p:nvPr/>
          </p:nvSpPr>
          <p:spPr bwMode="auto">
            <a:xfrm>
              <a:off x="2961" y="929"/>
              <a:ext cx="2" cy="36"/>
            </a:xfrm>
            <a:custGeom>
              <a:avLst/>
              <a:gdLst/>
              <a:ahLst/>
              <a:cxnLst>
                <a:cxn ang="0">
                  <a:pos x="2" y="34"/>
                </a:cxn>
                <a:cxn ang="0">
                  <a:pos x="0" y="36"/>
                </a:cxn>
                <a:cxn ang="0">
                  <a:pos x="0" y="0"/>
                </a:cxn>
                <a:cxn ang="0">
                  <a:pos x="2" y="0"/>
                </a:cxn>
                <a:cxn ang="0">
                  <a:pos x="2" y="34"/>
                </a:cxn>
              </a:cxnLst>
              <a:rect l="0" t="0" r="r" b="b"/>
              <a:pathLst>
                <a:path w="2" h="36">
                  <a:moveTo>
                    <a:pt x="2" y="34"/>
                  </a:moveTo>
                  <a:lnTo>
                    <a:pt x="0" y="36"/>
                  </a:lnTo>
                  <a:lnTo>
                    <a:pt x="0" y="0"/>
                  </a:lnTo>
                  <a:lnTo>
                    <a:pt x="2" y="0"/>
                  </a:lnTo>
                  <a:lnTo>
                    <a:pt x="2" y="3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5" name="Freeform 192"/>
            <p:cNvSpPr>
              <a:spLocks noChangeAspect="1"/>
            </p:cNvSpPr>
            <p:nvPr/>
          </p:nvSpPr>
          <p:spPr bwMode="auto">
            <a:xfrm>
              <a:off x="2789" y="895"/>
              <a:ext cx="174" cy="34"/>
            </a:xfrm>
            <a:custGeom>
              <a:avLst/>
              <a:gdLst/>
              <a:ahLst/>
              <a:cxnLst>
                <a:cxn ang="0">
                  <a:pos x="172" y="34"/>
                </a:cxn>
                <a:cxn ang="0">
                  <a:pos x="0" y="0"/>
                </a:cxn>
                <a:cxn ang="0">
                  <a:pos x="2" y="0"/>
                </a:cxn>
                <a:cxn ang="0">
                  <a:pos x="174" y="34"/>
                </a:cxn>
                <a:cxn ang="0">
                  <a:pos x="172" y="34"/>
                </a:cxn>
              </a:cxnLst>
              <a:rect l="0" t="0" r="r" b="b"/>
              <a:pathLst>
                <a:path w="174" h="34">
                  <a:moveTo>
                    <a:pt x="172" y="34"/>
                  </a:moveTo>
                  <a:lnTo>
                    <a:pt x="0" y="0"/>
                  </a:lnTo>
                  <a:lnTo>
                    <a:pt x="2" y="0"/>
                  </a:lnTo>
                  <a:lnTo>
                    <a:pt x="174" y="34"/>
                  </a:lnTo>
                  <a:lnTo>
                    <a:pt x="172" y="3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6" name="Freeform 193"/>
            <p:cNvSpPr>
              <a:spLocks noChangeAspect="1"/>
            </p:cNvSpPr>
            <p:nvPr/>
          </p:nvSpPr>
          <p:spPr bwMode="auto">
            <a:xfrm>
              <a:off x="2645" y="865"/>
              <a:ext cx="14" cy="40"/>
            </a:xfrm>
            <a:custGeom>
              <a:avLst/>
              <a:gdLst/>
              <a:ahLst/>
              <a:cxnLst>
                <a:cxn ang="0">
                  <a:pos x="14" y="40"/>
                </a:cxn>
                <a:cxn ang="0">
                  <a:pos x="0" y="38"/>
                </a:cxn>
                <a:cxn ang="0">
                  <a:pos x="0" y="0"/>
                </a:cxn>
                <a:cxn ang="0">
                  <a:pos x="14" y="2"/>
                </a:cxn>
                <a:cxn ang="0">
                  <a:pos x="14" y="40"/>
                </a:cxn>
              </a:cxnLst>
              <a:rect l="0" t="0" r="r" b="b"/>
              <a:pathLst>
                <a:path w="14" h="40">
                  <a:moveTo>
                    <a:pt x="14" y="40"/>
                  </a:moveTo>
                  <a:lnTo>
                    <a:pt x="0" y="38"/>
                  </a:lnTo>
                  <a:lnTo>
                    <a:pt x="0" y="0"/>
                  </a:lnTo>
                  <a:lnTo>
                    <a:pt x="14" y="2"/>
                  </a:lnTo>
                  <a:lnTo>
                    <a:pt x="14"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7" name="Freeform 194"/>
            <p:cNvSpPr>
              <a:spLocks noChangeAspect="1"/>
            </p:cNvSpPr>
            <p:nvPr/>
          </p:nvSpPr>
          <p:spPr bwMode="auto">
            <a:xfrm>
              <a:off x="2659" y="867"/>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8" name="Freeform 195"/>
            <p:cNvSpPr>
              <a:spLocks noChangeAspect="1"/>
            </p:cNvSpPr>
            <p:nvPr/>
          </p:nvSpPr>
          <p:spPr bwMode="auto">
            <a:xfrm>
              <a:off x="2645" y="865"/>
              <a:ext cx="14" cy="2"/>
            </a:xfrm>
            <a:custGeom>
              <a:avLst/>
              <a:gdLst/>
              <a:ahLst/>
              <a:cxnLst>
                <a:cxn ang="0">
                  <a:pos x="14" y="2"/>
                </a:cxn>
                <a:cxn ang="0">
                  <a:pos x="0" y="0"/>
                </a:cxn>
                <a:cxn ang="0">
                  <a:pos x="2" y="0"/>
                </a:cxn>
                <a:cxn ang="0">
                  <a:pos x="14" y="2"/>
                </a:cxn>
                <a:cxn ang="0">
                  <a:pos x="14" y="2"/>
                </a:cxn>
              </a:cxnLst>
              <a:rect l="0" t="0" r="r" b="b"/>
              <a:pathLst>
                <a:path w="14" h="2">
                  <a:moveTo>
                    <a:pt x="14" y="2"/>
                  </a:moveTo>
                  <a:lnTo>
                    <a:pt x="0" y="0"/>
                  </a:lnTo>
                  <a:lnTo>
                    <a:pt x="2" y="0"/>
                  </a:lnTo>
                  <a:lnTo>
                    <a:pt x="14"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49" name="Freeform 196"/>
            <p:cNvSpPr>
              <a:spLocks noChangeAspect="1"/>
            </p:cNvSpPr>
            <p:nvPr/>
          </p:nvSpPr>
          <p:spPr bwMode="auto">
            <a:xfrm>
              <a:off x="2665" y="869"/>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0" name="Rectangle 197"/>
            <p:cNvSpPr>
              <a:spLocks noChangeAspect="1" noChangeArrowheads="1"/>
            </p:cNvSpPr>
            <p:nvPr/>
          </p:nvSpPr>
          <p:spPr bwMode="auto">
            <a:xfrm>
              <a:off x="2677" y="871"/>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1" name="Freeform 198"/>
            <p:cNvSpPr>
              <a:spLocks noChangeAspect="1"/>
            </p:cNvSpPr>
            <p:nvPr/>
          </p:nvSpPr>
          <p:spPr bwMode="auto">
            <a:xfrm>
              <a:off x="2665" y="86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2" name="Freeform 199"/>
            <p:cNvSpPr>
              <a:spLocks noChangeAspect="1"/>
            </p:cNvSpPr>
            <p:nvPr/>
          </p:nvSpPr>
          <p:spPr bwMode="auto">
            <a:xfrm>
              <a:off x="2685" y="873"/>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3" name="Rectangle 200"/>
            <p:cNvSpPr>
              <a:spLocks noChangeAspect="1" noChangeArrowheads="1"/>
            </p:cNvSpPr>
            <p:nvPr/>
          </p:nvSpPr>
          <p:spPr bwMode="auto">
            <a:xfrm>
              <a:off x="2697" y="875"/>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4" name="Freeform 201"/>
            <p:cNvSpPr>
              <a:spLocks noChangeAspect="1"/>
            </p:cNvSpPr>
            <p:nvPr/>
          </p:nvSpPr>
          <p:spPr bwMode="auto">
            <a:xfrm>
              <a:off x="2685" y="871"/>
              <a:ext cx="14" cy="4"/>
            </a:xfrm>
            <a:custGeom>
              <a:avLst/>
              <a:gdLst/>
              <a:ahLst/>
              <a:cxnLst>
                <a:cxn ang="0">
                  <a:pos x="12" y="4"/>
                </a:cxn>
                <a:cxn ang="0">
                  <a:pos x="0" y="2"/>
                </a:cxn>
                <a:cxn ang="0">
                  <a:pos x="2" y="0"/>
                </a:cxn>
                <a:cxn ang="0">
                  <a:pos x="14" y="4"/>
                </a:cxn>
                <a:cxn ang="0">
                  <a:pos x="12" y="4"/>
                </a:cxn>
              </a:cxnLst>
              <a:rect l="0" t="0" r="r" b="b"/>
              <a:pathLst>
                <a:path w="14" h="4">
                  <a:moveTo>
                    <a:pt x="12" y="4"/>
                  </a:moveTo>
                  <a:lnTo>
                    <a:pt x="0" y="2"/>
                  </a:lnTo>
                  <a:lnTo>
                    <a:pt x="2" y="0"/>
                  </a:lnTo>
                  <a:lnTo>
                    <a:pt x="14" y="4"/>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5" name="Freeform 202"/>
            <p:cNvSpPr>
              <a:spLocks noChangeAspect="1"/>
            </p:cNvSpPr>
            <p:nvPr/>
          </p:nvSpPr>
          <p:spPr bwMode="auto">
            <a:xfrm>
              <a:off x="2705" y="87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6" name="Freeform 203"/>
            <p:cNvSpPr>
              <a:spLocks noChangeAspect="1"/>
            </p:cNvSpPr>
            <p:nvPr/>
          </p:nvSpPr>
          <p:spPr bwMode="auto">
            <a:xfrm>
              <a:off x="2717" y="877"/>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7" name="Freeform 204"/>
            <p:cNvSpPr>
              <a:spLocks noChangeAspect="1"/>
            </p:cNvSpPr>
            <p:nvPr/>
          </p:nvSpPr>
          <p:spPr bwMode="auto">
            <a:xfrm>
              <a:off x="2705" y="875"/>
              <a:ext cx="14" cy="4"/>
            </a:xfrm>
            <a:custGeom>
              <a:avLst/>
              <a:gdLst/>
              <a:ahLst/>
              <a:cxnLst>
                <a:cxn ang="0">
                  <a:pos x="12" y="4"/>
                </a:cxn>
                <a:cxn ang="0">
                  <a:pos x="0" y="2"/>
                </a:cxn>
                <a:cxn ang="0">
                  <a:pos x="2" y="0"/>
                </a:cxn>
                <a:cxn ang="0">
                  <a:pos x="14" y="2"/>
                </a:cxn>
                <a:cxn ang="0">
                  <a:pos x="12" y="4"/>
                </a:cxn>
              </a:cxnLst>
              <a:rect l="0" t="0" r="r" b="b"/>
              <a:pathLst>
                <a:path w="14" h="4">
                  <a:moveTo>
                    <a:pt x="12" y="4"/>
                  </a:moveTo>
                  <a:lnTo>
                    <a:pt x="0" y="2"/>
                  </a:lnTo>
                  <a:lnTo>
                    <a:pt x="2"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8" name="Freeform 205"/>
            <p:cNvSpPr>
              <a:spLocks noChangeAspect="1"/>
            </p:cNvSpPr>
            <p:nvPr/>
          </p:nvSpPr>
          <p:spPr bwMode="auto">
            <a:xfrm>
              <a:off x="2725" y="879"/>
              <a:ext cx="12" cy="40"/>
            </a:xfrm>
            <a:custGeom>
              <a:avLst/>
              <a:gdLst/>
              <a:ahLst/>
              <a:cxnLst>
                <a:cxn ang="0">
                  <a:pos x="12" y="40"/>
                </a:cxn>
                <a:cxn ang="0">
                  <a:pos x="0" y="38"/>
                </a:cxn>
                <a:cxn ang="0">
                  <a:pos x="0" y="0"/>
                </a:cxn>
                <a:cxn ang="0">
                  <a:pos x="12" y="4"/>
                </a:cxn>
                <a:cxn ang="0">
                  <a:pos x="12" y="40"/>
                </a:cxn>
              </a:cxnLst>
              <a:rect l="0" t="0" r="r" b="b"/>
              <a:pathLst>
                <a:path w="12" h="40">
                  <a:moveTo>
                    <a:pt x="12" y="40"/>
                  </a:moveTo>
                  <a:lnTo>
                    <a:pt x="0" y="38"/>
                  </a:lnTo>
                  <a:lnTo>
                    <a:pt x="0" y="0"/>
                  </a:lnTo>
                  <a:lnTo>
                    <a:pt x="12" y="4"/>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59" name="Freeform 206"/>
            <p:cNvSpPr>
              <a:spLocks noChangeAspect="1"/>
            </p:cNvSpPr>
            <p:nvPr/>
          </p:nvSpPr>
          <p:spPr bwMode="auto">
            <a:xfrm>
              <a:off x="2737" y="881"/>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0" name="Freeform 207"/>
            <p:cNvSpPr>
              <a:spLocks noChangeAspect="1"/>
            </p:cNvSpPr>
            <p:nvPr/>
          </p:nvSpPr>
          <p:spPr bwMode="auto">
            <a:xfrm>
              <a:off x="2725" y="879"/>
              <a:ext cx="14" cy="4"/>
            </a:xfrm>
            <a:custGeom>
              <a:avLst/>
              <a:gdLst/>
              <a:ahLst/>
              <a:cxnLst>
                <a:cxn ang="0">
                  <a:pos x="12" y="4"/>
                </a:cxn>
                <a:cxn ang="0">
                  <a:pos x="0" y="0"/>
                </a:cxn>
                <a:cxn ang="0">
                  <a:pos x="2" y="0"/>
                </a:cxn>
                <a:cxn ang="0">
                  <a:pos x="14" y="2"/>
                </a:cxn>
                <a:cxn ang="0">
                  <a:pos x="12" y="4"/>
                </a:cxn>
              </a:cxnLst>
              <a:rect l="0" t="0" r="r" b="b"/>
              <a:pathLst>
                <a:path w="14" h="4">
                  <a:moveTo>
                    <a:pt x="12" y="4"/>
                  </a:moveTo>
                  <a:lnTo>
                    <a:pt x="0" y="0"/>
                  </a:lnTo>
                  <a:lnTo>
                    <a:pt x="2"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1" name="Freeform 208"/>
            <p:cNvSpPr>
              <a:spLocks noChangeAspect="1"/>
            </p:cNvSpPr>
            <p:nvPr/>
          </p:nvSpPr>
          <p:spPr bwMode="auto">
            <a:xfrm>
              <a:off x="2745" y="883"/>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2" name="Freeform 209"/>
            <p:cNvSpPr>
              <a:spLocks noChangeAspect="1"/>
            </p:cNvSpPr>
            <p:nvPr/>
          </p:nvSpPr>
          <p:spPr bwMode="auto">
            <a:xfrm>
              <a:off x="2757" y="885"/>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3" name="Freeform 210"/>
            <p:cNvSpPr>
              <a:spLocks noChangeAspect="1"/>
            </p:cNvSpPr>
            <p:nvPr/>
          </p:nvSpPr>
          <p:spPr bwMode="auto">
            <a:xfrm>
              <a:off x="2745" y="883"/>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65" name="Freeform 211"/>
            <p:cNvSpPr>
              <a:spLocks noChangeAspect="1"/>
            </p:cNvSpPr>
            <p:nvPr/>
          </p:nvSpPr>
          <p:spPr bwMode="auto">
            <a:xfrm>
              <a:off x="2765" y="88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2" name="Freeform 212"/>
            <p:cNvSpPr>
              <a:spLocks noChangeAspect="1"/>
            </p:cNvSpPr>
            <p:nvPr/>
          </p:nvSpPr>
          <p:spPr bwMode="auto">
            <a:xfrm>
              <a:off x="2777" y="889"/>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6" name="Freeform 213"/>
            <p:cNvSpPr>
              <a:spLocks noChangeAspect="1"/>
            </p:cNvSpPr>
            <p:nvPr/>
          </p:nvSpPr>
          <p:spPr bwMode="auto">
            <a:xfrm>
              <a:off x="2765" y="887"/>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77" name="Freeform 214"/>
            <p:cNvSpPr>
              <a:spLocks noChangeAspect="1"/>
            </p:cNvSpPr>
            <p:nvPr/>
          </p:nvSpPr>
          <p:spPr bwMode="auto">
            <a:xfrm>
              <a:off x="2977" y="929"/>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2" name="Freeform 215"/>
            <p:cNvSpPr>
              <a:spLocks noChangeAspect="1"/>
            </p:cNvSpPr>
            <p:nvPr/>
          </p:nvSpPr>
          <p:spPr bwMode="auto">
            <a:xfrm>
              <a:off x="2989" y="929"/>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3" name="Freeform 216"/>
            <p:cNvSpPr>
              <a:spLocks noChangeAspect="1"/>
            </p:cNvSpPr>
            <p:nvPr/>
          </p:nvSpPr>
          <p:spPr bwMode="auto">
            <a:xfrm>
              <a:off x="2977" y="927"/>
              <a:ext cx="14" cy="4"/>
            </a:xfrm>
            <a:custGeom>
              <a:avLst/>
              <a:gdLst/>
              <a:ahLst/>
              <a:cxnLst>
                <a:cxn ang="0">
                  <a:pos x="12" y="4"/>
                </a:cxn>
                <a:cxn ang="0">
                  <a:pos x="0" y="2"/>
                </a:cxn>
                <a:cxn ang="0">
                  <a:pos x="0" y="0"/>
                </a:cxn>
                <a:cxn ang="0">
                  <a:pos x="14" y="2"/>
                </a:cxn>
                <a:cxn ang="0">
                  <a:pos x="12" y="4"/>
                </a:cxn>
              </a:cxnLst>
              <a:rect l="0" t="0" r="r" b="b"/>
              <a:pathLst>
                <a:path w="14" h="4">
                  <a:moveTo>
                    <a:pt x="12" y="4"/>
                  </a:moveTo>
                  <a:lnTo>
                    <a:pt x="0" y="2"/>
                  </a:lnTo>
                  <a:lnTo>
                    <a:pt x="0"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4" name="Freeform 217"/>
            <p:cNvSpPr>
              <a:spLocks noChangeAspect="1"/>
            </p:cNvSpPr>
            <p:nvPr/>
          </p:nvSpPr>
          <p:spPr bwMode="auto">
            <a:xfrm>
              <a:off x="2997" y="931"/>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5" name="Freeform 218"/>
            <p:cNvSpPr>
              <a:spLocks noChangeAspect="1"/>
            </p:cNvSpPr>
            <p:nvPr/>
          </p:nvSpPr>
          <p:spPr bwMode="auto">
            <a:xfrm>
              <a:off x="3009" y="933"/>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6" name="Freeform 219"/>
            <p:cNvSpPr>
              <a:spLocks noChangeAspect="1"/>
            </p:cNvSpPr>
            <p:nvPr/>
          </p:nvSpPr>
          <p:spPr bwMode="auto">
            <a:xfrm>
              <a:off x="2995" y="931"/>
              <a:ext cx="16" cy="2"/>
            </a:xfrm>
            <a:custGeom>
              <a:avLst/>
              <a:gdLst/>
              <a:ahLst/>
              <a:cxnLst>
                <a:cxn ang="0">
                  <a:pos x="14" y="2"/>
                </a:cxn>
                <a:cxn ang="0">
                  <a:pos x="0" y="0"/>
                </a:cxn>
                <a:cxn ang="0">
                  <a:pos x="2" y="0"/>
                </a:cxn>
                <a:cxn ang="0">
                  <a:pos x="16" y="2"/>
                </a:cxn>
                <a:cxn ang="0">
                  <a:pos x="14" y="2"/>
                </a:cxn>
              </a:cxnLst>
              <a:rect l="0" t="0" r="r" b="b"/>
              <a:pathLst>
                <a:path w="16" h="2">
                  <a:moveTo>
                    <a:pt x="14" y="2"/>
                  </a:moveTo>
                  <a:lnTo>
                    <a:pt x="0" y="0"/>
                  </a:lnTo>
                  <a:lnTo>
                    <a:pt x="2" y="0"/>
                  </a:lnTo>
                  <a:lnTo>
                    <a:pt x="16"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7" name="Freeform 220"/>
            <p:cNvSpPr>
              <a:spLocks noChangeAspect="1"/>
            </p:cNvSpPr>
            <p:nvPr/>
          </p:nvSpPr>
          <p:spPr bwMode="auto">
            <a:xfrm>
              <a:off x="3015" y="935"/>
              <a:ext cx="14" cy="40"/>
            </a:xfrm>
            <a:custGeom>
              <a:avLst/>
              <a:gdLst/>
              <a:ahLst/>
              <a:cxnLst>
                <a:cxn ang="0">
                  <a:pos x="14" y="40"/>
                </a:cxn>
                <a:cxn ang="0">
                  <a:pos x="0" y="38"/>
                </a:cxn>
                <a:cxn ang="0">
                  <a:pos x="0" y="0"/>
                </a:cxn>
                <a:cxn ang="0">
                  <a:pos x="14" y="2"/>
                </a:cxn>
                <a:cxn ang="0">
                  <a:pos x="14" y="40"/>
                </a:cxn>
              </a:cxnLst>
              <a:rect l="0" t="0" r="r" b="b"/>
              <a:pathLst>
                <a:path w="14" h="40">
                  <a:moveTo>
                    <a:pt x="14" y="40"/>
                  </a:moveTo>
                  <a:lnTo>
                    <a:pt x="0" y="38"/>
                  </a:lnTo>
                  <a:lnTo>
                    <a:pt x="0" y="0"/>
                  </a:lnTo>
                  <a:lnTo>
                    <a:pt x="14" y="2"/>
                  </a:lnTo>
                  <a:lnTo>
                    <a:pt x="14"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8" name="Freeform 221"/>
            <p:cNvSpPr>
              <a:spLocks noChangeAspect="1"/>
            </p:cNvSpPr>
            <p:nvPr/>
          </p:nvSpPr>
          <p:spPr bwMode="auto">
            <a:xfrm>
              <a:off x="3029" y="937"/>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89" name="Freeform 222"/>
            <p:cNvSpPr>
              <a:spLocks noChangeAspect="1"/>
            </p:cNvSpPr>
            <p:nvPr/>
          </p:nvSpPr>
          <p:spPr bwMode="auto">
            <a:xfrm>
              <a:off x="3015" y="935"/>
              <a:ext cx="14" cy="2"/>
            </a:xfrm>
            <a:custGeom>
              <a:avLst/>
              <a:gdLst/>
              <a:ahLst/>
              <a:cxnLst>
                <a:cxn ang="0">
                  <a:pos x="14" y="2"/>
                </a:cxn>
                <a:cxn ang="0">
                  <a:pos x="0" y="0"/>
                </a:cxn>
                <a:cxn ang="0">
                  <a:pos x="2" y="0"/>
                </a:cxn>
                <a:cxn ang="0">
                  <a:pos x="14" y="2"/>
                </a:cxn>
                <a:cxn ang="0">
                  <a:pos x="14" y="2"/>
                </a:cxn>
              </a:cxnLst>
              <a:rect l="0" t="0" r="r" b="b"/>
              <a:pathLst>
                <a:path w="14" h="2">
                  <a:moveTo>
                    <a:pt x="14" y="2"/>
                  </a:moveTo>
                  <a:lnTo>
                    <a:pt x="0" y="0"/>
                  </a:lnTo>
                  <a:lnTo>
                    <a:pt x="2" y="0"/>
                  </a:lnTo>
                  <a:lnTo>
                    <a:pt x="14"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0" name="Freeform 223"/>
            <p:cNvSpPr>
              <a:spLocks noChangeAspect="1"/>
            </p:cNvSpPr>
            <p:nvPr/>
          </p:nvSpPr>
          <p:spPr bwMode="auto">
            <a:xfrm>
              <a:off x="3035" y="939"/>
              <a:ext cx="12" cy="40"/>
            </a:xfrm>
            <a:custGeom>
              <a:avLst/>
              <a:gdLst/>
              <a:ahLst/>
              <a:cxnLst>
                <a:cxn ang="0">
                  <a:pos x="12" y="40"/>
                </a:cxn>
                <a:cxn ang="0">
                  <a:pos x="0" y="36"/>
                </a:cxn>
                <a:cxn ang="0">
                  <a:pos x="0" y="0"/>
                </a:cxn>
                <a:cxn ang="0">
                  <a:pos x="12" y="2"/>
                </a:cxn>
                <a:cxn ang="0">
                  <a:pos x="12" y="40"/>
                </a:cxn>
              </a:cxnLst>
              <a:rect l="0" t="0" r="r" b="b"/>
              <a:pathLst>
                <a:path w="12" h="40">
                  <a:moveTo>
                    <a:pt x="12" y="40"/>
                  </a:moveTo>
                  <a:lnTo>
                    <a:pt x="0" y="36"/>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1" name="Freeform 224"/>
            <p:cNvSpPr>
              <a:spLocks noChangeAspect="1"/>
            </p:cNvSpPr>
            <p:nvPr/>
          </p:nvSpPr>
          <p:spPr bwMode="auto">
            <a:xfrm>
              <a:off x="3047" y="941"/>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2" name="Freeform 225"/>
            <p:cNvSpPr>
              <a:spLocks noChangeAspect="1"/>
            </p:cNvSpPr>
            <p:nvPr/>
          </p:nvSpPr>
          <p:spPr bwMode="auto">
            <a:xfrm>
              <a:off x="3035" y="93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3" name="Freeform 226"/>
            <p:cNvSpPr>
              <a:spLocks noChangeAspect="1"/>
            </p:cNvSpPr>
            <p:nvPr/>
          </p:nvSpPr>
          <p:spPr bwMode="auto">
            <a:xfrm>
              <a:off x="3055" y="943"/>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4" name="Rectangle 227"/>
            <p:cNvSpPr>
              <a:spLocks noChangeAspect="1" noChangeArrowheads="1"/>
            </p:cNvSpPr>
            <p:nvPr/>
          </p:nvSpPr>
          <p:spPr bwMode="auto">
            <a:xfrm>
              <a:off x="3067" y="945"/>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5" name="Freeform 228"/>
            <p:cNvSpPr>
              <a:spLocks noChangeAspect="1"/>
            </p:cNvSpPr>
            <p:nvPr/>
          </p:nvSpPr>
          <p:spPr bwMode="auto">
            <a:xfrm>
              <a:off x="3055" y="943"/>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6" name="Freeform 229"/>
            <p:cNvSpPr>
              <a:spLocks noChangeAspect="1"/>
            </p:cNvSpPr>
            <p:nvPr/>
          </p:nvSpPr>
          <p:spPr bwMode="auto">
            <a:xfrm>
              <a:off x="3075" y="94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7" name="Freeform 230"/>
            <p:cNvSpPr>
              <a:spLocks noChangeAspect="1"/>
            </p:cNvSpPr>
            <p:nvPr/>
          </p:nvSpPr>
          <p:spPr bwMode="auto">
            <a:xfrm>
              <a:off x="3087" y="947"/>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8" name="Freeform 231"/>
            <p:cNvSpPr>
              <a:spLocks noChangeAspect="1"/>
            </p:cNvSpPr>
            <p:nvPr/>
          </p:nvSpPr>
          <p:spPr bwMode="auto">
            <a:xfrm>
              <a:off x="3075" y="945"/>
              <a:ext cx="14" cy="4"/>
            </a:xfrm>
            <a:custGeom>
              <a:avLst/>
              <a:gdLst/>
              <a:ahLst/>
              <a:cxnLst>
                <a:cxn ang="0">
                  <a:pos x="12" y="4"/>
                </a:cxn>
                <a:cxn ang="0">
                  <a:pos x="0" y="2"/>
                </a:cxn>
                <a:cxn ang="0">
                  <a:pos x="2" y="0"/>
                </a:cxn>
                <a:cxn ang="0">
                  <a:pos x="14" y="4"/>
                </a:cxn>
                <a:cxn ang="0">
                  <a:pos x="12" y="4"/>
                </a:cxn>
              </a:cxnLst>
              <a:rect l="0" t="0" r="r" b="b"/>
              <a:pathLst>
                <a:path w="14" h="4">
                  <a:moveTo>
                    <a:pt x="12" y="4"/>
                  </a:moveTo>
                  <a:lnTo>
                    <a:pt x="0" y="2"/>
                  </a:lnTo>
                  <a:lnTo>
                    <a:pt x="2" y="0"/>
                  </a:lnTo>
                  <a:lnTo>
                    <a:pt x="14" y="4"/>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099" name="Freeform 232"/>
            <p:cNvSpPr>
              <a:spLocks noChangeAspect="1"/>
            </p:cNvSpPr>
            <p:nvPr/>
          </p:nvSpPr>
          <p:spPr bwMode="auto">
            <a:xfrm>
              <a:off x="3095" y="949"/>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0" name="Rectangle 233"/>
            <p:cNvSpPr>
              <a:spLocks noChangeAspect="1" noChangeArrowheads="1"/>
            </p:cNvSpPr>
            <p:nvPr/>
          </p:nvSpPr>
          <p:spPr bwMode="auto">
            <a:xfrm>
              <a:off x="3107" y="951"/>
              <a:ext cx="2" cy="38"/>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1" name="Freeform 234"/>
            <p:cNvSpPr>
              <a:spLocks noChangeAspect="1"/>
            </p:cNvSpPr>
            <p:nvPr/>
          </p:nvSpPr>
          <p:spPr bwMode="auto">
            <a:xfrm>
              <a:off x="3095" y="94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2" name="Freeform 235"/>
            <p:cNvSpPr>
              <a:spLocks noChangeAspect="1"/>
            </p:cNvSpPr>
            <p:nvPr/>
          </p:nvSpPr>
          <p:spPr bwMode="auto">
            <a:xfrm>
              <a:off x="2843" y="915"/>
              <a:ext cx="20" cy="26"/>
            </a:xfrm>
            <a:custGeom>
              <a:avLst/>
              <a:gdLst/>
              <a:ahLst/>
              <a:cxnLst>
                <a:cxn ang="0">
                  <a:pos x="20" y="26"/>
                </a:cxn>
                <a:cxn ang="0">
                  <a:pos x="0" y="22"/>
                </a:cxn>
                <a:cxn ang="0">
                  <a:pos x="0" y="0"/>
                </a:cxn>
                <a:cxn ang="0">
                  <a:pos x="20" y="4"/>
                </a:cxn>
                <a:cxn ang="0">
                  <a:pos x="20" y="26"/>
                </a:cxn>
              </a:cxnLst>
              <a:rect l="0" t="0" r="r" b="b"/>
              <a:pathLst>
                <a:path w="20" h="26">
                  <a:moveTo>
                    <a:pt x="20" y="26"/>
                  </a:moveTo>
                  <a:lnTo>
                    <a:pt x="0" y="22"/>
                  </a:lnTo>
                  <a:lnTo>
                    <a:pt x="0" y="0"/>
                  </a:lnTo>
                  <a:lnTo>
                    <a:pt x="20" y="4"/>
                  </a:lnTo>
                  <a:lnTo>
                    <a:pt x="20" y="26"/>
                  </a:ln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3" name="Freeform 236"/>
            <p:cNvSpPr>
              <a:spLocks noChangeAspect="1"/>
            </p:cNvSpPr>
            <p:nvPr/>
          </p:nvSpPr>
          <p:spPr bwMode="auto">
            <a:xfrm>
              <a:off x="2863" y="919"/>
              <a:ext cx="2" cy="22"/>
            </a:xfrm>
            <a:custGeom>
              <a:avLst/>
              <a:gdLst/>
              <a:ahLst/>
              <a:cxnLst>
                <a:cxn ang="0">
                  <a:pos x="2" y="20"/>
                </a:cxn>
                <a:cxn ang="0">
                  <a:pos x="0" y="22"/>
                </a:cxn>
                <a:cxn ang="0">
                  <a:pos x="0" y="0"/>
                </a:cxn>
                <a:cxn ang="0">
                  <a:pos x="2" y="0"/>
                </a:cxn>
                <a:cxn ang="0">
                  <a:pos x="2" y="20"/>
                </a:cxn>
              </a:cxnLst>
              <a:rect l="0" t="0" r="r" b="b"/>
              <a:pathLst>
                <a:path w="2" h="22">
                  <a:moveTo>
                    <a:pt x="2" y="20"/>
                  </a:moveTo>
                  <a:lnTo>
                    <a:pt x="0" y="22"/>
                  </a:lnTo>
                  <a:lnTo>
                    <a:pt x="0" y="0"/>
                  </a:lnTo>
                  <a:lnTo>
                    <a:pt x="2" y="0"/>
                  </a:lnTo>
                  <a:lnTo>
                    <a:pt x="2" y="2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4" name="Freeform 237"/>
            <p:cNvSpPr>
              <a:spLocks noChangeAspect="1"/>
            </p:cNvSpPr>
            <p:nvPr/>
          </p:nvSpPr>
          <p:spPr bwMode="auto">
            <a:xfrm>
              <a:off x="2843" y="915"/>
              <a:ext cx="22" cy="4"/>
            </a:xfrm>
            <a:custGeom>
              <a:avLst/>
              <a:gdLst/>
              <a:ahLst/>
              <a:cxnLst>
                <a:cxn ang="0">
                  <a:pos x="20" y="4"/>
                </a:cxn>
                <a:cxn ang="0">
                  <a:pos x="0" y="0"/>
                </a:cxn>
                <a:cxn ang="0">
                  <a:pos x="2" y="0"/>
                </a:cxn>
                <a:cxn ang="0">
                  <a:pos x="22" y="4"/>
                </a:cxn>
                <a:cxn ang="0">
                  <a:pos x="20" y="4"/>
                </a:cxn>
              </a:cxnLst>
              <a:rect l="0" t="0" r="r" b="b"/>
              <a:pathLst>
                <a:path w="22" h="4">
                  <a:moveTo>
                    <a:pt x="20" y="4"/>
                  </a:moveTo>
                  <a:lnTo>
                    <a:pt x="0" y="0"/>
                  </a:lnTo>
                  <a:lnTo>
                    <a:pt x="2" y="0"/>
                  </a:lnTo>
                  <a:lnTo>
                    <a:pt x="22" y="4"/>
                  </a:lnTo>
                  <a:lnTo>
                    <a:pt x="20" y="4"/>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5" name="Freeform 238"/>
            <p:cNvSpPr>
              <a:spLocks noChangeAspect="1"/>
            </p:cNvSpPr>
            <p:nvPr/>
          </p:nvSpPr>
          <p:spPr bwMode="auto">
            <a:xfrm>
              <a:off x="2847" y="921"/>
              <a:ext cx="12" cy="14"/>
            </a:xfrm>
            <a:custGeom>
              <a:avLst/>
              <a:gdLst/>
              <a:ahLst/>
              <a:cxnLst>
                <a:cxn ang="0">
                  <a:pos x="6" y="4"/>
                </a:cxn>
                <a:cxn ang="0">
                  <a:pos x="3" y="7"/>
                </a:cxn>
                <a:cxn ang="0">
                  <a:pos x="0" y="3"/>
                </a:cxn>
                <a:cxn ang="0">
                  <a:pos x="3" y="0"/>
                </a:cxn>
                <a:cxn ang="0">
                  <a:pos x="6" y="4"/>
                </a:cxn>
              </a:cxnLst>
              <a:rect l="0" t="0" r="r" b="b"/>
              <a:pathLst>
                <a:path w="6" h="7">
                  <a:moveTo>
                    <a:pt x="6" y="4"/>
                  </a:moveTo>
                  <a:cubicBezTo>
                    <a:pt x="6" y="6"/>
                    <a:pt x="5" y="7"/>
                    <a:pt x="3" y="7"/>
                  </a:cubicBezTo>
                  <a:cubicBezTo>
                    <a:pt x="1" y="7"/>
                    <a:pt x="0" y="5"/>
                    <a:pt x="0" y="3"/>
                  </a:cubicBezTo>
                  <a:cubicBezTo>
                    <a:pt x="0" y="1"/>
                    <a:pt x="1" y="0"/>
                    <a:pt x="3" y="0"/>
                  </a:cubicBezTo>
                  <a:cubicBezTo>
                    <a:pt x="5" y="0"/>
                    <a:pt x="6" y="2"/>
                    <a:pt x="6" y="4"/>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6" name="Freeform 239"/>
            <p:cNvSpPr>
              <a:spLocks noChangeAspect="1" noEditPoints="1"/>
            </p:cNvSpPr>
            <p:nvPr/>
          </p:nvSpPr>
          <p:spPr bwMode="auto">
            <a:xfrm>
              <a:off x="2847" y="923"/>
              <a:ext cx="12" cy="12"/>
            </a:xfrm>
            <a:custGeom>
              <a:avLst/>
              <a:gdLst/>
              <a:ahLst/>
              <a:cxnLst>
                <a:cxn ang="0">
                  <a:pos x="1" y="0"/>
                </a:cxn>
                <a:cxn ang="0">
                  <a:pos x="0" y="2"/>
                </a:cxn>
                <a:cxn ang="0">
                  <a:pos x="3" y="6"/>
                </a:cxn>
                <a:cxn ang="0">
                  <a:pos x="5" y="5"/>
                </a:cxn>
                <a:cxn ang="0">
                  <a:pos x="6" y="3"/>
                </a:cxn>
                <a:cxn ang="0">
                  <a:pos x="3" y="0"/>
                </a:cxn>
                <a:cxn ang="0">
                  <a:pos x="1" y="0"/>
                </a:cxn>
                <a:cxn ang="0">
                  <a:pos x="3" y="4"/>
                </a:cxn>
                <a:cxn ang="0">
                  <a:pos x="2" y="2"/>
                </a:cxn>
                <a:cxn ang="0">
                  <a:pos x="2" y="2"/>
                </a:cxn>
                <a:cxn ang="0">
                  <a:pos x="3" y="1"/>
                </a:cxn>
                <a:cxn ang="0">
                  <a:pos x="4" y="3"/>
                </a:cxn>
                <a:cxn ang="0">
                  <a:pos x="4" y="4"/>
                </a:cxn>
                <a:cxn ang="0">
                  <a:pos x="3" y="4"/>
                </a:cxn>
              </a:cxnLst>
              <a:rect l="0" t="0" r="r" b="b"/>
              <a:pathLst>
                <a:path w="6" h="6">
                  <a:moveTo>
                    <a:pt x="1" y="0"/>
                  </a:moveTo>
                  <a:cubicBezTo>
                    <a:pt x="0" y="1"/>
                    <a:pt x="0" y="1"/>
                    <a:pt x="0" y="2"/>
                  </a:cubicBezTo>
                  <a:cubicBezTo>
                    <a:pt x="0" y="4"/>
                    <a:pt x="1" y="5"/>
                    <a:pt x="3" y="6"/>
                  </a:cubicBezTo>
                  <a:cubicBezTo>
                    <a:pt x="3" y="6"/>
                    <a:pt x="4" y="6"/>
                    <a:pt x="5" y="5"/>
                  </a:cubicBezTo>
                  <a:cubicBezTo>
                    <a:pt x="5" y="5"/>
                    <a:pt x="6" y="4"/>
                    <a:pt x="6" y="3"/>
                  </a:cubicBezTo>
                  <a:cubicBezTo>
                    <a:pt x="6" y="1"/>
                    <a:pt x="4" y="0"/>
                    <a:pt x="3" y="0"/>
                  </a:cubicBezTo>
                  <a:cubicBezTo>
                    <a:pt x="2" y="0"/>
                    <a:pt x="1" y="0"/>
                    <a:pt x="1" y="0"/>
                  </a:cubicBezTo>
                  <a:close/>
                  <a:moveTo>
                    <a:pt x="3" y="4"/>
                  </a:moveTo>
                  <a:cubicBezTo>
                    <a:pt x="2" y="4"/>
                    <a:pt x="2" y="3"/>
                    <a:pt x="2" y="2"/>
                  </a:cubicBezTo>
                  <a:cubicBezTo>
                    <a:pt x="2" y="2"/>
                    <a:pt x="2" y="2"/>
                    <a:pt x="2" y="2"/>
                  </a:cubicBezTo>
                  <a:cubicBezTo>
                    <a:pt x="2" y="1"/>
                    <a:pt x="2" y="1"/>
                    <a:pt x="3" y="1"/>
                  </a:cubicBezTo>
                  <a:cubicBezTo>
                    <a:pt x="3" y="2"/>
                    <a:pt x="4" y="2"/>
                    <a:pt x="4" y="3"/>
                  </a:cubicBezTo>
                  <a:cubicBezTo>
                    <a:pt x="4" y="3"/>
                    <a:pt x="4" y="4"/>
                    <a:pt x="4" y="4"/>
                  </a:cubicBezTo>
                  <a:cubicBezTo>
                    <a:pt x="4" y="4"/>
                    <a:pt x="3" y="4"/>
                    <a:pt x="3" y="4"/>
                  </a:cubicBezTo>
                  <a:close/>
                </a:path>
              </a:pathLst>
            </a:custGeom>
            <a:solidFill>
              <a:srgbClr val="FEF0D4"/>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7" name="Freeform 240"/>
            <p:cNvSpPr>
              <a:spLocks noChangeAspect="1"/>
            </p:cNvSpPr>
            <p:nvPr/>
          </p:nvSpPr>
          <p:spPr bwMode="auto">
            <a:xfrm>
              <a:off x="2849" y="923"/>
              <a:ext cx="8" cy="10"/>
            </a:xfrm>
            <a:custGeom>
              <a:avLst/>
              <a:gdLst/>
              <a:ahLst/>
              <a:cxnLst>
                <a:cxn ang="0">
                  <a:pos x="4" y="3"/>
                </a:cxn>
                <a:cxn ang="0">
                  <a:pos x="2" y="5"/>
                </a:cxn>
                <a:cxn ang="0">
                  <a:pos x="0" y="2"/>
                </a:cxn>
                <a:cxn ang="0">
                  <a:pos x="2" y="1"/>
                </a:cxn>
                <a:cxn ang="0">
                  <a:pos x="4" y="3"/>
                </a:cxn>
              </a:cxnLst>
              <a:rect l="0" t="0" r="r" b="b"/>
              <a:pathLst>
                <a:path w="4" h="5">
                  <a:moveTo>
                    <a:pt x="4" y="3"/>
                  </a:moveTo>
                  <a:cubicBezTo>
                    <a:pt x="4" y="4"/>
                    <a:pt x="3" y="5"/>
                    <a:pt x="2" y="5"/>
                  </a:cubicBezTo>
                  <a:cubicBezTo>
                    <a:pt x="1" y="5"/>
                    <a:pt x="0" y="3"/>
                    <a:pt x="0" y="2"/>
                  </a:cubicBezTo>
                  <a:cubicBezTo>
                    <a:pt x="0" y="1"/>
                    <a:pt x="1" y="0"/>
                    <a:pt x="2" y="1"/>
                  </a:cubicBezTo>
                  <a:cubicBezTo>
                    <a:pt x="3" y="1"/>
                    <a:pt x="4" y="2"/>
                    <a:pt x="4" y="3"/>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8" name="Freeform 241"/>
            <p:cNvSpPr>
              <a:spLocks noChangeAspect="1"/>
            </p:cNvSpPr>
            <p:nvPr/>
          </p:nvSpPr>
          <p:spPr bwMode="auto">
            <a:xfrm>
              <a:off x="2869" y="921"/>
              <a:ext cx="20" cy="24"/>
            </a:xfrm>
            <a:custGeom>
              <a:avLst/>
              <a:gdLst/>
              <a:ahLst/>
              <a:cxnLst>
                <a:cxn ang="0">
                  <a:pos x="20" y="24"/>
                </a:cxn>
                <a:cxn ang="0">
                  <a:pos x="0" y="20"/>
                </a:cxn>
                <a:cxn ang="0">
                  <a:pos x="0" y="0"/>
                </a:cxn>
                <a:cxn ang="0">
                  <a:pos x="20" y="4"/>
                </a:cxn>
                <a:cxn ang="0">
                  <a:pos x="20" y="24"/>
                </a:cxn>
              </a:cxnLst>
              <a:rect l="0" t="0" r="r" b="b"/>
              <a:pathLst>
                <a:path w="20" h="24">
                  <a:moveTo>
                    <a:pt x="20" y="24"/>
                  </a:moveTo>
                  <a:lnTo>
                    <a:pt x="0" y="20"/>
                  </a:lnTo>
                  <a:lnTo>
                    <a:pt x="0" y="0"/>
                  </a:lnTo>
                  <a:lnTo>
                    <a:pt x="20" y="4"/>
                  </a:lnTo>
                  <a:lnTo>
                    <a:pt x="20" y="24"/>
                  </a:ln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09" name="Freeform 242"/>
            <p:cNvSpPr>
              <a:spLocks noChangeAspect="1"/>
            </p:cNvSpPr>
            <p:nvPr/>
          </p:nvSpPr>
          <p:spPr bwMode="auto">
            <a:xfrm>
              <a:off x="2889" y="923"/>
              <a:ext cx="2" cy="22"/>
            </a:xfrm>
            <a:custGeom>
              <a:avLst/>
              <a:gdLst/>
              <a:ahLst/>
              <a:cxnLst>
                <a:cxn ang="0">
                  <a:pos x="2" y="22"/>
                </a:cxn>
                <a:cxn ang="0">
                  <a:pos x="0" y="22"/>
                </a:cxn>
                <a:cxn ang="0">
                  <a:pos x="0" y="2"/>
                </a:cxn>
                <a:cxn ang="0">
                  <a:pos x="2" y="0"/>
                </a:cxn>
                <a:cxn ang="0">
                  <a:pos x="2" y="22"/>
                </a:cxn>
              </a:cxnLst>
              <a:rect l="0" t="0" r="r" b="b"/>
              <a:pathLst>
                <a:path w="2" h="22">
                  <a:moveTo>
                    <a:pt x="2" y="22"/>
                  </a:moveTo>
                  <a:lnTo>
                    <a:pt x="0" y="22"/>
                  </a:lnTo>
                  <a:lnTo>
                    <a:pt x="0" y="2"/>
                  </a:lnTo>
                  <a:lnTo>
                    <a:pt x="2" y="0"/>
                  </a:lnTo>
                  <a:lnTo>
                    <a:pt x="2" y="22"/>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10" name="Freeform 243"/>
            <p:cNvSpPr>
              <a:spLocks noChangeAspect="1"/>
            </p:cNvSpPr>
            <p:nvPr/>
          </p:nvSpPr>
          <p:spPr bwMode="auto">
            <a:xfrm>
              <a:off x="2869" y="919"/>
              <a:ext cx="22" cy="6"/>
            </a:xfrm>
            <a:custGeom>
              <a:avLst/>
              <a:gdLst/>
              <a:ahLst/>
              <a:cxnLst>
                <a:cxn ang="0">
                  <a:pos x="20" y="6"/>
                </a:cxn>
                <a:cxn ang="0">
                  <a:pos x="0" y="2"/>
                </a:cxn>
                <a:cxn ang="0">
                  <a:pos x="2" y="0"/>
                </a:cxn>
                <a:cxn ang="0">
                  <a:pos x="22" y="4"/>
                </a:cxn>
                <a:cxn ang="0">
                  <a:pos x="20" y="6"/>
                </a:cxn>
              </a:cxnLst>
              <a:rect l="0" t="0" r="r" b="b"/>
              <a:pathLst>
                <a:path w="22" h="6">
                  <a:moveTo>
                    <a:pt x="20" y="6"/>
                  </a:moveTo>
                  <a:lnTo>
                    <a:pt x="0" y="2"/>
                  </a:lnTo>
                  <a:lnTo>
                    <a:pt x="2" y="0"/>
                  </a:lnTo>
                  <a:lnTo>
                    <a:pt x="22" y="4"/>
                  </a:lnTo>
                  <a:lnTo>
                    <a:pt x="20" y="6"/>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11" name="Freeform 244"/>
            <p:cNvSpPr>
              <a:spLocks noChangeAspect="1"/>
            </p:cNvSpPr>
            <p:nvPr/>
          </p:nvSpPr>
          <p:spPr bwMode="auto">
            <a:xfrm>
              <a:off x="2873" y="925"/>
              <a:ext cx="12" cy="16"/>
            </a:xfrm>
            <a:custGeom>
              <a:avLst/>
              <a:gdLst/>
              <a:ahLst/>
              <a:cxnLst>
                <a:cxn ang="0">
                  <a:pos x="6" y="5"/>
                </a:cxn>
                <a:cxn ang="0">
                  <a:pos x="3" y="7"/>
                </a:cxn>
                <a:cxn ang="0">
                  <a:pos x="0" y="3"/>
                </a:cxn>
                <a:cxn ang="0">
                  <a:pos x="3" y="0"/>
                </a:cxn>
                <a:cxn ang="0">
                  <a:pos x="6" y="5"/>
                </a:cxn>
              </a:cxnLst>
              <a:rect l="0" t="0" r="r" b="b"/>
              <a:pathLst>
                <a:path w="6" h="8">
                  <a:moveTo>
                    <a:pt x="6" y="5"/>
                  </a:moveTo>
                  <a:cubicBezTo>
                    <a:pt x="6" y="7"/>
                    <a:pt x="5" y="8"/>
                    <a:pt x="3" y="7"/>
                  </a:cubicBezTo>
                  <a:cubicBezTo>
                    <a:pt x="1" y="7"/>
                    <a:pt x="0" y="5"/>
                    <a:pt x="0" y="3"/>
                  </a:cubicBezTo>
                  <a:cubicBezTo>
                    <a:pt x="0" y="1"/>
                    <a:pt x="1" y="0"/>
                    <a:pt x="3" y="0"/>
                  </a:cubicBezTo>
                  <a:cubicBezTo>
                    <a:pt x="5" y="1"/>
                    <a:pt x="6" y="3"/>
                    <a:pt x="6" y="5"/>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12" name="Freeform 245"/>
            <p:cNvSpPr>
              <a:spLocks noChangeAspect="1" noEditPoints="1"/>
            </p:cNvSpPr>
            <p:nvPr/>
          </p:nvSpPr>
          <p:spPr bwMode="auto">
            <a:xfrm>
              <a:off x="2873" y="927"/>
              <a:ext cx="10" cy="12"/>
            </a:xfrm>
            <a:custGeom>
              <a:avLst/>
              <a:gdLst/>
              <a:ahLst/>
              <a:cxnLst>
                <a:cxn ang="0">
                  <a:pos x="1" y="1"/>
                </a:cxn>
                <a:cxn ang="0">
                  <a:pos x="0" y="3"/>
                </a:cxn>
                <a:cxn ang="0">
                  <a:pos x="2" y="6"/>
                </a:cxn>
                <a:cxn ang="0">
                  <a:pos x="4" y="6"/>
                </a:cxn>
                <a:cxn ang="0">
                  <a:pos x="5" y="3"/>
                </a:cxn>
                <a:cxn ang="0">
                  <a:pos x="3" y="0"/>
                </a:cxn>
                <a:cxn ang="0">
                  <a:pos x="1" y="1"/>
                </a:cxn>
                <a:cxn ang="0">
                  <a:pos x="3" y="4"/>
                </a:cxn>
                <a:cxn ang="0">
                  <a:pos x="1" y="3"/>
                </a:cxn>
                <a:cxn ang="0">
                  <a:pos x="2" y="2"/>
                </a:cxn>
                <a:cxn ang="0">
                  <a:pos x="2" y="2"/>
                </a:cxn>
                <a:cxn ang="0">
                  <a:pos x="4" y="3"/>
                </a:cxn>
                <a:cxn ang="0">
                  <a:pos x="3" y="4"/>
                </a:cxn>
                <a:cxn ang="0">
                  <a:pos x="3" y="4"/>
                </a:cxn>
              </a:cxnLst>
              <a:rect l="0" t="0" r="r" b="b"/>
              <a:pathLst>
                <a:path w="5" h="6">
                  <a:moveTo>
                    <a:pt x="1" y="1"/>
                  </a:moveTo>
                  <a:cubicBezTo>
                    <a:pt x="0" y="1"/>
                    <a:pt x="0" y="2"/>
                    <a:pt x="0" y="3"/>
                  </a:cubicBezTo>
                  <a:cubicBezTo>
                    <a:pt x="0" y="4"/>
                    <a:pt x="1" y="6"/>
                    <a:pt x="2" y="6"/>
                  </a:cubicBezTo>
                  <a:cubicBezTo>
                    <a:pt x="3" y="6"/>
                    <a:pt x="4" y="6"/>
                    <a:pt x="4" y="6"/>
                  </a:cubicBezTo>
                  <a:cubicBezTo>
                    <a:pt x="5" y="5"/>
                    <a:pt x="5" y="4"/>
                    <a:pt x="5" y="3"/>
                  </a:cubicBezTo>
                  <a:cubicBezTo>
                    <a:pt x="5" y="2"/>
                    <a:pt x="4" y="0"/>
                    <a:pt x="3" y="0"/>
                  </a:cubicBezTo>
                  <a:cubicBezTo>
                    <a:pt x="2" y="0"/>
                    <a:pt x="1" y="0"/>
                    <a:pt x="1" y="1"/>
                  </a:cubicBezTo>
                  <a:close/>
                  <a:moveTo>
                    <a:pt x="3" y="4"/>
                  </a:moveTo>
                  <a:cubicBezTo>
                    <a:pt x="2" y="4"/>
                    <a:pt x="1" y="3"/>
                    <a:pt x="1" y="3"/>
                  </a:cubicBezTo>
                  <a:cubicBezTo>
                    <a:pt x="1" y="2"/>
                    <a:pt x="2" y="2"/>
                    <a:pt x="2" y="2"/>
                  </a:cubicBezTo>
                  <a:cubicBezTo>
                    <a:pt x="2" y="2"/>
                    <a:pt x="2" y="2"/>
                    <a:pt x="2" y="2"/>
                  </a:cubicBezTo>
                  <a:cubicBezTo>
                    <a:pt x="3" y="2"/>
                    <a:pt x="4" y="3"/>
                    <a:pt x="4" y="3"/>
                  </a:cubicBezTo>
                  <a:cubicBezTo>
                    <a:pt x="4" y="4"/>
                    <a:pt x="4" y="4"/>
                    <a:pt x="3" y="4"/>
                  </a:cubicBezTo>
                  <a:cubicBezTo>
                    <a:pt x="3" y="4"/>
                    <a:pt x="3" y="4"/>
                    <a:pt x="3" y="4"/>
                  </a:cubicBezTo>
                  <a:close/>
                </a:path>
              </a:pathLst>
            </a:custGeom>
            <a:solidFill>
              <a:srgbClr val="FEF0D4"/>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1113" name="Freeform 246"/>
            <p:cNvSpPr>
              <a:spLocks noChangeAspect="1"/>
            </p:cNvSpPr>
            <p:nvPr/>
          </p:nvSpPr>
          <p:spPr bwMode="auto">
            <a:xfrm>
              <a:off x="2875" y="929"/>
              <a:ext cx="6" cy="8"/>
            </a:xfrm>
            <a:custGeom>
              <a:avLst/>
              <a:gdLst/>
              <a:ahLst/>
              <a:cxnLst>
                <a:cxn ang="0">
                  <a:pos x="3" y="2"/>
                </a:cxn>
                <a:cxn ang="0">
                  <a:pos x="2" y="4"/>
                </a:cxn>
                <a:cxn ang="0">
                  <a:pos x="0" y="2"/>
                </a:cxn>
                <a:cxn ang="0">
                  <a:pos x="2" y="0"/>
                </a:cxn>
                <a:cxn ang="0">
                  <a:pos x="3" y="2"/>
                </a:cxn>
              </a:cxnLst>
              <a:rect l="0" t="0" r="r" b="b"/>
              <a:pathLst>
                <a:path w="3" h="4">
                  <a:moveTo>
                    <a:pt x="3" y="2"/>
                  </a:moveTo>
                  <a:cubicBezTo>
                    <a:pt x="3" y="4"/>
                    <a:pt x="3" y="4"/>
                    <a:pt x="2" y="4"/>
                  </a:cubicBezTo>
                  <a:cubicBezTo>
                    <a:pt x="1" y="4"/>
                    <a:pt x="0" y="3"/>
                    <a:pt x="0" y="2"/>
                  </a:cubicBezTo>
                  <a:cubicBezTo>
                    <a:pt x="0" y="1"/>
                    <a:pt x="1" y="0"/>
                    <a:pt x="2" y="0"/>
                  </a:cubicBezTo>
                  <a:cubicBezTo>
                    <a:pt x="3" y="0"/>
                    <a:pt x="3" y="1"/>
                    <a:pt x="3" y="2"/>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grpSp>
      <p:sp>
        <p:nvSpPr>
          <p:cNvPr id="1116" name="TextBox 1115"/>
          <p:cNvSpPr txBox="1"/>
          <p:nvPr/>
        </p:nvSpPr>
        <p:spPr>
          <a:xfrm>
            <a:off x="6167270" y="4151968"/>
            <a:ext cx="1045257" cy="225767"/>
          </a:xfrm>
          <a:prstGeom prst="rect">
            <a:avLst/>
          </a:prstGeom>
          <a:solidFill>
            <a:schemeClr val="accent1"/>
          </a:solidFill>
          <a:ln w="25400" cap="flat" cmpd="sng" algn="ctr">
            <a:solidFill>
              <a:schemeClr val="accent1"/>
            </a:solidFill>
            <a:prstDash val="solid"/>
            <a:round/>
            <a:headEnd type="none" w="med" len="med"/>
            <a:tailEnd type="none" w="med" len="med"/>
          </a:ln>
          <a:effectLst/>
        </p:spPr>
        <p:txBody>
          <a:bodyPr wrap="square" lIns="0" tIns="0" rIns="0" bIns="0" rtlCol="0" anchor="ctr">
            <a:spAutoFit/>
          </a:bodyPr>
          <a:lstStyle/>
          <a:p>
            <a:pPr algn="ctr"/>
            <a:r>
              <a:rPr lang="zh-CN" altLang="en-US" sz="1467" b="1" kern="0" dirty="0">
                <a:solidFill>
                  <a:schemeClr val="bg1"/>
                </a:solidFill>
                <a:latin typeface="微软雅黑" panose="020B0503020204020204" pitchFamily="34" charset="-122"/>
                <a:ea typeface="微软雅黑" panose="020B0503020204020204" pitchFamily="34" charset="-122"/>
              </a:rPr>
              <a:t>弱电井</a:t>
            </a:r>
          </a:p>
        </p:txBody>
      </p:sp>
      <p:cxnSp>
        <p:nvCxnSpPr>
          <p:cNvPr id="1298" name="直接连接符 1297"/>
          <p:cNvCxnSpPr>
            <a:stCxn id="427" idx="0"/>
          </p:cNvCxnSpPr>
          <p:nvPr/>
        </p:nvCxnSpPr>
        <p:spPr bwMode="auto">
          <a:xfrm>
            <a:off x="3989340" y="4381385"/>
            <a:ext cx="17735" cy="499588"/>
          </a:xfrm>
          <a:prstGeom prst="line">
            <a:avLst/>
          </a:prstGeom>
          <a:noFill/>
          <a:ln w="1905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4" name="Title 2"/>
          <p:cNvSpPr txBox="1">
            <a:spLocks/>
          </p:cNvSpPr>
          <p:nvPr/>
        </p:nvSpPr>
        <p:spPr>
          <a:xfrm>
            <a:off x="360000" y="486000"/>
            <a:ext cx="8976940" cy="628994"/>
          </a:xfrm>
          <a:prstGeom prst="rect">
            <a:avLst/>
          </a:prstGeom>
        </p:spPr>
        <p:txBody>
          <a:bodyPr vert="horz" lIns="81638" tIns="40819" rIns="81638" bIns="40819" rtlCol="0" anchor="ctr">
            <a:noAutofit/>
          </a:bodyPr>
          <a:lstStyle>
            <a:defPPr>
              <a:defRPr lang="zh-CN"/>
            </a:defPPr>
            <a:lvl1pPr defTabSz="914400">
              <a:spcBef>
                <a:spcPct val="0"/>
              </a:spcBef>
              <a:defRPr kumimoji="1" sz="3600" b="1">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r>
              <a:rPr lang="zh-CN" altLang="en-US" dirty="0" smtClean="0"/>
              <a:t>敏捷</a:t>
            </a:r>
            <a:r>
              <a:rPr lang="zh-CN" altLang="en-US" dirty="0"/>
              <a:t>校园网络整体架构</a:t>
            </a:r>
            <a:r>
              <a:rPr lang="en-US" altLang="zh-CN" dirty="0"/>
              <a:t>: POL</a:t>
            </a:r>
            <a:r>
              <a:rPr lang="zh-CN" altLang="en-US" dirty="0" smtClean="0"/>
              <a:t>接入</a:t>
            </a:r>
            <a:endParaRPr lang="zh-CN" altLang="en-US" dirty="0"/>
          </a:p>
        </p:txBody>
      </p:sp>
      <p:sp>
        <p:nvSpPr>
          <p:cNvPr id="572" name="TextBox 571"/>
          <p:cNvSpPr txBox="1"/>
          <p:nvPr/>
        </p:nvSpPr>
        <p:spPr>
          <a:xfrm>
            <a:off x="3504699" y="1971363"/>
            <a:ext cx="1632559" cy="379656"/>
          </a:xfrm>
          <a:prstGeom prst="rect">
            <a:avLst/>
          </a:prstGeom>
          <a:noFill/>
        </p:spPr>
        <p:txBody>
          <a:bodyPr wrap="square" rtlCol="0">
            <a:spAutoFit/>
          </a:bodyPr>
          <a:lstStyle/>
          <a:p>
            <a:r>
              <a:rPr lang="zh-CN" altLang="en-US" sz="1867" dirty="0">
                <a:latin typeface="微软雅黑" panose="020B0503020204020204" pitchFamily="34" charset="-122"/>
                <a:ea typeface="微软雅黑" panose="020B0503020204020204" pitchFamily="34" charset="-122"/>
              </a:rPr>
              <a:t>校园核心层</a:t>
            </a:r>
          </a:p>
        </p:txBody>
      </p:sp>
      <p:pic>
        <p:nvPicPr>
          <p:cNvPr id="573" name="Picture 307" descr="台式机及笔记本电脑png图标"/>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r="-404"/>
          <a:stretch>
            <a:fillRect/>
          </a:stretch>
        </p:blipFill>
        <p:spPr bwMode="auto">
          <a:xfrm>
            <a:off x="3545498" y="5524580"/>
            <a:ext cx="247300" cy="3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 name="Picture 307" descr="台式机及笔记本电脑png图标"/>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r="-404"/>
          <a:stretch>
            <a:fillRect/>
          </a:stretch>
        </p:blipFill>
        <p:spPr bwMode="auto">
          <a:xfrm>
            <a:off x="4025662" y="5524580"/>
            <a:ext cx="247300" cy="3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307" descr="台式机及笔记本电脑png图标"/>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r="-404"/>
          <a:stretch>
            <a:fillRect/>
          </a:stretch>
        </p:blipFill>
        <p:spPr bwMode="auto">
          <a:xfrm>
            <a:off x="4505827" y="5524580"/>
            <a:ext cx="247300" cy="3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7" name="直接连接符 576"/>
          <p:cNvCxnSpPr>
            <a:endCxn id="573" idx="0"/>
          </p:cNvCxnSpPr>
          <p:nvPr/>
        </p:nvCxnSpPr>
        <p:spPr bwMode="auto">
          <a:xfrm flipH="1">
            <a:off x="3669148" y="5140447"/>
            <a:ext cx="219683" cy="384132"/>
          </a:xfrm>
          <a:prstGeom prst="line">
            <a:avLst/>
          </a:prstGeom>
          <a:noFill/>
          <a:ln w="15875" cmpd="sng">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9" name="直接连接符 578"/>
          <p:cNvCxnSpPr>
            <a:endCxn id="574" idx="0"/>
          </p:cNvCxnSpPr>
          <p:nvPr/>
        </p:nvCxnSpPr>
        <p:spPr bwMode="auto">
          <a:xfrm>
            <a:off x="3888830" y="5140447"/>
            <a:ext cx="260482" cy="384132"/>
          </a:xfrm>
          <a:prstGeom prst="line">
            <a:avLst/>
          </a:prstGeom>
          <a:noFill/>
          <a:ln w="15875" cmpd="sng">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1" name="直接连接符 580"/>
          <p:cNvCxnSpPr>
            <a:endCxn id="575" idx="0"/>
          </p:cNvCxnSpPr>
          <p:nvPr/>
        </p:nvCxnSpPr>
        <p:spPr bwMode="auto">
          <a:xfrm>
            <a:off x="3888831" y="5140447"/>
            <a:ext cx="740646" cy="384132"/>
          </a:xfrm>
          <a:prstGeom prst="line">
            <a:avLst/>
          </a:prstGeom>
          <a:noFill/>
          <a:ln w="15875" cmpd="sng">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2" name="组合 602"/>
          <p:cNvGrpSpPr/>
          <p:nvPr/>
        </p:nvGrpSpPr>
        <p:grpSpPr>
          <a:xfrm>
            <a:off x="6577752" y="4948382"/>
            <a:ext cx="480164" cy="384132"/>
            <a:chOff x="3409161" y="2559050"/>
            <a:chExt cx="494313" cy="376668"/>
          </a:xfrm>
          <a:solidFill>
            <a:srgbClr val="C00000"/>
          </a:solidFill>
        </p:grpSpPr>
        <p:sp>
          <p:nvSpPr>
            <p:cNvPr id="583" name="Freeform 6"/>
            <p:cNvSpPr>
              <a:spLocks noEditPoints="1"/>
            </p:cNvSpPr>
            <p:nvPr/>
          </p:nvSpPr>
          <p:spPr bwMode="auto">
            <a:xfrm>
              <a:off x="3549398" y="2602497"/>
              <a:ext cx="230444" cy="217860"/>
            </a:xfrm>
            <a:custGeom>
              <a:avLst/>
              <a:gdLst/>
              <a:ahLst/>
              <a:cxnLst>
                <a:cxn ang="0">
                  <a:pos x="176" y="412"/>
                </a:cxn>
                <a:cxn ang="0">
                  <a:pos x="408" y="412"/>
                </a:cxn>
                <a:cxn ang="0">
                  <a:pos x="334" y="334"/>
                </a:cxn>
                <a:cxn ang="0">
                  <a:pos x="250" y="412"/>
                </a:cxn>
                <a:cxn ang="0">
                  <a:pos x="274" y="0"/>
                </a:cxn>
                <a:cxn ang="0">
                  <a:pos x="302" y="2"/>
                </a:cxn>
                <a:cxn ang="0">
                  <a:pos x="352" y="18"/>
                </a:cxn>
                <a:cxn ang="0">
                  <a:pos x="396" y="48"/>
                </a:cxn>
                <a:cxn ang="0">
                  <a:pos x="428" y="88"/>
                </a:cxn>
                <a:cxn ang="0">
                  <a:pos x="440" y="112"/>
                </a:cxn>
                <a:cxn ang="0">
                  <a:pos x="446" y="112"/>
                </a:cxn>
                <a:cxn ang="0">
                  <a:pos x="474" y="114"/>
                </a:cxn>
                <a:cxn ang="0">
                  <a:pos x="500" y="124"/>
                </a:cxn>
                <a:cxn ang="0">
                  <a:pos x="524" y="136"/>
                </a:cxn>
                <a:cxn ang="0">
                  <a:pos x="546" y="154"/>
                </a:cxn>
                <a:cxn ang="0">
                  <a:pos x="562" y="174"/>
                </a:cxn>
                <a:cxn ang="0">
                  <a:pos x="574" y="198"/>
                </a:cxn>
                <a:cxn ang="0">
                  <a:pos x="584" y="224"/>
                </a:cxn>
                <a:cxn ang="0">
                  <a:pos x="586" y="252"/>
                </a:cxn>
                <a:cxn ang="0">
                  <a:pos x="586" y="266"/>
                </a:cxn>
                <a:cxn ang="0">
                  <a:pos x="580" y="294"/>
                </a:cxn>
                <a:cxn ang="0">
                  <a:pos x="570" y="318"/>
                </a:cxn>
                <a:cxn ang="0">
                  <a:pos x="554" y="340"/>
                </a:cxn>
                <a:cxn ang="0">
                  <a:pos x="536" y="360"/>
                </a:cxn>
                <a:cxn ang="0">
                  <a:pos x="512" y="374"/>
                </a:cxn>
                <a:cxn ang="0">
                  <a:pos x="488" y="384"/>
                </a:cxn>
                <a:cxn ang="0">
                  <a:pos x="460" y="390"/>
                </a:cxn>
                <a:cxn ang="0">
                  <a:pos x="356" y="392"/>
                </a:cxn>
                <a:cxn ang="0">
                  <a:pos x="356" y="276"/>
                </a:cxn>
                <a:cxn ang="0">
                  <a:pos x="292" y="128"/>
                </a:cxn>
                <a:cxn ang="0">
                  <a:pos x="230" y="276"/>
                </a:cxn>
                <a:cxn ang="0">
                  <a:pos x="230" y="390"/>
                </a:cxn>
                <a:cxn ang="0">
                  <a:pos x="132" y="392"/>
                </a:cxn>
                <a:cxn ang="0">
                  <a:pos x="116" y="392"/>
                </a:cxn>
                <a:cxn ang="0">
                  <a:pos x="92" y="388"/>
                </a:cxn>
                <a:cxn ang="0">
                  <a:pos x="50" y="372"/>
                </a:cxn>
                <a:cxn ang="0">
                  <a:pos x="18" y="340"/>
                </a:cxn>
                <a:cxn ang="0">
                  <a:pos x="2" y="298"/>
                </a:cxn>
                <a:cxn ang="0">
                  <a:pos x="0" y="274"/>
                </a:cxn>
                <a:cxn ang="0">
                  <a:pos x="2" y="254"/>
                </a:cxn>
                <a:cxn ang="0">
                  <a:pos x="16" y="216"/>
                </a:cxn>
                <a:cxn ang="0">
                  <a:pos x="42" y="186"/>
                </a:cxn>
                <a:cxn ang="0">
                  <a:pos x="76" y="166"/>
                </a:cxn>
                <a:cxn ang="0">
                  <a:pos x="96" y="160"/>
                </a:cxn>
                <a:cxn ang="0">
                  <a:pos x="102" y="128"/>
                </a:cxn>
                <a:cxn ang="0">
                  <a:pos x="116" y="98"/>
                </a:cxn>
                <a:cxn ang="0">
                  <a:pos x="132" y="70"/>
                </a:cxn>
                <a:cxn ang="0">
                  <a:pos x="154" y="46"/>
                </a:cxn>
                <a:cxn ang="0">
                  <a:pos x="180" y="28"/>
                </a:cxn>
                <a:cxn ang="0">
                  <a:pos x="208" y="14"/>
                </a:cxn>
                <a:cxn ang="0">
                  <a:pos x="240" y="4"/>
                </a:cxn>
                <a:cxn ang="0">
                  <a:pos x="274" y="0"/>
                </a:cxn>
              </a:cxnLst>
              <a:rect l="0" t="0" r="r" b="b"/>
              <a:pathLst>
                <a:path w="586" h="554">
                  <a:moveTo>
                    <a:pt x="250" y="412"/>
                  </a:moveTo>
                  <a:lnTo>
                    <a:pt x="176" y="412"/>
                  </a:lnTo>
                  <a:lnTo>
                    <a:pt x="292" y="554"/>
                  </a:lnTo>
                  <a:lnTo>
                    <a:pt x="408" y="412"/>
                  </a:lnTo>
                  <a:lnTo>
                    <a:pt x="334" y="412"/>
                  </a:lnTo>
                  <a:lnTo>
                    <a:pt x="334" y="334"/>
                  </a:lnTo>
                  <a:lnTo>
                    <a:pt x="250" y="334"/>
                  </a:lnTo>
                  <a:lnTo>
                    <a:pt x="250" y="412"/>
                  </a:lnTo>
                  <a:lnTo>
                    <a:pt x="250" y="412"/>
                  </a:lnTo>
                  <a:close/>
                  <a:moveTo>
                    <a:pt x="274" y="0"/>
                  </a:moveTo>
                  <a:lnTo>
                    <a:pt x="274" y="0"/>
                  </a:lnTo>
                  <a:lnTo>
                    <a:pt x="302" y="2"/>
                  </a:lnTo>
                  <a:lnTo>
                    <a:pt x="328" y="10"/>
                  </a:lnTo>
                  <a:lnTo>
                    <a:pt x="352" y="18"/>
                  </a:lnTo>
                  <a:lnTo>
                    <a:pt x="374" y="32"/>
                  </a:lnTo>
                  <a:lnTo>
                    <a:pt x="396" y="48"/>
                  </a:lnTo>
                  <a:lnTo>
                    <a:pt x="414" y="68"/>
                  </a:lnTo>
                  <a:lnTo>
                    <a:pt x="428" y="88"/>
                  </a:lnTo>
                  <a:lnTo>
                    <a:pt x="440" y="112"/>
                  </a:lnTo>
                  <a:lnTo>
                    <a:pt x="440" y="112"/>
                  </a:lnTo>
                  <a:lnTo>
                    <a:pt x="446" y="112"/>
                  </a:lnTo>
                  <a:lnTo>
                    <a:pt x="446" y="112"/>
                  </a:lnTo>
                  <a:lnTo>
                    <a:pt x="460" y="112"/>
                  </a:lnTo>
                  <a:lnTo>
                    <a:pt x="474" y="114"/>
                  </a:lnTo>
                  <a:lnTo>
                    <a:pt x="488" y="118"/>
                  </a:lnTo>
                  <a:lnTo>
                    <a:pt x="500" y="124"/>
                  </a:lnTo>
                  <a:lnTo>
                    <a:pt x="512" y="128"/>
                  </a:lnTo>
                  <a:lnTo>
                    <a:pt x="524" y="136"/>
                  </a:lnTo>
                  <a:lnTo>
                    <a:pt x="536" y="144"/>
                  </a:lnTo>
                  <a:lnTo>
                    <a:pt x="546" y="154"/>
                  </a:lnTo>
                  <a:lnTo>
                    <a:pt x="554" y="162"/>
                  </a:lnTo>
                  <a:lnTo>
                    <a:pt x="562" y="174"/>
                  </a:lnTo>
                  <a:lnTo>
                    <a:pt x="570" y="186"/>
                  </a:lnTo>
                  <a:lnTo>
                    <a:pt x="574" y="198"/>
                  </a:lnTo>
                  <a:lnTo>
                    <a:pt x="580" y="210"/>
                  </a:lnTo>
                  <a:lnTo>
                    <a:pt x="584" y="224"/>
                  </a:lnTo>
                  <a:lnTo>
                    <a:pt x="586" y="238"/>
                  </a:lnTo>
                  <a:lnTo>
                    <a:pt x="586" y="252"/>
                  </a:lnTo>
                  <a:lnTo>
                    <a:pt x="586" y="252"/>
                  </a:lnTo>
                  <a:lnTo>
                    <a:pt x="586" y="266"/>
                  </a:lnTo>
                  <a:lnTo>
                    <a:pt x="584" y="280"/>
                  </a:lnTo>
                  <a:lnTo>
                    <a:pt x="580" y="294"/>
                  </a:lnTo>
                  <a:lnTo>
                    <a:pt x="574" y="306"/>
                  </a:lnTo>
                  <a:lnTo>
                    <a:pt x="570" y="318"/>
                  </a:lnTo>
                  <a:lnTo>
                    <a:pt x="562" y="330"/>
                  </a:lnTo>
                  <a:lnTo>
                    <a:pt x="554" y="340"/>
                  </a:lnTo>
                  <a:lnTo>
                    <a:pt x="546" y="350"/>
                  </a:lnTo>
                  <a:lnTo>
                    <a:pt x="536" y="360"/>
                  </a:lnTo>
                  <a:lnTo>
                    <a:pt x="524" y="368"/>
                  </a:lnTo>
                  <a:lnTo>
                    <a:pt x="512" y="374"/>
                  </a:lnTo>
                  <a:lnTo>
                    <a:pt x="500" y="380"/>
                  </a:lnTo>
                  <a:lnTo>
                    <a:pt x="488" y="384"/>
                  </a:lnTo>
                  <a:lnTo>
                    <a:pt x="474" y="388"/>
                  </a:lnTo>
                  <a:lnTo>
                    <a:pt x="460" y="390"/>
                  </a:lnTo>
                  <a:lnTo>
                    <a:pt x="446" y="392"/>
                  </a:lnTo>
                  <a:lnTo>
                    <a:pt x="356" y="392"/>
                  </a:lnTo>
                  <a:lnTo>
                    <a:pt x="356" y="392"/>
                  </a:lnTo>
                  <a:lnTo>
                    <a:pt x="356" y="276"/>
                  </a:lnTo>
                  <a:lnTo>
                    <a:pt x="412" y="276"/>
                  </a:lnTo>
                  <a:lnTo>
                    <a:pt x="292" y="128"/>
                  </a:lnTo>
                  <a:lnTo>
                    <a:pt x="172" y="276"/>
                  </a:lnTo>
                  <a:lnTo>
                    <a:pt x="230" y="276"/>
                  </a:lnTo>
                  <a:lnTo>
                    <a:pt x="230" y="276"/>
                  </a:lnTo>
                  <a:lnTo>
                    <a:pt x="230" y="390"/>
                  </a:lnTo>
                  <a:lnTo>
                    <a:pt x="132" y="390"/>
                  </a:lnTo>
                  <a:lnTo>
                    <a:pt x="132" y="392"/>
                  </a:lnTo>
                  <a:lnTo>
                    <a:pt x="116" y="392"/>
                  </a:lnTo>
                  <a:lnTo>
                    <a:pt x="116" y="392"/>
                  </a:lnTo>
                  <a:lnTo>
                    <a:pt x="104" y="390"/>
                  </a:lnTo>
                  <a:lnTo>
                    <a:pt x="92" y="388"/>
                  </a:lnTo>
                  <a:lnTo>
                    <a:pt x="70" y="382"/>
                  </a:lnTo>
                  <a:lnTo>
                    <a:pt x="50" y="372"/>
                  </a:lnTo>
                  <a:lnTo>
                    <a:pt x="34" y="358"/>
                  </a:lnTo>
                  <a:lnTo>
                    <a:pt x="18" y="340"/>
                  </a:lnTo>
                  <a:lnTo>
                    <a:pt x="8" y="320"/>
                  </a:lnTo>
                  <a:lnTo>
                    <a:pt x="2" y="298"/>
                  </a:lnTo>
                  <a:lnTo>
                    <a:pt x="0" y="286"/>
                  </a:lnTo>
                  <a:lnTo>
                    <a:pt x="0" y="274"/>
                  </a:lnTo>
                  <a:lnTo>
                    <a:pt x="0" y="274"/>
                  </a:lnTo>
                  <a:lnTo>
                    <a:pt x="2" y="254"/>
                  </a:lnTo>
                  <a:lnTo>
                    <a:pt x="6" y="234"/>
                  </a:lnTo>
                  <a:lnTo>
                    <a:pt x="16" y="216"/>
                  </a:lnTo>
                  <a:lnTo>
                    <a:pt x="28" y="200"/>
                  </a:lnTo>
                  <a:lnTo>
                    <a:pt x="42" y="186"/>
                  </a:lnTo>
                  <a:lnTo>
                    <a:pt x="58" y="174"/>
                  </a:lnTo>
                  <a:lnTo>
                    <a:pt x="76" y="166"/>
                  </a:lnTo>
                  <a:lnTo>
                    <a:pt x="96" y="160"/>
                  </a:lnTo>
                  <a:lnTo>
                    <a:pt x="96" y="160"/>
                  </a:lnTo>
                  <a:lnTo>
                    <a:pt x="98" y="144"/>
                  </a:lnTo>
                  <a:lnTo>
                    <a:pt x="102" y="128"/>
                  </a:lnTo>
                  <a:lnTo>
                    <a:pt x="108" y="112"/>
                  </a:lnTo>
                  <a:lnTo>
                    <a:pt x="116" y="98"/>
                  </a:lnTo>
                  <a:lnTo>
                    <a:pt x="124" y="84"/>
                  </a:lnTo>
                  <a:lnTo>
                    <a:pt x="132" y="70"/>
                  </a:lnTo>
                  <a:lnTo>
                    <a:pt x="142" y="58"/>
                  </a:lnTo>
                  <a:lnTo>
                    <a:pt x="154" y="46"/>
                  </a:lnTo>
                  <a:lnTo>
                    <a:pt x="166" y="36"/>
                  </a:lnTo>
                  <a:lnTo>
                    <a:pt x="180" y="28"/>
                  </a:lnTo>
                  <a:lnTo>
                    <a:pt x="194" y="20"/>
                  </a:lnTo>
                  <a:lnTo>
                    <a:pt x="208" y="14"/>
                  </a:lnTo>
                  <a:lnTo>
                    <a:pt x="224" y="8"/>
                  </a:lnTo>
                  <a:lnTo>
                    <a:pt x="240" y="4"/>
                  </a:lnTo>
                  <a:lnTo>
                    <a:pt x="256" y="2"/>
                  </a:lnTo>
                  <a:lnTo>
                    <a:pt x="274" y="0"/>
                  </a:lnTo>
                  <a:lnTo>
                    <a:pt x="274" y="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endParaRPr lang="zh-CN" altLang="en-US" sz="3734">
                <a:latin typeface="微软雅黑" panose="020B0503020204020204" pitchFamily="34" charset="-122"/>
                <a:ea typeface="微软雅黑" panose="020B0503020204020204" pitchFamily="34" charset="-122"/>
                <a:cs typeface="Arial" pitchFamily="34" charset="0"/>
              </a:endParaRPr>
            </a:p>
          </p:txBody>
        </p:sp>
        <p:sp>
          <p:nvSpPr>
            <p:cNvPr id="584" name="Freeform 14"/>
            <p:cNvSpPr>
              <a:spLocks noEditPoints="1"/>
            </p:cNvSpPr>
            <p:nvPr/>
          </p:nvSpPr>
          <p:spPr bwMode="auto">
            <a:xfrm>
              <a:off x="3409161" y="2559050"/>
              <a:ext cx="494313" cy="376668"/>
            </a:xfrm>
            <a:custGeom>
              <a:avLst/>
              <a:gdLst/>
              <a:ahLst/>
              <a:cxnLst>
                <a:cxn ang="0">
                  <a:pos x="3845" y="13163"/>
                </a:cxn>
                <a:cxn ang="0">
                  <a:pos x="7457" y="13163"/>
                </a:cxn>
                <a:cxn ang="0">
                  <a:pos x="7457" y="11165"/>
                </a:cxn>
                <a:cxn ang="0">
                  <a:pos x="0" y="11165"/>
                </a:cxn>
                <a:cxn ang="0">
                  <a:pos x="0" y="0"/>
                </a:cxn>
                <a:cxn ang="0">
                  <a:pos x="16812" y="0"/>
                </a:cxn>
                <a:cxn ang="0">
                  <a:pos x="16812" y="11165"/>
                </a:cxn>
                <a:cxn ang="0">
                  <a:pos x="10277" y="11165"/>
                </a:cxn>
                <a:cxn ang="0">
                  <a:pos x="10277" y="13163"/>
                </a:cxn>
                <a:cxn ang="0">
                  <a:pos x="13890" y="13163"/>
                </a:cxn>
                <a:cxn ang="0">
                  <a:pos x="13890" y="13572"/>
                </a:cxn>
                <a:cxn ang="0">
                  <a:pos x="3845" y="13572"/>
                </a:cxn>
                <a:cxn ang="0">
                  <a:pos x="3845" y="13163"/>
                </a:cxn>
                <a:cxn ang="0">
                  <a:pos x="829" y="863"/>
                </a:cxn>
                <a:cxn ang="0">
                  <a:pos x="15983" y="863"/>
                </a:cxn>
                <a:cxn ang="0">
                  <a:pos x="15983" y="10067"/>
                </a:cxn>
                <a:cxn ang="0">
                  <a:pos x="829" y="10067"/>
                </a:cxn>
                <a:cxn ang="0">
                  <a:pos x="829" y="863"/>
                </a:cxn>
              </a:cxnLst>
              <a:rect l="0" t="0" r="r" b="b"/>
              <a:pathLst>
                <a:path w="16812" h="13572">
                  <a:moveTo>
                    <a:pt x="3845" y="13163"/>
                  </a:moveTo>
                  <a:lnTo>
                    <a:pt x="7457" y="13163"/>
                  </a:lnTo>
                  <a:lnTo>
                    <a:pt x="7457" y="11165"/>
                  </a:lnTo>
                  <a:lnTo>
                    <a:pt x="0" y="11165"/>
                  </a:lnTo>
                  <a:lnTo>
                    <a:pt x="0" y="0"/>
                  </a:lnTo>
                  <a:lnTo>
                    <a:pt x="16812" y="0"/>
                  </a:lnTo>
                  <a:lnTo>
                    <a:pt x="16812" y="11165"/>
                  </a:lnTo>
                  <a:lnTo>
                    <a:pt x="10277" y="11165"/>
                  </a:lnTo>
                  <a:lnTo>
                    <a:pt x="10277" y="13163"/>
                  </a:lnTo>
                  <a:lnTo>
                    <a:pt x="13890" y="13163"/>
                  </a:lnTo>
                  <a:lnTo>
                    <a:pt x="13890" y="13572"/>
                  </a:lnTo>
                  <a:lnTo>
                    <a:pt x="3845" y="13572"/>
                  </a:lnTo>
                  <a:lnTo>
                    <a:pt x="3845" y="13163"/>
                  </a:lnTo>
                  <a:close/>
                  <a:moveTo>
                    <a:pt x="829" y="863"/>
                  </a:moveTo>
                  <a:lnTo>
                    <a:pt x="15983" y="863"/>
                  </a:lnTo>
                  <a:lnTo>
                    <a:pt x="15983" y="10067"/>
                  </a:lnTo>
                  <a:lnTo>
                    <a:pt x="829" y="10067"/>
                  </a:lnTo>
                  <a:lnTo>
                    <a:pt x="829" y="863"/>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endParaRPr lang="zh-CN" altLang="en-US" sz="3734">
                <a:latin typeface="微软雅黑" panose="020B0503020204020204" pitchFamily="34" charset="-122"/>
                <a:ea typeface="微软雅黑" panose="020B0503020204020204" pitchFamily="34" charset="-122"/>
                <a:cs typeface="Arial" pitchFamily="34" charset="0"/>
              </a:endParaRPr>
            </a:p>
          </p:txBody>
        </p:sp>
      </p:grpSp>
      <p:grpSp>
        <p:nvGrpSpPr>
          <p:cNvPr id="585" name="组合 594"/>
          <p:cNvGrpSpPr/>
          <p:nvPr/>
        </p:nvGrpSpPr>
        <p:grpSpPr>
          <a:xfrm>
            <a:off x="5809489" y="5428547"/>
            <a:ext cx="406373" cy="332380"/>
            <a:chOff x="9912450" y="3467156"/>
            <a:chExt cx="422263" cy="415926"/>
          </a:xfrm>
          <a:solidFill>
            <a:srgbClr val="C00000"/>
          </a:solidFill>
        </p:grpSpPr>
        <p:sp>
          <p:nvSpPr>
            <p:cNvPr id="586" name="Freeform 510"/>
            <p:cNvSpPr>
              <a:spLocks noEditPoints="1"/>
            </p:cNvSpPr>
            <p:nvPr/>
          </p:nvSpPr>
          <p:spPr bwMode="auto">
            <a:xfrm>
              <a:off x="9912450" y="3740206"/>
              <a:ext cx="415930" cy="142876"/>
            </a:xfrm>
            <a:custGeom>
              <a:avLst/>
              <a:gdLst/>
              <a:ahLst/>
              <a:cxnLst>
                <a:cxn ang="0">
                  <a:pos x="2" y="78"/>
                </a:cxn>
                <a:cxn ang="0">
                  <a:pos x="18" y="90"/>
                </a:cxn>
                <a:cxn ang="0">
                  <a:pos x="252" y="88"/>
                </a:cxn>
                <a:cxn ang="0">
                  <a:pos x="262" y="72"/>
                </a:cxn>
                <a:cxn ang="0">
                  <a:pos x="260" y="10"/>
                </a:cxn>
                <a:cxn ang="0">
                  <a:pos x="244" y="0"/>
                </a:cxn>
                <a:cxn ang="0">
                  <a:pos x="10" y="2"/>
                </a:cxn>
                <a:cxn ang="0">
                  <a:pos x="0" y="18"/>
                </a:cxn>
                <a:cxn ang="0">
                  <a:pos x="74" y="72"/>
                </a:cxn>
                <a:cxn ang="0">
                  <a:pos x="76" y="14"/>
                </a:cxn>
                <a:cxn ang="0">
                  <a:pos x="86" y="10"/>
                </a:cxn>
                <a:cxn ang="0">
                  <a:pos x="96" y="12"/>
                </a:cxn>
                <a:cxn ang="0">
                  <a:pos x="98" y="72"/>
                </a:cxn>
                <a:cxn ang="0">
                  <a:pos x="96" y="78"/>
                </a:cxn>
                <a:cxn ang="0">
                  <a:pos x="86" y="80"/>
                </a:cxn>
                <a:cxn ang="0">
                  <a:pos x="76" y="74"/>
                </a:cxn>
                <a:cxn ang="0">
                  <a:pos x="136" y="60"/>
                </a:cxn>
                <a:cxn ang="0">
                  <a:pos x="124" y="56"/>
                </a:cxn>
                <a:cxn ang="0">
                  <a:pos x="120" y="44"/>
                </a:cxn>
                <a:cxn ang="0">
                  <a:pos x="130" y="30"/>
                </a:cxn>
                <a:cxn ang="0">
                  <a:pos x="142" y="30"/>
                </a:cxn>
                <a:cxn ang="0">
                  <a:pos x="152" y="44"/>
                </a:cxn>
                <a:cxn ang="0">
                  <a:pos x="148" y="56"/>
                </a:cxn>
                <a:cxn ang="0">
                  <a:pos x="136" y="60"/>
                </a:cxn>
                <a:cxn ang="0">
                  <a:pos x="176" y="38"/>
                </a:cxn>
                <a:cxn ang="0">
                  <a:pos x="190" y="28"/>
                </a:cxn>
                <a:cxn ang="0">
                  <a:pos x="202" y="34"/>
                </a:cxn>
                <a:cxn ang="0">
                  <a:pos x="206" y="44"/>
                </a:cxn>
                <a:cxn ang="0">
                  <a:pos x="196" y="60"/>
                </a:cxn>
                <a:cxn ang="0">
                  <a:pos x="184" y="60"/>
                </a:cxn>
                <a:cxn ang="0">
                  <a:pos x="174" y="44"/>
                </a:cxn>
                <a:cxn ang="0">
                  <a:pos x="220" y="44"/>
                </a:cxn>
                <a:cxn ang="0">
                  <a:pos x="230" y="30"/>
                </a:cxn>
                <a:cxn ang="0">
                  <a:pos x="242" y="30"/>
                </a:cxn>
                <a:cxn ang="0">
                  <a:pos x="252" y="44"/>
                </a:cxn>
                <a:cxn ang="0">
                  <a:pos x="248" y="56"/>
                </a:cxn>
                <a:cxn ang="0">
                  <a:pos x="236" y="60"/>
                </a:cxn>
                <a:cxn ang="0">
                  <a:pos x="222" y="50"/>
                </a:cxn>
                <a:cxn ang="0">
                  <a:pos x="54" y="44"/>
                </a:cxn>
                <a:cxn ang="0">
                  <a:pos x="48" y="56"/>
                </a:cxn>
                <a:cxn ang="0">
                  <a:pos x="38" y="60"/>
                </a:cxn>
                <a:cxn ang="0">
                  <a:pos x="22" y="50"/>
                </a:cxn>
                <a:cxn ang="0">
                  <a:pos x="22" y="38"/>
                </a:cxn>
                <a:cxn ang="0">
                  <a:pos x="38" y="28"/>
                </a:cxn>
                <a:cxn ang="0">
                  <a:pos x="48" y="34"/>
                </a:cxn>
                <a:cxn ang="0">
                  <a:pos x="54" y="44"/>
                </a:cxn>
              </a:cxnLst>
              <a:rect l="0" t="0" r="r" b="b"/>
              <a:pathLst>
                <a:path w="262" h="90">
                  <a:moveTo>
                    <a:pt x="0" y="72"/>
                  </a:moveTo>
                  <a:lnTo>
                    <a:pt x="0" y="72"/>
                  </a:lnTo>
                  <a:lnTo>
                    <a:pt x="2" y="78"/>
                  </a:lnTo>
                  <a:lnTo>
                    <a:pt x="6" y="84"/>
                  </a:lnTo>
                  <a:lnTo>
                    <a:pt x="10" y="88"/>
                  </a:lnTo>
                  <a:lnTo>
                    <a:pt x="18" y="90"/>
                  </a:lnTo>
                  <a:lnTo>
                    <a:pt x="244" y="90"/>
                  </a:lnTo>
                  <a:lnTo>
                    <a:pt x="244" y="90"/>
                  </a:lnTo>
                  <a:lnTo>
                    <a:pt x="252" y="88"/>
                  </a:lnTo>
                  <a:lnTo>
                    <a:pt x="256" y="84"/>
                  </a:lnTo>
                  <a:lnTo>
                    <a:pt x="260" y="78"/>
                  </a:lnTo>
                  <a:lnTo>
                    <a:pt x="262" y="72"/>
                  </a:lnTo>
                  <a:lnTo>
                    <a:pt x="262" y="18"/>
                  </a:lnTo>
                  <a:lnTo>
                    <a:pt x="262" y="18"/>
                  </a:lnTo>
                  <a:lnTo>
                    <a:pt x="260" y="10"/>
                  </a:lnTo>
                  <a:lnTo>
                    <a:pt x="256" y="6"/>
                  </a:lnTo>
                  <a:lnTo>
                    <a:pt x="252" y="2"/>
                  </a:lnTo>
                  <a:lnTo>
                    <a:pt x="244" y="0"/>
                  </a:lnTo>
                  <a:lnTo>
                    <a:pt x="18" y="0"/>
                  </a:lnTo>
                  <a:lnTo>
                    <a:pt x="18" y="0"/>
                  </a:lnTo>
                  <a:lnTo>
                    <a:pt x="10" y="2"/>
                  </a:lnTo>
                  <a:lnTo>
                    <a:pt x="6" y="6"/>
                  </a:lnTo>
                  <a:lnTo>
                    <a:pt x="2" y="10"/>
                  </a:lnTo>
                  <a:lnTo>
                    <a:pt x="0" y="18"/>
                  </a:lnTo>
                  <a:lnTo>
                    <a:pt x="0" y="72"/>
                  </a:lnTo>
                  <a:lnTo>
                    <a:pt x="0" y="72"/>
                  </a:lnTo>
                  <a:close/>
                  <a:moveTo>
                    <a:pt x="74" y="72"/>
                  </a:moveTo>
                  <a:lnTo>
                    <a:pt x="74" y="18"/>
                  </a:lnTo>
                  <a:lnTo>
                    <a:pt x="74" y="18"/>
                  </a:lnTo>
                  <a:lnTo>
                    <a:pt x="76" y="14"/>
                  </a:lnTo>
                  <a:lnTo>
                    <a:pt x="78" y="12"/>
                  </a:lnTo>
                  <a:lnTo>
                    <a:pt x="82" y="10"/>
                  </a:lnTo>
                  <a:lnTo>
                    <a:pt x="86" y="10"/>
                  </a:lnTo>
                  <a:lnTo>
                    <a:pt x="86" y="10"/>
                  </a:lnTo>
                  <a:lnTo>
                    <a:pt x="92" y="10"/>
                  </a:lnTo>
                  <a:lnTo>
                    <a:pt x="96" y="12"/>
                  </a:lnTo>
                  <a:lnTo>
                    <a:pt x="98" y="14"/>
                  </a:lnTo>
                  <a:lnTo>
                    <a:pt x="98" y="18"/>
                  </a:lnTo>
                  <a:lnTo>
                    <a:pt x="98" y="72"/>
                  </a:lnTo>
                  <a:lnTo>
                    <a:pt x="98" y="72"/>
                  </a:lnTo>
                  <a:lnTo>
                    <a:pt x="98" y="74"/>
                  </a:lnTo>
                  <a:lnTo>
                    <a:pt x="96" y="78"/>
                  </a:lnTo>
                  <a:lnTo>
                    <a:pt x="92" y="78"/>
                  </a:lnTo>
                  <a:lnTo>
                    <a:pt x="86" y="80"/>
                  </a:lnTo>
                  <a:lnTo>
                    <a:pt x="86" y="80"/>
                  </a:lnTo>
                  <a:lnTo>
                    <a:pt x="82" y="78"/>
                  </a:lnTo>
                  <a:lnTo>
                    <a:pt x="78" y="78"/>
                  </a:lnTo>
                  <a:lnTo>
                    <a:pt x="76" y="74"/>
                  </a:lnTo>
                  <a:lnTo>
                    <a:pt x="74" y="72"/>
                  </a:lnTo>
                  <a:lnTo>
                    <a:pt x="74" y="72"/>
                  </a:lnTo>
                  <a:close/>
                  <a:moveTo>
                    <a:pt x="136" y="60"/>
                  </a:moveTo>
                  <a:lnTo>
                    <a:pt x="136" y="60"/>
                  </a:lnTo>
                  <a:lnTo>
                    <a:pt x="130" y="60"/>
                  </a:lnTo>
                  <a:lnTo>
                    <a:pt x="124" y="56"/>
                  </a:lnTo>
                  <a:lnTo>
                    <a:pt x="122" y="50"/>
                  </a:lnTo>
                  <a:lnTo>
                    <a:pt x="120" y="44"/>
                  </a:lnTo>
                  <a:lnTo>
                    <a:pt x="120" y="44"/>
                  </a:lnTo>
                  <a:lnTo>
                    <a:pt x="122" y="38"/>
                  </a:lnTo>
                  <a:lnTo>
                    <a:pt x="124" y="34"/>
                  </a:lnTo>
                  <a:lnTo>
                    <a:pt x="130" y="30"/>
                  </a:lnTo>
                  <a:lnTo>
                    <a:pt x="136" y="28"/>
                  </a:lnTo>
                  <a:lnTo>
                    <a:pt x="136" y="28"/>
                  </a:lnTo>
                  <a:lnTo>
                    <a:pt x="142" y="30"/>
                  </a:lnTo>
                  <a:lnTo>
                    <a:pt x="148" y="34"/>
                  </a:lnTo>
                  <a:lnTo>
                    <a:pt x="150" y="38"/>
                  </a:lnTo>
                  <a:lnTo>
                    <a:pt x="152" y="44"/>
                  </a:lnTo>
                  <a:lnTo>
                    <a:pt x="152" y="44"/>
                  </a:lnTo>
                  <a:lnTo>
                    <a:pt x="150" y="50"/>
                  </a:lnTo>
                  <a:lnTo>
                    <a:pt x="148" y="56"/>
                  </a:lnTo>
                  <a:lnTo>
                    <a:pt x="142" y="60"/>
                  </a:lnTo>
                  <a:lnTo>
                    <a:pt x="136" y="60"/>
                  </a:lnTo>
                  <a:lnTo>
                    <a:pt x="136" y="60"/>
                  </a:lnTo>
                  <a:close/>
                  <a:moveTo>
                    <a:pt x="174" y="44"/>
                  </a:moveTo>
                  <a:lnTo>
                    <a:pt x="174" y="44"/>
                  </a:lnTo>
                  <a:lnTo>
                    <a:pt x="176" y="38"/>
                  </a:lnTo>
                  <a:lnTo>
                    <a:pt x="178" y="34"/>
                  </a:lnTo>
                  <a:lnTo>
                    <a:pt x="184" y="30"/>
                  </a:lnTo>
                  <a:lnTo>
                    <a:pt x="190" y="28"/>
                  </a:lnTo>
                  <a:lnTo>
                    <a:pt x="190" y="28"/>
                  </a:lnTo>
                  <a:lnTo>
                    <a:pt x="196" y="30"/>
                  </a:lnTo>
                  <a:lnTo>
                    <a:pt x="202" y="34"/>
                  </a:lnTo>
                  <a:lnTo>
                    <a:pt x="204" y="38"/>
                  </a:lnTo>
                  <a:lnTo>
                    <a:pt x="206" y="44"/>
                  </a:lnTo>
                  <a:lnTo>
                    <a:pt x="206" y="44"/>
                  </a:lnTo>
                  <a:lnTo>
                    <a:pt x="204" y="50"/>
                  </a:lnTo>
                  <a:lnTo>
                    <a:pt x="202" y="56"/>
                  </a:lnTo>
                  <a:lnTo>
                    <a:pt x="196" y="60"/>
                  </a:lnTo>
                  <a:lnTo>
                    <a:pt x="190" y="60"/>
                  </a:lnTo>
                  <a:lnTo>
                    <a:pt x="190" y="60"/>
                  </a:lnTo>
                  <a:lnTo>
                    <a:pt x="184" y="60"/>
                  </a:lnTo>
                  <a:lnTo>
                    <a:pt x="178" y="56"/>
                  </a:lnTo>
                  <a:lnTo>
                    <a:pt x="176" y="50"/>
                  </a:lnTo>
                  <a:lnTo>
                    <a:pt x="174" y="44"/>
                  </a:lnTo>
                  <a:lnTo>
                    <a:pt x="174" y="44"/>
                  </a:lnTo>
                  <a:close/>
                  <a:moveTo>
                    <a:pt x="220" y="44"/>
                  </a:moveTo>
                  <a:lnTo>
                    <a:pt x="220" y="44"/>
                  </a:lnTo>
                  <a:lnTo>
                    <a:pt x="222" y="38"/>
                  </a:lnTo>
                  <a:lnTo>
                    <a:pt x="226" y="34"/>
                  </a:lnTo>
                  <a:lnTo>
                    <a:pt x="230" y="30"/>
                  </a:lnTo>
                  <a:lnTo>
                    <a:pt x="236" y="28"/>
                  </a:lnTo>
                  <a:lnTo>
                    <a:pt x="236" y="28"/>
                  </a:lnTo>
                  <a:lnTo>
                    <a:pt x="242" y="30"/>
                  </a:lnTo>
                  <a:lnTo>
                    <a:pt x="248" y="34"/>
                  </a:lnTo>
                  <a:lnTo>
                    <a:pt x="252" y="38"/>
                  </a:lnTo>
                  <a:lnTo>
                    <a:pt x="252" y="44"/>
                  </a:lnTo>
                  <a:lnTo>
                    <a:pt x="252" y="44"/>
                  </a:lnTo>
                  <a:lnTo>
                    <a:pt x="252" y="50"/>
                  </a:lnTo>
                  <a:lnTo>
                    <a:pt x="248" y="56"/>
                  </a:lnTo>
                  <a:lnTo>
                    <a:pt x="242" y="60"/>
                  </a:lnTo>
                  <a:lnTo>
                    <a:pt x="236" y="60"/>
                  </a:lnTo>
                  <a:lnTo>
                    <a:pt x="236" y="60"/>
                  </a:lnTo>
                  <a:lnTo>
                    <a:pt x="230" y="60"/>
                  </a:lnTo>
                  <a:lnTo>
                    <a:pt x="226" y="56"/>
                  </a:lnTo>
                  <a:lnTo>
                    <a:pt x="222" y="50"/>
                  </a:lnTo>
                  <a:lnTo>
                    <a:pt x="220" y="44"/>
                  </a:lnTo>
                  <a:lnTo>
                    <a:pt x="220" y="44"/>
                  </a:lnTo>
                  <a:close/>
                  <a:moveTo>
                    <a:pt x="54" y="44"/>
                  </a:moveTo>
                  <a:lnTo>
                    <a:pt x="54" y="44"/>
                  </a:lnTo>
                  <a:lnTo>
                    <a:pt x="52" y="50"/>
                  </a:lnTo>
                  <a:lnTo>
                    <a:pt x="48" y="56"/>
                  </a:lnTo>
                  <a:lnTo>
                    <a:pt x="44" y="60"/>
                  </a:lnTo>
                  <a:lnTo>
                    <a:pt x="38" y="60"/>
                  </a:lnTo>
                  <a:lnTo>
                    <a:pt x="38" y="60"/>
                  </a:lnTo>
                  <a:lnTo>
                    <a:pt x="32" y="60"/>
                  </a:lnTo>
                  <a:lnTo>
                    <a:pt x="26" y="56"/>
                  </a:lnTo>
                  <a:lnTo>
                    <a:pt x="22" y="50"/>
                  </a:lnTo>
                  <a:lnTo>
                    <a:pt x="22" y="44"/>
                  </a:lnTo>
                  <a:lnTo>
                    <a:pt x="22" y="44"/>
                  </a:lnTo>
                  <a:lnTo>
                    <a:pt x="22" y="38"/>
                  </a:lnTo>
                  <a:lnTo>
                    <a:pt x="26" y="34"/>
                  </a:lnTo>
                  <a:lnTo>
                    <a:pt x="32" y="30"/>
                  </a:lnTo>
                  <a:lnTo>
                    <a:pt x="38" y="28"/>
                  </a:lnTo>
                  <a:lnTo>
                    <a:pt x="38" y="28"/>
                  </a:lnTo>
                  <a:lnTo>
                    <a:pt x="44" y="30"/>
                  </a:lnTo>
                  <a:lnTo>
                    <a:pt x="48" y="34"/>
                  </a:lnTo>
                  <a:lnTo>
                    <a:pt x="52" y="38"/>
                  </a:lnTo>
                  <a:lnTo>
                    <a:pt x="54" y="44"/>
                  </a:lnTo>
                  <a:lnTo>
                    <a:pt x="54" y="44"/>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defTabSz="1219270">
                <a:defRPr/>
              </a:pPr>
              <a:endParaRPr lang="zh-CN" altLang="en-US" sz="3201" kern="0" dirty="0">
                <a:latin typeface="微软雅黑" panose="020B0503020204020204" pitchFamily="34" charset="-122"/>
                <a:ea typeface="微软雅黑" panose="020B0503020204020204" pitchFamily="34" charset="-122"/>
              </a:endParaRPr>
            </a:p>
          </p:txBody>
        </p:sp>
        <p:sp>
          <p:nvSpPr>
            <p:cNvPr id="587" name="Freeform 511"/>
            <p:cNvSpPr>
              <a:spLocks/>
            </p:cNvSpPr>
            <p:nvPr/>
          </p:nvSpPr>
          <p:spPr bwMode="auto">
            <a:xfrm>
              <a:off x="10096585" y="3467156"/>
              <a:ext cx="238128" cy="60326"/>
            </a:xfrm>
            <a:custGeom>
              <a:avLst/>
              <a:gdLst/>
              <a:ahLst/>
              <a:cxnLst>
                <a:cxn ang="0">
                  <a:pos x="6" y="38"/>
                </a:cxn>
                <a:cxn ang="0">
                  <a:pos x="6" y="38"/>
                </a:cxn>
                <a:cxn ang="0">
                  <a:pos x="22" y="26"/>
                </a:cxn>
                <a:cxn ang="0">
                  <a:pos x="40" y="18"/>
                </a:cxn>
                <a:cxn ang="0">
                  <a:pos x="58" y="14"/>
                </a:cxn>
                <a:cxn ang="0">
                  <a:pos x="76" y="12"/>
                </a:cxn>
                <a:cxn ang="0">
                  <a:pos x="94" y="14"/>
                </a:cxn>
                <a:cxn ang="0">
                  <a:pos x="112" y="18"/>
                </a:cxn>
                <a:cxn ang="0">
                  <a:pos x="128" y="26"/>
                </a:cxn>
                <a:cxn ang="0">
                  <a:pos x="144" y="36"/>
                </a:cxn>
                <a:cxn ang="0">
                  <a:pos x="150" y="26"/>
                </a:cxn>
                <a:cxn ang="0">
                  <a:pos x="150" y="26"/>
                </a:cxn>
                <a:cxn ang="0">
                  <a:pos x="132" y="16"/>
                </a:cxn>
                <a:cxn ang="0">
                  <a:pos x="114" y="6"/>
                </a:cxn>
                <a:cxn ang="0">
                  <a:pos x="96" y="2"/>
                </a:cxn>
                <a:cxn ang="0">
                  <a:pos x="76" y="0"/>
                </a:cxn>
                <a:cxn ang="0">
                  <a:pos x="56" y="2"/>
                </a:cxn>
                <a:cxn ang="0">
                  <a:pos x="36" y="8"/>
                </a:cxn>
                <a:cxn ang="0">
                  <a:pos x="18" y="16"/>
                </a:cxn>
                <a:cxn ang="0">
                  <a:pos x="0" y="26"/>
                </a:cxn>
                <a:cxn ang="0">
                  <a:pos x="6" y="38"/>
                </a:cxn>
              </a:cxnLst>
              <a:rect l="0" t="0" r="r" b="b"/>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defTabSz="1219270">
                <a:defRPr/>
              </a:pPr>
              <a:endParaRPr lang="zh-CN" altLang="en-US" sz="3201" kern="0" dirty="0">
                <a:latin typeface="微软雅黑" panose="020B0503020204020204" pitchFamily="34" charset="-122"/>
                <a:ea typeface="微软雅黑" panose="020B0503020204020204" pitchFamily="34" charset="-122"/>
              </a:endParaRPr>
            </a:p>
          </p:txBody>
        </p:sp>
        <p:sp>
          <p:nvSpPr>
            <p:cNvPr id="588" name="Freeform 512"/>
            <p:cNvSpPr>
              <a:spLocks/>
            </p:cNvSpPr>
            <p:nvPr/>
          </p:nvSpPr>
          <p:spPr bwMode="auto">
            <a:xfrm>
              <a:off x="10125176" y="3524306"/>
              <a:ext cx="180977" cy="50800"/>
            </a:xfrm>
            <a:custGeom>
              <a:avLst/>
              <a:gdLst/>
              <a:ahLst/>
              <a:cxnLst>
                <a:cxn ang="0">
                  <a:pos x="114" y="22"/>
                </a:cxn>
                <a:cxn ang="0">
                  <a:pos x="114" y="22"/>
                </a:cxn>
                <a:cxn ang="0">
                  <a:pos x="102" y="12"/>
                </a:cxn>
                <a:cxn ang="0">
                  <a:pos x="88" y="6"/>
                </a:cxn>
                <a:cxn ang="0">
                  <a:pos x="72" y="2"/>
                </a:cxn>
                <a:cxn ang="0">
                  <a:pos x="58" y="0"/>
                </a:cxn>
                <a:cxn ang="0">
                  <a:pos x="42" y="2"/>
                </a:cxn>
                <a:cxn ang="0">
                  <a:pos x="28" y="6"/>
                </a:cxn>
                <a:cxn ang="0">
                  <a:pos x="14" y="12"/>
                </a:cxn>
                <a:cxn ang="0">
                  <a:pos x="0" y="22"/>
                </a:cxn>
                <a:cxn ang="0">
                  <a:pos x="8" y="32"/>
                </a:cxn>
                <a:cxn ang="0">
                  <a:pos x="8" y="32"/>
                </a:cxn>
                <a:cxn ang="0">
                  <a:pos x="8" y="32"/>
                </a:cxn>
                <a:cxn ang="0">
                  <a:pos x="8" y="32"/>
                </a:cxn>
                <a:cxn ang="0">
                  <a:pos x="18" y="24"/>
                </a:cxn>
                <a:cxn ang="0">
                  <a:pos x="30" y="18"/>
                </a:cxn>
                <a:cxn ang="0">
                  <a:pos x="44" y="14"/>
                </a:cxn>
                <a:cxn ang="0">
                  <a:pos x="58" y="12"/>
                </a:cxn>
                <a:cxn ang="0">
                  <a:pos x="72" y="14"/>
                </a:cxn>
                <a:cxn ang="0">
                  <a:pos x="84" y="16"/>
                </a:cxn>
                <a:cxn ang="0">
                  <a:pos x="96" y="24"/>
                </a:cxn>
                <a:cxn ang="0">
                  <a:pos x="108" y="32"/>
                </a:cxn>
                <a:cxn ang="0">
                  <a:pos x="114" y="22"/>
                </a:cxn>
              </a:cxnLst>
              <a:rect l="0" t="0" r="r" b="b"/>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8" y="32"/>
                  </a:lnTo>
                  <a:lnTo>
                    <a:pt x="8" y="3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defTabSz="1219270">
                <a:defRPr/>
              </a:pPr>
              <a:endParaRPr lang="zh-CN" altLang="en-US" sz="3201" kern="0" dirty="0">
                <a:latin typeface="微软雅黑" panose="020B0503020204020204" pitchFamily="34" charset="-122"/>
                <a:ea typeface="微软雅黑" panose="020B0503020204020204" pitchFamily="34" charset="-122"/>
              </a:endParaRPr>
            </a:p>
          </p:txBody>
        </p:sp>
        <p:sp>
          <p:nvSpPr>
            <p:cNvPr id="589" name="Freeform 513"/>
            <p:cNvSpPr>
              <a:spLocks/>
            </p:cNvSpPr>
            <p:nvPr/>
          </p:nvSpPr>
          <p:spPr bwMode="auto">
            <a:xfrm>
              <a:off x="10156916" y="3581448"/>
              <a:ext cx="120651" cy="47626"/>
            </a:xfrm>
            <a:custGeom>
              <a:avLst/>
              <a:gdLst/>
              <a:ahLst/>
              <a:cxnLst>
                <a:cxn ang="0">
                  <a:pos x="72" y="14"/>
                </a:cxn>
                <a:cxn ang="0">
                  <a:pos x="72" y="14"/>
                </a:cxn>
                <a:cxn ang="0">
                  <a:pos x="64" y="8"/>
                </a:cxn>
                <a:cxn ang="0">
                  <a:pos x="56" y="2"/>
                </a:cxn>
                <a:cxn ang="0">
                  <a:pos x="46" y="0"/>
                </a:cxn>
                <a:cxn ang="0">
                  <a:pos x="38" y="0"/>
                </a:cxn>
                <a:cxn ang="0">
                  <a:pos x="28" y="0"/>
                </a:cxn>
                <a:cxn ang="0">
                  <a:pos x="20" y="2"/>
                </a:cxn>
                <a:cxn ang="0">
                  <a:pos x="12" y="8"/>
                </a:cxn>
                <a:cxn ang="0">
                  <a:pos x="4" y="14"/>
                </a:cxn>
                <a:cxn ang="0">
                  <a:pos x="4" y="14"/>
                </a:cxn>
                <a:cxn ang="0">
                  <a:pos x="0" y="18"/>
                </a:cxn>
                <a:cxn ang="0">
                  <a:pos x="6" y="30"/>
                </a:cxn>
                <a:cxn ang="0">
                  <a:pos x="6" y="30"/>
                </a:cxn>
                <a:cxn ang="0">
                  <a:pos x="12" y="22"/>
                </a:cxn>
                <a:cxn ang="0">
                  <a:pos x="12" y="22"/>
                </a:cxn>
                <a:cxn ang="0">
                  <a:pos x="18" y="18"/>
                </a:cxn>
                <a:cxn ang="0">
                  <a:pos x="24" y="14"/>
                </a:cxn>
                <a:cxn ang="0">
                  <a:pos x="30" y="12"/>
                </a:cxn>
                <a:cxn ang="0">
                  <a:pos x="38" y="12"/>
                </a:cxn>
                <a:cxn ang="0">
                  <a:pos x="44" y="12"/>
                </a:cxn>
                <a:cxn ang="0">
                  <a:pos x="52" y="14"/>
                </a:cxn>
                <a:cxn ang="0">
                  <a:pos x="58" y="18"/>
                </a:cxn>
                <a:cxn ang="0">
                  <a:pos x="62" y="22"/>
                </a:cxn>
                <a:cxn ang="0">
                  <a:pos x="62" y="22"/>
                </a:cxn>
                <a:cxn ang="0">
                  <a:pos x="68" y="30"/>
                </a:cxn>
                <a:cxn ang="0">
                  <a:pos x="76" y="18"/>
                </a:cxn>
                <a:cxn ang="0">
                  <a:pos x="76" y="18"/>
                </a:cxn>
                <a:cxn ang="0">
                  <a:pos x="72" y="14"/>
                </a:cxn>
                <a:cxn ang="0">
                  <a:pos x="72" y="14"/>
                </a:cxn>
              </a:cxnLst>
              <a:rect l="0" t="0" r="r" b="b"/>
              <a:pathLst>
                <a:path w="76" h="30">
                  <a:moveTo>
                    <a:pt x="72" y="14"/>
                  </a:moveTo>
                  <a:lnTo>
                    <a:pt x="72" y="14"/>
                  </a:lnTo>
                  <a:lnTo>
                    <a:pt x="64" y="8"/>
                  </a:lnTo>
                  <a:lnTo>
                    <a:pt x="56" y="2"/>
                  </a:lnTo>
                  <a:lnTo>
                    <a:pt x="46" y="0"/>
                  </a:lnTo>
                  <a:lnTo>
                    <a:pt x="38" y="0"/>
                  </a:lnTo>
                  <a:lnTo>
                    <a:pt x="28" y="0"/>
                  </a:lnTo>
                  <a:lnTo>
                    <a:pt x="20" y="2"/>
                  </a:lnTo>
                  <a:lnTo>
                    <a:pt x="12" y="8"/>
                  </a:lnTo>
                  <a:lnTo>
                    <a:pt x="4" y="14"/>
                  </a:lnTo>
                  <a:lnTo>
                    <a:pt x="4" y="14"/>
                  </a:lnTo>
                  <a:lnTo>
                    <a:pt x="0" y="18"/>
                  </a:lnTo>
                  <a:lnTo>
                    <a:pt x="6" y="30"/>
                  </a:lnTo>
                  <a:lnTo>
                    <a:pt x="6" y="30"/>
                  </a:lnTo>
                  <a:lnTo>
                    <a:pt x="12" y="22"/>
                  </a:lnTo>
                  <a:lnTo>
                    <a:pt x="12" y="22"/>
                  </a:lnTo>
                  <a:lnTo>
                    <a:pt x="18" y="18"/>
                  </a:lnTo>
                  <a:lnTo>
                    <a:pt x="24" y="14"/>
                  </a:lnTo>
                  <a:lnTo>
                    <a:pt x="30" y="12"/>
                  </a:lnTo>
                  <a:lnTo>
                    <a:pt x="38" y="12"/>
                  </a:lnTo>
                  <a:lnTo>
                    <a:pt x="44" y="12"/>
                  </a:lnTo>
                  <a:lnTo>
                    <a:pt x="52" y="14"/>
                  </a:lnTo>
                  <a:lnTo>
                    <a:pt x="58" y="18"/>
                  </a:lnTo>
                  <a:lnTo>
                    <a:pt x="62" y="22"/>
                  </a:lnTo>
                  <a:lnTo>
                    <a:pt x="62" y="22"/>
                  </a:lnTo>
                  <a:lnTo>
                    <a:pt x="68" y="30"/>
                  </a:lnTo>
                  <a:lnTo>
                    <a:pt x="76" y="18"/>
                  </a:lnTo>
                  <a:lnTo>
                    <a:pt x="76" y="18"/>
                  </a:lnTo>
                  <a:lnTo>
                    <a:pt x="72" y="14"/>
                  </a:lnTo>
                  <a:lnTo>
                    <a:pt x="72" y="14"/>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defTabSz="1219270">
                <a:defRPr/>
              </a:pPr>
              <a:endParaRPr lang="zh-CN" altLang="en-US" sz="3201" kern="0" dirty="0">
                <a:latin typeface="微软雅黑" panose="020B0503020204020204" pitchFamily="34" charset="-122"/>
                <a:ea typeface="微软雅黑" panose="020B0503020204020204" pitchFamily="34" charset="-122"/>
              </a:endParaRPr>
            </a:p>
          </p:txBody>
        </p:sp>
        <p:sp>
          <p:nvSpPr>
            <p:cNvPr id="590" name="Rectangle 514"/>
            <p:cNvSpPr>
              <a:spLocks noChangeArrowheads="1"/>
            </p:cNvSpPr>
            <p:nvPr/>
          </p:nvSpPr>
          <p:spPr bwMode="auto">
            <a:xfrm>
              <a:off x="10210891" y="3673513"/>
              <a:ext cx="12701" cy="57150"/>
            </a:xfrm>
            <a:prstGeom prst="rect">
              <a:avLst/>
            </a:prstGeom>
            <a:grpFill/>
            <a:ln w="9525">
              <a:noFill/>
              <a:miter lim="800000"/>
              <a:headEnd/>
              <a:tailEnd/>
            </a:ln>
          </p:spPr>
          <p:txBody>
            <a:bodyPr vert="horz" wrap="square" lIns="121948" tIns="60974" rIns="121948" bIns="60974" numCol="1" anchor="t" anchorCtr="0" compatLnSpc="1">
              <a:prstTxWarp prst="textNoShape">
                <a:avLst/>
              </a:prstTxWarp>
            </a:bodyPr>
            <a:lstStyle/>
            <a:p>
              <a:pPr defTabSz="1219270">
                <a:defRPr/>
              </a:pPr>
              <a:endParaRPr lang="zh-CN" altLang="en-US" sz="3201" kern="0" dirty="0">
                <a:latin typeface="微软雅黑" panose="020B0503020204020204" pitchFamily="34" charset="-122"/>
                <a:ea typeface="微软雅黑" panose="020B0503020204020204" pitchFamily="34" charset="-122"/>
              </a:endParaRPr>
            </a:p>
          </p:txBody>
        </p:sp>
        <p:sp>
          <p:nvSpPr>
            <p:cNvPr id="591" name="Freeform 515"/>
            <p:cNvSpPr>
              <a:spLocks/>
            </p:cNvSpPr>
            <p:nvPr/>
          </p:nvSpPr>
          <p:spPr bwMode="auto">
            <a:xfrm>
              <a:off x="10194925" y="3635376"/>
              <a:ext cx="44450" cy="44450"/>
            </a:xfrm>
            <a:custGeom>
              <a:avLst/>
              <a:gdLst/>
              <a:ahLst/>
              <a:cxnLst>
                <a:cxn ang="0">
                  <a:pos x="14" y="0"/>
                </a:cxn>
                <a:cxn ang="0">
                  <a:pos x="14" y="0"/>
                </a:cxn>
                <a:cxn ang="0">
                  <a:pos x="8" y="0"/>
                </a:cxn>
                <a:cxn ang="0">
                  <a:pos x="4" y="4"/>
                </a:cxn>
                <a:cxn ang="0">
                  <a:pos x="0" y="8"/>
                </a:cxn>
                <a:cxn ang="0">
                  <a:pos x="0" y="14"/>
                </a:cxn>
                <a:cxn ang="0">
                  <a:pos x="0" y="14"/>
                </a:cxn>
                <a:cxn ang="0">
                  <a:pos x="0" y="20"/>
                </a:cxn>
                <a:cxn ang="0">
                  <a:pos x="4" y="24"/>
                </a:cxn>
                <a:cxn ang="0">
                  <a:pos x="8" y="26"/>
                </a:cxn>
                <a:cxn ang="0">
                  <a:pos x="14" y="28"/>
                </a:cxn>
                <a:cxn ang="0">
                  <a:pos x="14" y="28"/>
                </a:cxn>
                <a:cxn ang="0">
                  <a:pos x="20" y="26"/>
                </a:cxn>
                <a:cxn ang="0">
                  <a:pos x="24" y="24"/>
                </a:cxn>
                <a:cxn ang="0">
                  <a:pos x="26" y="20"/>
                </a:cxn>
                <a:cxn ang="0">
                  <a:pos x="28" y="14"/>
                </a:cxn>
                <a:cxn ang="0">
                  <a:pos x="28" y="14"/>
                </a:cxn>
                <a:cxn ang="0">
                  <a:pos x="26" y="8"/>
                </a:cxn>
                <a:cxn ang="0">
                  <a:pos x="24" y="4"/>
                </a:cxn>
                <a:cxn ang="0">
                  <a:pos x="20" y="0"/>
                </a:cxn>
                <a:cxn ang="0">
                  <a:pos x="14" y="0"/>
                </a:cxn>
                <a:cxn ang="0">
                  <a:pos x="14" y="0"/>
                </a:cxn>
              </a:cxnLst>
              <a:rect l="0" t="0" r="r" b="b"/>
              <a:pathLst>
                <a:path w="28" h="28">
                  <a:moveTo>
                    <a:pt x="14" y="0"/>
                  </a:moveTo>
                  <a:lnTo>
                    <a:pt x="14" y="0"/>
                  </a:lnTo>
                  <a:lnTo>
                    <a:pt x="8" y="0"/>
                  </a:lnTo>
                  <a:lnTo>
                    <a:pt x="4" y="4"/>
                  </a:lnTo>
                  <a:lnTo>
                    <a:pt x="0" y="8"/>
                  </a:lnTo>
                  <a:lnTo>
                    <a:pt x="0" y="14"/>
                  </a:lnTo>
                  <a:lnTo>
                    <a:pt x="0" y="14"/>
                  </a:lnTo>
                  <a:lnTo>
                    <a:pt x="0" y="20"/>
                  </a:lnTo>
                  <a:lnTo>
                    <a:pt x="4" y="24"/>
                  </a:lnTo>
                  <a:lnTo>
                    <a:pt x="8" y="26"/>
                  </a:lnTo>
                  <a:lnTo>
                    <a:pt x="14" y="28"/>
                  </a:lnTo>
                  <a:lnTo>
                    <a:pt x="14" y="28"/>
                  </a:lnTo>
                  <a:lnTo>
                    <a:pt x="20" y="26"/>
                  </a:lnTo>
                  <a:lnTo>
                    <a:pt x="24" y="24"/>
                  </a:lnTo>
                  <a:lnTo>
                    <a:pt x="26" y="20"/>
                  </a:lnTo>
                  <a:lnTo>
                    <a:pt x="28" y="14"/>
                  </a:lnTo>
                  <a:lnTo>
                    <a:pt x="28" y="14"/>
                  </a:lnTo>
                  <a:lnTo>
                    <a:pt x="26" y="8"/>
                  </a:lnTo>
                  <a:lnTo>
                    <a:pt x="24" y="4"/>
                  </a:lnTo>
                  <a:lnTo>
                    <a:pt x="20" y="0"/>
                  </a:lnTo>
                  <a:lnTo>
                    <a:pt x="14" y="0"/>
                  </a:lnTo>
                  <a:lnTo>
                    <a:pt x="14" y="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defTabSz="1219270">
                <a:defRPr/>
              </a:pPr>
              <a:endParaRPr lang="zh-CN" altLang="en-US" sz="3201" kern="0" dirty="0">
                <a:latin typeface="微软雅黑" panose="020B0503020204020204" pitchFamily="34" charset="-122"/>
                <a:ea typeface="微软雅黑" panose="020B0503020204020204" pitchFamily="34" charset="-122"/>
              </a:endParaRPr>
            </a:p>
          </p:txBody>
        </p:sp>
      </p:grpSp>
      <p:cxnSp>
        <p:nvCxnSpPr>
          <p:cNvPr id="594" name="直接连接符 593"/>
          <p:cNvCxnSpPr/>
          <p:nvPr/>
        </p:nvCxnSpPr>
        <p:spPr bwMode="auto">
          <a:xfrm>
            <a:off x="5905521" y="4948382"/>
            <a:ext cx="0" cy="672230"/>
          </a:xfrm>
          <a:prstGeom prst="line">
            <a:avLst/>
          </a:prstGeom>
          <a:noFill/>
          <a:ln w="15875" cmpd="sng">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oup 185"/>
          <p:cNvGrpSpPr>
            <a:grpSpLocks noChangeAspect="1"/>
          </p:cNvGrpSpPr>
          <p:nvPr/>
        </p:nvGrpSpPr>
        <p:grpSpPr bwMode="auto">
          <a:xfrm>
            <a:off x="5553562" y="4796030"/>
            <a:ext cx="447993" cy="221465"/>
            <a:chOff x="2629" y="733"/>
            <a:chExt cx="684" cy="268"/>
          </a:xfrm>
        </p:grpSpPr>
        <p:sp>
          <p:nvSpPr>
            <p:cNvPr id="501" name="Freeform 186"/>
            <p:cNvSpPr>
              <a:spLocks noChangeAspect="1"/>
            </p:cNvSpPr>
            <p:nvPr/>
          </p:nvSpPr>
          <p:spPr bwMode="auto">
            <a:xfrm>
              <a:off x="3111" y="807"/>
              <a:ext cx="202" cy="194"/>
            </a:xfrm>
            <a:custGeom>
              <a:avLst/>
              <a:gdLst/>
              <a:ahLst/>
              <a:cxnLst>
                <a:cxn ang="0">
                  <a:pos x="98" y="2"/>
                </a:cxn>
                <a:cxn ang="0">
                  <a:pos x="5" y="64"/>
                </a:cxn>
                <a:cxn ang="0">
                  <a:pos x="0" y="93"/>
                </a:cxn>
                <a:cxn ang="0">
                  <a:pos x="11" y="91"/>
                </a:cxn>
                <a:cxn ang="0">
                  <a:pos x="95" y="26"/>
                </a:cxn>
                <a:cxn ang="0">
                  <a:pos x="100" y="19"/>
                </a:cxn>
                <a:cxn ang="0">
                  <a:pos x="98" y="2"/>
                </a:cxn>
              </a:cxnLst>
              <a:rect l="0" t="0" r="r" b="b"/>
              <a:pathLst>
                <a:path w="101" h="97">
                  <a:moveTo>
                    <a:pt x="98" y="2"/>
                  </a:moveTo>
                  <a:cubicBezTo>
                    <a:pt x="95" y="0"/>
                    <a:pt x="5" y="64"/>
                    <a:pt x="5" y="64"/>
                  </a:cubicBezTo>
                  <a:cubicBezTo>
                    <a:pt x="0" y="93"/>
                    <a:pt x="0" y="93"/>
                    <a:pt x="0" y="93"/>
                  </a:cubicBezTo>
                  <a:cubicBezTo>
                    <a:pt x="0" y="93"/>
                    <a:pt x="3" y="97"/>
                    <a:pt x="11" y="91"/>
                  </a:cubicBezTo>
                  <a:cubicBezTo>
                    <a:pt x="34" y="71"/>
                    <a:pt x="92" y="28"/>
                    <a:pt x="95" y="26"/>
                  </a:cubicBezTo>
                  <a:cubicBezTo>
                    <a:pt x="99" y="22"/>
                    <a:pt x="99" y="21"/>
                    <a:pt x="100" y="19"/>
                  </a:cubicBezTo>
                  <a:cubicBezTo>
                    <a:pt x="100" y="19"/>
                    <a:pt x="101" y="3"/>
                    <a:pt x="98" y="2"/>
                  </a:cubicBez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2" name="Freeform 187"/>
            <p:cNvSpPr>
              <a:spLocks noChangeAspect="1"/>
            </p:cNvSpPr>
            <p:nvPr/>
          </p:nvSpPr>
          <p:spPr bwMode="auto">
            <a:xfrm>
              <a:off x="2629" y="733"/>
              <a:ext cx="678" cy="202"/>
            </a:xfrm>
            <a:custGeom>
              <a:avLst/>
              <a:gdLst/>
              <a:ahLst/>
              <a:cxnLst>
                <a:cxn ang="0">
                  <a:pos x="339" y="39"/>
                </a:cxn>
                <a:cxn ang="0">
                  <a:pos x="248" y="101"/>
                </a:cxn>
                <a:cxn ang="0">
                  <a:pos x="7" y="59"/>
                </a:cxn>
                <a:cxn ang="0">
                  <a:pos x="1" y="60"/>
                </a:cxn>
                <a:cxn ang="0">
                  <a:pos x="4" y="53"/>
                </a:cxn>
                <a:cxn ang="0">
                  <a:pos x="111" y="1"/>
                </a:cxn>
                <a:cxn ang="0">
                  <a:pos x="116" y="0"/>
                </a:cxn>
                <a:cxn ang="0">
                  <a:pos x="333" y="35"/>
                </a:cxn>
                <a:cxn ang="0">
                  <a:pos x="339" y="39"/>
                </a:cxn>
              </a:cxnLst>
              <a:rect l="0" t="0" r="r" b="b"/>
              <a:pathLst>
                <a:path w="339" h="101">
                  <a:moveTo>
                    <a:pt x="339" y="39"/>
                  </a:moveTo>
                  <a:cubicBezTo>
                    <a:pt x="248" y="101"/>
                    <a:pt x="248" y="101"/>
                    <a:pt x="248" y="101"/>
                  </a:cubicBezTo>
                  <a:cubicBezTo>
                    <a:pt x="146" y="85"/>
                    <a:pt x="15" y="61"/>
                    <a:pt x="7" y="59"/>
                  </a:cubicBezTo>
                  <a:cubicBezTo>
                    <a:pt x="2" y="58"/>
                    <a:pt x="1" y="60"/>
                    <a:pt x="1" y="60"/>
                  </a:cubicBezTo>
                  <a:cubicBezTo>
                    <a:pt x="1" y="60"/>
                    <a:pt x="0" y="55"/>
                    <a:pt x="4" y="53"/>
                  </a:cubicBezTo>
                  <a:cubicBezTo>
                    <a:pt x="6" y="51"/>
                    <a:pt x="106" y="5"/>
                    <a:pt x="111" y="1"/>
                  </a:cubicBezTo>
                  <a:cubicBezTo>
                    <a:pt x="113" y="0"/>
                    <a:pt x="116" y="0"/>
                    <a:pt x="116" y="0"/>
                  </a:cubicBezTo>
                  <a:cubicBezTo>
                    <a:pt x="116" y="0"/>
                    <a:pt x="330" y="35"/>
                    <a:pt x="333" y="35"/>
                  </a:cubicBezTo>
                  <a:cubicBezTo>
                    <a:pt x="337" y="36"/>
                    <a:pt x="339" y="39"/>
                    <a:pt x="339" y="39"/>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3" name="Freeform 188"/>
            <p:cNvSpPr>
              <a:spLocks noChangeAspect="1"/>
            </p:cNvSpPr>
            <p:nvPr/>
          </p:nvSpPr>
          <p:spPr bwMode="auto">
            <a:xfrm>
              <a:off x="3119" y="807"/>
              <a:ext cx="188" cy="130"/>
            </a:xfrm>
            <a:custGeom>
              <a:avLst/>
              <a:gdLst/>
              <a:ahLst/>
              <a:cxnLst>
                <a:cxn ang="0">
                  <a:pos x="94" y="2"/>
                </a:cxn>
                <a:cxn ang="0">
                  <a:pos x="93" y="0"/>
                </a:cxn>
                <a:cxn ang="0">
                  <a:pos x="0" y="63"/>
                </a:cxn>
                <a:cxn ang="0">
                  <a:pos x="2" y="65"/>
                </a:cxn>
                <a:cxn ang="0">
                  <a:pos x="94" y="2"/>
                </a:cxn>
              </a:cxnLst>
              <a:rect l="0" t="0" r="r" b="b"/>
              <a:pathLst>
                <a:path w="94" h="65">
                  <a:moveTo>
                    <a:pt x="94" y="2"/>
                  </a:moveTo>
                  <a:cubicBezTo>
                    <a:pt x="94" y="1"/>
                    <a:pt x="93" y="0"/>
                    <a:pt x="93" y="0"/>
                  </a:cubicBezTo>
                  <a:cubicBezTo>
                    <a:pt x="89" y="0"/>
                    <a:pt x="0" y="63"/>
                    <a:pt x="0" y="63"/>
                  </a:cubicBezTo>
                  <a:cubicBezTo>
                    <a:pt x="2" y="65"/>
                    <a:pt x="2" y="65"/>
                    <a:pt x="2" y="65"/>
                  </a:cubicBezTo>
                  <a:lnTo>
                    <a:pt x="94" y="2"/>
                  </a:lnTo>
                  <a:close/>
                </a:path>
              </a:pathLst>
            </a:custGeom>
            <a:solidFill>
              <a:srgbClr val="F9C270"/>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4" name="Freeform 189"/>
            <p:cNvSpPr>
              <a:spLocks noChangeAspect="1"/>
            </p:cNvSpPr>
            <p:nvPr/>
          </p:nvSpPr>
          <p:spPr bwMode="auto">
            <a:xfrm>
              <a:off x="2631" y="843"/>
              <a:ext cx="498" cy="156"/>
            </a:xfrm>
            <a:custGeom>
              <a:avLst/>
              <a:gdLst/>
              <a:ahLst/>
              <a:cxnLst>
                <a:cxn ang="0">
                  <a:pos x="249" y="49"/>
                </a:cxn>
                <a:cxn ang="0">
                  <a:pos x="245" y="42"/>
                </a:cxn>
                <a:cxn ang="0">
                  <a:pos x="6" y="1"/>
                </a:cxn>
                <a:cxn ang="0">
                  <a:pos x="0" y="4"/>
                </a:cxn>
                <a:cxn ang="0">
                  <a:pos x="0" y="19"/>
                </a:cxn>
                <a:cxn ang="0">
                  <a:pos x="6" y="30"/>
                </a:cxn>
                <a:cxn ang="0">
                  <a:pos x="240" y="76"/>
                </a:cxn>
                <a:cxn ang="0">
                  <a:pos x="249" y="70"/>
                </a:cxn>
                <a:cxn ang="0">
                  <a:pos x="249" y="49"/>
                </a:cxn>
              </a:cxnLst>
              <a:rect l="0" t="0" r="r" b="b"/>
              <a:pathLst>
                <a:path w="249" h="78">
                  <a:moveTo>
                    <a:pt x="249" y="49"/>
                  </a:moveTo>
                  <a:cubicBezTo>
                    <a:pt x="249" y="46"/>
                    <a:pt x="247" y="43"/>
                    <a:pt x="245" y="42"/>
                  </a:cubicBezTo>
                  <a:cubicBezTo>
                    <a:pt x="147" y="28"/>
                    <a:pt x="14" y="2"/>
                    <a:pt x="6" y="1"/>
                  </a:cubicBezTo>
                  <a:cubicBezTo>
                    <a:pt x="0" y="0"/>
                    <a:pt x="0" y="4"/>
                    <a:pt x="0" y="4"/>
                  </a:cubicBezTo>
                  <a:cubicBezTo>
                    <a:pt x="0" y="4"/>
                    <a:pt x="0" y="11"/>
                    <a:pt x="0" y="19"/>
                  </a:cubicBezTo>
                  <a:cubicBezTo>
                    <a:pt x="0" y="28"/>
                    <a:pt x="1" y="29"/>
                    <a:pt x="6" y="30"/>
                  </a:cubicBezTo>
                  <a:cubicBezTo>
                    <a:pt x="8" y="31"/>
                    <a:pt x="210" y="70"/>
                    <a:pt x="240" y="76"/>
                  </a:cubicBezTo>
                  <a:cubicBezTo>
                    <a:pt x="248" y="78"/>
                    <a:pt x="249" y="70"/>
                    <a:pt x="249" y="70"/>
                  </a:cubicBezTo>
                  <a:cubicBezTo>
                    <a:pt x="249" y="70"/>
                    <a:pt x="249" y="54"/>
                    <a:pt x="249" y="49"/>
                  </a:cubicBez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5" name="Freeform 190"/>
            <p:cNvSpPr>
              <a:spLocks noChangeAspect="1"/>
            </p:cNvSpPr>
            <p:nvPr/>
          </p:nvSpPr>
          <p:spPr bwMode="auto">
            <a:xfrm>
              <a:off x="2789" y="895"/>
              <a:ext cx="172" cy="70"/>
            </a:xfrm>
            <a:custGeom>
              <a:avLst/>
              <a:gdLst/>
              <a:ahLst/>
              <a:cxnLst>
                <a:cxn ang="0">
                  <a:pos x="172" y="70"/>
                </a:cxn>
                <a:cxn ang="0">
                  <a:pos x="0" y="36"/>
                </a:cxn>
                <a:cxn ang="0">
                  <a:pos x="0" y="0"/>
                </a:cxn>
                <a:cxn ang="0">
                  <a:pos x="172" y="34"/>
                </a:cxn>
                <a:cxn ang="0">
                  <a:pos x="172" y="70"/>
                </a:cxn>
              </a:cxnLst>
              <a:rect l="0" t="0" r="r" b="b"/>
              <a:pathLst>
                <a:path w="172" h="70">
                  <a:moveTo>
                    <a:pt x="172" y="70"/>
                  </a:moveTo>
                  <a:lnTo>
                    <a:pt x="0" y="36"/>
                  </a:lnTo>
                  <a:lnTo>
                    <a:pt x="0" y="0"/>
                  </a:lnTo>
                  <a:lnTo>
                    <a:pt x="172" y="34"/>
                  </a:lnTo>
                  <a:lnTo>
                    <a:pt x="172" y="7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6" name="Freeform 191"/>
            <p:cNvSpPr>
              <a:spLocks noChangeAspect="1"/>
            </p:cNvSpPr>
            <p:nvPr/>
          </p:nvSpPr>
          <p:spPr bwMode="auto">
            <a:xfrm>
              <a:off x="2961" y="929"/>
              <a:ext cx="2" cy="36"/>
            </a:xfrm>
            <a:custGeom>
              <a:avLst/>
              <a:gdLst/>
              <a:ahLst/>
              <a:cxnLst>
                <a:cxn ang="0">
                  <a:pos x="2" y="34"/>
                </a:cxn>
                <a:cxn ang="0">
                  <a:pos x="0" y="36"/>
                </a:cxn>
                <a:cxn ang="0">
                  <a:pos x="0" y="0"/>
                </a:cxn>
                <a:cxn ang="0">
                  <a:pos x="2" y="0"/>
                </a:cxn>
                <a:cxn ang="0">
                  <a:pos x="2" y="34"/>
                </a:cxn>
              </a:cxnLst>
              <a:rect l="0" t="0" r="r" b="b"/>
              <a:pathLst>
                <a:path w="2" h="36">
                  <a:moveTo>
                    <a:pt x="2" y="34"/>
                  </a:moveTo>
                  <a:lnTo>
                    <a:pt x="0" y="36"/>
                  </a:lnTo>
                  <a:lnTo>
                    <a:pt x="0" y="0"/>
                  </a:lnTo>
                  <a:lnTo>
                    <a:pt x="2" y="0"/>
                  </a:lnTo>
                  <a:lnTo>
                    <a:pt x="2" y="3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7" name="Freeform 192"/>
            <p:cNvSpPr>
              <a:spLocks noChangeAspect="1"/>
            </p:cNvSpPr>
            <p:nvPr/>
          </p:nvSpPr>
          <p:spPr bwMode="auto">
            <a:xfrm>
              <a:off x="2789" y="895"/>
              <a:ext cx="174" cy="34"/>
            </a:xfrm>
            <a:custGeom>
              <a:avLst/>
              <a:gdLst/>
              <a:ahLst/>
              <a:cxnLst>
                <a:cxn ang="0">
                  <a:pos x="172" y="34"/>
                </a:cxn>
                <a:cxn ang="0">
                  <a:pos x="0" y="0"/>
                </a:cxn>
                <a:cxn ang="0">
                  <a:pos x="2" y="0"/>
                </a:cxn>
                <a:cxn ang="0">
                  <a:pos x="174" y="34"/>
                </a:cxn>
                <a:cxn ang="0">
                  <a:pos x="172" y="34"/>
                </a:cxn>
              </a:cxnLst>
              <a:rect l="0" t="0" r="r" b="b"/>
              <a:pathLst>
                <a:path w="174" h="34">
                  <a:moveTo>
                    <a:pt x="172" y="34"/>
                  </a:moveTo>
                  <a:lnTo>
                    <a:pt x="0" y="0"/>
                  </a:lnTo>
                  <a:lnTo>
                    <a:pt x="2" y="0"/>
                  </a:lnTo>
                  <a:lnTo>
                    <a:pt x="174" y="34"/>
                  </a:lnTo>
                  <a:lnTo>
                    <a:pt x="172" y="3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8" name="Freeform 193"/>
            <p:cNvSpPr>
              <a:spLocks noChangeAspect="1"/>
            </p:cNvSpPr>
            <p:nvPr/>
          </p:nvSpPr>
          <p:spPr bwMode="auto">
            <a:xfrm>
              <a:off x="2645" y="865"/>
              <a:ext cx="14" cy="40"/>
            </a:xfrm>
            <a:custGeom>
              <a:avLst/>
              <a:gdLst/>
              <a:ahLst/>
              <a:cxnLst>
                <a:cxn ang="0">
                  <a:pos x="14" y="40"/>
                </a:cxn>
                <a:cxn ang="0">
                  <a:pos x="0" y="38"/>
                </a:cxn>
                <a:cxn ang="0">
                  <a:pos x="0" y="0"/>
                </a:cxn>
                <a:cxn ang="0">
                  <a:pos x="14" y="2"/>
                </a:cxn>
                <a:cxn ang="0">
                  <a:pos x="14" y="40"/>
                </a:cxn>
              </a:cxnLst>
              <a:rect l="0" t="0" r="r" b="b"/>
              <a:pathLst>
                <a:path w="14" h="40">
                  <a:moveTo>
                    <a:pt x="14" y="40"/>
                  </a:moveTo>
                  <a:lnTo>
                    <a:pt x="0" y="38"/>
                  </a:lnTo>
                  <a:lnTo>
                    <a:pt x="0" y="0"/>
                  </a:lnTo>
                  <a:lnTo>
                    <a:pt x="14" y="2"/>
                  </a:lnTo>
                  <a:lnTo>
                    <a:pt x="14"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09" name="Freeform 194"/>
            <p:cNvSpPr>
              <a:spLocks noChangeAspect="1"/>
            </p:cNvSpPr>
            <p:nvPr/>
          </p:nvSpPr>
          <p:spPr bwMode="auto">
            <a:xfrm>
              <a:off x="2659" y="867"/>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0" name="Freeform 195"/>
            <p:cNvSpPr>
              <a:spLocks noChangeAspect="1"/>
            </p:cNvSpPr>
            <p:nvPr/>
          </p:nvSpPr>
          <p:spPr bwMode="auto">
            <a:xfrm>
              <a:off x="2645" y="865"/>
              <a:ext cx="14" cy="2"/>
            </a:xfrm>
            <a:custGeom>
              <a:avLst/>
              <a:gdLst/>
              <a:ahLst/>
              <a:cxnLst>
                <a:cxn ang="0">
                  <a:pos x="14" y="2"/>
                </a:cxn>
                <a:cxn ang="0">
                  <a:pos x="0" y="0"/>
                </a:cxn>
                <a:cxn ang="0">
                  <a:pos x="2" y="0"/>
                </a:cxn>
                <a:cxn ang="0">
                  <a:pos x="14" y="2"/>
                </a:cxn>
                <a:cxn ang="0">
                  <a:pos x="14" y="2"/>
                </a:cxn>
              </a:cxnLst>
              <a:rect l="0" t="0" r="r" b="b"/>
              <a:pathLst>
                <a:path w="14" h="2">
                  <a:moveTo>
                    <a:pt x="14" y="2"/>
                  </a:moveTo>
                  <a:lnTo>
                    <a:pt x="0" y="0"/>
                  </a:lnTo>
                  <a:lnTo>
                    <a:pt x="2" y="0"/>
                  </a:lnTo>
                  <a:lnTo>
                    <a:pt x="14"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1" name="Freeform 196"/>
            <p:cNvSpPr>
              <a:spLocks noChangeAspect="1"/>
            </p:cNvSpPr>
            <p:nvPr/>
          </p:nvSpPr>
          <p:spPr bwMode="auto">
            <a:xfrm>
              <a:off x="2665" y="869"/>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2" name="Rectangle 197"/>
            <p:cNvSpPr>
              <a:spLocks noChangeAspect="1" noChangeArrowheads="1"/>
            </p:cNvSpPr>
            <p:nvPr/>
          </p:nvSpPr>
          <p:spPr bwMode="auto">
            <a:xfrm>
              <a:off x="2677" y="871"/>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3" name="Freeform 198"/>
            <p:cNvSpPr>
              <a:spLocks noChangeAspect="1"/>
            </p:cNvSpPr>
            <p:nvPr/>
          </p:nvSpPr>
          <p:spPr bwMode="auto">
            <a:xfrm>
              <a:off x="2665" y="86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4" name="Freeform 199"/>
            <p:cNvSpPr>
              <a:spLocks noChangeAspect="1"/>
            </p:cNvSpPr>
            <p:nvPr/>
          </p:nvSpPr>
          <p:spPr bwMode="auto">
            <a:xfrm>
              <a:off x="2685" y="873"/>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5" name="Rectangle 200"/>
            <p:cNvSpPr>
              <a:spLocks noChangeAspect="1" noChangeArrowheads="1"/>
            </p:cNvSpPr>
            <p:nvPr/>
          </p:nvSpPr>
          <p:spPr bwMode="auto">
            <a:xfrm>
              <a:off x="2697" y="875"/>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6" name="Freeform 201"/>
            <p:cNvSpPr>
              <a:spLocks noChangeAspect="1"/>
            </p:cNvSpPr>
            <p:nvPr/>
          </p:nvSpPr>
          <p:spPr bwMode="auto">
            <a:xfrm>
              <a:off x="2685" y="871"/>
              <a:ext cx="14" cy="4"/>
            </a:xfrm>
            <a:custGeom>
              <a:avLst/>
              <a:gdLst/>
              <a:ahLst/>
              <a:cxnLst>
                <a:cxn ang="0">
                  <a:pos x="12" y="4"/>
                </a:cxn>
                <a:cxn ang="0">
                  <a:pos x="0" y="2"/>
                </a:cxn>
                <a:cxn ang="0">
                  <a:pos x="2" y="0"/>
                </a:cxn>
                <a:cxn ang="0">
                  <a:pos x="14" y="4"/>
                </a:cxn>
                <a:cxn ang="0">
                  <a:pos x="12" y="4"/>
                </a:cxn>
              </a:cxnLst>
              <a:rect l="0" t="0" r="r" b="b"/>
              <a:pathLst>
                <a:path w="14" h="4">
                  <a:moveTo>
                    <a:pt x="12" y="4"/>
                  </a:moveTo>
                  <a:lnTo>
                    <a:pt x="0" y="2"/>
                  </a:lnTo>
                  <a:lnTo>
                    <a:pt x="2" y="0"/>
                  </a:lnTo>
                  <a:lnTo>
                    <a:pt x="14" y="4"/>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7" name="Freeform 202"/>
            <p:cNvSpPr>
              <a:spLocks noChangeAspect="1"/>
            </p:cNvSpPr>
            <p:nvPr/>
          </p:nvSpPr>
          <p:spPr bwMode="auto">
            <a:xfrm>
              <a:off x="2705" y="87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8" name="Freeform 203"/>
            <p:cNvSpPr>
              <a:spLocks noChangeAspect="1"/>
            </p:cNvSpPr>
            <p:nvPr/>
          </p:nvSpPr>
          <p:spPr bwMode="auto">
            <a:xfrm>
              <a:off x="2717" y="877"/>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19" name="Freeform 204"/>
            <p:cNvSpPr>
              <a:spLocks noChangeAspect="1"/>
            </p:cNvSpPr>
            <p:nvPr/>
          </p:nvSpPr>
          <p:spPr bwMode="auto">
            <a:xfrm>
              <a:off x="2705" y="875"/>
              <a:ext cx="14" cy="4"/>
            </a:xfrm>
            <a:custGeom>
              <a:avLst/>
              <a:gdLst/>
              <a:ahLst/>
              <a:cxnLst>
                <a:cxn ang="0">
                  <a:pos x="12" y="4"/>
                </a:cxn>
                <a:cxn ang="0">
                  <a:pos x="0" y="2"/>
                </a:cxn>
                <a:cxn ang="0">
                  <a:pos x="2" y="0"/>
                </a:cxn>
                <a:cxn ang="0">
                  <a:pos x="14" y="2"/>
                </a:cxn>
                <a:cxn ang="0">
                  <a:pos x="12" y="4"/>
                </a:cxn>
              </a:cxnLst>
              <a:rect l="0" t="0" r="r" b="b"/>
              <a:pathLst>
                <a:path w="14" h="4">
                  <a:moveTo>
                    <a:pt x="12" y="4"/>
                  </a:moveTo>
                  <a:lnTo>
                    <a:pt x="0" y="2"/>
                  </a:lnTo>
                  <a:lnTo>
                    <a:pt x="2"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0" name="Freeform 205"/>
            <p:cNvSpPr>
              <a:spLocks noChangeAspect="1"/>
            </p:cNvSpPr>
            <p:nvPr/>
          </p:nvSpPr>
          <p:spPr bwMode="auto">
            <a:xfrm>
              <a:off x="2725" y="879"/>
              <a:ext cx="12" cy="40"/>
            </a:xfrm>
            <a:custGeom>
              <a:avLst/>
              <a:gdLst/>
              <a:ahLst/>
              <a:cxnLst>
                <a:cxn ang="0">
                  <a:pos x="12" y="40"/>
                </a:cxn>
                <a:cxn ang="0">
                  <a:pos x="0" y="38"/>
                </a:cxn>
                <a:cxn ang="0">
                  <a:pos x="0" y="0"/>
                </a:cxn>
                <a:cxn ang="0">
                  <a:pos x="12" y="4"/>
                </a:cxn>
                <a:cxn ang="0">
                  <a:pos x="12" y="40"/>
                </a:cxn>
              </a:cxnLst>
              <a:rect l="0" t="0" r="r" b="b"/>
              <a:pathLst>
                <a:path w="12" h="40">
                  <a:moveTo>
                    <a:pt x="12" y="40"/>
                  </a:moveTo>
                  <a:lnTo>
                    <a:pt x="0" y="38"/>
                  </a:lnTo>
                  <a:lnTo>
                    <a:pt x="0" y="0"/>
                  </a:lnTo>
                  <a:lnTo>
                    <a:pt x="12" y="4"/>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1" name="Freeform 206"/>
            <p:cNvSpPr>
              <a:spLocks noChangeAspect="1"/>
            </p:cNvSpPr>
            <p:nvPr/>
          </p:nvSpPr>
          <p:spPr bwMode="auto">
            <a:xfrm>
              <a:off x="2737" y="881"/>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2" name="Freeform 207"/>
            <p:cNvSpPr>
              <a:spLocks noChangeAspect="1"/>
            </p:cNvSpPr>
            <p:nvPr/>
          </p:nvSpPr>
          <p:spPr bwMode="auto">
            <a:xfrm>
              <a:off x="2725" y="879"/>
              <a:ext cx="14" cy="4"/>
            </a:xfrm>
            <a:custGeom>
              <a:avLst/>
              <a:gdLst/>
              <a:ahLst/>
              <a:cxnLst>
                <a:cxn ang="0">
                  <a:pos x="12" y="4"/>
                </a:cxn>
                <a:cxn ang="0">
                  <a:pos x="0" y="0"/>
                </a:cxn>
                <a:cxn ang="0">
                  <a:pos x="2" y="0"/>
                </a:cxn>
                <a:cxn ang="0">
                  <a:pos x="14" y="2"/>
                </a:cxn>
                <a:cxn ang="0">
                  <a:pos x="12" y="4"/>
                </a:cxn>
              </a:cxnLst>
              <a:rect l="0" t="0" r="r" b="b"/>
              <a:pathLst>
                <a:path w="14" h="4">
                  <a:moveTo>
                    <a:pt x="12" y="4"/>
                  </a:moveTo>
                  <a:lnTo>
                    <a:pt x="0" y="0"/>
                  </a:lnTo>
                  <a:lnTo>
                    <a:pt x="2"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3" name="Freeform 208"/>
            <p:cNvSpPr>
              <a:spLocks noChangeAspect="1"/>
            </p:cNvSpPr>
            <p:nvPr/>
          </p:nvSpPr>
          <p:spPr bwMode="auto">
            <a:xfrm>
              <a:off x="2745" y="883"/>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4" name="Freeform 209"/>
            <p:cNvSpPr>
              <a:spLocks noChangeAspect="1"/>
            </p:cNvSpPr>
            <p:nvPr/>
          </p:nvSpPr>
          <p:spPr bwMode="auto">
            <a:xfrm>
              <a:off x="2757" y="885"/>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5" name="Freeform 210"/>
            <p:cNvSpPr>
              <a:spLocks noChangeAspect="1"/>
            </p:cNvSpPr>
            <p:nvPr/>
          </p:nvSpPr>
          <p:spPr bwMode="auto">
            <a:xfrm>
              <a:off x="2745" y="883"/>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6" name="Freeform 211"/>
            <p:cNvSpPr>
              <a:spLocks noChangeAspect="1"/>
            </p:cNvSpPr>
            <p:nvPr/>
          </p:nvSpPr>
          <p:spPr bwMode="auto">
            <a:xfrm>
              <a:off x="2765" y="88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7" name="Freeform 212"/>
            <p:cNvSpPr>
              <a:spLocks noChangeAspect="1"/>
            </p:cNvSpPr>
            <p:nvPr/>
          </p:nvSpPr>
          <p:spPr bwMode="auto">
            <a:xfrm>
              <a:off x="2777" y="889"/>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8" name="Freeform 213"/>
            <p:cNvSpPr>
              <a:spLocks noChangeAspect="1"/>
            </p:cNvSpPr>
            <p:nvPr/>
          </p:nvSpPr>
          <p:spPr bwMode="auto">
            <a:xfrm>
              <a:off x="2765" y="887"/>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29" name="Freeform 214"/>
            <p:cNvSpPr>
              <a:spLocks noChangeAspect="1"/>
            </p:cNvSpPr>
            <p:nvPr/>
          </p:nvSpPr>
          <p:spPr bwMode="auto">
            <a:xfrm>
              <a:off x="2977" y="929"/>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0" name="Freeform 215"/>
            <p:cNvSpPr>
              <a:spLocks noChangeAspect="1"/>
            </p:cNvSpPr>
            <p:nvPr/>
          </p:nvSpPr>
          <p:spPr bwMode="auto">
            <a:xfrm>
              <a:off x="2989" y="929"/>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1" name="Freeform 216"/>
            <p:cNvSpPr>
              <a:spLocks noChangeAspect="1"/>
            </p:cNvSpPr>
            <p:nvPr/>
          </p:nvSpPr>
          <p:spPr bwMode="auto">
            <a:xfrm>
              <a:off x="2977" y="927"/>
              <a:ext cx="14" cy="4"/>
            </a:xfrm>
            <a:custGeom>
              <a:avLst/>
              <a:gdLst/>
              <a:ahLst/>
              <a:cxnLst>
                <a:cxn ang="0">
                  <a:pos x="12" y="4"/>
                </a:cxn>
                <a:cxn ang="0">
                  <a:pos x="0" y="2"/>
                </a:cxn>
                <a:cxn ang="0">
                  <a:pos x="0" y="0"/>
                </a:cxn>
                <a:cxn ang="0">
                  <a:pos x="14" y="2"/>
                </a:cxn>
                <a:cxn ang="0">
                  <a:pos x="12" y="4"/>
                </a:cxn>
              </a:cxnLst>
              <a:rect l="0" t="0" r="r" b="b"/>
              <a:pathLst>
                <a:path w="14" h="4">
                  <a:moveTo>
                    <a:pt x="12" y="4"/>
                  </a:moveTo>
                  <a:lnTo>
                    <a:pt x="0" y="2"/>
                  </a:lnTo>
                  <a:lnTo>
                    <a:pt x="0" y="0"/>
                  </a:lnTo>
                  <a:lnTo>
                    <a:pt x="14" y="2"/>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2" name="Freeform 217"/>
            <p:cNvSpPr>
              <a:spLocks noChangeAspect="1"/>
            </p:cNvSpPr>
            <p:nvPr/>
          </p:nvSpPr>
          <p:spPr bwMode="auto">
            <a:xfrm>
              <a:off x="2997" y="931"/>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3" name="Freeform 218"/>
            <p:cNvSpPr>
              <a:spLocks noChangeAspect="1"/>
            </p:cNvSpPr>
            <p:nvPr/>
          </p:nvSpPr>
          <p:spPr bwMode="auto">
            <a:xfrm>
              <a:off x="3009" y="933"/>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4" name="Freeform 219"/>
            <p:cNvSpPr>
              <a:spLocks noChangeAspect="1"/>
            </p:cNvSpPr>
            <p:nvPr/>
          </p:nvSpPr>
          <p:spPr bwMode="auto">
            <a:xfrm>
              <a:off x="2995" y="931"/>
              <a:ext cx="16" cy="2"/>
            </a:xfrm>
            <a:custGeom>
              <a:avLst/>
              <a:gdLst/>
              <a:ahLst/>
              <a:cxnLst>
                <a:cxn ang="0">
                  <a:pos x="14" y="2"/>
                </a:cxn>
                <a:cxn ang="0">
                  <a:pos x="0" y="0"/>
                </a:cxn>
                <a:cxn ang="0">
                  <a:pos x="2" y="0"/>
                </a:cxn>
                <a:cxn ang="0">
                  <a:pos x="16" y="2"/>
                </a:cxn>
                <a:cxn ang="0">
                  <a:pos x="14" y="2"/>
                </a:cxn>
              </a:cxnLst>
              <a:rect l="0" t="0" r="r" b="b"/>
              <a:pathLst>
                <a:path w="16" h="2">
                  <a:moveTo>
                    <a:pt x="14" y="2"/>
                  </a:moveTo>
                  <a:lnTo>
                    <a:pt x="0" y="0"/>
                  </a:lnTo>
                  <a:lnTo>
                    <a:pt x="2" y="0"/>
                  </a:lnTo>
                  <a:lnTo>
                    <a:pt x="16"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5" name="Freeform 220"/>
            <p:cNvSpPr>
              <a:spLocks noChangeAspect="1"/>
            </p:cNvSpPr>
            <p:nvPr/>
          </p:nvSpPr>
          <p:spPr bwMode="auto">
            <a:xfrm>
              <a:off x="3015" y="935"/>
              <a:ext cx="14" cy="40"/>
            </a:xfrm>
            <a:custGeom>
              <a:avLst/>
              <a:gdLst/>
              <a:ahLst/>
              <a:cxnLst>
                <a:cxn ang="0">
                  <a:pos x="14" y="40"/>
                </a:cxn>
                <a:cxn ang="0">
                  <a:pos x="0" y="38"/>
                </a:cxn>
                <a:cxn ang="0">
                  <a:pos x="0" y="0"/>
                </a:cxn>
                <a:cxn ang="0">
                  <a:pos x="14" y="2"/>
                </a:cxn>
                <a:cxn ang="0">
                  <a:pos x="14" y="40"/>
                </a:cxn>
              </a:cxnLst>
              <a:rect l="0" t="0" r="r" b="b"/>
              <a:pathLst>
                <a:path w="14" h="40">
                  <a:moveTo>
                    <a:pt x="14" y="40"/>
                  </a:moveTo>
                  <a:lnTo>
                    <a:pt x="0" y="38"/>
                  </a:lnTo>
                  <a:lnTo>
                    <a:pt x="0" y="0"/>
                  </a:lnTo>
                  <a:lnTo>
                    <a:pt x="14" y="2"/>
                  </a:lnTo>
                  <a:lnTo>
                    <a:pt x="14"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6" name="Freeform 221"/>
            <p:cNvSpPr>
              <a:spLocks noChangeAspect="1"/>
            </p:cNvSpPr>
            <p:nvPr/>
          </p:nvSpPr>
          <p:spPr bwMode="auto">
            <a:xfrm>
              <a:off x="3029" y="937"/>
              <a:ext cx="1" cy="38"/>
            </a:xfrm>
            <a:custGeom>
              <a:avLst/>
              <a:gdLst/>
              <a:ahLst/>
              <a:cxnLst>
                <a:cxn ang="0">
                  <a:pos x="0" y="36"/>
                </a:cxn>
                <a:cxn ang="0">
                  <a:pos x="0" y="38"/>
                </a:cxn>
                <a:cxn ang="0">
                  <a:pos x="0" y="0"/>
                </a:cxn>
                <a:cxn ang="0">
                  <a:pos x="0" y="0"/>
                </a:cxn>
                <a:cxn ang="0">
                  <a:pos x="0" y="36"/>
                </a:cxn>
              </a:cxnLst>
              <a:rect l="0" t="0" r="r" b="b"/>
              <a:pathLst>
                <a:path h="38">
                  <a:moveTo>
                    <a:pt x="0" y="36"/>
                  </a:moveTo>
                  <a:lnTo>
                    <a:pt x="0" y="38"/>
                  </a:lnTo>
                  <a:lnTo>
                    <a:pt x="0" y="0"/>
                  </a:lnTo>
                  <a:lnTo>
                    <a:pt x="0" y="0"/>
                  </a:lnTo>
                  <a:lnTo>
                    <a:pt x="0"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7" name="Freeform 222"/>
            <p:cNvSpPr>
              <a:spLocks noChangeAspect="1"/>
            </p:cNvSpPr>
            <p:nvPr/>
          </p:nvSpPr>
          <p:spPr bwMode="auto">
            <a:xfrm>
              <a:off x="3015" y="935"/>
              <a:ext cx="14" cy="2"/>
            </a:xfrm>
            <a:custGeom>
              <a:avLst/>
              <a:gdLst/>
              <a:ahLst/>
              <a:cxnLst>
                <a:cxn ang="0">
                  <a:pos x="14" y="2"/>
                </a:cxn>
                <a:cxn ang="0">
                  <a:pos x="0" y="0"/>
                </a:cxn>
                <a:cxn ang="0">
                  <a:pos x="2" y="0"/>
                </a:cxn>
                <a:cxn ang="0">
                  <a:pos x="14" y="2"/>
                </a:cxn>
                <a:cxn ang="0">
                  <a:pos x="14" y="2"/>
                </a:cxn>
              </a:cxnLst>
              <a:rect l="0" t="0" r="r" b="b"/>
              <a:pathLst>
                <a:path w="14" h="2">
                  <a:moveTo>
                    <a:pt x="14" y="2"/>
                  </a:moveTo>
                  <a:lnTo>
                    <a:pt x="0" y="0"/>
                  </a:lnTo>
                  <a:lnTo>
                    <a:pt x="2" y="0"/>
                  </a:lnTo>
                  <a:lnTo>
                    <a:pt x="14" y="2"/>
                  </a:lnTo>
                  <a:lnTo>
                    <a:pt x="14"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8" name="Freeform 223"/>
            <p:cNvSpPr>
              <a:spLocks noChangeAspect="1"/>
            </p:cNvSpPr>
            <p:nvPr/>
          </p:nvSpPr>
          <p:spPr bwMode="auto">
            <a:xfrm>
              <a:off x="3035" y="939"/>
              <a:ext cx="12" cy="40"/>
            </a:xfrm>
            <a:custGeom>
              <a:avLst/>
              <a:gdLst/>
              <a:ahLst/>
              <a:cxnLst>
                <a:cxn ang="0">
                  <a:pos x="12" y="40"/>
                </a:cxn>
                <a:cxn ang="0">
                  <a:pos x="0" y="36"/>
                </a:cxn>
                <a:cxn ang="0">
                  <a:pos x="0" y="0"/>
                </a:cxn>
                <a:cxn ang="0">
                  <a:pos x="12" y="2"/>
                </a:cxn>
                <a:cxn ang="0">
                  <a:pos x="12" y="40"/>
                </a:cxn>
              </a:cxnLst>
              <a:rect l="0" t="0" r="r" b="b"/>
              <a:pathLst>
                <a:path w="12" h="40">
                  <a:moveTo>
                    <a:pt x="12" y="40"/>
                  </a:moveTo>
                  <a:lnTo>
                    <a:pt x="0" y="36"/>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39" name="Freeform 224"/>
            <p:cNvSpPr>
              <a:spLocks noChangeAspect="1"/>
            </p:cNvSpPr>
            <p:nvPr/>
          </p:nvSpPr>
          <p:spPr bwMode="auto">
            <a:xfrm>
              <a:off x="3047" y="941"/>
              <a:ext cx="2" cy="38"/>
            </a:xfrm>
            <a:custGeom>
              <a:avLst/>
              <a:gdLst/>
              <a:ahLst/>
              <a:cxnLst>
                <a:cxn ang="0">
                  <a:pos x="2" y="36"/>
                </a:cxn>
                <a:cxn ang="0">
                  <a:pos x="0" y="38"/>
                </a:cxn>
                <a:cxn ang="0">
                  <a:pos x="0" y="0"/>
                </a:cxn>
                <a:cxn ang="0">
                  <a:pos x="2" y="0"/>
                </a:cxn>
                <a:cxn ang="0">
                  <a:pos x="2" y="36"/>
                </a:cxn>
              </a:cxnLst>
              <a:rect l="0" t="0" r="r" b="b"/>
              <a:pathLst>
                <a:path w="2" h="38">
                  <a:moveTo>
                    <a:pt x="2" y="36"/>
                  </a:moveTo>
                  <a:lnTo>
                    <a:pt x="0" y="38"/>
                  </a:lnTo>
                  <a:lnTo>
                    <a:pt x="0" y="0"/>
                  </a:lnTo>
                  <a:lnTo>
                    <a:pt x="2" y="0"/>
                  </a:lnTo>
                  <a:lnTo>
                    <a:pt x="2" y="36"/>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0" name="Freeform 225"/>
            <p:cNvSpPr>
              <a:spLocks noChangeAspect="1"/>
            </p:cNvSpPr>
            <p:nvPr/>
          </p:nvSpPr>
          <p:spPr bwMode="auto">
            <a:xfrm>
              <a:off x="3035" y="93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1" name="Freeform 226"/>
            <p:cNvSpPr>
              <a:spLocks noChangeAspect="1"/>
            </p:cNvSpPr>
            <p:nvPr/>
          </p:nvSpPr>
          <p:spPr bwMode="auto">
            <a:xfrm>
              <a:off x="3055" y="943"/>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2" name="Rectangle 227"/>
            <p:cNvSpPr>
              <a:spLocks noChangeAspect="1" noChangeArrowheads="1"/>
            </p:cNvSpPr>
            <p:nvPr/>
          </p:nvSpPr>
          <p:spPr bwMode="auto">
            <a:xfrm>
              <a:off x="3067" y="945"/>
              <a:ext cx="2" cy="36"/>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3" name="Freeform 228"/>
            <p:cNvSpPr>
              <a:spLocks noChangeAspect="1"/>
            </p:cNvSpPr>
            <p:nvPr/>
          </p:nvSpPr>
          <p:spPr bwMode="auto">
            <a:xfrm>
              <a:off x="3055" y="943"/>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4" name="Freeform 229"/>
            <p:cNvSpPr>
              <a:spLocks noChangeAspect="1"/>
            </p:cNvSpPr>
            <p:nvPr/>
          </p:nvSpPr>
          <p:spPr bwMode="auto">
            <a:xfrm>
              <a:off x="3075" y="947"/>
              <a:ext cx="12" cy="38"/>
            </a:xfrm>
            <a:custGeom>
              <a:avLst/>
              <a:gdLst/>
              <a:ahLst/>
              <a:cxnLst>
                <a:cxn ang="0">
                  <a:pos x="12" y="38"/>
                </a:cxn>
                <a:cxn ang="0">
                  <a:pos x="0" y="36"/>
                </a:cxn>
                <a:cxn ang="0">
                  <a:pos x="0" y="0"/>
                </a:cxn>
                <a:cxn ang="0">
                  <a:pos x="12" y="2"/>
                </a:cxn>
                <a:cxn ang="0">
                  <a:pos x="12" y="38"/>
                </a:cxn>
              </a:cxnLst>
              <a:rect l="0" t="0" r="r" b="b"/>
              <a:pathLst>
                <a:path w="12" h="38">
                  <a:moveTo>
                    <a:pt x="12" y="38"/>
                  </a:moveTo>
                  <a:lnTo>
                    <a:pt x="0" y="36"/>
                  </a:lnTo>
                  <a:lnTo>
                    <a:pt x="0" y="0"/>
                  </a:lnTo>
                  <a:lnTo>
                    <a:pt x="12" y="2"/>
                  </a:lnTo>
                  <a:lnTo>
                    <a:pt x="12" y="38"/>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5" name="Freeform 230"/>
            <p:cNvSpPr>
              <a:spLocks noChangeAspect="1"/>
            </p:cNvSpPr>
            <p:nvPr/>
          </p:nvSpPr>
          <p:spPr bwMode="auto">
            <a:xfrm>
              <a:off x="3087" y="947"/>
              <a:ext cx="2" cy="38"/>
            </a:xfrm>
            <a:custGeom>
              <a:avLst/>
              <a:gdLst/>
              <a:ahLst/>
              <a:cxnLst>
                <a:cxn ang="0">
                  <a:pos x="2" y="38"/>
                </a:cxn>
                <a:cxn ang="0">
                  <a:pos x="0" y="38"/>
                </a:cxn>
                <a:cxn ang="0">
                  <a:pos x="0" y="2"/>
                </a:cxn>
                <a:cxn ang="0">
                  <a:pos x="2" y="0"/>
                </a:cxn>
                <a:cxn ang="0">
                  <a:pos x="2" y="38"/>
                </a:cxn>
              </a:cxnLst>
              <a:rect l="0" t="0" r="r" b="b"/>
              <a:pathLst>
                <a:path w="2" h="38">
                  <a:moveTo>
                    <a:pt x="2" y="38"/>
                  </a:moveTo>
                  <a:lnTo>
                    <a:pt x="0" y="38"/>
                  </a:lnTo>
                  <a:lnTo>
                    <a:pt x="0" y="2"/>
                  </a:lnTo>
                  <a:lnTo>
                    <a:pt x="2" y="0"/>
                  </a:lnTo>
                  <a:lnTo>
                    <a:pt x="2" y="38"/>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6" name="Freeform 231"/>
            <p:cNvSpPr>
              <a:spLocks noChangeAspect="1"/>
            </p:cNvSpPr>
            <p:nvPr/>
          </p:nvSpPr>
          <p:spPr bwMode="auto">
            <a:xfrm>
              <a:off x="3075" y="945"/>
              <a:ext cx="14" cy="4"/>
            </a:xfrm>
            <a:custGeom>
              <a:avLst/>
              <a:gdLst/>
              <a:ahLst/>
              <a:cxnLst>
                <a:cxn ang="0">
                  <a:pos x="12" y="4"/>
                </a:cxn>
                <a:cxn ang="0">
                  <a:pos x="0" y="2"/>
                </a:cxn>
                <a:cxn ang="0">
                  <a:pos x="2" y="0"/>
                </a:cxn>
                <a:cxn ang="0">
                  <a:pos x="14" y="4"/>
                </a:cxn>
                <a:cxn ang="0">
                  <a:pos x="12" y="4"/>
                </a:cxn>
              </a:cxnLst>
              <a:rect l="0" t="0" r="r" b="b"/>
              <a:pathLst>
                <a:path w="14" h="4">
                  <a:moveTo>
                    <a:pt x="12" y="4"/>
                  </a:moveTo>
                  <a:lnTo>
                    <a:pt x="0" y="2"/>
                  </a:lnTo>
                  <a:lnTo>
                    <a:pt x="2" y="0"/>
                  </a:lnTo>
                  <a:lnTo>
                    <a:pt x="14" y="4"/>
                  </a:lnTo>
                  <a:lnTo>
                    <a:pt x="12" y="4"/>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7" name="Freeform 232"/>
            <p:cNvSpPr>
              <a:spLocks noChangeAspect="1"/>
            </p:cNvSpPr>
            <p:nvPr/>
          </p:nvSpPr>
          <p:spPr bwMode="auto">
            <a:xfrm>
              <a:off x="3095" y="949"/>
              <a:ext cx="12" cy="40"/>
            </a:xfrm>
            <a:custGeom>
              <a:avLst/>
              <a:gdLst/>
              <a:ahLst/>
              <a:cxnLst>
                <a:cxn ang="0">
                  <a:pos x="12" y="40"/>
                </a:cxn>
                <a:cxn ang="0">
                  <a:pos x="0" y="38"/>
                </a:cxn>
                <a:cxn ang="0">
                  <a:pos x="0" y="0"/>
                </a:cxn>
                <a:cxn ang="0">
                  <a:pos x="12" y="2"/>
                </a:cxn>
                <a:cxn ang="0">
                  <a:pos x="12" y="40"/>
                </a:cxn>
              </a:cxnLst>
              <a:rect l="0" t="0" r="r" b="b"/>
              <a:pathLst>
                <a:path w="12" h="40">
                  <a:moveTo>
                    <a:pt x="12" y="40"/>
                  </a:moveTo>
                  <a:lnTo>
                    <a:pt x="0" y="38"/>
                  </a:lnTo>
                  <a:lnTo>
                    <a:pt x="0" y="0"/>
                  </a:lnTo>
                  <a:lnTo>
                    <a:pt x="12" y="2"/>
                  </a:lnTo>
                  <a:lnTo>
                    <a:pt x="12" y="4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8" name="Rectangle 233"/>
            <p:cNvSpPr>
              <a:spLocks noChangeAspect="1" noChangeArrowheads="1"/>
            </p:cNvSpPr>
            <p:nvPr/>
          </p:nvSpPr>
          <p:spPr bwMode="auto">
            <a:xfrm>
              <a:off x="3107" y="951"/>
              <a:ext cx="2" cy="38"/>
            </a:xfrm>
            <a:prstGeom prst="rect">
              <a:avLst/>
            </a:prstGeom>
            <a:solidFill>
              <a:srgbClr val="E48E1A"/>
            </a:solidFill>
            <a:ln w="9525">
              <a:noFill/>
              <a:miter lim="800000"/>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49" name="Freeform 234"/>
            <p:cNvSpPr>
              <a:spLocks noChangeAspect="1"/>
            </p:cNvSpPr>
            <p:nvPr/>
          </p:nvSpPr>
          <p:spPr bwMode="auto">
            <a:xfrm>
              <a:off x="3095" y="949"/>
              <a:ext cx="14" cy="2"/>
            </a:xfrm>
            <a:custGeom>
              <a:avLst/>
              <a:gdLst/>
              <a:ahLst/>
              <a:cxnLst>
                <a:cxn ang="0">
                  <a:pos x="12" y="2"/>
                </a:cxn>
                <a:cxn ang="0">
                  <a:pos x="0" y="0"/>
                </a:cxn>
                <a:cxn ang="0">
                  <a:pos x="2" y="0"/>
                </a:cxn>
                <a:cxn ang="0">
                  <a:pos x="14" y="2"/>
                </a:cxn>
                <a:cxn ang="0">
                  <a:pos x="12" y="2"/>
                </a:cxn>
              </a:cxnLst>
              <a:rect l="0" t="0" r="r" b="b"/>
              <a:pathLst>
                <a:path w="14" h="2">
                  <a:moveTo>
                    <a:pt x="12" y="2"/>
                  </a:moveTo>
                  <a:lnTo>
                    <a:pt x="0" y="0"/>
                  </a:lnTo>
                  <a:lnTo>
                    <a:pt x="2" y="0"/>
                  </a:lnTo>
                  <a:lnTo>
                    <a:pt x="14" y="2"/>
                  </a:lnTo>
                  <a:lnTo>
                    <a:pt x="12" y="2"/>
                  </a:lnTo>
                  <a:close/>
                </a:path>
              </a:pathLst>
            </a:custGeom>
            <a:solidFill>
              <a:srgbClr val="E48E1A"/>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0" name="Freeform 235"/>
            <p:cNvSpPr>
              <a:spLocks noChangeAspect="1"/>
            </p:cNvSpPr>
            <p:nvPr/>
          </p:nvSpPr>
          <p:spPr bwMode="auto">
            <a:xfrm>
              <a:off x="2843" y="915"/>
              <a:ext cx="20" cy="26"/>
            </a:xfrm>
            <a:custGeom>
              <a:avLst/>
              <a:gdLst/>
              <a:ahLst/>
              <a:cxnLst>
                <a:cxn ang="0">
                  <a:pos x="20" y="26"/>
                </a:cxn>
                <a:cxn ang="0">
                  <a:pos x="0" y="22"/>
                </a:cxn>
                <a:cxn ang="0">
                  <a:pos x="0" y="0"/>
                </a:cxn>
                <a:cxn ang="0">
                  <a:pos x="20" y="4"/>
                </a:cxn>
                <a:cxn ang="0">
                  <a:pos x="20" y="26"/>
                </a:cxn>
              </a:cxnLst>
              <a:rect l="0" t="0" r="r" b="b"/>
              <a:pathLst>
                <a:path w="20" h="26">
                  <a:moveTo>
                    <a:pt x="20" y="26"/>
                  </a:moveTo>
                  <a:lnTo>
                    <a:pt x="0" y="22"/>
                  </a:lnTo>
                  <a:lnTo>
                    <a:pt x="0" y="0"/>
                  </a:lnTo>
                  <a:lnTo>
                    <a:pt x="20" y="4"/>
                  </a:lnTo>
                  <a:lnTo>
                    <a:pt x="20" y="26"/>
                  </a:ln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1" name="Freeform 236"/>
            <p:cNvSpPr>
              <a:spLocks noChangeAspect="1"/>
            </p:cNvSpPr>
            <p:nvPr/>
          </p:nvSpPr>
          <p:spPr bwMode="auto">
            <a:xfrm>
              <a:off x="2863" y="919"/>
              <a:ext cx="2" cy="22"/>
            </a:xfrm>
            <a:custGeom>
              <a:avLst/>
              <a:gdLst/>
              <a:ahLst/>
              <a:cxnLst>
                <a:cxn ang="0">
                  <a:pos x="2" y="20"/>
                </a:cxn>
                <a:cxn ang="0">
                  <a:pos x="0" y="22"/>
                </a:cxn>
                <a:cxn ang="0">
                  <a:pos x="0" y="0"/>
                </a:cxn>
                <a:cxn ang="0">
                  <a:pos x="2" y="0"/>
                </a:cxn>
                <a:cxn ang="0">
                  <a:pos x="2" y="20"/>
                </a:cxn>
              </a:cxnLst>
              <a:rect l="0" t="0" r="r" b="b"/>
              <a:pathLst>
                <a:path w="2" h="22">
                  <a:moveTo>
                    <a:pt x="2" y="20"/>
                  </a:moveTo>
                  <a:lnTo>
                    <a:pt x="0" y="22"/>
                  </a:lnTo>
                  <a:lnTo>
                    <a:pt x="0" y="0"/>
                  </a:lnTo>
                  <a:lnTo>
                    <a:pt x="2" y="0"/>
                  </a:lnTo>
                  <a:lnTo>
                    <a:pt x="2" y="20"/>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2" name="Freeform 237"/>
            <p:cNvSpPr>
              <a:spLocks noChangeAspect="1"/>
            </p:cNvSpPr>
            <p:nvPr/>
          </p:nvSpPr>
          <p:spPr bwMode="auto">
            <a:xfrm>
              <a:off x="2843" y="915"/>
              <a:ext cx="22" cy="4"/>
            </a:xfrm>
            <a:custGeom>
              <a:avLst/>
              <a:gdLst/>
              <a:ahLst/>
              <a:cxnLst>
                <a:cxn ang="0">
                  <a:pos x="20" y="4"/>
                </a:cxn>
                <a:cxn ang="0">
                  <a:pos x="0" y="0"/>
                </a:cxn>
                <a:cxn ang="0">
                  <a:pos x="2" y="0"/>
                </a:cxn>
                <a:cxn ang="0">
                  <a:pos x="22" y="4"/>
                </a:cxn>
                <a:cxn ang="0">
                  <a:pos x="20" y="4"/>
                </a:cxn>
              </a:cxnLst>
              <a:rect l="0" t="0" r="r" b="b"/>
              <a:pathLst>
                <a:path w="22" h="4">
                  <a:moveTo>
                    <a:pt x="20" y="4"/>
                  </a:moveTo>
                  <a:lnTo>
                    <a:pt x="0" y="0"/>
                  </a:lnTo>
                  <a:lnTo>
                    <a:pt x="2" y="0"/>
                  </a:lnTo>
                  <a:lnTo>
                    <a:pt x="22" y="4"/>
                  </a:lnTo>
                  <a:lnTo>
                    <a:pt x="20" y="4"/>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3" name="Freeform 238"/>
            <p:cNvSpPr>
              <a:spLocks noChangeAspect="1"/>
            </p:cNvSpPr>
            <p:nvPr/>
          </p:nvSpPr>
          <p:spPr bwMode="auto">
            <a:xfrm>
              <a:off x="2847" y="921"/>
              <a:ext cx="12" cy="14"/>
            </a:xfrm>
            <a:custGeom>
              <a:avLst/>
              <a:gdLst/>
              <a:ahLst/>
              <a:cxnLst>
                <a:cxn ang="0">
                  <a:pos x="6" y="4"/>
                </a:cxn>
                <a:cxn ang="0">
                  <a:pos x="3" y="7"/>
                </a:cxn>
                <a:cxn ang="0">
                  <a:pos x="0" y="3"/>
                </a:cxn>
                <a:cxn ang="0">
                  <a:pos x="3" y="0"/>
                </a:cxn>
                <a:cxn ang="0">
                  <a:pos x="6" y="4"/>
                </a:cxn>
              </a:cxnLst>
              <a:rect l="0" t="0" r="r" b="b"/>
              <a:pathLst>
                <a:path w="6" h="7">
                  <a:moveTo>
                    <a:pt x="6" y="4"/>
                  </a:moveTo>
                  <a:cubicBezTo>
                    <a:pt x="6" y="6"/>
                    <a:pt x="5" y="7"/>
                    <a:pt x="3" y="7"/>
                  </a:cubicBezTo>
                  <a:cubicBezTo>
                    <a:pt x="1" y="7"/>
                    <a:pt x="0" y="5"/>
                    <a:pt x="0" y="3"/>
                  </a:cubicBezTo>
                  <a:cubicBezTo>
                    <a:pt x="0" y="1"/>
                    <a:pt x="1" y="0"/>
                    <a:pt x="3" y="0"/>
                  </a:cubicBezTo>
                  <a:cubicBezTo>
                    <a:pt x="5" y="0"/>
                    <a:pt x="6" y="2"/>
                    <a:pt x="6" y="4"/>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4" name="Freeform 239"/>
            <p:cNvSpPr>
              <a:spLocks noChangeAspect="1" noEditPoints="1"/>
            </p:cNvSpPr>
            <p:nvPr/>
          </p:nvSpPr>
          <p:spPr bwMode="auto">
            <a:xfrm>
              <a:off x="2847" y="923"/>
              <a:ext cx="12" cy="12"/>
            </a:xfrm>
            <a:custGeom>
              <a:avLst/>
              <a:gdLst/>
              <a:ahLst/>
              <a:cxnLst>
                <a:cxn ang="0">
                  <a:pos x="1" y="0"/>
                </a:cxn>
                <a:cxn ang="0">
                  <a:pos x="0" y="2"/>
                </a:cxn>
                <a:cxn ang="0">
                  <a:pos x="3" y="6"/>
                </a:cxn>
                <a:cxn ang="0">
                  <a:pos x="5" y="5"/>
                </a:cxn>
                <a:cxn ang="0">
                  <a:pos x="6" y="3"/>
                </a:cxn>
                <a:cxn ang="0">
                  <a:pos x="3" y="0"/>
                </a:cxn>
                <a:cxn ang="0">
                  <a:pos x="1" y="0"/>
                </a:cxn>
                <a:cxn ang="0">
                  <a:pos x="3" y="4"/>
                </a:cxn>
                <a:cxn ang="0">
                  <a:pos x="2" y="2"/>
                </a:cxn>
                <a:cxn ang="0">
                  <a:pos x="2" y="2"/>
                </a:cxn>
                <a:cxn ang="0">
                  <a:pos x="3" y="1"/>
                </a:cxn>
                <a:cxn ang="0">
                  <a:pos x="4" y="3"/>
                </a:cxn>
                <a:cxn ang="0">
                  <a:pos x="4" y="4"/>
                </a:cxn>
                <a:cxn ang="0">
                  <a:pos x="3" y="4"/>
                </a:cxn>
              </a:cxnLst>
              <a:rect l="0" t="0" r="r" b="b"/>
              <a:pathLst>
                <a:path w="6" h="6">
                  <a:moveTo>
                    <a:pt x="1" y="0"/>
                  </a:moveTo>
                  <a:cubicBezTo>
                    <a:pt x="0" y="1"/>
                    <a:pt x="0" y="1"/>
                    <a:pt x="0" y="2"/>
                  </a:cubicBezTo>
                  <a:cubicBezTo>
                    <a:pt x="0" y="4"/>
                    <a:pt x="1" y="5"/>
                    <a:pt x="3" y="6"/>
                  </a:cubicBezTo>
                  <a:cubicBezTo>
                    <a:pt x="3" y="6"/>
                    <a:pt x="4" y="6"/>
                    <a:pt x="5" y="5"/>
                  </a:cubicBezTo>
                  <a:cubicBezTo>
                    <a:pt x="5" y="5"/>
                    <a:pt x="6" y="4"/>
                    <a:pt x="6" y="3"/>
                  </a:cubicBezTo>
                  <a:cubicBezTo>
                    <a:pt x="6" y="1"/>
                    <a:pt x="4" y="0"/>
                    <a:pt x="3" y="0"/>
                  </a:cubicBezTo>
                  <a:cubicBezTo>
                    <a:pt x="2" y="0"/>
                    <a:pt x="1" y="0"/>
                    <a:pt x="1" y="0"/>
                  </a:cubicBezTo>
                  <a:close/>
                  <a:moveTo>
                    <a:pt x="3" y="4"/>
                  </a:moveTo>
                  <a:cubicBezTo>
                    <a:pt x="2" y="4"/>
                    <a:pt x="2" y="3"/>
                    <a:pt x="2" y="2"/>
                  </a:cubicBezTo>
                  <a:cubicBezTo>
                    <a:pt x="2" y="2"/>
                    <a:pt x="2" y="2"/>
                    <a:pt x="2" y="2"/>
                  </a:cubicBezTo>
                  <a:cubicBezTo>
                    <a:pt x="2" y="1"/>
                    <a:pt x="2" y="1"/>
                    <a:pt x="3" y="1"/>
                  </a:cubicBezTo>
                  <a:cubicBezTo>
                    <a:pt x="3" y="2"/>
                    <a:pt x="4" y="2"/>
                    <a:pt x="4" y="3"/>
                  </a:cubicBezTo>
                  <a:cubicBezTo>
                    <a:pt x="4" y="3"/>
                    <a:pt x="4" y="4"/>
                    <a:pt x="4" y="4"/>
                  </a:cubicBezTo>
                  <a:cubicBezTo>
                    <a:pt x="4" y="4"/>
                    <a:pt x="3" y="4"/>
                    <a:pt x="3" y="4"/>
                  </a:cubicBezTo>
                  <a:close/>
                </a:path>
              </a:pathLst>
            </a:custGeom>
            <a:solidFill>
              <a:srgbClr val="FEF0D4"/>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5" name="Freeform 240"/>
            <p:cNvSpPr>
              <a:spLocks noChangeAspect="1"/>
            </p:cNvSpPr>
            <p:nvPr/>
          </p:nvSpPr>
          <p:spPr bwMode="auto">
            <a:xfrm>
              <a:off x="2849" y="923"/>
              <a:ext cx="8" cy="10"/>
            </a:xfrm>
            <a:custGeom>
              <a:avLst/>
              <a:gdLst/>
              <a:ahLst/>
              <a:cxnLst>
                <a:cxn ang="0">
                  <a:pos x="4" y="3"/>
                </a:cxn>
                <a:cxn ang="0">
                  <a:pos x="2" y="5"/>
                </a:cxn>
                <a:cxn ang="0">
                  <a:pos x="0" y="2"/>
                </a:cxn>
                <a:cxn ang="0">
                  <a:pos x="2" y="1"/>
                </a:cxn>
                <a:cxn ang="0">
                  <a:pos x="4" y="3"/>
                </a:cxn>
              </a:cxnLst>
              <a:rect l="0" t="0" r="r" b="b"/>
              <a:pathLst>
                <a:path w="4" h="5">
                  <a:moveTo>
                    <a:pt x="4" y="3"/>
                  </a:moveTo>
                  <a:cubicBezTo>
                    <a:pt x="4" y="4"/>
                    <a:pt x="3" y="5"/>
                    <a:pt x="2" y="5"/>
                  </a:cubicBezTo>
                  <a:cubicBezTo>
                    <a:pt x="1" y="5"/>
                    <a:pt x="0" y="3"/>
                    <a:pt x="0" y="2"/>
                  </a:cubicBezTo>
                  <a:cubicBezTo>
                    <a:pt x="0" y="1"/>
                    <a:pt x="1" y="0"/>
                    <a:pt x="2" y="1"/>
                  </a:cubicBezTo>
                  <a:cubicBezTo>
                    <a:pt x="3" y="1"/>
                    <a:pt x="4" y="2"/>
                    <a:pt x="4" y="3"/>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6" name="Freeform 241"/>
            <p:cNvSpPr>
              <a:spLocks noChangeAspect="1"/>
            </p:cNvSpPr>
            <p:nvPr/>
          </p:nvSpPr>
          <p:spPr bwMode="auto">
            <a:xfrm>
              <a:off x="2869" y="921"/>
              <a:ext cx="20" cy="24"/>
            </a:xfrm>
            <a:custGeom>
              <a:avLst/>
              <a:gdLst/>
              <a:ahLst/>
              <a:cxnLst>
                <a:cxn ang="0">
                  <a:pos x="20" y="24"/>
                </a:cxn>
                <a:cxn ang="0">
                  <a:pos x="0" y="20"/>
                </a:cxn>
                <a:cxn ang="0">
                  <a:pos x="0" y="0"/>
                </a:cxn>
                <a:cxn ang="0">
                  <a:pos x="20" y="4"/>
                </a:cxn>
                <a:cxn ang="0">
                  <a:pos x="20" y="24"/>
                </a:cxn>
              </a:cxnLst>
              <a:rect l="0" t="0" r="r" b="b"/>
              <a:pathLst>
                <a:path w="20" h="24">
                  <a:moveTo>
                    <a:pt x="20" y="24"/>
                  </a:moveTo>
                  <a:lnTo>
                    <a:pt x="0" y="20"/>
                  </a:lnTo>
                  <a:lnTo>
                    <a:pt x="0" y="0"/>
                  </a:lnTo>
                  <a:lnTo>
                    <a:pt x="20" y="4"/>
                  </a:lnTo>
                  <a:lnTo>
                    <a:pt x="20" y="24"/>
                  </a:lnTo>
                  <a:close/>
                </a:path>
              </a:pathLst>
            </a:custGeom>
            <a:solidFill>
              <a:srgbClr val="FCD68C"/>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7" name="Freeform 242"/>
            <p:cNvSpPr>
              <a:spLocks noChangeAspect="1"/>
            </p:cNvSpPr>
            <p:nvPr/>
          </p:nvSpPr>
          <p:spPr bwMode="auto">
            <a:xfrm>
              <a:off x="2889" y="923"/>
              <a:ext cx="2" cy="22"/>
            </a:xfrm>
            <a:custGeom>
              <a:avLst/>
              <a:gdLst/>
              <a:ahLst/>
              <a:cxnLst>
                <a:cxn ang="0">
                  <a:pos x="2" y="22"/>
                </a:cxn>
                <a:cxn ang="0">
                  <a:pos x="0" y="22"/>
                </a:cxn>
                <a:cxn ang="0">
                  <a:pos x="0" y="2"/>
                </a:cxn>
                <a:cxn ang="0">
                  <a:pos x="2" y="0"/>
                </a:cxn>
                <a:cxn ang="0">
                  <a:pos x="2" y="22"/>
                </a:cxn>
              </a:cxnLst>
              <a:rect l="0" t="0" r="r" b="b"/>
              <a:pathLst>
                <a:path w="2" h="22">
                  <a:moveTo>
                    <a:pt x="2" y="22"/>
                  </a:moveTo>
                  <a:lnTo>
                    <a:pt x="0" y="22"/>
                  </a:lnTo>
                  <a:lnTo>
                    <a:pt x="0" y="2"/>
                  </a:lnTo>
                  <a:lnTo>
                    <a:pt x="2" y="0"/>
                  </a:lnTo>
                  <a:lnTo>
                    <a:pt x="2" y="22"/>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8" name="Freeform 243"/>
            <p:cNvSpPr>
              <a:spLocks noChangeAspect="1"/>
            </p:cNvSpPr>
            <p:nvPr/>
          </p:nvSpPr>
          <p:spPr bwMode="auto">
            <a:xfrm>
              <a:off x="2869" y="919"/>
              <a:ext cx="22" cy="6"/>
            </a:xfrm>
            <a:custGeom>
              <a:avLst/>
              <a:gdLst/>
              <a:ahLst/>
              <a:cxnLst>
                <a:cxn ang="0">
                  <a:pos x="20" y="6"/>
                </a:cxn>
                <a:cxn ang="0">
                  <a:pos x="0" y="2"/>
                </a:cxn>
                <a:cxn ang="0">
                  <a:pos x="2" y="0"/>
                </a:cxn>
                <a:cxn ang="0">
                  <a:pos x="22" y="4"/>
                </a:cxn>
                <a:cxn ang="0">
                  <a:pos x="20" y="6"/>
                </a:cxn>
              </a:cxnLst>
              <a:rect l="0" t="0" r="r" b="b"/>
              <a:pathLst>
                <a:path w="22" h="6">
                  <a:moveTo>
                    <a:pt x="20" y="6"/>
                  </a:moveTo>
                  <a:lnTo>
                    <a:pt x="0" y="2"/>
                  </a:lnTo>
                  <a:lnTo>
                    <a:pt x="2" y="0"/>
                  </a:lnTo>
                  <a:lnTo>
                    <a:pt x="22" y="4"/>
                  </a:lnTo>
                  <a:lnTo>
                    <a:pt x="20" y="6"/>
                  </a:ln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59" name="Freeform 244"/>
            <p:cNvSpPr>
              <a:spLocks noChangeAspect="1"/>
            </p:cNvSpPr>
            <p:nvPr/>
          </p:nvSpPr>
          <p:spPr bwMode="auto">
            <a:xfrm>
              <a:off x="2873" y="925"/>
              <a:ext cx="12" cy="16"/>
            </a:xfrm>
            <a:custGeom>
              <a:avLst/>
              <a:gdLst/>
              <a:ahLst/>
              <a:cxnLst>
                <a:cxn ang="0">
                  <a:pos x="6" y="5"/>
                </a:cxn>
                <a:cxn ang="0">
                  <a:pos x="3" y="7"/>
                </a:cxn>
                <a:cxn ang="0">
                  <a:pos x="0" y="3"/>
                </a:cxn>
                <a:cxn ang="0">
                  <a:pos x="3" y="0"/>
                </a:cxn>
                <a:cxn ang="0">
                  <a:pos x="6" y="5"/>
                </a:cxn>
              </a:cxnLst>
              <a:rect l="0" t="0" r="r" b="b"/>
              <a:pathLst>
                <a:path w="6" h="8">
                  <a:moveTo>
                    <a:pt x="6" y="5"/>
                  </a:moveTo>
                  <a:cubicBezTo>
                    <a:pt x="6" y="7"/>
                    <a:pt x="5" y="8"/>
                    <a:pt x="3" y="7"/>
                  </a:cubicBezTo>
                  <a:cubicBezTo>
                    <a:pt x="1" y="7"/>
                    <a:pt x="0" y="5"/>
                    <a:pt x="0" y="3"/>
                  </a:cubicBezTo>
                  <a:cubicBezTo>
                    <a:pt x="0" y="1"/>
                    <a:pt x="1" y="0"/>
                    <a:pt x="3" y="0"/>
                  </a:cubicBezTo>
                  <a:cubicBezTo>
                    <a:pt x="5" y="1"/>
                    <a:pt x="6" y="3"/>
                    <a:pt x="6" y="5"/>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60" name="Freeform 245"/>
            <p:cNvSpPr>
              <a:spLocks noChangeAspect="1" noEditPoints="1"/>
            </p:cNvSpPr>
            <p:nvPr/>
          </p:nvSpPr>
          <p:spPr bwMode="auto">
            <a:xfrm>
              <a:off x="2873" y="927"/>
              <a:ext cx="10" cy="12"/>
            </a:xfrm>
            <a:custGeom>
              <a:avLst/>
              <a:gdLst/>
              <a:ahLst/>
              <a:cxnLst>
                <a:cxn ang="0">
                  <a:pos x="1" y="1"/>
                </a:cxn>
                <a:cxn ang="0">
                  <a:pos x="0" y="3"/>
                </a:cxn>
                <a:cxn ang="0">
                  <a:pos x="2" y="6"/>
                </a:cxn>
                <a:cxn ang="0">
                  <a:pos x="4" y="6"/>
                </a:cxn>
                <a:cxn ang="0">
                  <a:pos x="5" y="3"/>
                </a:cxn>
                <a:cxn ang="0">
                  <a:pos x="3" y="0"/>
                </a:cxn>
                <a:cxn ang="0">
                  <a:pos x="1" y="1"/>
                </a:cxn>
                <a:cxn ang="0">
                  <a:pos x="3" y="4"/>
                </a:cxn>
                <a:cxn ang="0">
                  <a:pos x="1" y="3"/>
                </a:cxn>
                <a:cxn ang="0">
                  <a:pos x="2" y="2"/>
                </a:cxn>
                <a:cxn ang="0">
                  <a:pos x="2" y="2"/>
                </a:cxn>
                <a:cxn ang="0">
                  <a:pos x="4" y="3"/>
                </a:cxn>
                <a:cxn ang="0">
                  <a:pos x="3" y="4"/>
                </a:cxn>
                <a:cxn ang="0">
                  <a:pos x="3" y="4"/>
                </a:cxn>
              </a:cxnLst>
              <a:rect l="0" t="0" r="r" b="b"/>
              <a:pathLst>
                <a:path w="5" h="6">
                  <a:moveTo>
                    <a:pt x="1" y="1"/>
                  </a:moveTo>
                  <a:cubicBezTo>
                    <a:pt x="0" y="1"/>
                    <a:pt x="0" y="2"/>
                    <a:pt x="0" y="3"/>
                  </a:cubicBezTo>
                  <a:cubicBezTo>
                    <a:pt x="0" y="4"/>
                    <a:pt x="1" y="6"/>
                    <a:pt x="2" y="6"/>
                  </a:cubicBezTo>
                  <a:cubicBezTo>
                    <a:pt x="3" y="6"/>
                    <a:pt x="4" y="6"/>
                    <a:pt x="4" y="6"/>
                  </a:cubicBezTo>
                  <a:cubicBezTo>
                    <a:pt x="5" y="5"/>
                    <a:pt x="5" y="4"/>
                    <a:pt x="5" y="3"/>
                  </a:cubicBezTo>
                  <a:cubicBezTo>
                    <a:pt x="5" y="2"/>
                    <a:pt x="4" y="0"/>
                    <a:pt x="3" y="0"/>
                  </a:cubicBezTo>
                  <a:cubicBezTo>
                    <a:pt x="2" y="0"/>
                    <a:pt x="1" y="0"/>
                    <a:pt x="1" y="1"/>
                  </a:cubicBezTo>
                  <a:close/>
                  <a:moveTo>
                    <a:pt x="3" y="4"/>
                  </a:moveTo>
                  <a:cubicBezTo>
                    <a:pt x="2" y="4"/>
                    <a:pt x="1" y="3"/>
                    <a:pt x="1" y="3"/>
                  </a:cubicBezTo>
                  <a:cubicBezTo>
                    <a:pt x="1" y="2"/>
                    <a:pt x="2" y="2"/>
                    <a:pt x="2" y="2"/>
                  </a:cubicBezTo>
                  <a:cubicBezTo>
                    <a:pt x="2" y="2"/>
                    <a:pt x="2" y="2"/>
                    <a:pt x="2" y="2"/>
                  </a:cubicBezTo>
                  <a:cubicBezTo>
                    <a:pt x="3" y="2"/>
                    <a:pt x="4" y="3"/>
                    <a:pt x="4" y="3"/>
                  </a:cubicBezTo>
                  <a:cubicBezTo>
                    <a:pt x="4" y="4"/>
                    <a:pt x="4" y="4"/>
                    <a:pt x="3" y="4"/>
                  </a:cubicBezTo>
                  <a:cubicBezTo>
                    <a:pt x="3" y="4"/>
                    <a:pt x="3" y="4"/>
                    <a:pt x="3" y="4"/>
                  </a:cubicBezTo>
                  <a:close/>
                </a:path>
              </a:pathLst>
            </a:custGeom>
            <a:solidFill>
              <a:srgbClr val="FEF0D4"/>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sp>
          <p:nvSpPr>
            <p:cNvPr id="561" name="Freeform 246"/>
            <p:cNvSpPr>
              <a:spLocks noChangeAspect="1"/>
            </p:cNvSpPr>
            <p:nvPr/>
          </p:nvSpPr>
          <p:spPr bwMode="auto">
            <a:xfrm>
              <a:off x="2875" y="929"/>
              <a:ext cx="6" cy="8"/>
            </a:xfrm>
            <a:custGeom>
              <a:avLst/>
              <a:gdLst/>
              <a:ahLst/>
              <a:cxnLst>
                <a:cxn ang="0">
                  <a:pos x="3" y="2"/>
                </a:cxn>
                <a:cxn ang="0">
                  <a:pos x="2" y="4"/>
                </a:cxn>
                <a:cxn ang="0">
                  <a:pos x="0" y="2"/>
                </a:cxn>
                <a:cxn ang="0">
                  <a:pos x="2" y="0"/>
                </a:cxn>
                <a:cxn ang="0">
                  <a:pos x="3" y="2"/>
                </a:cxn>
              </a:cxnLst>
              <a:rect l="0" t="0" r="r" b="b"/>
              <a:pathLst>
                <a:path w="3" h="4">
                  <a:moveTo>
                    <a:pt x="3" y="2"/>
                  </a:moveTo>
                  <a:cubicBezTo>
                    <a:pt x="3" y="4"/>
                    <a:pt x="3" y="4"/>
                    <a:pt x="2" y="4"/>
                  </a:cubicBezTo>
                  <a:cubicBezTo>
                    <a:pt x="1" y="4"/>
                    <a:pt x="0" y="3"/>
                    <a:pt x="0" y="2"/>
                  </a:cubicBezTo>
                  <a:cubicBezTo>
                    <a:pt x="0" y="1"/>
                    <a:pt x="1" y="0"/>
                    <a:pt x="2" y="0"/>
                  </a:cubicBezTo>
                  <a:cubicBezTo>
                    <a:pt x="3" y="0"/>
                    <a:pt x="3" y="1"/>
                    <a:pt x="3" y="2"/>
                  </a:cubicBezTo>
                  <a:close/>
                </a:path>
              </a:pathLst>
            </a:custGeom>
            <a:solidFill>
              <a:srgbClr val="F7B249"/>
            </a:solidFill>
            <a:ln w="9525">
              <a:noFill/>
              <a:round/>
              <a:headEnd/>
              <a:tailEnd/>
            </a:ln>
          </p:spPr>
          <p:txBody>
            <a:bodyPr/>
            <a:lstStyle/>
            <a:p>
              <a:endParaRPr lang="zh-CN" altLang="en-US" sz="16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71135648"/>
      </p:ext>
    </p:extLst>
  </p:cSld>
  <p:clrMapOvr>
    <a:masterClrMapping/>
  </p:clrMapOvr>
  <p:transition advClick="0" advTm="8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4385291" y="2024761"/>
            <a:ext cx="1649314" cy="1652760"/>
          </a:xfrm>
          <a:prstGeom prst="rect">
            <a:avLst/>
          </a:prstGeom>
          <a:noFill/>
          <a:ln>
            <a:solidFill>
              <a:schemeClr val="bg1">
                <a:lumMod val="65000"/>
              </a:schemeClr>
            </a:solidFill>
          </a:ln>
        </p:spPr>
        <p:txBody>
          <a:bodyPr wrap="square" rtlCol="0">
            <a:spAutoFit/>
          </a:bodyPr>
          <a:lstStyle/>
          <a:p>
            <a:endParaRPr lang="en-US" altLang="zh-CN" sz="1620" dirty="0">
              <a:solidFill>
                <a:schemeClr val="bg1"/>
              </a:solidFill>
              <a:latin typeface="微软雅黑" panose="020B0503020204020204" pitchFamily="34" charset="-122"/>
              <a:ea typeface="微软雅黑" panose="020B0503020204020204" pitchFamily="34" charset="-122"/>
            </a:endParaRPr>
          </a:p>
          <a:p>
            <a:endParaRPr lang="en-US" altLang="zh-CN" sz="1620" dirty="0">
              <a:solidFill>
                <a:schemeClr val="bg1"/>
              </a:solidFill>
              <a:latin typeface="微软雅黑" panose="020B0503020204020204" pitchFamily="34" charset="-122"/>
              <a:ea typeface="微软雅黑" panose="020B0503020204020204" pitchFamily="34" charset="-122"/>
            </a:endParaRPr>
          </a:p>
          <a:p>
            <a:r>
              <a:rPr lang="zh-CN" altLang="en-US" sz="1620" dirty="0">
                <a:solidFill>
                  <a:schemeClr val="bg1"/>
                </a:solidFill>
                <a:latin typeface="微软雅黑" panose="020B0503020204020204" pitchFamily="34" charset="-122"/>
                <a:ea typeface="微软雅黑" panose="020B0503020204020204" pitchFamily="34" charset="-122"/>
              </a:rPr>
              <a:t>行为分析</a:t>
            </a:r>
            <a:endParaRPr lang="en-US" altLang="zh-CN" sz="960" dirty="0">
              <a:solidFill>
                <a:schemeClr val="bg1"/>
              </a:solidFill>
              <a:latin typeface="微软雅黑" panose="020B0503020204020204" pitchFamily="34" charset="-122"/>
              <a:ea typeface="微软雅黑" panose="020B0503020204020204" pitchFamily="34" charset="-122"/>
            </a:endParaRPr>
          </a:p>
          <a:p>
            <a:endParaRPr lang="en-US" altLang="zh-CN" sz="1320" dirty="0" smtClean="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r>
              <a:rPr lang="zh-CN" altLang="en-US" sz="1320" dirty="0">
                <a:solidFill>
                  <a:schemeClr val="bg1"/>
                </a:solidFill>
                <a:latin typeface="微软雅黑" panose="020B0503020204020204" pitchFamily="34" charset="-122"/>
                <a:ea typeface="微软雅黑" panose="020B0503020204020204" pitchFamily="34" charset="-122"/>
              </a:rPr>
              <a:t>异常行为</a:t>
            </a:r>
            <a:r>
              <a:rPr lang="zh-CN" altLang="en-US" sz="1320" dirty="0" smtClean="0">
                <a:solidFill>
                  <a:schemeClr val="bg1"/>
                </a:solidFill>
                <a:latin typeface="微软雅黑" panose="020B0503020204020204" pitchFamily="34" charset="-122"/>
                <a:ea typeface="微软雅黑" panose="020B0503020204020204" pitchFamily="34" charset="-122"/>
              </a:rPr>
              <a:t>分析</a:t>
            </a:r>
            <a:endParaRPr lang="en-US" altLang="zh-CN" sz="1320" dirty="0" smtClean="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r>
              <a:rPr lang="zh-CN" altLang="en-US" sz="1320" dirty="0" smtClean="0">
                <a:solidFill>
                  <a:schemeClr val="bg1"/>
                </a:solidFill>
                <a:latin typeface="微软雅黑" panose="020B0503020204020204" pitchFamily="34" charset="-122"/>
                <a:ea typeface="微软雅黑" panose="020B0503020204020204" pitchFamily="34" charset="-122"/>
              </a:rPr>
              <a:t>生活行为分析</a:t>
            </a:r>
            <a:endParaRPr lang="en-US" altLang="zh-CN" sz="1320" dirty="0" smtClean="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endParaRPr lang="en-US" altLang="zh-CN" sz="132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473515" y="2018718"/>
            <a:ext cx="1649314" cy="1652760"/>
          </a:xfrm>
          <a:prstGeom prst="rect">
            <a:avLst/>
          </a:prstGeom>
          <a:noFill/>
          <a:ln>
            <a:solidFill>
              <a:schemeClr val="bg1">
                <a:lumMod val="65000"/>
              </a:schemeClr>
            </a:solidFill>
          </a:ln>
        </p:spPr>
        <p:txBody>
          <a:bodyPr wrap="square" rtlCol="0">
            <a:spAutoFit/>
          </a:bodyPr>
          <a:lstStyle/>
          <a:p>
            <a:endParaRPr lang="en-US" altLang="zh-CN" sz="1620" dirty="0">
              <a:solidFill>
                <a:schemeClr val="bg1"/>
              </a:solidFill>
              <a:latin typeface="微软雅黑" panose="020B0503020204020204" pitchFamily="34" charset="-122"/>
              <a:ea typeface="微软雅黑" panose="020B0503020204020204" pitchFamily="34" charset="-122"/>
            </a:endParaRPr>
          </a:p>
          <a:p>
            <a:endParaRPr lang="en-US" altLang="zh-CN" sz="1620" dirty="0">
              <a:solidFill>
                <a:schemeClr val="bg1"/>
              </a:solidFill>
              <a:latin typeface="微软雅黑" panose="020B0503020204020204" pitchFamily="34" charset="-122"/>
              <a:ea typeface="微软雅黑" panose="020B0503020204020204" pitchFamily="34" charset="-122"/>
            </a:endParaRPr>
          </a:p>
          <a:p>
            <a:r>
              <a:rPr lang="zh-CN" altLang="en-US" sz="1620" dirty="0">
                <a:solidFill>
                  <a:schemeClr val="bg1"/>
                </a:solidFill>
                <a:latin typeface="微软雅黑" panose="020B0503020204020204" pitchFamily="34" charset="-122"/>
                <a:ea typeface="微软雅黑" panose="020B0503020204020204" pitchFamily="34" charset="-122"/>
              </a:rPr>
              <a:t>资产管理</a:t>
            </a:r>
            <a:endParaRPr lang="en-US" altLang="zh-CN" sz="960" dirty="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endParaRPr lang="en-US" altLang="zh-CN" sz="1320" dirty="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r>
              <a:rPr lang="zh-CN" altLang="en-US" sz="1320" dirty="0">
                <a:solidFill>
                  <a:schemeClr val="bg1"/>
                </a:solidFill>
                <a:latin typeface="微软雅黑" panose="020B0503020204020204" pitchFamily="34" charset="-122"/>
                <a:ea typeface="微软雅黑" panose="020B0503020204020204" pitchFamily="34" charset="-122"/>
              </a:rPr>
              <a:t>定位资产位置</a:t>
            </a:r>
            <a:endParaRPr lang="en-US" altLang="zh-CN" sz="1320" dirty="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r>
              <a:rPr lang="zh-CN" altLang="en-US" sz="1320" dirty="0">
                <a:solidFill>
                  <a:schemeClr val="bg1"/>
                </a:solidFill>
                <a:latin typeface="微软雅黑" panose="020B0503020204020204" pitchFamily="34" charset="-122"/>
                <a:ea typeface="微软雅黑" panose="020B0503020204020204" pitchFamily="34" charset="-122"/>
              </a:rPr>
              <a:t>识别设备状态</a:t>
            </a:r>
            <a:endParaRPr lang="en-US" altLang="zh-CN" sz="1320" dirty="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endParaRPr lang="en-US" altLang="zh-CN" sz="1320"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98616" y="2005455"/>
            <a:ext cx="1562148" cy="1652760"/>
          </a:xfrm>
          <a:prstGeom prst="rect">
            <a:avLst/>
          </a:prstGeom>
          <a:noFill/>
          <a:ln>
            <a:solidFill>
              <a:schemeClr val="bg1">
                <a:lumMod val="65000"/>
              </a:schemeClr>
            </a:solidFill>
          </a:ln>
        </p:spPr>
        <p:txBody>
          <a:bodyPr wrap="square" rtlCol="0">
            <a:spAutoFit/>
          </a:bodyPr>
          <a:lstStyle/>
          <a:p>
            <a:endParaRPr lang="en-US" altLang="zh-CN" sz="1620" dirty="0">
              <a:solidFill>
                <a:schemeClr val="bg1"/>
              </a:solidFill>
              <a:latin typeface="微软雅黑" panose="020B0503020204020204" pitchFamily="34" charset="-122"/>
              <a:ea typeface="微软雅黑" panose="020B0503020204020204" pitchFamily="34" charset="-122"/>
            </a:endParaRPr>
          </a:p>
          <a:p>
            <a:endParaRPr lang="en-US" altLang="zh-CN" sz="1620" dirty="0">
              <a:solidFill>
                <a:schemeClr val="bg1"/>
              </a:solidFill>
              <a:latin typeface="微软雅黑" panose="020B0503020204020204" pitchFamily="34" charset="-122"/>
              <a:ea typeface="微软雅黑" panose="020B0503020204020204" pitchFamily="34" charset="-122"/>
            </a:endParaRPr>
          </a:p>
          <a:p>
            <a:r>
              <a:rPr lang="zh-CN" altLang="en-US" sz="1620" dirty="0" smtClean="0">
                <a:solidFill>
                  <a:schemeClr val="bg1"/>
                </a:solidFill>
                <a:latin typeface="微软雅黑" panose="020B0503020204020204" pitchFamily="34" charset="-122"/>
                <a:ea typeface="微软雅黑" panose="020B0503020204020204" pitchFamily="34" charset="-122"/>
              </a:rPr>
              <a:t>教学管理</a:t>
            </a:r>
            <a:endParaRPr lang="en-US" altLang="zh-CN" sz="960" dirty="0" smtClean="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endParaRPr lang="en-US" altLang="zh-CN" sz="1320" dirty="0">
              <a:solidFill>
                <a:schemeClr val="bg1"/>
              </a:solidFill>
              <a:latin typeface="微软雅黑" panose="020B0503020204020204" pitchFamily="34" charset="-122"/>
              <a:ea typeface="微软雅黑" panose="020B0503020204020204" pitchFamily="34" charset="-122"/>
            </a:endParaRPr>
          </a:p>
          <a:p>
            <a:pPr marL="205776" indent="-205776">
              <a:buFont typeface="Wingdings" panose="05000000000000000000" pitchFamily="2" charset="2"/>
              <a:buChar char="Ø"/>
            </a:pPr>
            <a:r>
              <a:rPr lang="zh-CN" altLang="en-US" sz="1320" dirty="0">
                <a:solidFill>
                  <a:schemeClr val="bg1"/>
                </a:solidFill>
                <a:latin typeface="微软雅黑" panose="020B0503020204020204" pitchFamily="34" charset="-122"/>
                <a:ea typeface="微软雅黑" panose="020B0503020204020204" pitchFamily="34" charset="-122"/>
              </a:rPr>
              <a:t>电子签到</a:t>
            </a:r>
          </a:p>
          <a:p>
            <a:pPr marL="205776" indent="-205776">
              <a:buFont typeface="Wingdings" panose="05000000000000000000" pitchFamily="2" charset="2"/>
              <a:buChar char="Ø"/>
            </a:pPr>
            <a:r>
              <a:rPr lang="zh-CN" altLang="en-US" sz="1320" dirty="0">
                <a:solidFill>
                  <a:schemeClr val="bg1"/>
                </a:solidFill>
                <a:latin typeface="微软雅黑" panose="020B0503020204020204" pitchFamily="34" charset="-122"/>
                <a:ea typeface="微软雅黑" panose="020B0503020204020204" pitchFamily="34" charset="-122"/>
              </a:rPr>
              <a:t>无线</a:t>
            </a:r>
            <a:r>
              <a:rPr lang="zh-CN" altLang="en-US" sz="1320" dirty="0" smtClean="0">
                <a:solidFill>
                  <a:schemeClr val="bg1"/>
                </a:solidFill>
                <a:latin typeface="微软雅黑" panose="020B0503020204020204" pitchFamily="34" charset="-122"/>
                <a:ea typeface="微软雅黑" panose="020B0503020204020204" pitchFamily="34" charset="-122"/>
              </a:rPr>
              <a:t>考勤</a:t>
            </a:r>
          </a:p>
          <a:p>
            <a:pPr marL="205776" indent="-205776">
              <a:buFont typeface="Wingdings" panose="05000000000000000000" pitchFamily="2" charset="2"/>
              <a:buChar char="Ø"/>
            </a:pPr>
            <a:endParaRPr lang="en-US" altLang="zh-CN" sz="132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1013263" y="4259960"/>
            <a:ext cx="4516468" cy="683264"/>
          </a:xfrm>
          <a:prstGeom prst="rect">
            <a:avLst/>
          </a:prstGeom>
        </p:spPr>
        <p:txBody>
          <a:bodyPr wrap="square">
            <a:spAutoFit/>
          </a:bodyPr>
          <a:lstStyle/>
          <a:p>
            <a:pPr marL="205776" indent="-205776">
              <a:buFont typeface="Wingdings" panose="05000000000000000000" pitchFamily="2" charset="2"/>
              <a:buChar char="l"/>
            </a:pPr>
            <a:r>
              <a:rPr lang="zh-CN" altLang="en-US" sz="1920" dirty="0">
                <a:solidFill>
                  <a:schemeClr val="bg1"/>
                </a:solidFill>
                <a:latin typeface="微软雅黑" pitchFamily="34" charset="-122"/>
                <a:ea typeface="微软雅黑" pitchFamily="34" charset="-122"/>
              </a:rPr>
              <a:t>传输类型：位置信息和数据信息</a:t>
            </a:r>
            <a:endParaRPr lang="en-US" altLang="zh-CN" sz="1920" dirty="0">
              <a:solidFill>
                <a:schemeClr val="bg1"/>
              </a:solidFill>
              <a:latin typeface="微软雅黑" pitchFamily="34" charset="-122"/>
              <a:ea typeface="微软雅黑" pitchFamily="34" charset="-122"/>
            </a:endParaRPr>
          </a:p>
          <a:p>
            <a:pPr marL="205776" indent="-205776">
              <a:buFont typeface="Wingdings" panose="05000000000000000000" pitchFamily="2" charset="2"/>
              <a:buChar char="l"/>
            </a:pPr>
            <a:r>
              <a:rPr lang="zh-CN" altLang="en-US" sz="1920" dirty="0">
                <a:solidFill>
                  <a:schemeClr val="bg1"/>
                </a:solidFill>
                <a:latin typeface="微软雅黑" pitchFamily="34" charset="-122"/>
                <a:ea typeface="微软雅黑" pitchFamily="34" charset="-122"/>
              </a:rPr>
              <a:t>建设原则</a:t>
            </a:r>
            <a:r>
              <a:rPr lang="en-US" altLang="zh-CN" sz="1920" dirty="0">
                <a:solidFill>
                  <a:schemeClr val="bg1"/>
                </a:solidFill>
                <a:latin typeface="微软雅黑" pitchFamily="34" charset="-122"/>
                <a:ea typeface="微软雅黑" pitchFamily="34" charset="-122"/>
              </a:rPr>
              <a:t>——</a:t>
            </a:r>
            <a:r>
              <a:rPr lang="zh-CN" altLang="en-US" sz="1920" dirty="0">
                <a:solidFill>
                  <a:schemeClr val="bg1"/>
                </a:solidFill>
                <a:latin typeface="微软雅黑" pitchFamily="34" charset="-122"/>
                <a:ea typeface="微软雅黑" pitchFamily="34" charset="-122"/>
              </a:rPr>
              <a:t>整体规划，分布部署；</a:t>
            </a:r>
            <a:endParaRPr lang="en-US" altLang="zh-CN" sz="1920" dirty="0">
              <a:solidFill>
                <a:schemeClr val="bg1"/>
              </a:solidFill>
              <a:latin typeface="微软雅黑" pitchFamily="34" charset="-122"/>
              <a:ea typeface="微软雅黑" pitchFamily="34" charset="-122"/>
            </a:endParaRPr>
          </a:p>
        </p:txBody>
      </p:sp>
      <p:grpSp>
        <p:nvGrpSpPr>
          <p:cNvPr id="5" name="组合 562"/>
          <p:cNvGrpSpPr>
            <a:grpSpLocks noChangeAspect="1"/>
          </p:cNvGrpSpPr>
          <p:nvPr/>
        </p:nvGrpSpPr>
        <p:grpSpPr>
          <a:xfrm>
            <a:off x="2672767" y="1989917"/>
            <a:ext cx="541464" cy="565540"/>
            <a:chOff x="7550680" y="2838145"/>
            <a:chExt cx="360000" cy="273600"/>
          </a:xfrm>
          <a:solidFill>
            <a:srgbClr val="D2D2D2"/>
          </a:solidFill>
        </p:grpSpPr>
        <p:sp>
          <p:nvSpPr>
            <p:cNvPr id="6" name="Freeform 14"/>
            <p:cNvSpPr>
              <a:spLocks noEditPoints="1"/>
            </p:cNvSpPr>
            <p:nvPr/>
          </p:nvSpPr>
          <p:spPr bwMode="auto">
            <a:xfrm>
              <a:off x="7550680" y="2838145"/>
              <a:ext cx="360000" cy="273600"/>
            </a:xfrm>
            <a:custGeom>
              <a:avLst/>
              <a:gdLst/>
              <a:ahLst/>
              <a:cxnLst>
                <a:cxn ang="0">
                  <a:pos x="3845" y="13163"/>
                </a:cxn>
                <a:cxn ang="0">
                  <a:pos x="7457" y="13163"/>
                </a:cxn>
                <a:cxn ang="0">
                  <a:pos x="7457" y="11165"/>
                </a:cxn>
                <a:cxn ang="0">
                  <a:pos x="0" y="11165"/>
                </a:cxn>
                <a:cxn ang="0">
                  <a:pos x="0" y="0"/>
                </a:cxn>
                <a:cxn ang="0">
                  <a:pos x="16812" y="0"/>
                </a:cxn>
                <a:cxn ang="0">
                  <a:pos x="16812" y="11165"/>
                </a:cxn>
                <a:cxn ang="0">
                  <a:pos x="10277" y="11165"/>
                </a:cxn>
                <a:cxn ang="0">
                  <a:pos x="10277" y="13163"/>
                </a:cxn>
                <a:cxn ang="0">
                  <a:pos x="13890" y="13163"/>
                </a:cxn>
                <a:cxn ang="0">
                  <a:pos x="13890" y="13572"/>
                </a:cxn>
                <a:cxn ang="0">
                  <a:pos x="3845" y="13572"/>
                </a:cxn>
                <a:cxn ang="0">
                  <a:pos x="3845" y="13163"/>
                </a:cxn>
                <a:cxn ang="0">
                  <a:pos x="829" y="863"/>
                </a:cxn>
                <a:cxn ang="0">
                  <a:pos x="15983" y="863"/>
                </a:cxn>
                <a:cxn ang="0">
                  <a:pos x="15983" y="10067"/>
                </a:cxn>
                <a:cxn ang="0">
                  <a:pos x="829" y="10067"/>
                </a:cxn>
                <a:cxn ang="0">
                  <a:pos x="829" y="863"/>
                </a:cxn>
              </a:cxnLst>
              <a:rect l="0" t="0" r="r" b="b"/>
              <a:pathLst>
                <a:path w="16812" h="13572">
                  <a:moveTo>
                    <a:pt x="3845" y="13163"/>
                  </a:moveTo>
                  <a:lnTo>
                    <a:pt x="7457" y="13163"/>
                  </a:lnTo>
                  <a:lnTo>
                    <a:pt x="7457" y="11165"/>
                  </a:lnTo>
                  <a:lnTo>
                    <a:pt x="0" y="11165"/>
                  </a:lnTo>
                  <a:lnTo>
                    <a:pt x="0" y="0"/>
                  </a:lnTo>
                  <a:lnTo>
                    <a:pt x="16812" y="0"/>
                  </a:lnTo>
                  <a:lnTo>
                    <a:pt x="16812" y="11165"/>
                  </a:lnTo>
                  <a:lnTo>
                    <a:pt x="10277" y="11165"/>
                  </a:lnTo>
                  <a:lnTo>
                    <a:pt x="10277" y="13163"/>
                  </a:lnTo>
                  <a:lnTo>
                    <a:pt x="13890" y="13163"/>
                  </a:lnTo>
                  <a:lnTo>
                    <a:pt x="13890" y="13572"/>
                  </a:lnTo>
                  <a:lnTo>
                    <a:pt x="3845" y="13572"/>
                  </a:lnTo>
                  <a:lnTo>
                    <a:pt x="3845" y="13163"/>
                  </a:lnTo>
                  <a:close/>
                  <a:moveTo>
                    <a:pt x="829" y="863"/>
                  </a:moveTo>
                  <a:lnTo>
                    <a:pt x="15983" y="863"/>
                  </a:lnTo>
                  <a:lnTo>
                    <a:pt x="15983" y="10067"/>
                  </a:lnTo>
                  <a:lnTo>
                    <a:pt x="829" y="10067"/>
                  </a:lnTo>
                  <a:lnTo>
                    <a:pt x="829" y="863"/>
                  </a:lnTo>
                  <a:close/>
                </a:path>
              </a:pathLst>
            </a:custGeom>
            <a:no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zh-CN" altLang="en-US" sz="1620" dirty="0">
                <a:solidFill>
                  <a:schemeClr val="bg1"/>
                </a:solidFill>
                <a:latin typeface="微软雅黑" panose="020B0503020204020204" pitchFamily="34" charset="-122"/>
                <a:ea typeface="微软雅黑" panose="020B0503020204020204" pitchFamily="34" charset="-122"/>
              </a:endParaRPr>
            </a:p>
          </p:txBody>
        </p:sp>
        <p:sp>
          <p:nvSpPr>
            <p:cNvPr id="7" name="Freeform 73"/>
            <p:cNvSpPr>
              <a:spLocks noEditPoints="1"/>
            </p:cNvSpPr>
            <p:nvPr/>
          </p:nvSpPr>
          <p:spPr bwMode="black">
            <a:xfrm>
              <a:off x="7640923" y="2854737"/>
              <a:ext cx="186847" cy="170259"/>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no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en-US" sz="1620" dirty="0">
                <a:solidFill>
                  <a:schemeClr val="bg1"/>
                </a:solidFill>
                <a:latin typeface="微软雅黑" panose="020B0503020204020204" pitchFamily="34" charset="-122"/>
                <a:ea typeface="微软雅黑" panose="020B0503020204020204" pitchFamily="34" charset="-122"/>
              </a:endParaRPr>
            </a:p>
          </p:txBody>
        </p:sp>
      </p:grpSp>
      <p:sp>
        <p:nvSpPr>
          <p:cNvPr id="17" name="Freeform 63"/>
          <p:cNvSpPr>
            <a:spLocks/>
          </p:cNvSpPr>
          <p:nvPr/>
        </p:nvSpPr>
        <p:spPr bwMode="auto">
          <a:xfrm>
            <a:off x="793208" y="1916744"/>
            <a:ext cx="292340" cy="660634"/>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no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zh-CN" altLang="en-US" sz="1620">
              <a:solidFill>
                <a:schemeClr val="bg1"/>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4537789" y="1997907"/>
            <a:ext cx="598517" cy="491870"/>
            <a:chOff x="15428913" y="-815975"/>
            <a:chExt cx="823912" cy="533400"/>
          </a:xfrm>
        </p:grpSpPr>
        <p:sp>
          <p:nvSpPr>
            <p:cNvPr id="29" name="Freeform 521"/>
            <p:cNvSpPr>
              <a:spLocks/>
            </p:cNvSpPr>
            <p:nvPr/>
          </p:nvSpPr>
          <p:spPr bwMode="auto">
            <a:xfrm>
              <a:off x="15886113" y="-690562"/>
              <a:ext cx="276225" cy="149225"/>
            </a:xfrm>
            <a:custGeom>
              <a:avLst/>
              <a:gdLst>
                <a:gd name="T0" fmla="*/ 173 w 174"/>
                <a:gd name="T1" fmla="*/ 17 h 94"/>
                <a:gd name="T2" fmla="*/ 170 w 174"/>
                <a:gd name="T3" fmla="*/ 23 h 94"/>
                <a:gd name="T4" fmla="*/ 160 w 174"/>
                <a:gd name="T5" fmla="*/ 42 h 94"/>
                <a:gd name="T6" fmla="*/ 157 w 174"/>
                <a:gd name="T7" fmla="*/ 41 h 94"/>
                <a:gd name="T8" fmla="*/ 153 w 174"/>
                <a:gd name="T9" fmla="*/ 27 h 94"/>
                <a:gd name="T10" fmla="*/ 151 w 174"/>
                <a:gd name="T11" fmla="*/ 28 h 94"/>
                <a:gd name="T12" fmla="*/ 144 w 174"/>
                <a:gd name="T13" fmla="*/ 16 h 94"/>
                <a:gd name="T14" fmla="*/ 141 w 174"/>
                <a:gd name="T15" fmla="*/ 17 h 94"/>
                <a:gd name="T16" fmla="*/ 136 w 174"/>
                <a:gd name="T17" fmla="*/ 23 h 94"/>
                <a:gd name="T18" fmla="*/ 126 w 174"/>
                <a:gd name="T19" fmla="*/ 41 h 94"/>
                <a:gd name="T20" fmla="*/ 121 w 174"/>
                <a:gd name="T21" fmla="*/ 44 h 94"/>
                <a:gd name="T22" fmla="*/ 118 w 174"/>
                <a:gd name="T23" fmla="*/ 43 h 94"/>
                <a:gd name="T24" fmla="*/ 112 w 174"/>
                <a:gd name="T25" fmla="*/ 50 h 94"/>
                <a:gd name="T26" fmla="*/ 107 w 174"/>
                <a:gd name="T27" fmla="*/ 52 h 94"/>
                <a:gd name="T28" fmla="*/ 102 w 174"/>
                <a:gd name="T29" fmla="*/ 18 h 94"/>
                <a:gd name="T30" fmla="*/ 97 w 174"/>
                <a:gd name="T31" fmla="*/ 34 h 94"/>
                <a:gd name="T32" fmla="*/ 93 w 174"/>
                <a:gd name="T33" fmla="*/ 10 h 94"/>
                <a:gd name="T34" fmla="*/ 89 w 174"/>
                <a:gd name="T35" fmla="*/ 17 h 94"/>
                <a:gd name="T36" fmla="*/ 82 w 174"/>
                <a:gd name="T37" fmla="*/ 11 h 94"/>
                <a:gd name="T38" fmla="*/ 74 w 174"/>
                <a:gd name="T39" fmla="*/ 28 h 94"/>
                <a:gd name="T40" fmla="*/ 60 w 174"/>
                <a:gd name="T41" fmla="*/ 57 h 94"/>
                <a:gd name="T42" fmla="*/ 54 w 174"/>
                <a:gd name="T43" fmla="*/ 63 h 94"/>
                <a:gd name="T44" fmla="*/ 49 w 174"/>
                <a:gd name="T45" fmla="*/ 37 h 94"/>
                <a:gd name="T46" fmla="*/ 45 w 174"/>
                <a:gd name="T47" fmla="*/ 51 h 94"/>
                <a:gd name="T48" fmla="*/ 39 w 174"/>
                <a:gd name="T49" fmla="*/ 60 h 94"/>
                <a:gd name="T50" fmla="*/ 37 w 174"/>
                <a:gd name="T51" fmla="*/ 61 h 94"/>
                <a:gd name="T52" fmla="*/ 31 w 174"/>
                <a:gd name="T53" fmla="*/ 58 h 94"/>
                <a:gd name="T54" fmla="*/ 25 w 174"/>
                <a:gd name="T55" fmla="*/ 71 h 94"/>
                <a:gd name="T56" fmla="*/ 17 w 174"/>
                <a:gd name="T57" fmla="*/ 76 h 94"/>
                <a:gd name="T58" fmla="*/ 12 w 174"/>
                <a:gd name="T59" fmla="*/ 78 h 94"/>
                <a:gd name="T60" fmla="*/ 7 w 174"/>
                <a:gd name="T61" fmla="*/ 93 h 94"/>
                <a:gd name="T62" fmla="*/ 0 w 174"/>
                <a:gd name="T63" fmla="*/ 93 h 94"/>
                <a:gd name="T64" fmla="*/ 5 w 174"/>
                <a:gd name="T65" fmla="*/ 91 h 94"/>
                <a:gd name="T66" fmla="*/ 14 w 174"/>
                <a:gd name="T67" fmla="*/ 75 h 94"/>
                <a:gd name="T68" fmla="*/ 18 w 174"/>
                <a:gd name="T69" fmla="*/ 71 h 94"/>
                <a:gd name="T70" fmla="*/ 26 w 174"/>
                <a:gd name="T71" fmla="*/ 50 h 94"/>
                <a:gd name="T72" fmla="*/ 28 w 174"/>
                <a:gd name="T73" fmla="*/ 49 h 94"/>
                <a:gd name="T74" fmla="*/ 40 w 174"/>
                <a:gd name="T75" fmla="*/ 42 h 94"/>
                <a:gd name="T76" fmla="*/ 41 w 174"/>
                <a:gd name="T77" fmla="*/ 41 h 94"/>
                <a:gd name="T78" fmla="*/ 48 w 174"/>
                <a:gd name="T79" fmla="*/ 25 h 94"/>
                <a:gd name="T80" fmla="*/ 50 w 174"/>
                <a:gd name="T81" fmla="*/ 22 h 94"/>
                <a:gd name="T82" fmla="*/ 56 w 174"/>
                <a:gd name="T83" fmla="*/ 57 h 94"/>
                <a:gd name="T84" fmla="*/ 61 w 174"/>
                <a:gd name="T85" fmla="*/ 38 h 94"/>
                <a:gd name="T86" fmla="*/ 72 w 174"/>
                <a:gd name="T87" fmla="*/ 26 h 94"/>
                <a:gd name="T88" fmla="*/ 79 w 174"/>
                <a:gd name="T89" fmla="*/ 10 h 94"/>
                <a:gd name="T90" fmla="*/ 84 w 174"/>
                <a:gd name="T91" fmla="*/ 5 h 94"/>
                <a:gd name="T92" fmla="*/ 89 w 174"/>
                <a:gd name="T93" fmla="*/ 11 h 94"/>
                <a:gd name="T94" fmla="*/ 93 w 174"/>
                <a:gd name="T95" fmla="*/ 0 h 94"/>
                <a:gd name="T96" fmla="*/ 98 w 174"/>
                <a:gd name="T97" fmla="*/ 20 h 94"/>
                <a:gd name="T98" fmla="*/ 103 w 174"/>
                <a:gd name="T99" fmla="*/ 1 h 94"/>
                <a:gd name="T100" fmla="*/ 109 w 174"/>
                <a:gd name="T101" fmla="*/ 49 h 94"/>
                <a:gd name="T102" fmla="*/ 115 w 174"/>
                <a:gd name="T103" fmla="*/ 33 h 94"/>
                <a:gd name="T104" fmla="*/ 121 w 174"/>
                <a:gd name="T105" fmla="*/ 41 h 94"/>
                <a:gd name="T106" fmla="*/ 136 w 174"/>
                <a:gd name="T107" fmla="*/ 6 h 94"/>
                <a:gd name="T108" fmla="*/ 140 w 174"/>
                <a:gd name="T109" fmla="*/ 6 h 94"/>
                <a:gd name="T110" fmla="*/ 146 w 174"/>
                <a:gd name="T111" fmla="*/ 4 h 94"/>
                <a:gd name="T112" fmla="*/ 151 w 174"/>
                <a:gd name="T113" fmla="*/ 17 h 94"/>
                <a:gd name="T114" fmla="*/ 154 w 174"/>
                <a:gd name="T115" fmla="*/ 5 h 94"/>
                <a:gd name="T116" fmla="*/ 157 w 174"/>
                <a:gd name="T117" fmla="*/ 6 h 94"/>
                <a:gd name="T118" fmla="*/ 167 w 174"/>
                <a:gd name="T119" fmla="*/ 2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94">
                  <a:moveTo>
                    <a:pt x="171" y="18"/>
                  </a:moveTo>
                  <a:lnTo>
                    <a:pt x="171" y="18"/>
                  </a:lnTo>
                  <a:lnTo>
                    <a:pt x="172" y="17"/>
                  </a:lnTo>
                  <a:lnTo>
                    <a:pt x="173" y="17"/>
                  </a:lnTo>
                  <a:lnTo>
                    <a:pt x="173" y="17"/>
                  </a:lnTo>
                  <a:lnTo>
                    <a:pt x="174" y="18"/>
                  </a:lnTo>
                  <a:lnTo>
                    <a:pt x="174" y="19"/>
                  </a:lnTo>
                  <a:lnTo>
                    <a:pt x="170" y="23"/>
                  </a:lnTo>
                  <a:lnTo>
                    <a:pt x="166" y="39"/>
                  </a:lnTo>
                  <a:lnTo>
                    <a:pt x="166" y="39"/>
                  </a:lnTo>
                  <a:lnTo>
                    <a:pt x="164" y="41"/>
                  </a:lnTo>
                  <a:lnTo>
                    <a:pt x="160" y="42"/>
                  </a:lnTo>
                  <a:lnTo>
                    <a:pt x="160" y="42"/>
                  </a:lnTo>
                  <a:lnTo>
                    <a:pt x="158" y="42"/>
                  </a:lnTo>
                  <a:lnTo>
                    <a:pt x="157" y="41"/>
                  </a:lnTo>
                  <a:lnTo>
                    <a:pt x="157" y="41"/>
                  </a:lnTo>
                  <a:lnTo>
                    <a:pt x="157" y="41"/>
                  </a:lnTo>
                  <a:lnTo>
                    <a:pt x="157" y="41"/>
                  </a:lnTo>
                  <a:lnTo>
                    <a:pt x="155" y="17"/>
                  </a:lnTo>
                  <a:lnTo>
                    <a:pt x="153" y="27"/>
                  </a:lnTo>
                  <a:lnTo>
                    <a:pt x="153" y="27"/>
                  </a:lnTo>
                  <a:lnTo>
                    <a:pt x="152" y="28"/>
                  </a:lnTo>
                  <a:lnTo>
                    <a:pt x="151" y="28"/>
                  </a:lnTo>
                  <a:lnTo>
                    <a:pt x="151" y="28"/>
                  </a:lnTo>
                  <a:lnTo>
                    <a:pt x="148" y="27"/>
                  </a:lnTo>
                  <a:lnTo>
                    <a:pt x="148" y="27"/>
                  </a:lnTo>
                  <a:lnTo>
                    <a:pt x="145" y="12"/>
                  </a:lnTo>
                  <a:lnTo>
                    <a:pt x="144" y="16"/>
                  </a:lnTo>
                  <a:lnTo>
                    <a:pt x="144" y="16"/>
                  </a:lnTo>
                  <a:lnTo>
                    <a:pt x="143" y="17"/>
                  </a:lnTo>
                  <a:lnTo>
                    <a:pt x="141" y="17"/>
                  </a:lnTo>
                  <a:lnTo>
                    <a:pt x="141" y="17"/>
                  </a:lnTo>
                  <a:lnTo>
                    <a:pt x="140" y="17"/>
                  </a:lnTo>
                  <a:lnTo>
                    <a:pt x="140" y="17"/>
                  </a:lnTo>
                  <a:lnTo>
                    <a:pt x="138" y="12"/>
                  </a:lnTo>
                  <a:lnTo>
                    <a:pt x="136" y="23"/>
                  </a:lnTo>
                  <a:lnTo>
                    <a:pt x="136" y="23"/>
                  </a:lnTo>
                  <a:lnTo>
                    <a:pt x="135" y="23"/>
                  </a:lnTo>
                  <a:lnTo>
                    <a:pt x="126" y="41"/>
                  </a:lnTo>
                  <a:lnTo>
                    <a:pt x="126" y="41"/>
                  </a:lnTo>
                  <a:lnTo>
                    <a:pt x="126" y="41"/>
                  </a:lnTo>
                  <a:lnTo>
                    <a:pt x="126" y="41"/>
                  </a:lnTo>
                  <a:lnTo>
                    <a:pt x="121" y="44"/>
                  </a:lnTo>
                  <a:lnTo>
                    <a:pt x="121" y="44"/>
                  </a:lnTo>
                  <a:lnTo>
                    <a:pt x="120" y="44"/>
                  </a:lnTo>
                  <a:lnTo>
                    <a:pt x="119" y="43"/>
                  </a:lnTo>
                  <a:lnTo>
                    <a:pt x="119" y="43"/>
                  </a:lnTo>
                  <a:lnTo>
                    <a:pt x="118" y="43"/>
                  </a:lnTo>
                  <a:lnTo>
                    <a:pt x="116" y="39"/>
                  </a:lnTo>
                  <a:lnTo>
                    <a:pt x="113" y="49"/>
                  </a:lnTo>
                  <a:lnTo>
                    <a:pt x="113" y="49"/>
                  </a:lnTo>
                  <a:lnTo>
                    <a:pt x="112" y="50"/>
                  </a:lnTo>
                  <a:lnTo>
                    <a:pt x="112" y="50"/>
                  </a:lnTo>
                  <a:lnTo>
                    <a:pt x="108" y="52"/>
                  </a:lnTo>
                  <a:lnTo>
                    <a:pt x="108" y="52"/>
                  </a:lnTo>
                  <a:lnTo>
                    <a:pt x="107" y="52"/>
                  </a:lnTo>
                  <a:lnTo>
                    <a:pt x="106" y="52"/>
                  </a:lnTo>
                  <a:lnTo>
                    <a:pt x="106" y="52"/>
                  </a:lnTo>
                  <a:lnTo>
                    <a:pt x="105" y="51"/>
                  </a:lnTo>
                  <a:lnTo>
                    <a:pt x="102" y="18"/>
                  </a:lnTo>
                  <a:lnTo>
                    <a:pt x="99" y="33"/>
                  </a:lnTo>
                  <a:lnTo>
                    <a:pt x="99" y="33"/>
                  </a:lnTo>
                  <a:lnTo>
                    <a:pt x="99" y="34"/>
                  </a:lnTo>
                  <a:lnTo>
                    <a:pt x="97" y="34"/>
                  </a:lnTo>
                  <a:lnTo>
                    <a:pt x="97" y="34"/>
                  </a:lnTo>
                  <a:lnTo>
                    <a:pt x="96" y="34"/>
                  </a:lnTo>
                  <a:lnTo>
                    <a:pt x="96" y="33"/>
                  </a:lnTo>
                  <a:lnTo>
                    <a:pt x="93" y="10"/>
                  </a:lnTo>
                  <a:lnTo>
                    <a:pt x="91" y="16"/>
                  </a:lnTo>
                  <a:lnTo>
                    <a:pt x="91" y="16"/>
                  </a:lnTo>
                  <a:lnTo>
                    <a:pt x="90" y="17"/>
                  </a:lnTo>
                  <a:lnTo>
                    <a:pt x="89" y="17"/>
                  </a:lnTo>
                  <a:lnTo>
                    <a:pt x="89" y="17"/>
                  </a:lnTo>
                  <a:lnTo>
                    <a:pt x="88" y="16"/>
                  </a:lnTo>
                  <a:lnTo>
                    <a:pt x="84" y="9"/>
                  </a:lnTo>
                  <a:lnTo>
                    <a:pt x="82" y="11"/>
                  </a:lnTo>
                  <a:lnTo>
                    <a:pt x="78" y="27"/>
                  </a:lnTo>
                  <a:lnTo>
                    <a:pt x="78" y="27"/>
                  </a:lnTo>
                  <a:lnTo>
                    <a:pt x="77" y="28"/>
                  </a:lnTo>
                  <a:lnTo>
                    <a:pt x="74" y="28"/>
                  </a:lnTo>
                  <a:lnTo>
                    <a:pt x="65" y="39"/>
                  </a:lnTo>
                  <a:lnTo>
                    <a:pt x="60" y="57"/>
                  </a:lnTo>
                  <a:lnTo>
                    <a:pt x="60" y="57"/>
                  </a:lnTo>
                  <a:lnTo>
                    <a:pt x="60" y="57"/>
                  </a:lnTo>
                  <a:lnTo>
                    <a:pt x="56" y="62"/>
                  </a:lnTo>
                  <a:lnTo>
                    <a:pt x="56" y="62"/>
                  </a:lnTo>
                  <a:lnTo>
                    <a:pt x="55" y="63"/>
                  </a:lnTo>
                  <a:lnTo>
                    <a:pt x="54" y="63"/>
                  </a:lnTo>
                  <a:lnTo>
                    <a:pt x="54" y="63"/>
                  </a:lnTo>
                  <a:lnTo>
                    <a:pt x="53" y="62"/>
                  </a:lnTo>
                  <a:lnTo>
                    <a:pt x="53" y="62"/>
                  </a:lnTo>
                  <a:lnTo>
                    <a:pt x="49" y="37"/>
                  </a:lnTo>
                  <a:lnTo>
                    <a:pt x="47" y="50"/>
                  </a:lnTo>
                  <a:lnTo>
                    <a:pt x="47" y="50"/>
                  </a:lnTo>
                  <a:lnTo>
                    <a:pt x="46" y="51"/>
                  </a:lnTo>
                  <a:lnTo>
                    <a:pt x="45" y="51"/>
                  </a:lnTo>
                  <a:lnTo>
                    <a:pt x="45" y="51"/>
                  </a:lnTo>
                  <a:lnTo>
                    <a:pt x="44" y="51"/>
                  </a:lnTo>
                  <a:lnTo>
                    <a:pt x="42" y="47"/>
                  </a:lnTo>
                  <a:lnTo>
                    <a:pt x="39" y="60"/>
                  </a:lnTo>
                  <a:lnTo>
                    <a:pt x="39" y="60"/>
                  </a:lnTo>
                  <a:lnTo>
                    <a:pt x="39" y="61"/>
                  </a:lnTo>
                  <a:lnTo>
                    <a:pt x="37" y="61"/>
                  </a:lnTo>
                  <a:lnTo>
                    <a:pt x="37" y="61"/>
                  </a:lnTo>
                  <a:lnTo>
                    <a:pt x="35" y="61"/>
                  </a:lnTo>
                  <a:lnTo>
                    <a:pt x="35" y="61"/>
                  </a:lnTo>
                  <a:lnTo>
                    <a:pt x="31" y="58"/>
                  </a:lnTo>
                  <a:lnTo>
                    <a:pt x="31" y="58"/>
                  </a:lnTo>
                  <a:lnTo>
                    <a:pt x="30" y="57"/>
                  </a:lnTo>
                  <a:lnTo>
                    <a:pt x="29" y="54"/>
                  </a:lnTo>
                  <a:lnTo>
                    <a:pt x="25" y="71"/>
                  </a:lnTo>
                  <a:lnTo>
                    <a:pt x="25" y="71"/>
                  </a:lnTo>
                  <a:lnTo>
                    <a:pt x="24" y="71"/>
                  </a:lnTo>
                  <a:lnTo>
                    <a:pt x="24" y="71"/>
                  </a:lnTo>
                  <a:lnTo>
                    <a:pt x="21" y="74"/>
                  </a:lnTo>
                  <a:lnTo>
                    <a:pt x="17" y="76"/>
                  </a:lnTo>
                  <a:lnTo>
                    <a:pt x="17" y="76"/>
                  </a:lnTo>
                  <a:lnTo>
                    <a:pt x="16" y="76"/>
                  </a:lnTo>
                  <a:lnTo>
                    <a:pt x="16" y="76"/>
                  </a:lnTo>
                  <a:lnTo>
                    <a:pt x="12" y="78"/>
                  </a:lnTo>
                  <a:lnTo>
                    <a:pt x="8" y="92"/>
                  </a:lnTo>
                  <a:lnTo>
                    <a:pt x="8" y="92"/>
                  </a:lnTo>
                  <a:lnTo>
                    <a:pt x="7" y="93"/>
                  </a:lnTo>
                  <a:lnTo>
                    <a:pt x="7" y="93"/>
                  </a:lnTo>
                  <a:lnTo>
                    <a:pt x="2" y="94"/>
                  </a:lnTo>
                  <a:lnTo>
                    <a:pt x="2" y="94"/>
                  </a:lnTo>
                  <a:lnTo>
                    <a:pt x="1" y="94"/>
                  </a:lnTo>
                  <a:lnTo>
                    <a:pt x="0" y="93"/>
                  </a:lnTo>
                  <a:lnTo>
                    <a:pt x="0" y="93"/>
                  </a:lnTo>
                  <a:lnTo>
                    <a:pt x="0" y="92"/>
                  </a:lnTo>
                  <a:lnTo>
                    <a:pt x="1" y="92"/>
                  </a:lnTo>
                  <a:lnTo>
                    <a:pt x="5" y="91"/>
                  </a:lnTo>
                  <a:lnTo>
                    <a:pt x="9" y="77"/>
                  </a:lnTo>
                  <a:lnTo>
                    <a:pt x="9" y="77"/>
                  </a:lnTo>
                  <a:lnTo>
                    <a:pt x="10" y="77"/>
                  </a:lnTo>
                  <a:lnTo>
                    <a:pt x="14" y="75"/>
                  </a:lnTo>
                  <a:lnTo>
                    <a:pt x="18" y="71"/>
                  </a:lnTo>
                  <a:lnTo>
                    <a:pt x="18" y="71"/>
                  </a:lnTo>
                  <a:lnTo>
                    <a:pt x="18" y="71"/>
                  </a:lnTo>
                  <a:lnTo>
                    <a:pt x="18" y="71"/>
                  </a:lnTo>
                  <a:lnTo>
                    <a:pt x="18" y="71"/>
                  </a:lnTo>
                  <a:lnTo>
                    <a:pt x="22" y="70"/>
                  </a:lnTo>
                  <a:lnTo>
                    <a:pt x="26" y="50"/>
                  </a:lnTo>
                  <a:lnTo>
                    <a:pt x="26" y="50"/>
                  </a:lnTo>
                  <a:lnTo>
                    <a:pt x="26" y="50"/>
                  </a:lnTo>
                  <a:lnTo>
                    <a:pt x="27" y="49"/>
                  </a:lnTo>
                  <a:lnTo>
                    <a:pt x="27" y="49"/>
                  </a:lnTo>
                  <a:lnTo>
                    <a:pt x="28" y="49"/>
                  </a:lnTo>
                  <a:lnTo>
                    <a:pt x="29" y="50"/>
                  </a:lnTo>
                  <a:lnTo>
                    <a:pt x="33" y="55"/>
                  </a:lnTo>
                  <a:lnTo>
                    <a:pt x="35" y="58"/>
                  </a:lnTo>
                  <a:lnTo>
                    <a:pt x="40" y="42"/>
                  </a:lnTo>
                  <a:lnTo>
                    <a:pt x="40" y="42"/>
                  </a:lnTo>
                  <a:lnTo>
                    <a:pt x="40" y="42"/>
                  </a:lnTo>
                  <a:lnTo>
                    <a:pt x="41" y="41"/>
                  </a:lnTo>
                  <a:lnTo>
                    <a:pt x="41" y="41"/>
                  </a:lnTo>
                  <a:lnTo>
                    <a:pt x="42" y="41"/>
                  </a:lnTo>
                  <a:lnTo>
                    <a:pt x="43" y="42"/>
                  </a:lnTo>
                  <a:lnTo>
                    <a:pt x="45" y="45"/>
                  </a:lnTo>
                  <a:lnTo>
                    <a:pt x="48" y="25"/>
                  </a:lnTo>
                  <a:lnTo>
                    <a:pt x="48" y="25"/>
                  </a:lnTo>
                  <a:lnTo>
                    <a:pt x="48" y="25"/>
                  </a:lnTo>
                  <a:lnTo>
                    <a:pt x="49" y="23"/>
                  </a:lnTo>
                  <a:lnTo>
                    <a:pt x="50" y="22"/>
                  </a:lnTo>
                  <a:lnTo>
                    <a:pt x="50" y="22"/>
                  </a:lnTo>
                  <a:lnTo>
                    <a:pt x="51" y="23"/>
                  </a:lnTo>
                  <a:lnTo>
                    <a:pt x="51" y="25"/>
                  </a:lnTo>
                  <a:lnTo>
                    <a:pt x="56" y="57"/>
                  </a:lnTo>
                  <a:lnTo>
                    <a:pt x="57" y="55"/>
                  </a:lnTo>
                  <a:lnTo>
                    <a:pt x="61" y="38"/>
                  </a:lnTo>
                  <a:lnTo>
                    <a:pt x="61" y="38"/>
                  </a:lnTo>
                  <a:lnTo>
                    <a:pt x="61" y="38"/>
                  </a:lnTo>
                  <a:lnTo>
                    <a:pt x="71" y="27"/>
                  </a:lnTo>
                  <a:lnTo>
                    <a:pt x="71" y="27"/>
                  </a:lnTo>
                  <a:lnTo>
                    <a:pt x="71" y="27"/>
                  </a:lnTo>
                  <a:lnTo>
                    <a:pt x="72" y="26"/>
                  </a:lnTo>
                  <a:lnTo>
                    <a:pt x="75" y="26"/>
                  </a:lnTo>
                  <a:lnTo>
                    <a:pt x="78" y="11"/>
                  </a:lnTo>
                  <a:lnTo>
                    <a:pt x="78" y="11"/>
                  </a:lnTo>
                  <a:lnTo>
                    <a:pt x="79" y="10"/>
                  </a:lnTo>
                  <a:lnTo>
                    <a:pt x="83" y="5"/>
                  </a:lnTo>
                  <a:lnTo>
                    <a:pt x="83" y="5"/>
                  </a:lnTo>
                  <a:lnTo>
                    <a:pt x="83" y="5"/>
                  </a:lnTo>
                  <a:lnTo>
                    <a:pt x="84" y="5"/>
                  </a:lnTo>
                  <a:lnTo>
                    <a:pt x="84" y="5"/>
                  </a:lnTo>
                  <a:lnTo>
                    <a:pt x="86" y="5"/>
                  </a:lnTo>
                  <a:lnTo>
                    <a:pt x="87" y="5"/>
                  </a:lnTo>
                  <a:lnTo>
                    <a:pt x="89" y="11"/>
                  </a:lnTo>
                  <a:lnTo>
                    <a:pt x="92" y="1"/>
                  </a:lnTo>
                  <a:lnTo>
                    <a:pt x="92" y="1"/>
                  </a:lnTo>
                  <a:lnTo>
                    <a:pt x="92" y="1"/>
                  </a:lnTo>
                  <a:lnTo>
                    <a:pt x="93" y="0"/>
                  </a:lnTo>
                  <a:lnTo>
                    <a:pt x="93" y="0"/>
                  </a:lnTo>
                  <a:lnTo>
                    <a:pt x="95" y="1"/>
                  </a:lnTo>
                  <a:lnTo>
                    <a:pt x="95" y="1"/>
                  </a:lnTo>
                  <a:lnTo>
                    <a:pt x="98" y="20"/>
                  </a:lnTo>
                  <a:lnTo>
                    <a:pt x="100" y="2"/>
                  </a:lnTo>
                  <a:lnTo>
                    <a:pt x="100" y="2"/>
                  </a:lnTo>
                  <a:lnTo>
                    <a:pt x="102" y="1"/>
                  </a:lnTo>
                  <a:lnTo>
                    <a:pt x="103" y="1"/>
                  </a:lnTo>
                  <a:lnTo>
                    <a:pt x="103" y="1"/>
                  </a:lnTo>
                  <a:lnTo>
                    <a:pt x="104" y="1"/>
                  </a:lnTo>
                  <a:lnTo>
                    <a:pt x="105" y="2"/>
                  </a:lnTo>
                  <a:lnTo>
                    <a:pt x="109" y="49"/>
                  </a:lnTo>
                  <a:lnTo>
                    <a:pt x="110" y="48"/>
                  </a:lnTo>
                  <a:lnTo>
                    <a:pt x="114" y="34"/>
                  </a:lnTo>
                  <a:lnTo>
                    <a:pt x="114" y="34"/>
                  </a:lnTo>
                  <a:lnTo>
                    <a:pt x="115" y="33"/>
                  </a:lnTo>
                  <a:lnTo>
                    <a:pt x="115" y="33"/>
                  </a:lnTo>
                  <a:lnTo>
                    <a:pt x="116" y="33"/>
                  </a:lnTo>
                  <a:lnTo>
                    <a:pt x="118" y="34"/>
                  </a:lnTo>
                  <a:lnTo>
                    <a:pt x="121" y="41"/>
                  </a:lnTo>
                  <a:lnTo>
                    <a:pt x="123" y="38"/>
                  </a:lnTo>
                  <a:lnTo>
                    <a:pt x="131" y="22"/>
                  </a:lnTo>
                  <a:lnTo>
                    <a:pt x="136" y="6"/>
                  </a:lnTo>
                  <a:lnTo>
                    <a:pt x="136" y="6"/>
                  </a:lnTo>
                  <a:lnTo>
                    <a:pt x="137" y="5"/>
                  </a:lnTo>
                  <a:lnTo>
                    <a:pt x="137" y="5"/>
                  </a:lnTo>
                  <a:lnTo>
                    <a:pt x="139" y="5"/>
                  </a:lnTo>
                  <a:lnTo>
                    <a:pt x="140" y="6"/>
                  </a:lnTo>
                  <a:lnTo>
                    <a:pt x="142" y="12"/>
                  </a:lnTo>
                  <a:lnTo>
                    <a:pt x="144" y="5"/>
                  </a:lnTo>
                  <a:lnTo>
                    <a:pt x="144" y="5"/>
                  </a:lnTo>
                  <a:lnTo>
                    <a:pt x="146" y="4"/>
                  </a:lnTo>
                  <a:lnTo>
                    <a:pt x="146" y="4"/>
                  </a:lnTo>
                  <a:lnTo>
                    <a:pt x="147" y="4"/>
                  </a:lnTo>
                  <a:lnTo>
                    <a:pt x="148" y="5"/>
                  </a:lnTo>
                  <a:lnTo>
                    <a:pt x="151" y="17"/>
                  </a:lnTo>
                  <a:lnTo>
                    <a:pt x="153" y="6"/>
                  </a:lnTo>
                  <a:lnTo>
                    <a:pt x="153" y="6"/>
                  </a:lnTo>
                  <a:lnTo>
                    <a:pt x="153" y="6"/>
                  </a:lnTo>
                  <a:lnTo>
                    <a:pt x="154" y="5"/>
                  </a:lnTo>
                  <a:lnTo>
                    <a:pt x="155" y="5"/>
                  </a:lnTo>
                  <a:lnTo>
                    <a:pt x="155" y="5"/>
                  </a:lnTo>
                  <a:lnTo>
                    <a:pt x="156" y="5"/>
                  </a:lnTo>
                  <a:lnTo>
                    <a:pt x="157" y="6"/>
                  </a:lnTo>
                  <a:lnTo>
                    <a:pt x="161" y="38"/>
                  </a:lnTo>
                  <a:lnTo>
                    <a:pt x="162" y="38"/>
                  </a:lnTo>
                  <a:lnTo>
                    <a:pt x="167" y="23"/>
                  </a:lnTo>
                  <a:lnTo>
                    <a:pt x="167" y="23"/>
                  </a:lnTo>
                  <a:lnTo>
                    <a:pt x="167" y="22"/>
                  </a:lnTo>
                  <a:lnTo>
                    <a:pt x="171" y="18"/>
                  </a:lnTo>
                  <a:close/>
                </a:path>
              </a:pathLst>
            </a:custGeom>
            <a:no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zh-CN" altLang="en-US" sz="1620">
                <a:solidFill>
                  <a:schemeClr val="bg1"/>
                </a:solidFill>
                <a:latin typeface="微软雅黑" panose="020B0503020204020204" pitchFamily="34" charset="-122"/>
                <a:ea typeface="微软雅黑" panose="020B0503020204020204" pitchFamily="34" charset="-122"/>
              </a:endParaRPr>
            </a:p>
          </p:txBody>
        </p:sp>
        <p:sp>
          <p:nvSpPr>
            <p:cNvPr id="30" name="Freeform 522"/>
            <p:cNvSpPr>
              <a:spLocks/>
            </p:cNvSpPr>
            <p:nvPr/>
          </p:nvSpPr>
          <p:spPr bwMode="auto">
            <a:xfrm>
              <a:off x="16162338" y="-668337"/>
              <a:ext cx="19050" cy="20638"/>
            </a:xfrm>
            <a:custGeom>
              <a:avLst/>
              <a:gdLst>
                <a:gd name="T0" fmla="*/ 5 w 12"/>
                <a:gd name="T1" fmla="*/ 13 h 13"/>
                <a:gd name="T2" fmla="*/ 5 w 12"/>
                <a:gd name="T3" fmla="*/ 13 h 13"/>
                <a:gd name="T4" fmla="*/ 8 w 12"/>
                <a:gd name="T5" fmla="*/ 12 h 13"/>
                <a:gd name="T6" fmla="*/ 10 w 12"/>
                <a:gd name="T7" fmla="*/ 11 h 13"/>
                <a:gd name="T8" fmla="*/ 11 w 12"/>
                <a:gd name="T9" fmla="*/ 8 h 13"/>
                <a:gd name="T10" fmla="*/ 12 w 12"/>
                <a:gd name="T11" fmla="*/ 6 h 13"/>
                <a:gd name="T12" fmla="*/ 12 w 12"/>
                <a:gd name="T13" fmla="*/ 6 h 13"/>
                <a:gd name="T14" fmla="*/ 11 w 12"/>
                <a:gd name="T15" fmla="*/ 4 h 13"/>
                <a:gd name="T16" fmla="*/ 10 w 12"/>
                <a:gd name="T17" fmla="*/ 2 h 13"/>
                <a:gd name="T18" fmla="*/ 8 w 12"/>
                <a:gd name="T19" fmla="*/ 1 h 13"/>
                <a:gd name="T20" fmla="*/ 5 w 12"/>
                <a:gd name="T21" fmla="*/ 0 h 13"/>
                <a:gd name="T22" fmla="*/ 5 w 12"/>
                <a:gd name="T23" fmla="*/ 0 h 13"/>
                <a:gd name="T24" fmla="*/ 3 w 12"/>
                <a:gd name="T25" fmla="*/ 1 h 13"/>
                <a:gd name="T26" fmla="*/ 2 w 12"/>
                <a:gd name="T27" fmla="*/ 2 h 13"/>
                <a:gd name="T28" fmla="*/ 0 w 12"/>
                <a:gd name="T29" fmla="*/ 4 h 13"/>
                <a:gd name="T30" fmla="*/ 0 w 12"/>
                <a:gd name="T31" fmla="*/ 6 h 13"/>
                <a:gd name="T32" fmla="*/ 0 w 12"/>
                <a:gd name="T33" fmla="*/ 6 h 13"/>
                <a:gd name="T34" fmla="*/ 0 w 12"/>
                <a:gd name="T35" fmla="*/ 8 h 13"/>
                <a:gd name="T36" fmla="*/ 2 w 12"/>
                <a:gd name="T37" fmla="*/ 11 h 13"/>
                <a:gd name="T38" fmla="*/ 3 w 12"/>
                <a:gd name="T39" fmla="*/ 12 h 13"/>
                <a:gd name="T40" fmla="*/ 5 w 12"/>
                <a:gd name="T41" fmla="*/ 13 h 13"/>
                <a:gd name="T42" fmla="*/ 5 w 12"/>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3">
                  <a:moveTo>
                    <a:pt x="5" y="13"/>
                  </a:moveTo>
                  <a:lnTo>
                    <a:pt x="5" y="13"/>
                  </a:lnTo>
                  <a:lnTo>
                    <a:pt x="8" y="12"/>
                  </a:lnTo>
                  <a:lnTo>
                    <a:pt x="10" y="11"/>
                  </a:lnTo>
                  <a:lnTo>
                    <a:pt x="11" y="8"/>
                  </a:lnTo>
                  <a:lnTo>
                    <a:pt x="12" y="6"/>
                  </a:lnTo>
                  <a:lnTo>
                    <a:pt x="12" y="6"/>
                  </a:lnTo>
                  <a:lnTo>
                    <a:pt x="11" y="4"/>
                  </a:lnTo>
                  <a:lnTo>
                    <a:pt x="10" y="2"/>
                  </a:lnTo>
                  <a:lnTo>
                    <a:pt x="8" y="1"/>
                  </a:lnTo>
                  <a:lnTo>
                    <a:pt x="5" y="0"/>
                  </a:lnTo>
                  <a:lnTo>
                    <a:pt x="5" y="0"/>
                  </a:lnTo>
                  <a:lnTo>
                    <a:pt x="3" y="1"/>
                  </a:lnTo>
                  <a:lnTo>
                    <a:pt x="2" y="2"/>
                  </a:lnTo>
                  <a:lnTo>
                    <a:pt x="0" y="4"/>
                  </a:lnTo>
                  <a:lnTo>
                    <a:pt x="0" y="6"/>
                  </a:lnTo>
                  <a:lnTo>
                    <a:pt x="0" y="6"/>
                  </a:lnTo>
                  <a:lnTo>
                    <a:pt x="0" y="8"/>
                  </a:lnTo>
                  <a:lnTo>
                    <a:pt x="2" y="11"/>
                  </a:lnTo>
                  <a:lnTo>
                    <a:pt x="3" y="12"/>
                  </a:lnTo>
                  <a:lnTo>
                    <a:pt x="5" y="13"/>
                  </a:lnTo>
                  <a:lnTo>
                    <a:pt x="5" y="13"/>
                  </a:lnTo>
                  <a:close/>
                </a:path>
              </a:pathLst>
            </a:custGeom>
            <a:no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zh-CN" altLang="en-US" sz="1620">
                <a:solidFill>
                  <a:schemeClr val="bg1"/>
                </a:solidFill>
                <a:latin typeface="微软雅黑" panose="020B0503020204020204" pitchFamily="34" charset="-122"/>
                <a:ea typeface="微软雅黑" panose="020B0503020204020204" pitchFamily="34" charset="-122"/>
              </a:endParaRPr>
            </a:p>
          </p:txBody>
        </p:sp>
        <p:sp>
          <p:nvSpPr>
            <p:cNvPr id="31" name="Freeform 523"/>
            <p:cNvSpPr>
              <a:spLocks noEditPoints="1"/>
            </p:cNvSpPr>
            <p:nvPr/>
          </p:nvSpPr>
          <p:spPr bwMode="auto">
            <a:xfrm>
              <a:off x="15808325" y="-782637"/>
              <a:ext cx="444500" cy="407988"/>
            </a:xfrm>
            <a:custGeom>
              <a:avLst/>
              <a:gdLst>
                <a:gd name="T0" fmla="*/ 66 w 280"/>
                <a:gd name="T1" fmla="*/ 240 h 257"/>
                <a:gd name="T2" fmla="*/ 215 w 280"/>
                <a:gd name="T3" fmla="*/ 257 h 257"/>
                <a:gd name="T4" fmla="*/ 205 w 280"/>
                <a:gd name="T5" fmla="*/ 232 h 257"/>
                <a:gd name="T6" fmla="*/ 280 w 280"/>
                <a:gd name="T7" fmla="*/ 21 h 257"/>
                <a:gd name="T8" fmla="*/ 279 w 280"/>
                <a:gd name="T9" fmla="*/ 19 h 257"/>
                <a:gd name="T10" fmla="*/ 279 w 280"/>
                <a:gd name="T11" fmla="*/ 16 h 257"/>
                <a:gd name="T12" fmla="*/ 277 w 280"/>
                <a:gd name="T13" fmla="*/ 14 h 257"/>
                <a:gd name="T14" fmla="*/ 276 w 280"/>
                <a:gd name="T15" fmla="*/ 12 h 257"/>
                <a:gd name="T16" fmla="*/ 275 w 280"/>
                <a:gd name="T17" fmla="*/ 11 h 257"/>
                <a:gd name="T18" fmla="*/ 274 w 280"/>
                <a:gd name="T19" fmla="*/ 9 h 257"/>
                <a:gd name="T20" fmla="*/ 273 w 280"/>
                <a:gd name="T21" fmla="*/ 8 h 257"/>
                <a:gd name="T22" fmla="*/ 271 w 280"/>
                <a:gd name="T23" fmla="*/ 6 h 257"/>
                <a:gd name="T24" fmla="*/ 270 w 280"/>
                <a:gd name="T25" fmla="*/ 5 h 257"/>
                <a:gd name="T26" fmla="*/ 268 w 280"/>
                <a:gd name="T27" fmla="*/ 4 h 257"/>
                <a:gd name="T28" fmla="*/ 266 w 280"/>
                <a:gd name="T29" fmla="*/ 3 h 257"/>
                <a:gd name="T30" fmla="*/ 264 w 280"/>
                <a:gd name="T31" fmla="*/ 2 h 257"/>
                <a:gd name="T32" fmla="*/ 261 w 280"/>
                <a:gd name="T33" fmla="*/ 2 h 257"/>
                <a:gd name="T34" fmla="*/ 259 w 280"/>
                <a:gd name="T35" fmla="*/ 2 h 257"/>
                <a:gd name="T36" fmla="*/ 257 w 280"/>
                <a:gd name="T37" fmla="*/ 0 h 257"/>
                <a:gd name="T38" fmla="*/ 22 w 280"/>
                <a:gd name="T39" fmla="*/ 2 h 257"/>
                <a:gd name="T40" fmla="*/ 19 w 280"/>
                <a:gd name="T41" fmla="*/ 2 h 257"/>
                <a:gd name="T42" fmla="*/ 17 w 280"/>
                <a:gd name="T43" fmla="*/ 2 h 257"/>
                <a:gd name="T44" fmla="*/ 15 w 280"/>
                <a:gd name="T45" fmla="*/ 3 h 257"/>
                <a:gd name="T46" fmla="*/ 13 w 280"/>
                <a:gd name="T47" fmla="*/ 4 h 257"/>
                <a:gd name="T48" fmla="*/ 11 w 280"/>
                <a:gd name="T49" fmla="*/ 4 h 257"/>
                <a:gd name="T50" fmla="*/ 10 w 280"/>
                <a:gd name="T51" fmla="*/ 6 h 257"/>
                <a:gd name="T52" fmla="*/ 8 w 280"/>
                <a:gd name="T53" fmla="*/ 7 h 257"/>
                <a:gd name="T54" fmla="*/ 7 w 280"/>
                <a:gd name="T55" fmla="*/ 8 h 257"/>
                <a:gd name="T56" fmla="*/ 6 w 280"/>
                <a:gd name="T57" fmla="*/ 10 h 257"/>
                <a:gd name="T58" fmla="*/ 3 w 280"/>
                <a:gd name="T59" fmla="*/ 11 h 257"/>
                <a:gd name="T60" fmla="*/ 3 w 280"/>
                <a:gd name="T61" fmla="*/ 13 h 257"/>
                <a:gd name="T62" fmla="*/ 2 w 280"/>
                <a:gd name="T63" fmla="*/ 15 h 257"/>
                <a:gd name="T64" fmla="*/ 1 w 280"/>
                <a:gd name="T65" fmla="*/ 18 h 257"/>
                <a:gd name="T66" fmla="*/ 1 w 280"/>
                <a:gd name="T67" fmla="*/ 20 h 257"/>
                <a:gd name="T68" fmla="*/ 1 w 280"/>
                <a:gd name="T69" fmla="*/ 22 h 257"/>
                <a:gd name="T70" fmla="*/ 0 w 280"/>
                <a:gd name="T71" fmla="*/ 128 h 257"/>
                <a:gd name="T72" fmla="*/ 14 w 280"/>
                <a:gd name="T73" fmla="*/ 135 h 257"/>
                <a:gd name="T74" fmla="*/ 26 w 280"/>
                <a:gd name="T75" fmla="*/ 23 h 257"/>
                <a:gd name="T76" fmla="*/ 254 w 280"/>
                <a:gd name="T77" fmla="*/ 192 h 257"/>
                <a:gd name="T78" fmla="*/ 50 w 280"/>
                <a:gd name="T79" fmla="*/ 215 h 257"/>
                <a:gd name="T80" fmla="*/ 95 w 280"/>
                <a:gd name="T81" fmla="*/ 223 h 257"/>
                <a:gd name="T82" fmla="*/ 185 w 280"/>
                <a:gd name="T83" fmla="*/ 215 h 257"/>
                <a:gd name="T84" fmla="*/ 258 w 280"/>
                <a:gd name="T85" fmla="*/ 215 h 257"/>
                <a:gd name="T86" fmla="*/ 260 w 280"/>
                <a:gd name="T87" fmla="*/ 215 h 257"/>
                <a:gd name="T88" fmla="*/ 263 w 280"/>
                <a:gd name="T89" fmla="*/ 214 h 257"/>
                <a:gd name="T90" fmla="*/ 265 w 280"/>
                <a:gd name="T91" fmla="*/ 214 h 257"/>
                <a:gd name="T92" fmla="*/ 267 w 280"/>
                <a:gd name="T93" fmla="*/ 213 h 257"/>
                <a:gd name="T94" fmla="*/ 269 w 280"/>
                <a:gd name="T95" fmla="*/ 212 h 257"/>
                <a:gd name="T96" fmla="*/ 270 w 280"/>
                <a:gd name="T97" fmla="*/ 211 h 257"/>
                <a:gd name="T98" fmla="*/ 272 w 280"/>
                <a:gd name="T99" fmla="*/ 209 h 257"/>
                <a:gd name="T100" fmla="*/ 273 w 280"/>
                <a:gd name="T101" fmla="*/ 207 h 257"/>
                <a:gd name="T102" fmla="*/ 275 w 280"/>
                <a:gd name="T103" fmla="*/ 206 h 257"/>
                <a:gd name="T104" fmla="*/ 276 w 280"/>
                <a:gd name="T105" fmla="*/ 204 h 257"/>
                <a:gd name="T106" fmla="*/ 277 w 280"/>
                <a:gd name="T107" fmla="*/ 202 h 257"/>
                <a:gd name="T108" fmla="*/ 279 w 280"/>
                <a:gd name="T109" fmla="*/ 201 h 257"/>
                <a:gd name="T110" fmla="*/ 279 w 280"/>
                <a:gd name="T111" fmla="*/ 199 h 257"/>
                <a:gd name="T112" fmla="*/ 280 w 280"/>
                <a:gd name="T113" fmla="*/ 197 h 257"/>
                <a:gd name="T114" fmla="*/ 280 w 280"/>
                <a:gd name="T115" fmla="*/ 195 h 257"/>
                <a:gd name="T116" fmla="*/ 280 w 280"/>
                <a:gd name="T117"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57">
                  <a:moveTo>
                    <a:pt x="75" y="232"/>
                  </a:moveTo>
                  <a:lnTo>
                    <a:pt x="66" y="240"/>
                  </a:lnTo>
                  <a:lnTo>
                    <a:pt x="66" y="257"/>
                  </a:lnTo>
                  <a:lnTo>
                    <a:pt x="215" y="257"/>
                  </a:lnTo>
                  <a:lnTo>
                    <a:pt x="215" y="240"/>
                  </a:lnTo>
                  <a:lnTo>
                    <a:pt x="205" y="232"/>
                  </a:lnTo>
                  <a:lnTo>
                    <a:pt x="75" y="232"/>
                  </a:lnTo>
                  <a:close/>
                  <a:moveTo>
                    <a:pt x="280" y="21"/>
                  </a:moveTo>
                  <a:lnTo>
                    <a:pt x="280" y="20"/>
                  </a:lnTo>
                  <a:lnTo>
                    <a:pt x="279" y="19"/>
                  </a:lnTo>
                  <a:lnTo>
                    <a:pt x="279" y="18"/>
                  </a:lnTo>
                  <a:lnTo>
                    <a:pt x="279" y="16"/>
                  </a:lnTo>
                  <a:lnTo>
                    <a:pt x="279" y="15"/>
                  </a:lnTo>
                  <a:lnTo>
                    <a:pt x="277" y="14"/>
                  </a:lnTo>
                  <a:lnTo>
                    <a:pt x="277" y="13"/>
                  </a:lnTo>
                  <a:lnTo>
                    <a:pt x="276" y="12"/>
                  </a:lnTo>
                  <a:lnTo>
                    <a:pt x="276" y="11"/>
                  </a:lnTo>
                  <a:lnTo>
                    <a:pt x="275" y="11"/>
                  </a:lnTo>
                  <a:lnTo>
                    <a:pt x="275" y="10"/>
                  </a:lnTo>
                  <a:lnTo>
                    <a:pt x="274" y="9"/>
                  </a:lnTo>
                  <a:lnTo>
                    <a:pt x="273" y="8"/>
                  </a:lnTo>
                  <a:lnTo>
                    <a:pt x="273" y="8"/>
                  </a:lnTo>
                  <a:lnTo>
                    <a:pt x="272" y="7"/>
                  </a:lnTo>
                  <a:lnTo>
                    <a:pt x="271" y="6"/>
                  </a:lnTo>
                  <a:lnTo>
                    <a:pt x="270" y="6"/>
                  </a:lnTo>
                  <a:lnTo>
                    <a:pt x="270" y="5"/>
                  </a:lnTo>
                  <a:lnTo>
                    <a:pt x="269" y="4"/>
                  </a:lnTo>
                  <a:lnTo>
                    <a:pt x="268" y="4"/>
                  </a:lnTo>
                  <a:lnTo>
                    <a:pt x="267" y="4"/>
                  </a:lnTo>
                  <a:lnTo>
                    <a:pt x="266" y="3"/>
                  </a:lnTo>
                  <a:lnTo>
                    <a:pt x="265" y="3"/>
                  </a:lnTo>
                  <a:lnTo>
                    <a:pt x="264" y="2"/>
                  </a:lnTo>
                  <a:lnTo>
                    <a:pt x="263" y="2"/>
                  </a:lnTo>
                  <a:lnTo>
                    <a:pt x="261" y="2"/>
                  </a:lnTo>
                  <a:lnTo>
                    <a:pt x="260" y="2"/>
                  </a:lnTo>
                  <a:lnTo>
                    <a:pt x="259" y="2"/>
                  </a:lnTo>
                  <a:lnTo>
                    <a:pt x="258" y="2"/>
                  </a:lnTo>
                  <a:lnTo>
                    <a:pt x="257" y="0"/>
                  </a:lnTo>
                  <a:lnTo>
                    <a:pt x="23" y="0"/>
                  </a:lnTo>
                  <a:lnTo>
                    <a:pt x="22" y="2"/>
                  </a:lnTo>
                  <a:lnTo>
                    <a:pt x="20" y="2"/>
                  </a:lnTo>
                  <a:lnTo>
                    <a:pt x="19" y="2"/>
                  </a:lnTo>
                  <a:lnTo>
                    <a:pt x="18" y="2"/>
                  </a:lnTo>
                  <a:lnTo>
                    <a:pt x="17" y="2"/>
                  </a:lnTo>
                  <a:lnTo>
                    <a:pt x="16" y="2"/>
                  </a:lnTo>
                  <a:lnTo>
                    <a:pt x="15" y="3"/>
                  </a:lnTo>
                  <a:lnTo>
                    <a:pt x="14" y="3"/>
                  </a:lnTo>
                  <a:lnTo>
                    <a:pt x="13" y="4"/>
                  </a:lnTo>
                  <a:lnTo>
                    <a:pt x="12" y="4"/>
                  </a:lnTo>
                  <a:lnTo>
                    <a:pt x="11" y="4"/>
                  </a:lnTo>
                  <a:lnTo>
                    <a:pt x="11" y="5"/>
                  </a:lnTo>
                  <a:lnTo>
                    <a:pt x="10" y="6"/>
                  </a:lnTo>
                  <a:lnTo>
                    <a:pt x="9" y="6"/>
                  </a:lnTo>
                  <a:lnTo>
                    <a:pt x="8" y="7"/>
                  </a:lnTo>
                  <a:lnTo>
                    <a:pt x="8" y="8"/>
                  </a:lnTo>
                  <a:lnTo>
                    <a:pt x="7" y="8"/>
                  </a:lnTo>
                  <a:lnTo>
                    <a:pt x="6" y="9"/>
                  </a:lnTo>
                  <a:lnTo>
                    <a:pt x="6" y="10"/>
                  </a:lnTo>
                  <a:lnTo>
                    <a:pt x="4" y="11"/>
                  </a:lnTo>
                  <a:lnTo>
                    <a:pt x="3" y="11"/>
                  </a:lnTo>
                  <a:lnTo>
                    <a:pt x="3" y="12"/>
                  </a:lnTo>
                  <a:lnTo>
                    <a:pt x="3" y="13"/>
                  </a:lnTo>
                  <a:lnTo>
                    <a:pt x="2" y="14"/>
                  </a:lnTo>
                  <a:lnTo>
                    <a:pt x="2" y="15"/>
                  </a:lnTo>
                  <a:lnTo>
                    <a:pt x="1" y="16"/>
                  </a:lnTo>
                  <a:lnTo>
                    <a:pt x="1" y="18"/>
                  </a:lnTo>
                  <a:lnTo>
                    <a:pt x="1" y="19"/>
                  </a:lnTo>
                  <a:lnTo>
                    <a:pt x="1" y="20"/>
                  </a:lnTo>
                  <a:lnTo>
                    <a:pt x="1" y="21"/>
                  </a:lnTo>
                  <a:lnTo>
                    <a:pt x="1" y="22"/>
                  </a:lnTo>
                  <a:lnTo>
                    <a:pt x="0" y="23"/>
                  </a:lnTo>
                  <a:lnTo>
                    <a:pt x="0" y="128"/>
                  </a:lnTo>
                  <a:lnTo>
                    <a:pt x="0" y="128"/>
                  </a:lnTo>
                  <a:lnTo>
                    <a:pt x="14" y="135"/>
                  </a:lnTo>
                  <a:lnTo>
                    <a:pt x="26" y="141"/>
                  </a:lnTo>
                  <a:lnTo>
                    <a:pt x="26" y="23"/>
                  </a:lnTo>
                  <a:lnTo>
                    <a:pt x="254" y="23"/>
                  </a:lnTo>
                  <a:lnTo>
                    <a:pt x="254" y="192"/>
                  </a:lnTo>
                  <a:lnTo>
                    <a:pt x="50" y="192"/>
                  </a:lnTo>
                  <a:lnTo>
                    <a:pt x="50" y="215"/>
                  </a:lnTo>
                  <a:lnTo>
                    <a:pt x="95" y="215"/>
                  </a:lnTo>
                  <a:lnTo>
                    <a:pt x="95" y="223"/>
                  </a:lnTo>
                  <a:lnTo>
                    <a:pt x="185" y="223"/>
                  </a:lnTo>
                  <a:lnTo>
                    <a:pt x="185" y="215"/>
                  </a:lnTo>
                  <a:lnTo>
                    <a:pt x="257" y="215"/>
                  </a:lnTo>
                  <a:lnTo>
                    <a:pt x="258" y="215"/>
                  </a:lnTo>
                  <a:lnTo>
                    <a:pt x="259" y="215"/>
                  </a:lnTo>
                  <a:lnTo>
                    <a:pt x="260" y="215"/>
                  </a:lnTo>
                  <a:lnTo>
                    <a:pt x="261" y="215"/>
                  </a:lnTo>
                  <a:lnTo>
                    <a:pt x="263" y="214"/>
                  </a:lnTo>
                  <a:lnTo>
                    <a:pt x="264" y="214"/>
                  </a:lnTo>
                  <a:lnTo>
                    <a:pt x="265" y="214"/>
                  </a:lnTo>
                  <a:lnTo>
                    <a:pt x="266" y="213"/>
                  </a:lnTo>
                  <a:lnTo>
                    <a:pt x="267" y="213"/>
                  </a:lnTo>
                  <a:lnTo>
                    <a:pt x="268" y="213"/>
                  </a:lnTo>
                  <a:lnTo>
                    <a:pt x="269" y="212"/>
                  </a:lnTo>
                  <a:lnTo>
                    <a:pt x="270" y="212"/>
                  </a:lnTo>
                  <a:lnTo>
                    <a:pt x="270" y="211"/>
                  </a:lnTo>
                  <a:lnTo>
                    <a:pt x="271" y="209"/>
                  </a:lnTo>
                  <a:lnTo>
                    <a:pt x="272" y="209"/>
                  </a:lnTo>
                  <a:lnTo>
                    <a:pt x="273" y="208"/>
                  </a:lnTo>
                  <a:lnTo>
                    <a:pt x="273" y="207"/>
                  </a:lnTo>
                  <a:lnTo>
                    <a:pt x="274" y="207"/>
                  </a:lnTo>
                  <a:lnTo>
                    <a:pt x="275" y="206"/>
                  </a:lnTo>
                  <a:lnTo>
                    <a:pt x="275" y="205"/>
                  </a:lnTo>
                  <a:lnTo>
                    <a:pt x="276" y="204"/>
                  </a:lnTo>
                  <a:lnTo>
                    <a:pt x="276" y="203"/>
                  </a:lnTo>
                  <a:lnTo>
                    <a:pt x="277" y="202"/>
                  </a:lnTo>
                  <a:lnTo>
                    <a:pt x="277" y="201"/>
                  </a:lnTo>
                  <a:lnTo>
                    <a:pt x="279" y="201"/>
                  </a:lnTo>
                  <a:lnTo>
                    <a:pt x="279" y="200"/>
                  </a:lnTo>
                  <a:lnTo>
                    <a:pt x="279" y="199"/>
                  </a:lnTo>
                  <a:lnTo>
                    <a:pt x="279" y="198"/>
                  </a:lnTo>
                  <a:lnTo>
                    <a:pt x="280" y="197"/>
                  </a:lnTo>
                  <a:lnTo>
                    <a:pt x="280" y="196"/>
                  </a:lnTo>
                  <a:lnTo>
                    <a:pt x="280" y="195"/>
                  </a:lnTo>
                  <a:lnTo>
                    <a:pt x="280" y="22"/>
                  </a:lnTo>
                  <a:lnTo>
                    <a:pt x="280" y="21"/>
                  </a:lnTo>
                  <a:close/>
                </a:path>
              </a:pathLst>
            </a:custGeom>
            <a:no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zh-CN" altLang="en-US" sz="1620">
                <a:solidFill>
                  <a:schemeClr val="bg1"/>
                </a:solidFill>
                <a:latin typeface="微软雅黑" panose="020B0503020204020204" pitchFamily="34" charset="-122"/>
                <a:ea typeface="微软雅黑" panose="020B0503020204020204" pitchFamily="34" charset="-122"/>
              </a:endParaRPr>
            </a:p>
          </p:txBody>
        </p:sp>
        <p:sp>
          <p:nvSpPr>
            <p:cNvPr id="32" name="Freeform 524"/>
            <p:cNvSpPr>
              <a:spLocks/>
            </p:cNvSpPr>
            <p:nvPr/>
          </p:nvSpPr>
          <p:spPr bwMode="auto">
            <a:xfrm>
              <a:off x="15532100" y="-815975"/>
              <a:ext cx="242887" cy="244475"/>
            </a:xfrm>
            <a:custGeom>
              <a:avLst/>
              <a:gdLst>
                <a:gd name="T0" fmla="*/ 77 w 153"/>
                <a:gd name="T1" fmla="*/ 154 h 154"/>
                <a:gd name="T2" fmla="*/ 92 w 153"/>
                <a:gd name="T3" fmla="*/ 152 h 154"/>
                <a:gd name="T4" fmla="*/ 106 w 153"/>
                <a:gd name="T5" fmla="*/ 147 h 154"/>
                <a:gd name="T6" fmla="*/ 120 w 153"/>
                <a:gd name="T7" fmla="*/ 141 h 154"/>
                <a:gd name="T8" fmla="*/ 130 w 153"/>
                <a:gd name="T9" fmla="*/ 131 h 154"/>
                <a:gd name="T10" fmla="*/ 140 w 153"/>
                <a:gd name="T11" fmla="*/ 120 h 154"/>
                <a:gd name="T12" fmla="*/ 148 w 153"/>
                <a:gd name="T13" fmla="*/ 107 h 154"/>
                <a:gd name="T14" fmla="*/ 152 w 153"/>
                <a:gd name="T15" fmla="*/ 93 h 154"/>
                <a:gd name="T16" fmla="*/ 153 w 153"/>
                <a:gd name="T17" fmla="*/ 77 h 154"/>
                <a:gd name="T18" fmla="*/ 153 w 153"/>
                <a:gd name="T19" fmla="*/ 69 h 154"/>
                <a:gd name="T20" fmla="*/ 150 w 153"/>
                <a:gd name="T21" fmla="*/ 54 h 154"/>
                <a:gd name="T22" fmla="*/ 144 w 153"/>
                <a:gd name="T23" fmla="*/ 41 h 154"/>
                <a:gd name="T24" fmla="*/ 136 w 153"/>
                <a:gd name="T25" fmla="*/ 29 h 154"/>
                <a:gd name="T26" fmla="*/ 125 w 153"/>
                <a:gd name="T27" fmla="*/ 18 h 154"/>
                <a:gd name="T28" fmla="*/ 113 w 153"/>
                <a:gd name="T29" fmla="*/ 10 h 154"/>
                <a:gd name="T30" fmla="*/ 100 w 153"/>
                <a:gd name="T31" fmla="*/ 4 h 154"/>
                <a:gd name="T32" fmla="*/ 85 w 153"/>
                <a:gd name="T33" fmla="*/ 1 h 154"/>
                <a:gd name="T34" fmla="*/ 77 w 153"/>
                <a:gd name="T35" fmla="*/ 0 h 154"/>
                <a:gd name="T36" fmla="*/ 61 w 153"/>
                <a:gd name="T37" fmla="*/ 2 h 154"/>
                <a:gd name="T38" fmla="*/ 47 w 153"/>
                <a:gd name="T39" fmla="*/ 7 h 154"/>
                <a:gd name="T40" fmla="*/ 34 w 153"/>
                <a:gd name="T41" fmla="*/ 14 h 154"/>
                <a:gd name="T42" fmla="*/ 23 w 153"/>
                <a:gd name="T43" fmla="*/ 24 h 154"/>
                <a:gd name="T44" fmla="*/ 13 w 153"/>
                <a:gd name="T45" fmla="*/ 34 h 154"/>
                <a:gd name="T46" fmla="*/ 7 w 153"/>
                <a:gd name="T47" fmla="*/ 47 h 154"/>
                <a:gd name="T48" fmla="*/ 1 w 153"/>
                <a:gd name="T49" fmla="*/ 62 h 154"/>
                <a:gd name="T50" fmla="*/ 0 w 153"/>
                <a:gd name="T51" fmla="*/ 77 h 154"/>
                <a:gd name="T52" fmla="*/ 0 w 153"/>
                <a:gd name="T53" fmla="*/ 84 h 154"/>
                <a:gd name="T54" fmla="*/ 4 w 153"/>
                <a:gd name="T55" fmla="*/ 99 h 154"/>
                <a:gd name="T56" fmla="*/ 10 w 153"/>
                <a:gd name="T57" fmla="*/ 113 h 154"/>
                <a:gd name="T58" fmla="*/ 17 w 153"/>
                <a:gd name="T59" fmla="*/ 126 h 154"/>
                <a:gd name="T60" fmla="*/ 28 w 153"/>
                <a:gd name="T61" fmla="*/ 136 h 154"/>
                <a:gd name="T62" fmla="*/ 40 w 153"/>
                <a:gd name="T63" fmla="*/ 144 h 154"/>
                <a:gd name="T64" fmla="*/ 54 w 153"/>
                <a:gd name="T65" fmla="*/ 150 h 154"/>
                <a:gd name="T66" fmla="*/ 69 w 153"/>
                <a:gd name="T67" fmla="*/ 153 h 154"/>
                <a:gd name="T68" fmla="*/ 77 w 153"/>
                <a:gd name="T6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54">
                  <a:moveTo>
                    <a:pt x="77" y="154"/>
                  </a:moveTo>
                  <a:lnTo>
                    <a:pt x="77" y="154"/>
                  </a:lnTo>
                  <a:lnTo>
                    <a:pt x="85" y="153"/>
                  </a:lnTo>
                  <a:lnTo>
                    <a:pt x="92" y="152"/>
                  </a:lnTo>
                  <a:lnTo>
                    <a:pt x="100" y="150"/>
                  </a:lnTo>
                  <a:lnTo>
                    <a:pt x="106" y="147"/>
                  </a:lnTo>
                  <a:lnTo>
                    <a:pt x="113" y="144"/>
                  </a:lnTo>
                  <a:lnTo>
                    <a:pt x="120" y="141"/>
                  </a:lnTo>
                  <a:lnTo>
                    <a:pt x="125" y="136"/>
                  </a:lnTo>
                  <a:lnTo>
                    <a:pt x="130" y="131"/>
                  </a:lnTo>
                  <a:lnTo>
                    <a:pt x="136" y="126"/>
                  </a:lnTo>
                  <a:lnTo>
                    <a:pt x="140" y="120"/>
                  </a:lnTo>
                  <a:lnTo>
                    <a:pt x="144" y="113"/>
                  </a:lnTo>
                  <a:lnTo>
                    <a:pt x="148" y="107"/>
                  </a:lnTo>
                  <a:lnTo>
                    <a:pt x="150" y="99"/>
                  </a:lnTo>
                  <a:lnTo>
                    <a:pt x="152" y="93"/>
                  </a:lnTo>
                  <a:lnTo>
                    <a:pt x="153" y="84"/>
                  </a:lnTo>
                  <a:lnTo>
                    <a:pt x="153" y="77"/>
                  </a:lnTo>
                  <a:lnTo>
                    <a:pt x="153" y="77"/>
                  </a:lnTo>
                  <a:lnTo>
                    <a:pt x="153" y="69"/>
                  </a:lnTo>
                  <a:lnTo>
                    <a:pt x="152" y="62"/>
                  </a:lnTo>
                  <a:lnTo>
                    <a:pt x="150" y="54"/>
                  </a:lnTo>
                  <a:lnTo>
                    <a:pt x="148" y="47"/>
                  </a:lnTo>
                  <a:lnTo>
                    <a:pt x="144" y="41"/>
                  </a:lnTo>
                  <a:lnTo>
                    <a:pt x="140" y="34"/>
                  </a:lnTo>
                  <a:lnTo>
                    <a:pt x="136" y="29"/>
                  </a:lnTo>
                  <a:lnTo>
                    <a:pt x="130" y="24"/>
                  </a:lnTo>
                  <a:lnTo>
                    <a:pt x="125" y="18"/>
                  </a:lnTo>
                  <a:lnTo>
                    <a:pt x="120" y="14"/>
                  </a:lnTo>
                  <a:lnTo>
                    <a:pt x="113" y="10"/>
                  </a:lnTo>
                  <a:lnTo>
                    <a:pt x="106" y="7"/>
                  </a:lnTo>
                  <a:lnTo>
                    <a:pt x="100" y="4"/>
                  </a:lnTo>
                  <a:lnTo>
                    <a:pt x="92" y="2"/>
                  </a:lnTo>
                  <a:lnTo>
                    <a:pt x="85" y="1"/>
                  </a:lnTo>
                  <a:lnTo>
                    <a:pt x="77" y="0"/>
                  </a:lnTo>
                  <a:lnTo>
                    <a:pt x="77" y="0"/>
                  </a:lnTo>
                  <a:lnTo>
                    <a:pt x="69" y="1"/>
                  </a:lnTo>
                  <a:lnTo>
                    <a:pt x="61" y="2"/>
                  </a:lnTo>
                  <a:lnTo>
                    <a:pt x="54" y="4"/>
                  </a:lnTo>
                  <a:lnTo>
                    <a:pt x="47" y="7"/>
                  </a:lnTo>
                  <a:lnTo>
                    <a:pt x="40" y="10"/>
                  </a:lnTo>
                  <a:lnTo>
                    <a:pt x="34" y="14"/>
                  </a:lnTo>
                  <a:lnTo>
                    <a:pt x="28" y="18"/>
                  </a:lnTo>
                  <a:lnTo>
                    <a:pt x="23" y="24"/>
                  </a:lnTo>
                  <a:lnTo>
                    <a:pt x="17" y="29"/>
                  </a:lnTo>
                  <a:lnTo>
                    <a:pt x="13" y="34"/>
                  </a:lnTo>
                  <a:lnTo>
                    <a:pt x="10" y="41"/>
                  </a:lnTo>
                  <a:lnTo>
                    <a:pt x="7" y="47"/>
                  </a:lnTo>
                  <a:lnTo>
                    <a:pt x="4" y="54"/>
                  </a:lnTo>
                  <a:lnTo>
                    <a:pt x="1" y="62"/>
                  </a:lnTo>
                  <a:lnTo>
                    <a:pt x="0" y="69"/>
                  </a:lnTo>
                  <a:lnTo>
                    <a:pt x="0" y="77"/>
                  </a:lnTo>
                  <a:lnTo>
                    <a:pt x="0" y="77"/>
                  </a:lnTo>
                  <a:lnTo>
                    <a:pt x="0" y="84"/>
                  </a:lnTo>
                  <a:lnTo>
                    <a:pt x="1" y="93"/>
                  </a:lnTo>
                  <a:lnTo>
                    <a:pt x="4" y="99"/>
                  </a:lnTo>
                  <a:lnTo>
                    <a:pt x="7" y="107"/>
                  </a:lnTo>
                  <a:lnTo>
                    <a:pt x="10" y="113"/>
                  </a:lnTo>
                  <a:lnTo>
                    <a:pt x="13" y="120"/>
                  </a:lnTo>
                  <a:lnTo>
                    <a:pt x="17" y="126"/>
                  </a:lnTo>
                  <a:lnTo>
                    <a:pt x="23" y="131"/>
                  </a:lnTo>
                  <a:lnTo>
                    <a:pt x="28" y="136"/>
                  </a:lnTo>
                  <a:lnTo>
                    <a:pt x="34" y="141"/>
                  </a:lnTo>
                  <a:lnTo>
                    <a:pt x="40" y="144"/>
                  </a:lnTo>
                  <a:lnTo>
                    <a:pt x="47" y="147"/>
                  </a:lnTo>
                  <a:lnTo>
                    <a:pt x="54" y="150"/>
                  </a:lnTo>
                  <a:lnTo>
                    <a:pt x="61" y="152"/>
                  </a:lnTo>
                  <a:lnTo>
                    <a:pt x="69" y="153"/>
                  </a:lnTo>
                  <a:lnTo>
                    <a:pt x="77" y="154"/>
                  </a:lnTo>
                  <a:lnTo>
                    <a:pt x="77" y="154"/>
                  </a:lnTo>
                  <a:close/>
                </a:path>
              </a:pathLst>
            </a:custGeom>
            <a:no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zh-CN" altLang="en-US" sz="1620">
                <a:solidFill>
                  <a:schemeClr val="bg1"/>
                </a:solidFill>
                <a:latin typeface="微软雅黑" panose="020B0503020204020204" pitchFamily="34" charset="-122"/>
                <a:ea typeface="微软雅黑" panose="020B0503020204020204" pitchFamily="34" charset="-122"/>
              </a:endParaRPr>
            </a:p>
          </p:txBody>
        </p:sp>
        <p:sp>
          <p:nvSpPr>
            <p:cNvPr id="33" name="Freeform 525"/>
            <p:cNvSpPr>
              <a:spLocks/>
            </p:cNvSpPr>
            <p:nvPr/>
          </p:nvSpPr>
          <p:spPr bwMode="auto">
            <a:xfrm>
              <a:off x="15428913" y="-565150"/>
              <a:ext cx="436562" cy="282575"/>
            </a:xfrm>
            <a:custGeom>
              <a:avLst/>
              <a:gdLst>
                <a:gd name="T0" fmla="*/ 110 w 275"/>
                <a:gd name="T1" fmla="*/ 60 h 178"/>
                <a:gd name="T2" fmla="*/ 60 w 275"/>
                <a:gd name="T3" fmla="*/ 1 h 178"/>
                <a:gd name="T4" fmla="*/ 60 w 275"/>
                <a:gd name="T5" fmla="*/ 1 h 178"/>
                <a:gd name="T6" fmla="*/ 44 w 275"/>
                <a:gd name="T7" fmla="*/ 8 h 178"/>
                <a:gd name="T8" fmla="*/ 28 w 275"/>
                <a:gd name="T9" fmla="*/ 16 h 178"/>
                <a:gd name="T10" fmla="*/ 14 w 275"/>
                <a:gd name="T11" fmla="*/ 26 h 178"/>
                <a:gd name="T12" fmla="*/ 0 w 275"/>
                <a:gd name="T13" fmla="*/ 36 h 178"/>
                <a:gd name="T14" fmla="*/ 0 w 275"/>
                <a:gd name="T15" fmla="*/ 147 h 178"/>
                <a:gd name="T16" fmla="*/ 0 w 275"/>
                <a:gd name="T17" fmla="*/ 147 h 178"/>
                <a:gd name="T18" fmla="*/ 2 w 275"/>
                <a:gd name="T19" fmla="*/ 154 h 178"/>
                <a:gd name="T20" fmla="*/ 5 w 275"/>
                <a:gd name="T21" fmla="*/ 160 h 178"/>
                <a:gd name="T22" fmla="*/ 9 w 275"/>
                <a:gd name="T23" fmla="*/ 165 h 178"/>
                <a:gd name="T24" fmla="*/ 13 w 275"/>
                <a:gd name="T25" fmla="*/ 170 h 178"/>
                <a:gd name="T26" fmla="*/ 18 w 275"/>
                <a:gd name="T27" fmla="*/ 174 h 178"/>
                <a:gd name="T28" fmla="*/ 24 w 275"/>
                <a:gd name="T29" fmla="*/ 176 h 178"/>
                <a:gd name="T30" fmla="*/ 30 w 275"/>
                <a:gd name="T31" fmla="*/ 178 h 178"/>
                <a:gd name="T32" fmla="*/ 37 w 275"/>
                <a:gd name="T33" fmla="*/ 178 h 178"/>
                <a:gd name="T34" fmla="*/ 239 w 275"/>
                <a:gd name="T35" fmla="*/ 178 h 178"/>
                <a:gd name="T36" fmla="*/ 239 w 275"/>
                <a:gd name="T37" fmla="*/ 178 h 178"/>
                <a:gd name="T38" fmla="*/ 247 w 275"/>
                <a:gd name="T39" fmla="*/ 178 h 178"/>
                <a:gd name="T40" fmla="*/ 253 w 275"/>
                <a:gd name="T41" fmla="*/ 176 h 178"/>
                <a:gd name="T42" fmla="*/ 259 w 275"/>
                <a:gd name="T43" fmla="*/ 172 h 178"/>
                <a:gd name="T44" fmla="*/ 265 w 275"/>
                <a:gd name="T45" fmla="*/ 167 h 178"/>
                <a:gd name="T46" fmla="*/ 269 w 275"/>
                <a:gd name="T47" fmla="*/ 161 h 178"/>
                <a:gd name="T48" fmla="*/ 273 w 275"/>
                <a:gd name="T49" fmla="*/ 155 h 178"/>
                <a:gd name="T50" fmla="*/ 275 w 275"/>
                <a:gd name="T51" fmla="*/ 147 h 178"/>
                <a:gd name="T52" fmla="*/ 275 w 275"/>
                <a:gd name="T53" fmla="*/ 140 h 178"/>
                <a:gd name="T54" fmla="*/ 275 w 275"/>
                <a:gd name="T55" fmla="*/ 35 h 178"/>
                <a:gd name="T56" fmla="*/ 275 w 275"/>
                <a:gd name="T57" fmla="*/ 35 h 178"/>
                <a:gd name="T58" fmla="*/ 263 w 275"/>
                <a:gd name="T59" fmla="*/ 24 h 178"/>
                <a:gd name="T60" fmla="*/ 248 w 275"/>
                <a:gd name="T61" fmla="*/ 16 h 178"/>
                <a:gd name="T62" fmla="*/ 233 w 275"/>
                <a:gd name="T63" fmla="*/ 7 h 178"/>
                <a:gd name="T64" fmla="*/ 217 w 275"/>
                <a:gd name="T65" fmla="*/ 1 h 178"/>
                <a:gd name="T66" fmla="*/ 216 w 275"/>
                <a:gd name="T67" fmla="*/ 0 h 178"/>
                <a:gd name="T68" fmla="*/ 166 w 275"/>
                <a:gd name="T69" fmla="*/ 60 h 178"/>
                <a:gd name="T70" fmla="*/ 155 w 275"/>
                <a:gd name="T71" fmla="*/ 24 h 178"/>
                <a:gd name="T72" fmla="*/ 149 w 275"/>
                <a:gd name="T73" fmla="*/ 50 h 178"/>
                <a:gd name="T74" fmla="*/ 172 w 275"/>
                <a:gd name="T75" fmla="*/ 129 h 178"/>
                <a:gd name="T76" fmla="*/ 172 w 275"/>
                <a:gd name="T77" fmla="*/ 129 h 178"/>
                <a:gd name="T78" fmla="*/ 172 w 275"/>
                <a:gd name="T79" fmla="*/ 140 h 178"/>
                <a:gd name="T80" fmla="*/ 170 w 275"/>
                <a:gd name="T81" fmla="*/ 148 h 178"/>
                <a:gd name="T82" fmla="*/ 166 w 275"/>
                <a:gd name="T83" fmla="*/ 155 h 178"/>
                <a:gd name="T84" fmla="*/ 161 w 275"/>
                <a:gd name="T85" fmla="*/ 161 h 178"/>
                <a:gd name="T86" fmla="*/ 156 w 275"/>
                <a:gd name="T87" fmla="*/ 165 h 178"/>
                <a:gd name="T88" fmla="*/ 151 w 275"/>
                <a:gd name="T89" fmla="*/ 168 h 178"/>
                <a:gd name="T90" fmla="*/ 144 w 275"/>
                <a:gd name="T91" fmla="*/ 170 h 178"/>
                <a:gd name="T92" fmla="*/ 138 w 275"/>
                <a:gd name="T93" fmla="*/ 171 h 178"/>
                <a:gd name="T94" fmla="*/ 130 w 275"/>
                <a:gd name="T95" fmla="*/ 170 h 178"/>
                <a:gd name="T96" fmla="*/ 125 w 275"/>
                <a:gd name="T97" fmla="*/ 167 h 178"/>
                <a:gd name="T98" fmla="*/ 119 w 275"/>
                <a:gd name="T99" fmla="*/ 164 h 178"/>
                <a:gd name="T100" fmla="*/ 113 w 275"/>
                <a:gd name="T101" fmla="*/ 160 h 178"/>
                <a:gd name="T102" fmla="*/ 109 w 275"/>
                <a:gd name="T103" fmla="*/ 155 h 178"/>
                <a:gd name="T104" fmla="*/ 106 w 275"/>
                <a:gd name="T105" fmla="*/ 147 h 178"/>
                <a:gd name="T106" fmla="*/ 103 w 275"/>
                <a:gd name="T107" fmla="*/ 140 h 178"/>
                <a:gd name="T108" fmla="*/ 103 w 275"/>
                <a:gd name="T109" fmla="*/ 130 h 178"/>
                <a:gd name="T110" fmla="*/ 126 w 275"/>
                <a:gd name="T111" fmla="*/ 50 h 178"/>
                <a:gd name="T112" fmla="*/ 121 w 275"/>
                <a:gd name="T113" fmla="*/ 24 h 178"/>
                <a:gd name="T114" fmla="*/ 110 w 275"/>
                <a:gd name="T115"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5" h="178">
                  <a:moveTo>
                    <a:pt x="110" y="60"/>
                  </a:moveTo>
                  <a:lnTo>
                    <a:pt x="60" y="1"/>
                  </a:lnTo>
                  <a:lnTo>
                    <a:pt x="60" y="1"/>
                  </a:lnTo>
                  <a:lnTo>
                    <a:pt x="44" y="8"/>
                  </a:lnTo>
                  <a:lnTo>
                    <a:pt x="28" y="16"/>
                  </a:lnTo>
                  <a:lnTo>
                    <a:pt x="14" y="26"/>
                  </a:lnTo>
                  <a:lnTo>
                    <a:pt x="0" y="36"/>
                  </a:lnTo>
                  <a:lnTo>
                    <a:pt x="0" y="147"/>
                  </a:lnTo>
                  <a:lnTo>
                    <a:pt x="0" y="147"/>
                  </a:lnTo>
                  <a:lnTo>
                    <a:pt x="2" y="154"/>
                  </a:lnTo>
                  <a:lnTo>
                    <a:pt x="5" y="160"/>
                  </a:lnTo>
                  <a:lnTo>
                    <a:pt x="9" y="165"/>
                  </a:lnTo>
                  <a:lnTo>
                    <a:pt x="13" y="170"/>
                  </a:lnTo>
                  <a:lnTo>
                    <a:pt x="18" y="174"/>
                  </a:lnTo>
                  <a:lnTo>
                    <a:pt x="24" y="176"/>
                  </a:lnTo>
                  <a:lnTo>
                    <a:pt x="30" y="178"/>
                  </a:lnTo>
                  <a:lnTo>
                    <a:pt x="37" y="178"/>
                  </a:lnTo>
                  <a:lnTo>
                    <a:pt x="239" y="178"/>
                  </a:lnTo>
                  <a:lnTo>
                    <a:pt x="239" y="178"/>
                  </a:lnTo>
                  <a:lnTo>
                    <a:pt x="247" y="178"/>
                  </a:lnTo>
                  <a:lnTo>
                    <a:pt x="253" y="176"/>
                  </a:lnTo>
                  <a:lnTo>
                    <a:pt x="259" y="172"/>
                  </a:lnTo>
                  <a:lnTo>
                    <a:pt x="265" y="167"/>
                  </a:lnTo>
                  <a:lnTo>
                    <a:pt x="269" y="161"/>
                  </a:lnTo>
                  <a:lnTo>
                    <a:pt x="273" y="155"/>
                  </a:lnTo>
                  <a:lnTo>
                    <a:pt x="275" y="147"/>
                  </a:lnTo>
                  <a:lnTo>
                    <a:pt x="275" y="140"/>
                  </a:lnTo>
                  <a:lnTo>
                    <a:pt x="275" y="35"/>
                  </a:lnTo>
                  <a:lnTo>
                    <a:pt x="275" y="35"/>
                  </a:lnTo>
                  <a:lnTo>
                    <a:pt x="263" y="24"/>
                  </a:lnTo>
                  <a:lnTo>
                    <a:pt x="248" y="16"/>
                  </a:lnTo>
                  <a:lnTo>
                    <a:pt x="233" y="7"/>
                  </a:lnTo>
                  <a:lnTo>
                    <a:pt x="217" y="1"/>
                  </a:lnTo>
                  <a:lnTo>
                    <a:pt x="216" y="0"/>
                  </a:lnTo>
                  <a:lnTo>
                    <a:pt x="166" y="60"/>
                  </a:lnTo>
                  <a:lnTo>
                    <a:pt x="155" y="24"/>
                  </a:lnTo>
                  <a:lnTo>
                    <a:pt x="149" y="50"/>
                  </a:lnTo>
                  <a:lnTo>
                    <a:pt x="172" y="129"/>
                  </a:lnTo>
                  <a:lnTo>
                    <a:pt x="172" y="129"/>
                  </a:lnTo>
                  <a:lnTo>
                    <a:pt x="172" y="140"/>
                  </a:lnTo>
                  <a:lnTo>
                    <a:pt x="170" y="148"/>
                  </a:lnTo>
                  <a:lnTo>
                    <a:pt x="166" y="155"/>
                  </a:lnTo>
                  <a:lnTo>
                    <a:pt x="161" y="161"/>
                  </a:lnTo>
                  <a:lnTo>
                    <a:pt x="156" y="165"/>
                  </a:lnTo>
                  <a:lnTo>
                    <a:pt x="151" y="168"/>
                  </a:lnTo>
                  <a:lnTo>
                    <a:pt x="144" y="170"/>
                  </a:lnTo>
                  <a:lnTo>
                    <a:pt x="138" y="171"/>
                  </a:lnTo>
                  <a:lnTo>
                    <a:pt x="130" y="170"/>
                  </a:lnTo>
                  <a:lnTo>
                    <a:pt x="125" y="167"/>
                  </a:lnTo>
                  <a:lnTo>
                    <a:pt x="119" y="164"/>
                  </a:lnTo>
                  <a:lnTo>
                    <a:pt x="113" y="160"/>
                  </a:lnTo>
                  <a:lnTo>
                    <a:pt x="109" y="155"/>
                  </a:lnTo>
                  <a:lnTo>
                    <a:pt x="106" y="147"/>
                  </a:lnTo>
                  <a:lnTo>
                    <a:pt x="103" y="140"/>
                  </a:lnTo>
                  <a:lnTo>
                    <a:pt x="103" y="130"/>
                  </a:lnTo>
                  <a:lnTo>
                    <a:pt x="126" y="50"/>
                  </a:lnTo>
                  <a:lnTo>
                    <a:pt x="121" y="24"/>
                  </a:lnTo>
                  <a:lnTo>
                    <a:pt x="110" y="60"/>
                  </a:lnTo>
                  <a:close/>
                </a:path>
              </a:pathLst>
            </a:custGeom>
            <a:no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109753" tIns="54877" rIns="109753" bIns="54877" numCol="1" spcCol="0" rtlCol="0" fromWordArt="0" anchor="t" anchorCtr="0" forceAA="0" compatLnSpc="1">
              <a:prstTxWarp prst="textNoShape">
                <a:avLst/>
              </a:prstTxWarp>
              <a:noAutofit/>
            </a:bodyPr>
            <a:lstStyle/>
            <a:p>
              <a:pPr fontAlgn="base">
                <a:spcBef>
                  <a:spcPct val="0"/>
                </a:spcBef>
                <a:spcAft>
                  <a:spcPct val="0"/>
                </a:spcAft>
                <a:buClr>
                  <a:srgbClr val="CC9900"/>
                </a:buClr>
                <a:buFont typeface="Wingdings" pitchFamily="2" charset="2"/>
                <a:buChar char="n"/>
              </a:pPr>
              <a:endParaRPr lang="zh-CN" altLang="en-US" sz="1620">
                <a:solidFill>
                  <a:schemeClr val="bg1"/>
                </a:solidFill>
                <a:latin typeface="微软雅黑" panose="020B0503020204020204" pitchFamily="34" charset="-122"/>
                <a:ea typeface="微软雅黑" panose="020B0503020204020204" pitchFamily="34" charset="-122"/>
              </a:endParaRPr>
            </a:p>
          </p:txBody>
        </p:sp>
      </p:grpSp>
      <p:sp>
        <p:nvSpPr>
          <p:cNvPr id="61" name="Title 2"/>
          <p:cNvSpPr txBox="1">
            <a:spLocks/>
          </p:cNvSpPr>
          <p:nvPr/>
        </p:nvSpPr>
        <p:spPr>
          <a:xfrm>
            <a:off x="360000" y="486000"/>
            <a:ext cx="8976940" cy="628994"/>
          </a:xfrm>
          <a:prstGeom prst="rect">
            <a:avLst/>
          </a:prstGeom>
        </p:spPr>
        <p:txBody>
          <a:bodyPr vert="horz" lIns="81638" tIns="40819" rIns="81638" bIns="40819" rtlCol="0" anchor="ctr">
            <a:noAutofit/>
          </a:bodyPr>
          <a:lstStyle>
            <a:defPPr>
              <a:defRPr lang="zh-CN"/>
            </a:defPPr>
            <a:lvl1pPr defTabSz="914400">
              <a:spcBef>
                <a:spcPct val="0"/>
              </a:spcBef>
              <a:defRPr kumimoji="1" sz="3600" b="1">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r>
              <a:rPr lang="zh-CN" altLang="en-US" dirty="0"/>
              <a:t>物联网</a:t>
            </a:r>
            <a:r>
              <a:rPr lang="zh-CN" altLang="en-US" dirty="0" smtClean="0"/>
              <a:t>的应用</a:t>
            </a:r>
            <a:endParaRPr lang="zh-CN" altLang="en-US" dirty="0"/>
          </a:p>
        </p:txBody>
      </p:sp>
      <p:sp>
        <p:nvSpPr>
          <p:cNvPr id="62" name="矩形 61"/>
          <p:cNvSpPr/>
          <p:nvPr/>
        </p:nvSpPr>
        <p:spPr>
          <a:xfrm>
            <a:off x="6770221" y="4138748"/>
            <a:ext cx="4763365" cy="2124428"/>
          </a:xfrm>
          <a:prstGeom prst="rect">
            <a:avLst/>
          </a:prstGeom>
        </p:spPr>
        <p:txBody>
          <a:bodyPr wrap="square">
            <a:spAutoFit/>
          </a:bodyPr>
          <a:lstStyle/>
          <a:p>
            <a:pPr marL="285808" indent="-285808">
              <a:lnSpc>
                <a:spcPct val="150000"/>
              </a:lnSpc>
              <a:buFont typeface="Wingdings" panose="05000000000000000000" pitchFamily="2" charset="2"/>
              <a:buChar char="Ø"/>
            </a:pPr>
            <a:r>
              <a:rPr lang="zh-CN" altLang="en-US" sz="1467" dirty="0">
                <a:solidFill>
                  <a:schemeClr val="bg1"/>
                </a:solidFill>
                <a:latin typeface="微软雅黑" panose="020B0503020204020204" pitchFamily="34" charset="-122"/>
                <a:ea typeface="微软雅黑" panose="020B0503020204020204" pitchFamily="34" charset="-122"/>
              </a:rPr>
              <a:t>支持云管理，可通过华为云管理平台对</a:t>
            </a:r>
            <a:r>
              <a:rPr lang="en-US" altLang="zh-CN" sz="1467" dirty="0">
                <a:solidFill>
                  <a:schemeClr val="bg1"/>
                </a:solidFill>
                <a:latin typeface="微软雅黑" panose="020B0503020204020204" pitchFamily="34" charset="-122"/>
                <a:ea typeface="微软雅黑" panose="020B0503020204020204" pitchFamily="34" charset="-122"/>
              </a:rPr>
              <a:t>AP</a:t>
            </a:r>
            <a:r>
              <a:rPr lang="zh-CN" altLang="en-US" sz="1467" dirty="0">
                <a:solidFill>
                  <a:schemeClr val="bg1"/>
                </a:solidFill>
                <a:latin typeface="微软雅黑" panose="020B0503020204020204" pitchFamily="34" charset="-122"/>
                <a:ea typeface="微软雅黑" panose="020B0503020204020204" pitchFamily="34" charset="-122"/>
              </a:rPr>
              <a:t>设备及业务进行管理和运维，节省网络运维成本</a:t>
            </a:r>
            <a:r>
              <a:rPr lang="en-US" altLang="zh-CN" sz="1467" dirty="0">
                <a:solidFill>
                  <a:schemeClr val="bg1"/>
                </a:solidFill>
                <a:latin typeface="微软雅黑" panose="020B0503020204020204" pitchFamily="34" charset="-122"/>
                <a:ea typeface="微软雅黑" panose="020B0503020204020204" pitchFamily="34" charset="-122"/>
              </a:rPr>
              <a:t>;</a:t>
            </a:r>
          </a:p>
          <a:p>
            <a:pPr marL="285808" indent="-285808">
              <a:lnSpc>
                <a:spcPct val="150000"/>
              </a:lnSpc>
              <a:buFont typeface="Wingdings" panose="05000000000000000000" pitchFamily="2" charset="2"/>
              <a:buChar char="Ø"/>
            </a:pPr>
            <a:r>
              <a:rPr lang="zh-CN" altLang="en-US" sz="1467" dirty="0">
                <a:solidFill>
                  <a:schemeClr val="bg1"/>
                </a:solidFill>
                <a:latin typeface="微软雅黑" panose="020B0503020204020204" pitchFamily="34" charset="-122"/>
                <a:ea typeface="微软雅黑" panose="020B0503020204020204" pitchFamily="34" charset="-122"/>
              </a:rPr>
              <a:t>内置</a:t>
            </a:r>
            <a:r>
              <a:rPr lang="en-US" altLang="zh-CN" sz="1467" dirty="0">
                <a:solidFill>
                  <a:schemeClr val="bg1"/>
                </a:solidFill>
                <a:latin typeface="微软雅黑" panose="020B0503020204020204" pitchFamily="34" charset="-122"/>
                <a:ea typeface="微软雅黑" panose="020B0503020204020204" pitchFamily="34" charset="-122"/>
              </a:rPr>
              <a:t>3</a:t>
            </a:r>
            <a:r>
              <a:rPr lang="zh-CN" altLang="en-US" sz="1467" dirty="0">
                <a:solidFill>
                  <a:schemeClr val="bg1"/>
                </a:solidFill>
                <a:latin typeface="微软雅黑" panose="020B0503020204020204" pitchFamily="34" charset="-122"/>
                <a:ea typeface="微软雅黑" panose="020B0503020204020204" pitchFamily="34" charset="-122"/>
              </a:rPr>
              <a:t>个物联网模块插槽，可扩展</a:t>
            </a:r>
            <a:r>
              <a:rPr lang="en-US" altLang="zh-CN" sz="1467" dirty="0">
                <a:solidFill>
                  <a:schemeClr val="bg1"/>
                </a:solidFill>
                <a:latin typeface="微软雅黑" panose="020B0503020204020204" pitchFamily="34" charset="-122"/>
                <a:ea typeface="微软雅黑" panose="020B0503020204020204" pitchFamily="34" charset="-122"/>
              </a:rPr>
              <a:t>RFID/</a:t>
            </a:r>
            <a:r>
              <a:rPr lang="en-US" altLang="zh-CN" sz="1467" dirty="0" err="1">
                <a:solidFill>
                  <a:schemeClr val="bg1"/>
                </a:solidFill>
                <a:latin typeface="微软雅黑" panose="020B0503020204020204" pitchFamily="34" charset="-122"/>
                <a:ea typeface="微软雅黑" panose="020B0503020204020204" pitchFamily="34" charset="-122"/>
              </a:rPr>
              <a:t>ZigBee</a:t>
            </a:r>
            <a:r>
              <a:rPr lang="en-US" altLang="zh-CN" sz="1467" dirty="0">
                <a:solidFill>
                  <a:schemeClr val="bg1"/>
                </a:solidFill>
                <a:latin typeface="微软雅黑" panose="020B0503020204020204" pitchFamily="34" charset="-122"/>
                <a:ea typeface="微软雅黑" panose="020B0503020204020204" pitchFamily="34" charset="-122"/>
              </a:rPr>
              <a:t>/ANT</a:t>
            </a:r>
            <a:r>
              <a:rPr lang="zh-CN" altLang="en-US" sz="1467" dirty="0">
                <a:solidFill>
                  <a:schemeClr val="bg1"/>
                </a:solidFill>
                <a:latin typeface="微软雅黑" panose="020B0503020204020204" pitchFamily="34" charset="-122"/>
                <a:ea typeface="微软雅黑" panose="020B0503020204020204" pitchFamily="34" charset="-122"/>
              </a:rPr>
              <a:t>等定制化物联网模块；</a:t>
            </a:r>
          </a:p>
          <a:p>
            <a:pPr marL="285808" indent="-285808">
              <a:lnSpc>
                <a:spcPct val="150000"/>
              </a:lnSpc>
              <a:buFont typeface="Wingdings" panose="05000000000000000000" pitchFamily="2" charset="2"/>
              <a:buChar char="Ø"/>
            </a:pPr>
            <a:r>
              <a:rPr lang="en-US" altLang="zh-CN" sz="1467" dirty="0">
                <a:solidFill>
                  <a:schemeClr val="bg1"/>
                </a:solidFill>
                <a:latin typeface="微软雅黑" panose="020B0503020204020204" pitchFamily="34" charset="-122"/>
                <a:ea typeface="微软雅黑" panose="020B0503020204020204" pitchFamily="34" charset="-122"/>
              </a:rPr>
              <a:t>U</a:t>
            </a:r>
            <a:r>
              <a:rPr lang="zh-CN" altLang="en-US" sz="1467" dirty="0">
                <a:solidFill>
                  <a:schemeClr val="bg1"/>
                </a:solidFill>
                <a:latin typeface="微软雅黑" panose="020B0503020204020204" pitchFamily="34" charset="-122"/>
                <a:ea typeface="微软雅黑" panose="020B0503020204020204" pitchFamily="34" charset="-122"/>
              </a:rPr>
              <a:t>物联：内置蓝牙，</a:t>
            </a:r>
            <a:r>
              <a:rPr lang="en-US" altLang="zh-CN" sz="1467" dirty="0" err="1">
                <a:solidFill>
                  <a:schemeClr val="bg1"/>
                </a:solidFill>
                <a:latin typeface="微软雅黑" panose="020B0503020204020204" pitchFamily="34" charset="-122"/>
                <a:ea typeface="微软雅黑" panose="020B0503020204020204" pitchFamily="34" charset="-122"/>
              </a:rPr>
              <a:t>PoE</a:t>
            </a:r>
            <a:r>
              <a:rPr lang="en-US" altLang="zh-CN" sz="1467" dirty="0">
                <a:solidFill>
                  <a:schemeClr val="bg1"/>
                </a:solidFill>
                <a:latin typeface="微软雅黑" panose="020B0503020204020204" pitchFamily="34" charset="-122"/>
                <a:ea typeface="微软雅黑" panose="020B0503020204020204" pitchFamily="34" charset="-122"/>
              </a:rPr>
              <a:t> out</a:t>
            </a:r>
            <a:r>
              <a:rPr lang="zh-CN" altLang="en-US" sz="1467" dirty="0">
                <a:solidFill>
                  <a:schemeClr val="bg1"/>
                </a:solidFill>
                <a:latin typeface="微软雅黑" panose="020B0503020204020204" pitchFamily="34" charset="-122"/>
                <a:ea typeface="微软雅黑" panose="020B0503020204020204" pitchFamily="34" charset="-122"/>
              </a:rPr>
              <a:t>，扩展任意第三方物联网网关。</a:t>
            </a:r>
          </a:p>
        </p:txBody>
      </p:sp>
      <p:grpSp>
        <p:nvGrpSpPr>
          <p:cNvPr id="63" name="组合 62"/>
          <p:cNvGrpSpPr/>
          <p:nvPr/>
        </p:nvGrpSpPr>
        <p:grpSpPr>
          <a:xfrm>
            <a:off x="7360558" y="1781706"/>
            <a:ext cx="3482089" cy="2357043"/>
            <a:chOff x="1063472" y="1184668"/>
            <a:chExt cx="3625071" cy="2945179"/>
          </a:xfrm>
        </p:grpSpPr>
        <p:pic>
          <p:nvPicPr>
            <p:cNvPr id="64" name="图片 63"/>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3160057" y="2561533"/>
              <a:ext cx="654641" cy="374112"/>
            </a:xfrm>
            <a:prstGeom prst="rect">
              <a:avLst/>
            </a:prstGeom>
          </p:spPr>
        </p:pic>
        <p:pic>
          <p:nvPicPr>
            <p:cNvPr id="65" name="图片 64"/>
            <p:cNvPicPr>
              <a:picLocks noChangeAspect="1"/>
            </p:cNvPicPr>
            <p:nvPr/>
          </p:nvPicPr>
          <p:blipFill rotWithShape="1">
            <a:blip r:embed="rId3" cstate="print">
              <a:extLst>
                <a:ext uri="{28A0092B-C50C-407E-A947-70E740481C1C}">
                  <a14:useLocalDpi xmlns:a14="http://schemas.microsoft.com/office/drawing/2010/main" val="0"/>
                </a:ext>
              </a:extLst>
            </a:blip>
            <a:srcRect t="49733"/>
            <a:stretch/>
          </p:blipFill>
          <p:spPr>
            <a:xfrm>
              <a:off x="1900756" y="3070273"/>
              <a:ext cx="1586621" cy="1059574"/>
            </a:xfrm>
            <a:prstGeom prst="rect">
              <a:avLst/>
            </a:prstGeom>
          </p:spPr>
        </p:pic>
        <p:pic>
          <p:nvPicPr>
            <p:cNvPr id="66" name="图片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72" y="1656204"/>
              <a:ext cx="1537066" cy="1530127"/>
            </a:xfrm>
            <a:prstGeom prst="rect">
              <a:avLst/>
            </a:prstGeom>
          </p:spPr>
        </p:pic>
        <p:sp>
          <p:nvSpPr>
            <p:cNvPr id="67" name="椭圆 66"/>
            <p:cNvSpPr/>
            <p:nvPr/>
          </p:nvSpPr>
          <p:spPr>
            <a:xfrm>
              <a:off x="3091901" y="1452589"/>
              <a:ext cx="1596642" cy="1619834"/>
            </a:xfrm>
            <a:prstGeom prst="ellipse">
              <a:avLst/>
            </a:prstGeom>
            <a:noFill/>
            <a:ln w="1270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pitchFamily="34" charset="-122"/>
                <a:ea typeface="微软雅黑" panose="020B0503020204020204" pitchFamily="34" charset="-122"/>
              </a:endParaRPr>
            </a:p>
          </p:txBody>
        </p:sp>
        <p:sp>
          <p:nvSpPr>
            <p:cNvPr id="68" name="Freeform 19"/>
            <p:cNvSpPr>
              <a:spLocks noEditPoints="1"/>
            </p:cNvSpPr>
            <p:nvPr/>
          </p:nvSpPr>
          <p:spPr bwMode="auto">
            <a:xfrm>
              <a:off x="3415516" y="1723249"/>
              <a:ext cx="387884" cy="373517"/>
            </a:xfrm>
            <a:custGeom>
              <a:avLst/>
              <a:gdLst/>
              <a:ahLst/>
              <a:cxnLst>
                <a:cxn ang="0">
                  <a:pos x="206" y="128"/>
                </a:cxn>
                <a:cxn ang="0">
                  <a:pos x="179" y="108"/>
                </a:cxn>
                <a:cxn ang="0">
                  <a:pos x="22" y="221"/>
                </a:cxn>
                <a:cxn ang="0">
                  <a:pos x="22" y="355"/>
                </a:cxn>
                <a:cxn ang="0">
                  <a:pos x="40" y="383"/>
                </a:cxn>
                <a:cxn ang="0">
                  <a:pos x="99" y="383"/>
                </a:cxn>
                <a:cxn ang="0">
                  <a:pos x="298" y="355"/>
                </a:cxn>
                <a:cxn ang="0">
                  <a:pos x="305" y="385"/>
                </a:cxn>
                <a:cxn ang="0">
                  <a:pos x="361" y="379"/>
                </a:cxn>
                <a:cxn ang="0">
                  <a:pos x="400" y="333"/>
                </a:cxn>
                <a:cxn ang="0">
                  <a:pos x="192" y="108"/>
                </a:cxn>
                <a:cxn ang="0">
                  <a:pos x="200" y="116"/>
                </a:cxn>
                <a:cxn ang="0">
                  <a:pos x="192" y="108"/>
                </a:cxn>
                <a:cxn ang="0">
                  <a:pos x="51" y="355"/>
                </a:cxn>
                <a:cxn ang="0">
                  <a:pos x="348" y="373"/>
                </a:cxn>
                <a:cxn ang="0">
                  <a:pos x="348" y="355"/>
                </a:cxn>
                <a:cxn ang="0">
                  <a:pos x="377" y="343"/>
                </a:cxn>
                <a:cxn ang="0">
                  <a:pos x="12" y="243"/>
                </a:cxn>
                <a:cxn ang="0">
                  <a:pos x="387" y="243"/>
                </a:cxn>
                <a:cxn ang="0">
                  <a:pos x="49" y="287"/>
                </a:cxn>
                <a:cxn ang="0">
                  <a:pos x="83" y="253"/>
                </a:cxn>
                <a:cxn ang="0">
                  <a:pos x="83" y="266"/>
                </a:cxn>
                <a:cxn ang="0">
                  <a:pos x="338" y="265"/>
                </a:cxn>
                <a:cxn ang="0">
                  <a:pos x="338" y="252"/>
                </a:cxn>
                <a:cxn ang="0">
                  <a:pos x="223" y="265"/>
                </a:cxn>
                <a:cxn ang="0">
                  <a:pos x="197" y="265"/>
                </a:cxn>
                <a:cxn ang="0">
                  <a:pos x="270" y="252"/>
                </a:cxn>
                <a:cxn ang="0">
                  <a:pos x="291" y="265"/>
                </a:cxn>
                <a:cxn ang="0">
                  <a:pos x="291" y="252"/>
                </a:cxn>
                <a:cxn ang="0">
                  <a:pos x="317" y="303"/>
                </a:cxn>
                <a:cxn ang="0">
                  <a:pos x="291" y="303"/>
                </a:cxn>
                <a:cxn ang="0">
                  <a:pos x="223" y="291"/>
                </a:cxn>
                <a:cxn ang="0">
                  <a:pos x="338" y="303"/>
                </a:cxn>
                <a:cxn ang="0">
                  <a:pos x="338" y="291"/>
                </a:cxn>
                <a:cxn ang="0">
                  <a:pos x="270" y="303"/>
                </a:cxn>
                <a:cxn ang="0">
                  <a:pos x="244" y="303"/>
                </a:cxn>
                <a:cxn ang="0">
                  <a:pos x="255" y="163"/>
                </a:cxn>
                <a:cxn ang="0">
                  <a:pos x="246" y="53"/>
                </a:cxn>
                <a:cxn ang="0">
                  <a:pos x="246" y="154"/>
                </a:cxn>
                <a:cxn ang="0">
                  <a:pos x="271" y="179"/>
                </a:cxn>
                <a:cxn ang="0">
                  <a:pos x="280" y="188"/>
                </a:cxn>
                <a:cxn ang="0">
                  <a:pos x="271" y="28"/>
                </a:cxn>
                <a:cxn ang="0">
                  <a:pos x="296" y="12"/>
                </a:cxn>
                <a:cxn ang="0">
                  <a:pos x="296" y="213"/>
                </a:cxn>
                <a:cxn ang="0">
                  <a:pos x="349" y="108"/>
                </a:cxn>
                <a:cxn ang="0">
                  <a:pos x="296" y="12"/>
                </a:cxn>
                <a:cxn ang="0">
                  <a:pos x="154" y="163"/>
                </a:cxn>
                <a:cxn ang="0">
                  <a:pos x="154" y="62"/>
                </a:cxn>
                <a:cxn ang="0">
                  <a:pos x="122" y="108"/>
                </a:cxn>
                <a:cxn ang="0">
                  <a:pos x="103" y="213"/>
                </a:cxn>
                <a:cxn ang="0">
                  <a:pos x="103" y="12"/>
                </a:cxn>
                <a:cxn ang="0">
                  <a:pos x="51" y="109"/>
                </a:cxn>
                <a:cxn ang="0">
                  <a:pos x="120" y="188"/>
                </a:cxn>
                <a:cxn ang="0">
                  <a:pos x="129" y="179"/>
                </a:cxn>
                <a:cxn ang="0">
                  <a:pos x="129" y="37"/>
                </a:cxn>
                <a:cxn ang="0">
                  <a:pos x="86" y="108"/>
                </a:cxn>
              </a:cxnLst>
              <a:rect l="0" t="0" r="r" b="b"/>
              <a:pathLst>
                <a:path w="400" h="385">
                  <a:moveTo>
                    <a:pt x="377" y="221"/>
                  </a:moveTo>
                  <a:cubicBezTo>
                    <a:pt x="206" y="221"/>
                    <a:pt x="206" y="221"/>
                    <a:pt x="206" y="221"/>
                  </a:cubicBezTo>
                  <a:cubicBezTo>
                    <a:pt x="206" y="128"/>
                    <a:pt x="206" y="128"/>
                    <a:pt x="206" y="128"/>
                  </a:cubicBezTo>
                  <a:cubicBezTo>
                    <a:pt x="215" y="125"/>
                    <a:pt x="221" y="117"/>
                    <a:pt x="221" y="108"/>
                  </a:cubicBezTo>
                  <a:cubicBezTo>
                    <a:pt x="221" y="96"/>
                    <a:pt x="211" y="87"/>
                    <a:pt x="200" y="87"/>
                  </a:cubicBezTo>
                  <a:cubicBezTo>
                    <a:pt x="189" y="87"/>
                    <a:pt x="179" y="96"/>
                    <a:pt x="179" y="108"/>
                  </a:cubicBezTo>
                  <a:cubicBezTo>
                    <a:pt x="179" y="117"/>
                    <a:pt x="185" y="125"/>
                    <a:pt x="194" y="128"/>
                  </a:cubicBezTo>
                  <a:cubicBezTo>
                    <a:pt x="194" y="221"/>
                    <a:pt x="194" y="221"/>
                    <a:pt x="194" y="221"/>
                  </a:cubicBezTo>
                  <a:cubicBezTo>
                    <a:pt x="22" y="221"/>
                    <a:pt x="22" y="221"/>
                    <a:pt x="22" y="221"/>
                  </a:cubicBezTo>
                  <a:cubicBezTo>
                    <a:pt x="10" y="221"/>
                    <a:pt x="0" y="231"/>
                    <a:pt x="0" y="243"/>
                  </a:cubicBezTo>
                  <a:cubicBezTo>
                    <a:pt x="0" y="333"/>
                    <a:pt x="0" y="333"/>
                    <a:pt x="0" y="333"/>
                  </a:cubicBezTo>
                  <a:cubicBezTo>
                    <a:pt x="0" y="345"/>
                    <a:pt x="10" y="355"/>
                    <a:pt x="22" y="355"/>
                  </a:cubicBezTo>
                  <a:cubicBezTo>
                    <a:pt x="38" y="355"/>
                    <a:pt x="38" y="355"/>
                    <a:pt x="38" y="355"/>
                  </a:cubicBezTo>
                  <a:cubicBezTo>
                    <a:pt x="38" y="379"/>
                    <a:pt x="38" y="379"/>
                    <a:pt x="38" y="379"/>
                  </a:cubicBezTo>
                  <a:cubicBezTo>
                    <a:pt x="38" y="381"/>
                    <a:pt x="39" y="382"/>
                    <a:pt x="40" y="383"/>
                  </a:cubicBezTo>
                  <a:cubicBezTo>
                    <a:pt x="41" y="385"/>
                    <a:pt x="43" y="385"/>
                    <a:pt x="44" y="385"/>
                  </a:cubicBezTo>
                  <a:cubicBezTo>
                    <a:pt x="95" y="385"/>
                    <a:pt x="95" y="385"/>
                    <a:pt x="95" y="385"/>
                  </a:cubicBezTo>
                  <a:cubicBezTo>
                    <a:pt x="96" y="385"/>
                    <a:pt x="98" y="385"/>
                    <a:pt x="99" y="383"/>
                  </a:cubicBezTo>
                  <a:cubicBezTo>
                    <a:pt x="100" y="382"/>
                    <a:pt x="101" y="381"/>
                    <a:pt x="101" y="379"/>
                  </a:cubicBezTo>
                  <a:cubicBezTo>
                    <a:pt x="101" y="355"/>
                    <a:pt x="101" y="355"/>
                    <a:pt x="101" y="355"/>
                  </a:cubicBezTo>
                  <a:cubicBezTo>
                    <a:pt x="298" y="355"/>
                    <a:pt x="298" y="355"/>
                    <a:pt x="298" y="355"/>
                  </a:cubicBezTo>
                  <a:cubicBezTo>
                    <a:pt x="298" y="379"/>
                    <a:pt x="298" y="379"/>
                    <a:pt x="298" y="379"/>
                  </a:cubicBezTo>
                  <a:cubicBezTo>
                    <a:pt x="298" y="381"/>
                    <a:pt x="299" y="382"/>
                    <a:pt x="300" y="383"/>
                  </a:cubicBezTo>
                  <a:cubicBezTo>
                    <a:pt x="301" y="385"/>
                    <a:pt x="303" y="385"/>
                    <a:pt x="305" y="385"/>
                  </a:cubicBezTo>
                  <a:cubicBezTo>
                    <a:pt x="355" y="385"/>
                    <a:pt x="355" y="385"/>
                    <a:pt x="355" y="385"/>
                  </a:cubicBezTo>
                  <a:cubicBezTo>
                    <a:pt x="356" y="385"/>
                    <a:pt x="358" y="385"/>
                    <a:pt x="359" y="383"/>
                  </a:cubicBezTo>
                  <a:cubicBezTo>
                    <a:pt x="360" y="382"/>
                    <a:pt x="361" y="381"/>
                    <a:pt x="361" y="379"/>
                  </a:cubicBezTo>
                  <a:cubicBezTo>
                    <a:pt x="361" y="355"/>
                    <a:pt x="361" y="355"/>
                    <a:pt x="361" y="355"/>
                  </a:cubicBezTo>
                  <a:cubicBezTo>
                    <a:pt x="377" y="355"/>
                    <a:pt x="377" y="355"/>
                    <a:pt x="377" y="355"/>
                  </a:cubicBezTo>
                  <a:cubicBezTo>
                    <a:pt x="390" y="355"/>
                    <a:pt x="400" y="345"/>
                    <a:pt x="400" y="333"/>
                  </a:cubicBezTo>
                  <a:cubicBezTo>
                    <a:pt x="400" y="243"/>
                    <a:pt x="400" y="243"/>
                    <a:pt x="400" y="243"/>
                  </a:cubicBezTo>
                  <a:cubicBezTo>
                    <a:pt x="400" y="231"/>
                    <a:pt x="390" y="221"/>
                    <a:pt x="377" y="221"/>
                  </a:cubicBezTo>
                  <a:close/>
                  <a:moveTo>
                    <a:pt x="192" y="108"/>
                  </a:moveTo>
                  <a:cubicBezTo>
                    <a:pt x="192" y="103"/>
                    <a:pt x="196" y="100"/>
                    <a:pt x="200" y="100"/>
                  </a:cubicBezTo>
                  <a:cubicBezTo>
                    <a:pt x="204" y="100"/>
                    <a:pt x="208" y="103"/>
                    <a:pt x="208" y="108"/>
                  </a:cubicBezTo>
                  <a:cubicBezTo>
                    <a:pt x="208" y="112"/>
                    <a:pt x="204" y="116"/>
                    <a:pt x="200" y="116"/>
                  </a:cubicBezTo>
                  <a:cubicBezTo>
                    <a:pt x="200" y="116"/>
                    <a:pt x="200" y="116"/>
                    <a:pt x="200" y="116"/>
                  </a:cubicBezTo>
                  <a:cubicBezTo>
                    <a:pt x="200" y="116"/>
                    <a:pt x="200" y="116"/>
                    <a:pt x="200" y="116"/>
                  </a:cubicBezTo>
                  <a:cubicBezTo>
                    <a:pt x="196" y="116"/>
                    <a:pt x="192" y="112"/>
                    <a:pt x="192" y="108"/>
                  </a:cubicBezTo>
                  <a:close/>
                  <a:moveTo>
                    <a:pt x="88" y="373"/>
                  </a:moveTo>
                  <a:cubicBezTo>
                    <a:pt x="51" y="373"/>
                    <a:pt x="51" y="373"/>
                    <a:pt x="51" y="373"/>
                  </a:cubicBezTo>
                  <a:cubicBezTo>
                    <a:pt x="51" y="355"/>
                    <a:pt x="51" y="355"/>
                    <a:pt x="51" y="355"/>
                  </a:cubicBezTo>
                  <a:cubicBezTo>
                    <a:pt x="88" y="355"/>
                    <a:pt x="88" y="355"/>
                    <a:pt x="88" y="355"/>
                  </a:cubicBezTo>
                  <a:lnTo>
                    <a:pt x="88" y="373"/>
                  </a:lnTo>
                  <a:close/>
                  <a:moveTo>
                    <a:pt x="348" y="373"/>
                  </a:moveTo>
                  <a:cubicBezTo>
                    <a:pt x="311" y="373"/>
                    <a:pt x="311" y="373"/>
                    <a:pt x="311" y="373"/>
                  </a:cubicBezTo>
                  <a:cubicBezTo>
                    <a:pt x="311" y="355"/>
                    <a:pt x="311" y="355"/>
                    <a:pt x="311" y="355"/>
                  </a:cubicBezTo>
                  <a:cubicBezTo>
                    <a:pt x="348" y="355"/>
                    <a:pt x="348" y="355"/>
                    <a:pt x="348" y="355"/>
                  </a:cubicBezTo>
                  <a:lnTo>
                    <a:pt x="348" y="373"/>
                  </a:lnTo>
                  <a:close/>
                  <a:moveTo>
                    <a:pt x="387" y="333"/>
                  </a:moveTo>
                  <a:cubicBezTo>
                    <a:pt x="387" y="338"/>
                    <a:pt x="383" y="343"/>
                    <a:pt x="377" y="343"/>
                  </a:cubicBezTo>
                  <a:cubicBezTo>
                    <a:pt x="22" y="343"/>
                    <a:pt x="22" y="343"/>
                    <a:pt x="22" y="343"/>
                  </a:cubicBezTo>
                  <a:cubicBezTo>
                    <a:pt x="17" y="343"/>
                    <a:pt x="12" y="338"/>
                    <a:pt x="12" y="333"/>
                  </a:cubicBezTo>
                  <a:cubicBezTo>
                    <a:pt x="12" y="243"/>
                    <a:pt x="12" y="243"/>
                    <a:pt x="12" y="243"/>
                  </a:cubicBezTo>
                  <a:cubicBezTo>
                    <a:pt x="12" y="238"/>
                    <a:pt x="17" y="233"/>
                    <a:pt x="22" y="233"/>
                  </a:cubicBezTo>
                  <a:cubicBezTo>
                    <a:pt x="377" y="233"/>
                    <a:pt x="377" y="233"/>
                    <a:pt x="377" y="233"/>
                  </a:cubicBezTo>
                  <a:cubicBezTo>
                    <a:pt x="383" y="233"/>
                    <a:pt x="387" y="238"/>
                    <a:pt x="387" y="243"/>
                  </a:cubicBezTo>
                  <a:lnTo>
                    <a:pt x="387" y="333"/>
                  </a:lnTo>
                  <a:close/>
                  <a:moveTo>
                    <a:pt x="83" y="253"/>
                  </a:moveTo>
                  <a:cubicBezTo>
                    <a:pt x="64" y="253"/>
                    <a:pt x="49" y="268"/>
                    <a:pt x="49" y="287"/>
                  </a:cubicBezTo>
                  <a:cubicBezTo>
                    <a:pt x="49" y="306"/>
                    <a:pt x="64" y="321"/>
                    <a:pt x="83" y="321"/>
                  </a:cubicBezTo>
                  <a:cubicBezTo>
                    <a:pt x="102" y="321"/>
                    <a:pt x="117" y="306"/>
                    <a:pt x="117" y="287"/>
                  </a:cubicBezTo>
                  <a:cubicBezTo>
                    <a:pt x="117" y="268"/>
                    <a:pt x="102" y="253"/>
                    <a:pt x="83" y="253"/>
                  </a:cubicBezTo>
                  <a:close/>
                  <a:moveTo>
                    <a:pt x="83" y="308"/>
                  </a:moveTo>
                  <a:cubicBezTo>
                    <a:pt x="71" y="308"/>
                    <a:pt x="62" y="299"/>
                    <a:pt x="62" y="287"/>
                  </a:cubicBezTo>
                  <a:cubicBezTo>
                    <a:pt x="62" y="275"/>
                    <a:pt x="71" y="266"/>
                    <a:pt x="83" y="266"/>
                  </a:cubicBezTo>
                  <a:cubicBezTo>
                    <a:pt x="95" y="266"/>
                    <a:pt x="104" y="275"/>
                    <a:pt x="104" y="287"/>
                  </a:cubicBezTo>
                  <a:cubicBezTo>
                    <a:pt x="104" y="299"/>
                    <a:pt x="95" y="308"/>
                    <a:pt x="83" y="308"/>
                  </a:cubicBezTo>
                  <a:close/>
                  <a:moveTo>
                    <a:pt x="338" y="265"/>
                  </a:moveTo>
                  <a:cubicBezTo>
                    <a:pt x="364" y="265"/>
                    <a:pt x="364" y="265"/>
                    <a:pt x="364" y="265"/>
                  </a:cubicBezTo>
                  <a:cubicBezTo>
                    <a:pt x="364" y="252"/>
                    <a:pt x="364" y="252"/>
                    <a:pt x="364" y="252"/>
                  </a:cubicBezTo>
                  <a:cubicBezTo>
                    <a:pt x="338" y="252"/>
                    <a:pt x="338" y="252"/>
                    <a:pt x="338" y="252"/>
                  </a:cubicBezTo>
                  <a:lnTo>
                    <a:pt x="338" y="265"/>
                  </a:lnTo>
                  <a:close/>
                  <a:moveTo>
                    <a:pt x="197" y="265"/>
                  </a:moveTo>
                  <a:cubicBezTo>
                    <a:pt x="223" y="265"/>
                    <a:pt x="223" y="265"/>
                    <a:pt x="223" y="265"/>
                  </a:cubicBezTo>
                  <a:cubicBezTo>
                    <a:pt x="223" y="252"/>
                    <a:pt x="223" y="252"/>
                    <a:pt x="223" y="252"/>
                  </a:cubicBezTo>
                  <a:cubicBezTo>
                    <a:pt x="197" y="252"/>
                    <a:pt x="197" y="252"/>
                    <a:pt x="197" y="252"/>
                  </a:cubicBezTo>
                  <a:lnTo>
                    <a:pt x="197" y="265"/>
                  </a:lnTo>
                  <a:close/>
                  <a:moveTo>
                    <a:pt x="244" y="265"/>
                  </a:moveTo>
                  <a:cubicBezTo>
                    <a:pt x="270" y="265"/>
                    <a:pt x="270" y="265"/>
                    <a:pt x="270" y="265"/>
                  </a:cubicBezTo>
                  <a:cubicBezTo>
                    <a:pt x="270" y="252"/>
                    <a:pt x="270" y="252"/>
                    <a:pt x="270" y="252"/>
                  </a:cubicBezTo>
                  <a:cubicBezTo>
                    <a:pt x="244" y="252"/>
                    <a:pt x="244" y="252"/>
                    <a:pt x="244" y="252"/>
                  </a:cubicBezTo>
                  <a:lnTo>
                    <a:pt x="244" y="265"/>
                  </a:lnTo>
                  <a:close/>
                  <a:moveTo>
                    <a:pt x="291" y="265"/>
                  </a:moveTo>
                  <a:cubicBezTo>
                    <a:pt x="317" y="265"/>
                    <a:pt x="317" y="265"/>
                    <a:pt x="317" y="265"/>
                  </a:cubicBezTo>
                  <a:cubicBezTo>
                    <a:pt x="317" y="252"/>
                    <a:pt x="317" y="252"/>
                    <a:pt x="317" y="252"/>
                  </a:cubicBezTo>
                  <a:cubicBezTo>
                    <a:pt x="291" y="252"/>
                    <a:pt x="291" y="252"/>
                    <a:pt x="291" y="252"/>
                  </a:cubicBezTo>
                  <a:lnTo>
                    <a:pt x="291" y="265"/>
                  </a:lnTo>
                  <a:close/>
                  <a:moveTo>
                    <a:pt x="291" y="303"/>
                  </a:moveTo>
                  <a:cubicBezTo>
                    <a:pt x="317" y="303"/>
                    <a:pt x="317" y="303"/>
                    <a:pt x="317" y="303"/>
                  </a:cubicBezTo>
                  <a:cubicBezTo>
                    <a:pt x="317" y="291"/>
                    <a:pt x="317" y="291"/>
                    <a:pt x="317" y="291"/>
                  </a:cubicBezTo>
                  <a:cubicBezTo>
                    <a:pt x="291" y="291"/>
                    <a:pt x="291" y="291"/>
                    <a:pt x="291" y="291"/>
                  </a:cubicBezTo>
                  <a:lnTo>
                    <a:pt x="291" y="303"/>
                  </a:lnTo>
                  <a:close/>
                  <a:moveTo>
                    <a:pt x="197" y="303"/>
                  </a:moveTo>
                  <a:cubicBezTo>
                    <a:pt x="223" y="303"/>
                    <a:pt x="223" y="303"/>
                    <a:pt x="223" y="303"/>
                  </a:cubicBezTo>
                  <a:cubicBezTo>
                    <a:pt x="223" y="291"/>
                    <a:pt x="223" y="291"/>
                    <a:pt x="223" y="291"/>
                  </a:cubicBezTo>
                  <a:cubicBezTo>
                    <a:pt x="197" y="291"/>
                    <a:pt x="197" y="291"/>
                    <a:pt x="197" y="291"/>
                  </a:cubicBezTo>
                  <a:lnTo>
                    <a:pt x="197" y="303"/>
                  </a:lnTo>
                  <a:close/>
                  <a:moveTo>
                    <a:pt x="338" y="303"/>
                  </a:moveTo>
                  <a:cubicBezTo>
                    <a:pt x="364" y="303"/>
                    <a:pt x="364" y="303"/>
                    <a:pt x="364" y="303"/>
                  </a:cubicBezTo>
                  <a:cubicBezTo>
                    <a:pt x="364" y="291"/>
                    <a:pt x="364" y="291"/>
                    <a:pt x="364" y="291"/>
                  </a:cubicBezTo>
                  <a:cubicBezTo>
                    <a:pt x="338" y="291"/>
                    <a:pt x="338" y="291"/>
                    <a:pt x="338" y="291"/>
                  </a:cubicBezTo>
                  <a:lnTo>
                    <a:pt x="338" y="303"/>
                  </a:lnTo>
                  <a:close/>
                  <a:moveTo>
                    <a:pt x="244" y="303"/>
                  </a:moveTo>
                  <a:cubicBezTo>
                    <a:pt x="270" y="303"/>
                    <a:pt x="270" y="303"/>
                    <a:pt x="270" y="303"/>
                  </a:cubicBezTo>
                  <a:cubicBezTo>
                    <a:pt x="270" y="291"/>
                    <a:pt x="270" y="291"/>
                    <a:pt x="270" y="291"/>
                  </a:cubicBezTo>
                  <a:cubicBezTo>
                    <a:pt x="244" y="291"/>
                    <a:pt x="244" y="291"/>
                    <a:pt x="244" y="291"/>
                  </a:cubicBezTo>
                  <a:lnTo>
                    <a:pt x="244" y="303"/>
                  </a:lnTo>
                  <a:close/>
                  <a:moveTo>
                    <a:pt x="246" y="163"/>
                  </a:moveTo>
                  <a:cubicBezTo>
                    <a:pt x="247" y="164"/>
                    <a:pt x="249" y="165"/>
                    <a:pt x="250" y="165"/>
                  </a:cubicBezTo>
                  <a:cubicBezTo>
                    <a:pt x="252" y="165"/>
                    <a:pt x="254" y="164"/>
                    <a:pt x="255" y="163"/>
                  </a:cubicBezTo>
                  <a:cubicBezTo>
                    <a:pt x="270" y="148"/>
                    <a:pt x="278" y="128"/>
                    <a:pt x="278" y="108"/>
                  </a:cubicBezTo>
                  <a:cubicBezTo>
                    <a:pt x="278" y="88"/>
                    <a:pt x="270" y="68"/>
                    <a:pt x="255" y="53"/>
                  </a:cubicBezTo>
                  <a:cubicBezTo>
                    <a:pt x="252" y="51"/>
                    <a:pt x="248" y="51"/>
                    <a:pt x="246" y="53"/>
                  </a:cubicBezTo>
                  <a:cubicBezTo>
                    <a:pt x="244" y="56"/>
                    <a:pt x="244" y="60"/>
                    <a:pt x="246" y="62"/>
                  </a:cubicBezTo>
                  <a:cubicBezTo>
                    <a:pt x="259" y="75"/>
                    <a:pt x="265" y="91"/>
                    <a:pt x="265" y="108"/>
                  </a:cubicBezTo>
                  <a:cubicBezTo>
                    <a:pt x="265" y="125"/>
                    <a:pt x="259" y="141"/>
                    <a:pt x="246" y="154"/>
                  </a:cubicBezTo>
                  <a:cubicBezTo>
                    <a:pt x="244" y="156"/>
                    <a:pt x="244" y="160"/>
                    <a:pt x="246" y="163"/>
                  </a:cubicBezTo>
                  <a:close/>
                  <a:moveTo>
                    <a:pt x="301" y="108"/>
                  </a:moveTo>
                  <a:cubicBezTo>
                    <a:pt x="301" y="134"/>
                    <a:pt x="291" y="159"/>
                    <a:pt x="271" y="179"/>
                  </a:cubicBezTo>
                  <a:cubicBezTo>
                    <a:pt x="269" y="181"/>
                    <a:pt x="269" y="185"/>
                    <a:pt x="271" y="188"/>
                  </a:cubicBezTo>
                  <a:cubicBezTo>
                    <a:pt x="272" y="189"/>
                    <a:pt x="274" y="190"/>
                    <a:pt x="276" y="190"/>
                  </a:cubicBezTo>
                  <a:cubicBezTo>
                    <a:pt x="277" y="190"/>
                    <a:pt x="279" y="189"/>
                    <a:pt x="280" y="188"/>
                  </a:cubicBezTo>
                  <a:cubicBezTo>
                    <a:pt x="302" y="166"/>
                    <a:pt x="313" y="137"/>
                    <a:pt x="313" y="108"/>
                  </a:cubicBezTo>
                  <a:cubicBezTo>
                    <a:pt x="313" y="79"/>
                    <a:pt x="302" y="50"/>
                    <a:pt x="280" y="28"/>
                  </a:cubicBezTo>
                  <a:cubicBezTo>
                    <a:pt x="278" y="25"/>
                    <a:pt x="274" y="25"/>
                    <a:pt x="271" y="28"/>
                  </a:cubicBezTo>
                  <a:cubicBezTo>
                    <a:pt x="269" y="30"/>
                    <a:pt x="269" y="34"/>
                    <a:pt x="271" y="37"/>
                  </a:cubicBezTo>
                  <a:cubicBezTo>
                    <a:pt x="291" y="56"/>
                    <a:pt x="301" y="82"/>
                    <a:pt x="301" y="108"/>
                  </a:cubicBezTo>
                  <a:close/>
                  <a:moveTo>
                    <a:pt x="296" y="12"/>
                  </a:moveTo>
                  <a:cubicBezTo>
                    <a:pt x="323" y="38"/>
                    <a:pt x="336" y="73"/>
                    <a:pt x="336" y="108"/>
                  </a:cubicBezTo>
                  <a:cubicBezTo>
                    <a:pt x="336" y="143"/>
                    <a:pt x="323" y="178"/>
                    <a:pt x="296" y="204"/>
                  </a:cubicBezTo>
                  <a:cubicBezTo>
                    <a:pt x="294" y="207"/>
                    <a:pt x="294" y="211"/>
                    <a:pt x="296" y="213"/>
                  </a:cubicBezTo>
                  <a:cubicBezTo>
                    <a:pt x="298" y="214"/>
                    <a:pt x="299" y="215"/>
                    <a:pt x="301" y="215"/>
                  </a:cubicBezTo>
                  <a:cubicBezTo>
                    <a:pt x="303" y="215"/>
                    <a:pt x="304" y="214"/>
                    <a:pt x="305" y="213"/>
                  </a:cubicBezTo>
                  <a:cubicBezTo>
                    <a:pt x="335" y="184"/>
                    <a:pt x="349" y="146"/>
                    <a:pt x="349" y="108"/>
                  </a:cubicBezTo>
                  <a:cubicBezTo>
                    <a:pt x="349" y="70"/>
                    <a:pt x="335" y="32"/>
                    <a:pt x="305" y="3"/>
                  </a:cubicBezTo>
                  <a:cubicBezTo>
                    <a:pt x="303" y="0"/>
                    <a:pt x="299" y="0"/>
                    <a:pt x="296" y="3"/>
                  </a:cubicBezTo>
                  <a:cubicBezTo>
                    <a:pt x="294" y="5"/>
                    <a:pt x="294" y="9"/>
                    <a:pt x="296" y="12"/>
                  </a:cubicBezTo>
                  <a:close/>
                  <a:moveTo>
                    <a:pt x="145" y="163"/>
                  </a:moveTo>
                  <a:cubicBezTo>
                    <a:pt x="146" y="164"/>
                    <a:pt x="148" y="165"/>
                    <a:pt x="149" y="165"/>
                  </a:cubicBezTo>
                  <a:cubicBezTo>
                    <a:pt x="151" y="165"/>
                    <a:pt x="153" y="164"/>
                    <a:pt x="154" y="163"/>
                  </a:cubicBezTo>
                  <a:cubicBezTo>
                    <a:pt x="156" y="160"/>
                    <a:pt x="156" y="156"/>
                    <a:pt x="154" y="154"/>
                  </a:cubicBezTo>
                  <a:cubicBezTo>
                    <a:pt x="141" y="141"/>
                    <a:pt x="135" y="125"/>
                    <a:pt x="135" y="108"/>
                  </a:cubicBezTo>
                  <a:cubicBezTo>
                    <a:pt x="135" y="92"/>
                    <a:pt x="141" y="75"/>
                    <a:pt x="154" y="62"/>
                  </a:cubicBezTo>
                  <a:cubicBezTo>
                    <a:pt x="156" y="60"/>
                    <a:pt x="156" y="56"/>
                    <a:pt x="154" y="53"/>
                  </a:cubicBezTo>
                  <a:cubicBezTo>
                    <a:pt x="151" y="51"/>
                    <a:pt x="147" y="51"/>
                    <a:pt x="145" y="53"/>
                  </a:cubicBezTo>
                  <a:cubicBezTo>
                    <a:pt x="130" y="68"/>
                    <a:pt x="122" y="88"/>
                    <a:pt x="122" y="108"/>
                  </a:cubicBezTo>
                  <a:cubicBezTo>
                    <a:pt x="122" y="128"/>
                    <a:pt x="130" y="148"/>
                    <a:pt x="145" y="163"/>
                  </a:cubicBezTo>
                  <a:close/>
                  <a:moveTo>
                    <a:pt x="99" y="215"/>
                  </a:moveTo>
                  <a:cubicBezTo>
                    <a:pt x="101" y="215"/>
                    <a:pt x="102" y="214"/>
                    <a:pt x="103" y="213"/>
                  </a:cubicBezTo>
                  <a:cubicBezTo>
                    <a:pt x="106" y="211"/>
                    <a:pt x="106" y="207"/>
                    <a:pt x="103" y="204"/>
                  </a:cubicBezTo>
                  <a:cubicBezTo>
                    <a:pt x="77" y="178"/>
                    <a:pt x="63" y="143"/>
                    <a:pt x="63" y="109"/>
                  </a:cubicBezTo>
                  <a:cubicBezTo>
                    <a:pt x="64" y="73"/>
                    <a:pt x="77" y="38"/>
                    <a:pt x="103" y="12"/>
                  </a:cubicBezTo>
                  <a:cubicBezTo>
                    <a:pt x="106" y="9"/>
                    <a:pt x="106" y="5"/>
                    <a:pt x="103" y="3"/>
                  </a:cubicBezTo>
                  <a:cubicBezTo>
                    <a:pt x="101" y="0"/>
                    <a:pt x="97" y="0"/>
                    <a:pt x="94" y="3"/>
                  </a:cubicBezTo>
                  <a:cubicBezTo>
                    <a:pt x="65" y="32"/>
                    <a:pt x="51" y="70"/>
                    <a:pt x="51" y="109"/>
                  </a:cubicBezTo>
                  <a:cubicBezTo>
                    <a:pt x="51" y="146"/>
                    <a:pt x="66" y="184"/>
                    <a:pt x="94" y="213"/>
                  </a:cubicBezTo>
                  <a:cubicBezTo>
                    <a:pt x="96" y="214"/>
                    <a:pt x="97" y="215"/>
                    <a:pt x="99" y="215"/>
                  </a:cubicBezTo>
                  <a:close/>
                  <a:moveTo>
                    <a:pt x="120" y="188"/>
                  </a:moveTo>
                  <a:cubicBezTo>
                    <a:pt x="121" y="189"/>
                    <a:pt x="123" y="190"/>
                    <a:pt x="124" y="190"/>
                  </a:cubicBezTo>
                  <a:cubicBezTo>
                    <a:pt x="126" y="190"/>
                    <a:pt x="127" y="189"/>
                    <a:pt x="129" y="188"/>
                  </a:cubicBezTo>
                  <a:cubicBezTo>
                    <a:pt x="131" y="185"/>
                    <a:pt x="131" y="181"/>
                    <a:pt x="129" y="179"/>
                  </a:cubicBezTo>
                  <a:cubicBezTo>
                    <a:pt x="129" y="179"/>
                    <a:pt x="129" y="179"/>
                    <a:pt x="129" y="179"/>
                  </a:cubicBezTo>
                  <a:cubicBezTo>
                    <a:pt x="109" y="159"/>
                    <a:pt x="99" y="134"/>
                    <a:pt x="99" y="108"/>
                  </a:cubicBezTo>
                  <a:cubicBezTo>
                    <a:pt x="99" y="82"/>
                    <a:pt x="109" y="56"/>
                    <a:pt x="129" y="37"/>
                  </a:cubicBezTo>
                  <a:cubicBezTo>
                    <a:pt x="131" y="34"/>
                    <a:pt x="131" y="30"/>
                    <a:pt x="129" y="28"/>
                  </a:cubicBezTo>
                  <a:cubicBezTo>
                    <a:pt x="126" y="25"/>
                    <a:pt x="122" y="25"/>
                    <a:pt x="120" y="28"/>
                  </a:cubicBezTo>
                  <a:cubicBezTo>
                    <a:pt x="98" y="50"/>
                    <a:pt x="86" y="79"/>
                    <a:pt x="86" y="108"/>
                  </a:cubicBezTo>
                  <a:cubicBezTo>
                    <a:pt x="86" y="137"/>
                    <a:pt x="98" y="166"/>
                    <a:pt x="120" y="188"/>
                  </a:cubicBezTo>
                  <a:close/>
                </a:path>
              </a:pathLst>
            </a:custGeom>
            <a:solidFill>
              <a:srgbClr val="D2D2D2"/>
            </a:solidFill>
            <a:ln w="9525">
              <a:noFill/>
              <a:round/>
              <a:headEnd/>
              <a:tailEnd/>
            </a:ln>
          </p:spPr>
          <p:txBody>
            <a:bodyPr vert="horz" wrap="square" lIns="91461" tIns="45731" rIns="91461" bIns="45731" numCol="1" anchor="t" anchorCtr="0" compatLnSpc="1">
              <a:prstTxWarp prst="textNoShape">
                <a:avLst/>
              </a:prstTxWarp>
            </a:bodyPr>
            <a:lstStyle/>
            <a:p>
              <a:endParaRPr lang="zh-CN" altLang="en-US" sz="1800">
                <a:latin typeface="微软雅黑" panose="020B0503020204020204" pitchFamily="34" charset="-122"/>
                <a:ea typeface="微软雅黑" panose="020B0503020204020204" pitchFamily="34" charset="-122"/>
              </a:endParaRPr>
            </a:p>
          </p:txBody>
        </p:sp>
        <p:sp>
          <p:nvSpPr>
            <p:cNvPr id="69" name="文本框 68"/>
            <p:cNvSpPr txBox="1"/>
            <p:nvPr/>
          </p:nvSpPr>
          <p:spPr>
            <a:xfrm>
              <a:off x="3967344" y="2055910"/>
              <a:ext cx="591098" cy="371914"/>
            </a:xfrm>
            <a:prstGeom prst="rect">
              <a:avLst/>
            </a:prstGeom>
            <a:noFill/>
          </p:spPr>
          <p:txBody>
            <a:bodyPr wrap="none" rtlCol="0">
              <a:spAutoFit/>
            </a:bodyPr>
            <a:lstStyle/>
            <a:p>
              <a:r>
                <a:rPr lang="en-US" altLang="zh-CN" sz="1334" dirty="0">
                  <a:solidFill>
                    <a:schemeClr val="bg1"/>
                  </a:solidFill>
                  <a:latin typeface="微软雅黑" panose="020B0503020204020204" pitchFamily="34" charset="-122"/>
                  <a:ea typeface="微软雅黑" panose="020B0503020204020204" pitchFamily="34" charset="-122"/>
                </a:rPr>
                <a:t>RFID</a:t>
              </a:r>
              <a:endParaRPr lang="zh-CN" altLang="en-US" sz="1334" dirty="0">
                <a:solidFill>
                  <a:schemeClr val="bg1"/>
                </a:solidFill>
                <a:latin typeface="微软雅黑" panose="020B0503020204020204" pitchFamily="34" charset="-122"/>
                <a:ea typeface="微软雅黑" panose="020B0503020204020204" pitchFamily="34" charset="-122"/>
              </a:endParaRPr>
            </a:p>
          </p:txBody>
        </p:sp>
        <p:pic>
          <p:nvPicPr>
            <p:cNvPr id="70" name="图片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9082" y="1607798"/>
              <a:ext cx="368256" cy="368256"/>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0027" y="2471281"/>
              <a:ext cx="432000" cy="432000"/>
            </a:xfrm>
            <a:prstGeom prst="rect">
              <a:avLst/>
            </a:prstGeom>
          </p:spPr>
        </p:pic>
        <p:sp>
          <p:nvSpPr>
            <p:cNvPr id="72" name="矩形 71"/>
            <p:cNvSpPr/>
            <p:nvPr/>
          </p:nvSpPr>
          <p:spPr>
            <a:xfrm>
              <a:off x="1073130" y="1184668"/>
              <a:ext cx="1457244" cy="461489"/>
            </a:xfrm>
            <a:prstGeom prst="rect">
              <a:avLst/>
            </a:prstGeom>
          </p:spPr>
          <p:txBody>
            <a:bodyPr wrap="square">
              <a:spAutoFit/>
            </a:bodyPr>
            <a:lstStyle/>
            <a:p>
              <a:r>
                <a:rPr lang="en-US" altLang="zh-CN" sz="1800" dirty="0">
                  <a:solidFill>
                    <a:schemeClr val="bg1"/>
                  </a:solidFill>
                  <a:latin typeface="微软雅黑" panose="020B0503020204020204" pitchFamily="34" charset="-122"/>
                  <a:ea typeface="微软雅黑" panose="020B0503020204020204" pitchFamily="34" charset="-122"/>
                </a:rPr>
                <a:t>4050DN-E</a:t>
              </a:r>
              <a:endParaRPr lang="zh-CN" altLang="en-US" sz="1800" dirty="0">
                <a:solidFill>
                  <a:schemeClr val="bg1"/>
                </a:solidFill>
                <a:latin typeface="微软雅黑" panose="020B0503020204020204" pitchFamily="34" charset="-122"/>
                <a:ea typeface="微软雅黑" panose="020B0503020204020204" pitchFamily="34" charset="-122"/>
              </a:endParaRPr>
            </a:p>
          </p:txBody>
        </p:sp>
      </p:grpSp>
      <p:cxnSp>
        <p:nvCxnSpPr>
          <p:cNvPr id="73" name="直接连接符 72"/>
          <p:cNvCxnSpPr/>
          <p:nvPr/>
        </p:nvCxnSpPr>
        <p:spPr>
          <a:xfrm>
            <a:off x="6601643" y="1096438"/>
            <a:ext cx="0" cy="4916093"/>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7786512" y="1156447"/>
            <a:ext cx="2452916" cy="523220"/>
          </a:xfrm>
          <a:prstGeom prst="rect">
            <a:avLst/>
          </a:prstGeom>
        </p:spPr>
        <p:txBody>
          <a:bodyPr wrap="none">
            <a:spAutoFit/>
          </a:bodyPr>
          <a:lstStyle/>
          <a:p>
            <a:r>
              <a:rPr lang="zh-CN" altLang="en-US" sz="2800" dirty="0">
                <a:solidFill>
                  <a:srgbClr val="FFFF00"/>
                </a:solidFill>
                <a:latin typeface="微软雅黑" panose="020B0503020204020204" pitchFamily="34" charset="-122"/>
                <a:ea typeface="微软雅黑" panose="020B0503020204020204" pitchFamily="34" charset="-122"/>
              </a:rPr>
              <a:t>放装物联网</a:t>
            </a:r>
            <a:r>
              <a:rPr lang="en-US" altLang="zh-CN" sz="2800" dirty="0">
                <a:solidFill>
                  <a:srgbClr val="FFFF00"/>
                </a:solidFill>
                <a:latin typeface="微软雅黑" panose="020B0503020204020204" pitchFamily="34" charset="-122"/>
                <a:ea typeface="微软雅黑" panose="020B0503020204020204" pitchFamily="34" charset="-122"/>
              </a:rPr>
              <a:t>AP</a:t>
            </a:r>
            <a:endParaRPr lang="zh-CN" altLang="en-US" sz="2800"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9574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多媒体教室-智慧云课堂_0008_矢量智能对象-副本.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 y="1"/>
            <a:ext cx="12194822" cy="6846885"/>
          </a:xfrm>
          <a:prstGeom prst="rect">
            <a:avLst/>
          </a:prstGeom>
        </p:spPr>
      </p:pic>
      <p:sp>
        <p:nvSpPr>
          <p:cNvPr id="94" name="Shape 94"/>
          <p:cNvSpPr/>
          <p:nvPr/>
        </p:nvSpPr>
        <p:spPr>
          <a:xfrm>
            <a:off x="4085855" y="506262"/>
            <a:ext cx="44246" cy="475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1877" tIns="21877" rIns="21877" bIns="21877" numCol="1" anchor="ctr">
            <a:spAutoFit/>
          </a:bodyPr>
          <a:lstStyle>
            <a:lvl1pPr>
              <a:defRPr sz="6000" b="1">
                <a:solidFill>
                  <a:srgbClr val="FFCA00"/>
                </a:solidFill>
                <a:latin typeface="Microsoft YaHei"/>
                <a:ea typeface="Microsoft YaHei"/>
                <a:cs typeface="Microsoft YaHei"/>
                <a:sym typeface="Microsoft YaHei"/>
              </a:defRPr>
            </a:lvl1pPr>
          </a:lstStyle>
          <a:p>
            <a:pPr lvl="0">
              <a:defRPr sz="1800" b="0">
                <a:solidFill>
                  <a:srgbClr val="000000"/>
                </a:solidFill>
              </a:defRPr>
            </a:pPr>
            <a:endParaRPr sz="2800" dirty="0">
              <a:latin typeface="微软雅黑" panose="020B0503020204020204" pitchFamily="34" charset="-122"/>
              <a:ea typeface="微软雅黑" panose="020B0503020204020204" pitchFamily="34" charset="-122"/>
            </a:endParaRPr>
          </a:p>
        </p:txBody>
      </p:sp>
      <p:sp>
        <p:nvSpPr>
          <p:cNvPr id="47" name="Shape 78"/>
          <p:cNvSpPr/>
          <p:nvPr/>
        </p:nvSpPr>
        <p:spPr>
          <a:xfrm>
            <a:off x="360000" y="486001"/>
            <a:ext cx="7665360" cy="586201"/>
          </a:xfrm>
          <a:prstGeom prst="rect">
            <a:avLst/>
          </a:prstGeom>
          <a:extLst>
            <a:ext uri="{C572A759-6A51-4108-AA02-DFA0A04FC94B}">
              <ma14:wrappingTextBoxFlag xmlns:ma14="http://schemas.microsoft.com/office/mac/drawingml/2011/main" xmlns="" val="1"/>
            </a:ext>
          </a:extLst>
        </p:spPr>
        <p:txBody>
          <a:bodyPr vert="horz" lIns="81638" tIns="40819" rIns="81638" bIns="40819" rtlCol="0" anchor="ctr">
            <a:noAutofit/>
          </a:bodyPr>
          <a:lstStyle/>
          <a:p>
            <a:pPr defTabSz="914400">
              <a:spcBef>
                <a:spcPct val="0"/>
              </a:spcBef>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平安新校园：全网融合，智能安保</a:t>
            </a:r>
            <a:endParaRPr kumimoji="1"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pic>
        <p:nvPicPr>
          <p:cNvPr id="7" name="图片 6" descr="多媒体教室-智慧云课堂_0000_组-7-副本-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859" y="4852351"/>
            <a:ext cx="1333809" cy="1333809"/>
          </a:xfrm>
          <a:prstGeom prst="rect">
            <a:avLst/>
          </a:prstGeom>
        </p:spPr>
      </p:pic>
      <p:pic>
        <p:nvPicPr>
          <p:cNvPr id="8" name="图片 7" descr="多媒体教室-智慧云课堂_0001_组-7-副本-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2097" y="4564883"/>
            <a:ext cx="1333809" cy="1333809"/>
          </a:xfrm>
          <a:prstGeom prst="rect">
            <a:avLst/>
          </a:prstGeom>
        </p:spPr>
      </p:pic>
      <p:pic>
        <p:nvPicPr>
          <p:cNvPr id="9" name="图片 8" descr="多媒体教室-智慧云课堂_0002_组-7-副本-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9802" y="3447500"/>
            <a:ext cx="1333809" cy="1333809"/>
          </a:xfrm>
          <a:prstGeom prst="rect">
            <a:avLst/>
          </a:prstGeom>
        </p:spPr>
      </p:pic>
      <p:pic>
        <p:nvPicPr>
          <p:cNvPr id="11" name="图片 10" descr="多媒体教室-智慧云课堂_0004_组-7-副本-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0242" y="1437827"/>
            <a:ext cx="1333809" cy="1333809"/>
          </a:xfrm>
          <a:prstGeom prst="rect">
            <a:avLst/>
          </a:prstGeom>
        </p:spPr>
      </p:pic>
      <p:pic>
        <p:nvPicPr>
          <p:cNvPr id="12" name="图片 11" descr="多媒体教室-智慧云课堂_0005_组-7-副本.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5662" y="1408670"/>
            <a:ext cx="1333809" cy="1333809"/>
          </a:xfrm>
          <a:prstGeom prst="rect">
            <a:avLst/>
          </a:prstGeom>
        </p:spPr>
      </p:pic>
      <p:pic>
        <p:nvPicPr>
          <p:cNvPr id="13" name="图片 12" descr="多媒体教室-智慧云课堂_0006_组-7.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1508" y="1489102"/>
            <a:ext cx="1333809" cy="1333809"/>
          </a:xfrm>
          <a:prstGeom prst="rect">
            <a:avLst/>
          </a:prstGeom>
        </p:spPr>
      </p:pic>
      <p:pic>
        <p:nvPicPr>
          <p:cNvPr id="2" name="图片 1" descr="图层 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0620" y="4564884"/>
            <a:ext cx="898067" cy="582530"/>
          </a:xfrm>
          <a:prstGeom prst="rect">
            <a:avLst/>
          </a:prstGeom>
        </p:spPr>
      </p:pic>
      <p:pic>
        <p:nvPicPr>
          <p:cNvPr id="14" name="图片 13" descr="图层 5.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8905" y="1208122"/>
            <a:ext cx="849523" cy="631074"/>
          </a:xfrm>
          <a:prstGeom prst="rect">
            <a:avLst/>
          </a:prstGeom>
        </p:spPr>
      </p:pic>
      <p:pic>
        <p:nvPicPr>
          <p:cNvPr id="15" name="图片 14" descr="图层 6.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2864" y="3099723"/>
            <a:ext cx="703890" cy="752435"/>
          </a:xfrm>
          <a:prstGeom prst="rect">
            <a:avLst/>
          </a:prstGeom>
        </p:spPr>
      </p:pic>
      <p:pic>
        <p:nvPicPr>
          <p:cNvPr id="16" name="图片 15" descr="图层 7.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26279" y="1128229"/>
            <a:ext cx="800979" cy="628040"/>
          </a:xfrm>
          <a:prstGeom prst="rect">
            <a:avLst/>
          </a:prstGeom>
        </p:spPr>
      </p:pic>
      <p:pic>
        <p:nvPicPr>
          <p:cNvPr id="20" name="图片 19" descr="图层 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9802" y="4896042"/>
            <a:ext cx="898067" cy="582530"/>
          </a:xfrm>
          <a:prstGeom prst="rect">
            <a:avLst/>
          </a:prstGeom>
        </p:spPr>
      </p:pic>
      <p:pic>
        <p:nvPicPr>
          <p:cNvPr id="5" name="图片 4" descr="多媒体教室-智慧云课堂_0007_组-6.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6527" y="2399413"/>
            <a:ext cx="2724780" cy="2724780"/>
          </a:xfrm>
          <a:prstGeom prst="rect">
            <a:avLst/>
          </a:prstGeom>
        </p:spPr>
      </p:pic>
      <p:pic>
        <p:nvPicPr>
          <p:cNvPr id="10" name="图片 9" descr="多媒体教室-智慧云课堂_0003_组-7-副本-3.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61928" y="2399413"/>
            <a:ext cx="1714992" cy="1714992"/>
          </a:xfrm>
          <a:prstGeom prst="rect">
            <a:avLst/>
          </a:prstGeom>
        </p:spPr>
      </p:pic>
      <p:sp>
        <p:nvSpPr>
          <p:cNvPr id="22" name="Rectangle 44"/>
          <p:cNvSpPr>
            <a:spLocks noChangeArrowheads="1"/>
          </p:cNvSpPr>
          <p:nvPr/>
        </p:nvSpPr>
        <p:spPr bwMode="auto">
          <a:xfrm>
            <a:off x="610495" y="2442587"/>
            <a:ext cx="2210311" cy="435712"/>
          </a:xfrm>
          <a:prstGeom prst="rect">
            <a:avLst/>
          </a:prstGeom>
          <a:noFill/>
          <a:ln w="9525" algn="ctr">
            <a:noFill/>
            <a:miter lim="800000"/>
            <a:headEnd/>
            <a:tailEnd/>
          </a:ln>
        </p:spPr>
        <p:txBody>
          <a:bodyPr lIns="121797" tIns="60904" rIns="121797" bIns="60904">
            <a:spAutoFit/>
          </a:bodyPr>
          <a:lstStyle/>
          <a:p>
            <a:r>
              <a:rPr lang="zh-CN" altLang="en-US" sz="2000" b="1">
                <a:solidFill>
                  <a:schemeClr val="bg1"/>
                </a:solidFill>
                <a:latin typeface="微软雅黑" panose="020B0503020204020204" pitchFamily="34" charset="-122"/>
                <a:ea typeface="微软雅黑" panose="020B0503020204020204" pitchFamily="34" charset="-122"/>
              </a:rPr>
              <a:t>实时监控</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23" name="Rectangle 44"/>
          <p:cNvSpPr>
            <a:spLocks noChangeArrowheads="1"/>
          </p:cNvSpPr>
          <p:nvPr/>
        </p:nvSpPr>
        <p:spPr bwMode="auto">
          <a:xfrm>
            <a:off x="610495" y="3014219"/>
            <a:ext cx="1922378" cy="435712"/>
          </a:xfrm>
          <a:prstGeom prst="rect">
            <a:avLst/>
          </a:prstGeom>
          <a:noFill/>
          <a:ln w="9525" algn="ctr">
            <a:noFill/>
            <a:miter lim="800000"/>
            <a:headEnd/>
            <a:tailEnd/>
          </a:ln>
        </p:spPr>
        <p:txBody>
          <a:bodyPr lIns="121797" tIns="60904" rIns="121797" bIns="60904">
            <a:spAutoFit/>
          </a:bodyPr>
          <a:lstStyle/>
          <a:p>
            <a:r>
              <a:rPr lang="zh-CN" altLang="en-US" sz="2000" b="1">
                <a:solidFill>
                  <a:schemeClr val="bg1"/>
                </a:solidFill>
                <a:latin typeface="微软雅黑" panose="020B0503020204020204" pitchFamily="34" charset="-122"/>
                <a:ea typeface="微软雅黑" panose="020B0503020204020204" pitchFamily="34" charset="-122"/>
              </a:rPr>
              <a:t>录像查询</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24" name="Rectangle 44"/>
          <p:cNvSpPr>
            <a:spLocks noChangeArrowheads="1"/>
          </p:cNvSpPr>
          <p:nvPr/>
        </p:nvSpPr>
        <p:spPr bwMode="auto">
          <a:xfrm>
            <a:off x="610495" y="3532921"/>
            <a:ext cx="1922378" cy="435712"/>
          </a:xfrm>
          <a:prstGeom prst="rect">
            <a:avLst/>
          </a:prstGeom>
          <a:noFill/>
          <a:ln w="9525" algn="ctr">
            <a:noFill/>
            <a:miter lim="800000"/>
            <a:headEnd/>
            <a:tailEnd/>
          </a:ln>
        </p:spPr>
        <p:txBody>
          <a:bodyPr lIns="121797" tIns="60904" rIns="121797" bIns="60904">
            <a:spAutoFit/>
          </a:bodyPr>
          <a:lstStyle/>
          <a:p>
            <a:r>
              <a:rPr lang="zh-CN" altLang="en-US" sz="2000" b="1">
                <a:solidFill>
                  <a:schemeClr val="bg1"/>
                </a:solidFill>
                <a:latin typeface="微软雅黑" panose="020B0503020204020204" pitchFamily="34" charset="-122"/>
                <a:ea typeface="微软雅黑" panose="020B0503020204020204" pitchFamily="34" charset="-122"/>
              </a:rPr>
              <a:t>巡检诊断</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25" name="Rectangle 44"/>
          <p:cNvSpPr>
            <a:spLocks noChangeArrowheads="1"/>
          </p:cNvSpPr>
          <p:nvPr/>
        </p:nvSpPr>
        <p:spPr bwMode="auto">
          <a:xfrm>
            <a:off x="610495" y="4066444"/>
            <a:ext cx="2210311" cy="435712"/>
          </a:xfrm>
          <a:prstGeom prst="rect">
            <a:avLst/>
          </a:prstGeom>
          <a:noFill/>
          <a:ln w="9525" algn="ctr">
            <a:noFill/>
            <a:miter lim="800000"/>
            <a:headEnd/>
            <a:tailEnd/>
          </a:ln>
        </p:spPr>
        <p:txBody>
          <a:bodyPr lIns="121797" tIns="60904" rIns="121797" bIns="60904">
            <a:spAutoFit/>
          </a:bodyPr>
          <a:lstStyle/>
          <a:p>
            <a:r>
              <a:rPr lang="zh-CN" altLang="en-US" sz="2000" b="1">
                <a:solidFill>
                  <a:schemeClr val="bg1"/>
                </a:solidFill>
                <a:latin typeface="微软雅黑" panose="020B0503020204020204" pitchFamily="34" charset="-122"/>
                <a:ea typeface="微软雅黑" panose="020B0503020204020204" pitchFamily="34" charset="-122"/>
              </a:rPr>
              <a:t>关联报警</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26" name="右箭头 11"/>
          <p:cNvSpPr>
            <a:spLocks noChangeArrowheads="1"/>
          </p:cNvSpPr>
          <p:nvPr/>
        </p:nvSpPr>
        <p:spPr bwMode="auto">
          <a:xfrm>
            <a:off x="373374" y="2592903"/>
            <a:ext cx="285817" cy="213833"/>
          </a:xfrm>
          <a:prstGeom prst="rightArrow">
            <a:avLst>
              <a:gd name="adj1" fmla="val 50000"/>
              <a:gd name="adj2" fmla="val 50124"/>
            </a:avLst>
          </a:prstGeom>
          <a:solidFill>
            <a:schemeClr val="bg1"/>
          </a:solidFill>
          <a:ln w="9525" algn="ctr">
            <a:solidFill>
              <a:schemeClr val="bg1"/>
            </a:solidFill>
            <a:round/>
            <a:headEnd/>
            <a:tailEnd/>
          </a:ln>
        </p:spPr>
        <p:txBody>
          <a:bodyPr lIns="106833" tIns="53415" rIns="106833" bIns="53415"/>
          <a:lstStyle/>
          <a:p>
            <a:pPr marL="398046" indent="-398046" defTabSz="1067102">
              <a:lnSpc>
                <a:spcPct val="150000"/>
              </a:lnSpc>
              <a:buClr>
                <a:srgbClr val="B2B2B2"/>
              </a:buClr>
              <a:buSzPct val="60000"/>
              <a:buFont typeface="Wingdings" pitchFamily="2" charset="2"/>
              <a:buChar char="Ø"/>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7" name="右箭头 12"/>
          <p:cNvSpPr>
            <a:spLocks noChangeArrowheads="1"/>
          </p:cNvSpPr>
          <p:nvPr/>
        </p:nvSpPr>
        <p:spPr bwMode="auto">
          <a:xfrm>
            <a:off x="373374" y="3164536"/>
            <a:ext cx="285817" cy="213833"/>
          </a:xfrm>
          <a:prstGeom prst="rightArrow">
            <a:avLst>
              <a:gd name="adj1" fmla="val 50000"/>
              <a:gd name="adj2" fmla="val 50124"/>
            </a:avLst>
          </a:prstGeom>
          <a:solidFill>
            <a:schemeClr val="bg1"/>
          </a:solidFill>
          <a:ln w="9525" algn="ctr">
            <a:solidFill>
              <a:schemeClr val="bg1"/>
            </a:solidFill>
            <a:round/>
            <a:headEnd/>
            <a:tailEnd/>
          </a:ln>
        </p:spPr>
        <p:txBody>
          <a:bodyPr lIns="106833" tIns="53415" rIns="106833" bIns="53415"/>
          <a:lstStyle/>
          <a:p>
            <a:pPr marL="398046" indent="-398046" defTabSz="1067102">
              <a:lnSpc>
                <a:spcPct val="150000"/>
              </a:lnSpc>
              <a:buClr>
                <a:srgbClr val="B2B2B2"/>
              </a:buClr>
              <a:buSzPct val="60000"/>
              <a:buFont typeface="Wingdings" pitchFamily="2" charset="2"/>
              <a:buChar char="Ø"/>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8" name="右箭头 13"/>
          <p:cNvSpPr>
            <a:spLocks noChangeArrowheads="1"/>
          </p:cNvSpPr>
          <p:nvPr/>
        </p:nvSpPr>
        <p:spPr bwMode="auto">
          <a:xfrm>
            <a:off x="373374" y="3664185"/>
            <a:ext cx="285817" cy="215950"/>
          </a:xfrm>
          <a:prstGeom prst="rightArrow">
            <a:avLst>
              <a:gd name="adj1" fmla="val 50000"/>
              <a:gd name="adj2" fmla="val 49632"/>
            </a:avLst>
          </a:prstGeom>
          <a:solidFill>
            <a:schemeClr val="bg1"/>
          </a:solidFill>
          <a:ln w="9525" algn="ctr">
            <a:solidFill>
              <a:schemeClr val="bg1"/>
            </a:solidFill>
            <a:round/>
            <a:headEnd/>
            <a:tailEnd/>
          </a:ln>
        </p:spPr>
        <p:txBody>
          <a:bodyPr lIns="106833" tIns="53415" rIns="106833" bIns="53415"/>
          <a:lstStyle/>
          <a:p>
            <a:pPr marL="398046" indent="-398046" defTabSz="1067102">
              <a:lnSpc>
                <a:spcPct val="150000"/>
              </a:lnSpc>
              <a:buClr>
                <a:srgbClr val="B2B2B2"/>
              </a:buClr>
              <a:buSzPct val="60000"/>
              <a:buFont typeface="Wingdings" pitchFamily="2" charset="2"/>
              <a:buChar char="Ø"/>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9" name="右箭头 15"/>
          <p:cNvSpPr>
            <a:spLocks noChangeArrowheads="1"/>
          </p:cNvSpPr>
          <p:nvPr/>
        </p:nvSpPr>
        <p:spPr bwMode="auto">
          <a:xfrm>
            <a:off x="373374" y="4199827"/>
            <a:ext cx="285817" cy="213832"/>
          </a:xfrm>
          <a:prstGeom prst="rightArrow">
            <a:avLst>
              <a:gd name="adj1" fmla="val 50000"/>
              <a:gd name="adj2" fmla="val 50124"/>
            </a:avLst>
          </a:prstGeom>
          <a:solidFill>
            <a:schemeClr val="bg1"/>
          </a:solidFill>
          <a:ln w="9525" algn="ctr">
            <a:solidFill>
              <a:schemeClr val="bg1"/>
            </a:solidFill>
            <a:round/>
            <a:headEnd/>
            <a:tailEnd/>
          </a:ln>
        </p:spPr>
        <p:txBody>
          <a:bodyPr lIns="106833" tIns="53415" rIns="106833" bIns="53415"/>
          <a:lstStyle/>
          <a:p>
            <a:pPr marL="398046" indent="-398046" defTabSz="1067102">
              <a:lnSpc>
                <a:spcPct val="150000"/>
              </a:lnSpc>
              <a:buClr>
                <a:srgbClr val="B2B2B2"/>
              </a:buClr>
              <a:buSzPct val="60000"/>
              <a:buFont typeface="Wingdings" pitchFamily="2" charset="2"/>
              <a:buChar char="Ø"/>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0" name="Rectangle 44"/>
          <p:cNvSpPr>
            <a:spLocks noChangeArrowheads="1"/>
          </p:cNvSpPr>
          <p:nvPr/>
        </p:nvSpPr>
        <p:spPr bwMode="auto">
          <a:xfrm>
            <a:off x="610495" y="1839196"/>
            <a:ext cx="2210311" cy="435712"/>
          </a:xfrm>
          <a:prstGeom prst="rect">
            <a:avLst/>
          </a:prstGeom>
          <a:noFill/>
          <a:ln w="9525" algn="ctr">
            <a:noFill/>
            <a:miter lim="800000"/>
            <a:headEnd/>
            <a:tailEnd/>
          </a:ln>
        </p:spPr>
        <p:txBody>
          <a:bodyPr lIns="121797" tIns="60904" rIns="121797" bIns="60904">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统一监管</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31" name="右箭头 11"/>
          <p:cNvSpPr>
            <a:spLocks noChangeArrowheads="1"/>
          </p:cNvSpPr>
          <p:nvPr/>
        </p:nvSpPr>
        <p:spPr bwMode="auto">
          <a:xfrm>
            <a:off x="373374" y="1989515"/>
            <a:ext cx="285817" cy="213832"/>
          </a:xfrm>
          <a:prstGeom prst="rightArrow">
            <a:avLst>
              <a:gd name="adj1" fmla="val 50000"/>
              <a:gd name="adj2" fmla="val 50124"/>
            </a:avLst>
          </a:prstGeom>
          <a:solidFill>
            <a:schemeClr val="bg1"/>
          </a:solidFill>
          <a:ln w="9525" algn="ctr">
            <a:solidFill>
              <a:schemeClr val="bg1"/>
            </a:solidFill>
            <a:round/>
            <a:headEnd/>
            <a:tailEnd/>
          </a:ln>
        </p:spPr>
        <p:txBody>
          <a:bodyPr lIns="106833" tIns="53415" rIns="106833" bIns="53415"/>
          <a:lstStyle/>
          <a:p>
            <a:pPr marL="398046" indent="-398046" defTabSz="1067102">
              <a:lnSpc>
                <a:spcPct val="150000"/>
              </a:lnSpc>
              <a:buClr>
                <a:srgbClr val="B2B2B2"/>
              </a:buClr>
              <a:buSzPct val="60000"/>
              <a:buFont typeface="Wingdings" pitchFamily="2" charset="2"/>
              <a:buChar char="Ø"/>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2" name="Rectangle 44"/>
          <p:cNvSpPr>
            <a:spLocks noChangeArrowheads="1"/>
          </p:cNvSpPr>
          <p:nvPr/>
        </p:nvSpPr>
        <p:spPr bwMode="auto">
          <a:xfrm>
            <a:off x="653115" y="4566186"/>
            <a:ext cx="2210311" cy="435712"/>
          </a:xfrm>
          <a:prstGeom prst="rect">
            <a:avLst/>
          </a:prstGeom>
          <a:noFill/>
          <a:ln w="9525" algn="ctr">
            <a:noFill/>
            <a:miter lim="800000"/>
            <a:headEnd/>
            <a:tailEnd/>
          </a:ln>
        </p:spPr>
        <p:txBody>
          <a:bodyPr lIns="121797" tIns="60904" rIns="121797" bIns="60904">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智能分析</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33" name="右箭头 11"/>
          <p:cNvSpPr>
            <a:spLocks noChangeArrowheads="1"/>
          </p:cNvSpPr>
          <p:nvPr/>
        </p:nvSpPr>
        <p:spPr bwMode="auto">
          <a:xfrm>
            <a:off x="411170" y="4656122"/>
            <a:ext cx="285817" cy="213832"/>
          </a:xfrm>
          <a:prstGeom prst="rightArrow">
            <a:avLst>
              <a:gd name="adj1" fmla="val 50000"/>
              <a:gd name="adj2" fmla="val 50124"/>
            </a:avLst>
          </a:prstGeom>
          <a:solidFill>
            <a:schemeClr val="bg1"/>
          </a:solidFill>
          <a:ln w="9525" algn="ctr">
            <a:solidFill>
              <a:schemeClr val="bg1"/>
            </a:solidFill>
            <a:round/>
            <a:headEnd/>
            <a:tailEnd/>
          </a:ln>
        </p:spPr>
        <p:txBody>
          <a:bodyPr lIns="106833" tIns="53415" rIns="106833" bIns="53415"/>
          <a:lstStyle/>
          <a:p>
            <a:pPr marL="398046" indent="-398046" defTabSz="1067102">
              <a:lnSpc>
                <a:spcPct val="150000"/>
              </a:lnSpc>
              <a:buClr>
                <a:srgbClr val="B2B2B2"/>
              </a:buClr>
              <a:buSzPct val="60000"/>
              <a:buFont typeface="Wingdings" pitchFamily="2" charset="2"/>
              <a:buChar char="Ø"/>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7039712" y="4898021"/>
            <a:ext cx="5106547" cy="1151252"/>
          </a:xfrm>
          <a:prstGeom prst="rect">
            <a:avLst/>
          </a:prstGeom>
          <a:noFill/>
          <a:ln w="9525" algn="ctr">
            <a:noFill/>
            <a:miter lim="800000"/>
            <a:headEnd/>
            <a:tailEnd/>
          </a:ln>
        </p:spPr>
        <p:txBody>
          <a:bodyPr wrap="square" lIns="108879" tIns="54439" rIns="108879" bIns="54439">
            <a:spAutoFit/>
          </a:bodyPr>
          <a:lstStyle>
            <a:defPPr>
              <a:defRPr lang="zh-CN"/>
            </a:defPPr>
            <a:lvl1pPr algn="ctr">
              <a:spcBef>
                <a:spcPts val="715"/>
              </a:spcBef>
              <a:defRPr sz="2000" b="1">
                <a:solidFill>
                  <a:srgbClr val="FFFF00"/>
                </a:solidFill>
                <a:latin typeface="微软雅黑" panose="020B0503020204020204" pitchFamily="34" charset="-122"/>
                <a:ea typeface="微软雅黑" panose="020B0503020204020204" pitchFamily="34" charset="-122"/>
              </a:defRPr>
            </a:lvl1pPr>
          </a:lstStyle>
          <a:p>
            <a:r>
              <a:rPr lang="zh-CN" altLang="en-US" sz="1800" dirty="0">
                <a:sym typeface="Helvetica Light"/>
              </a:rPr>
              <a:t>校园</a:t>
            </a:r>
            <a:r>
              <a:rPr lang="en-US" altLang="zh-CN" sz="1800" dirty="0">
                <a:sym typeface="Helvetica Light"/>
              </a:rPr>
              <a:t>360</a:t>
            </a:r>
            <a:r>
              <a:rPr lang="zh-CN" altLang="en-US" sz="1800" dirty="0">
                <a:sym typeface="Helvetica Light"/>
              </a:rPr>
              <a:t>度无死角监控</a:t>
            </a:r>
            <a:endParaRPr lang="en-US" altLang="zh-CN" sz="1800" dirty="0">
              <a:sym typeface="Helvetica Light"/>
            </a:endParaRPr>
          </a:p>
          <a:p>
            <a:r>
              <a:rPr lang="zh-CN" altLang="en-US" sz="1800" dirty="0">
                <a:sym typeface="Helvetica Light"/>
              </a:rPr>
              <a:t>全网智能识别风险行为，自动识别安全风险</a:t>
            </a:r>
            <a:endParaRPr lang="en-US" altLang="zh-CN" sz="1800" dirty="0">
              <a:sym typeface="Helvetica Light"/>
            </a:endParaRPr>
          </a:p>
          <a:p>
            <a:r>
              <a:rPr lang="zh-CN" altLang="en-US" sz="1800" dirty="0">
                <a:sym typeface="Helvetica Light"/>
              </a:rPr>
              <a:t>保障校园师生人财物安全</a:t>
            </a:r>
            <a:endParaRPr lang="en-US" altLang="zh-CN" sz="1800" dirty="0">
              <a:sym typeface="Helvetica Light"/>
            </a:endParaRPr>
          </a:p>
        </p:txBody>
      </p:sp>
    </p:spTree>
    <p:extLst>
      <p:ext uri="{BB962C8B-B14F-4D97-AF65-F5344CB8AC3E}">
        <p14:creationId xmlns:p14="http://schemas.microsoft.com/office/powerpoint/2010/main" val="3222900034"/>
      </p:ext>
    </p:extLst>
  </p:cSld>
  <p:clrMapOvr>
    <a:masterClrMapping/>
  </p:clrMapOvr>
  <mc:AlternateContent xmlns:mc="http://schemas.openxmlformats.org/markup-compatibility/2006" xmlns:p14="http://schemas.microsoft.com/office/powerpoint/2010/main">
    <mc:Choice Requires="p14">
      <p:transition p14:dur="0" advTm="19000"/>
    </mc:Choice>
    <mc:Fallback xmlns="">
      <p:transition advTm="19000"/>
    </mc:Fallback>
  </mc:AlternateContent>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829" y="400631"/>
            <a:ext cx="6701249" cy="871512"/>
          </a:xfrm>
        </p:spPr>
        <p:txBody>
          <a:bodyPr/>
          <a:lstStyle/>
          <a:p>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rPr>
              <a:t>视频监控场景</a:t>
            </a:r>
            <a:r>
              <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rPr>
              <a:t>(eLTE-U)</a:t>
            </a:r>
            <a:endPar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endParaRPr>
          </a:p>
        </p:txBody>
      </p:sp>
      <p:sp>
        <p:nvSpPr>
          <p:cNvPr id="181" name="圆角矩形 180"/>
          <p:cNvSpPr/>
          <p:nvPr/>
        </p:nvSpPr>
        <p:spPr>
          <a:xfrm>
            <a:off x="408955" y="1079526"/>
            <a:ext cx="4824025" cy="470851"/>
          </a:xfrm>
          <a:prstGeom prst="roundRect">
            <a:avLst>
              <a:gd name="adj" fmla="val 0"/>
            </a:avLst>
          </a:prstGeom>
          <a:solidFill>
            <a:srgbClr val="C00000"/>
          </a:solidFill>
          <a:ln w="6350" cap="flat" cmpd="sng" algn="ctr">
            <a:noFill/>
            <a:prstDash val="solid"/>
          </a:ln>
          <a:effectLst/>
        </p:spPr>
        <p:txBody>
          <a:bodyPr lIns="91449" tIns="45724" rIns="91449" bIns="45724" rtlCol="0" anchor="ctr"/>
          <a:lstStyle/>
          <a:p>
            <a:pPr indent="-260247" algn="ctr" defTabSz="1388978">
              <a:lnSpc>
                <a:spcPts val="4048"/>
              </a:lnSpc>
              <a:buClr>
                <a:prstClr val="white"/>
              </a:buClr>
              <a:buSzPct val="60000"/>
              <a:defRPr/>
            </a:pPr>
            <a:r>
              <a:rPr lang="zh-CN" altLang="en-US" sz="1800" b="1" kern="0" dirty="0" smtClean="0">
                <a:solidFill>
                  <a:schemeClr val="bg1"/>
                </a:solidFill>
                <a:latin typeface="微软雅黑" panose="020B0503020204020204" pitchFamily="34" charset="-122"/>
                <a:ea typeface="微软雅黑" panose="020B0503020204020204" pitchFamily="34" charset="-122"/>
                <a:cs typeface="Arial" pitchFamily="34" charset="0"/>
              </a:rPr>
              <a:t>现有技术及客户痛点</a:t>
            </a:r>
            <a:endParaRPr lang="zh-CN" altLang="en-US" sz="1800" b="1"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75" name="TextBox 174"/>
          <p:cNvSpPr txBox="1"/>
          <p:nvPr/>
        </p:nvSpPr>
        <p:spPr>
          <a:xfrm>
            <a:off x="304431" y="1525949"/>
            <a:ext cx="5361108" cy="1043876"/>
          </a:xfrm>
          <a:prstGeom prst="rect">
            <a:avLst/>
          </a:prstGeom>
          <a:noFill/>
        </p:spPr>
        <p:txBody>
          <a:bodyPr wrap="square" rtlCol="0">
            <a:spAutoFit/>
          </a:bodyPr>
          <a:lstStyle/>
          <a:p>
            <a:pPr>
              <a:lnSpc>
                <a:spcPct val="150000"/>
              </a:lnSpc>
              <a:spcAft>
                <a:spcPts val="400"/>
              </a:spcAft>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b="1" dirty="0" smtClean="0">
                <a:solidFill>
                  <a:srgbClr val="FFC000"/>
                </a:solidFill>
                <a:latin typeface="微软雅黑" panose="020B0503020204020204" pitchFamily="34" charset="-122"/>
                <a:ea typeface="微软雅黑" panose="020B0503020204020204" pitchFamily="34" charset="-122"/>
              </a:rPr>
              <a:t>有线</a:t>
            </a: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dirty="0">
                <a:solidFill>
                  <a:schemeClr val="bg1"/>
                </a:solidFill>
                <a:latin typeface="微软雅黑" panose="020B0503020204020204" pitchFamily="34" charset="-122"/>
                <a:ea typeface="微软雅黑" panose="020B0503020204020204" pitchFamily="34" charset="-122"/>
              </a:rPr>
              <a:t>布线</a:t>
            </a:r>
            <a:r>
              <a:rPr lang="zh-CN" altLang="en-US" sz="1300" dirty="0" smtClean="0">
                <a:solidFill>
                  <a:schemeClr val="bg1"/>
                </a:solidFill>
                <a:latin typeface="微软雅黑" panose="020B0503020204020204" pitchFamily="34" charset="-122"/>
                <a:ea typeface="微软雅黑" panose="020B0503020204020204" pitchFamily="34" charset="-122"/>
              </a:rPr>
              <a:t>成本高；调整摄像头位置需重新布线，不灵活</a:t>
            </a:r>
            <a:endParaRPr lang="en-US" altLang="zh-CN" sz="1300" dirty="0" smtClean="0">
              <a:solidFill>
                <a:schemeClr val="bg1"/>
              </a:solidFill>
              <a:latin typeface="微软雅黑" panose="020B0503020204020204" pitchFamily="34" charset="-122"/>
              <a:ea typeface="微软雅黑" panose="020B0503020204020204" pitchFamily="34" charset="-122"/>
            </a:endParaRPr>
          </a:p>
          <a:p>
            <a:pPr>
              <a:lnSpc>
                <a:spcPct val="150000"/>
              </a:lnSpc>
              <a:spcAft>
                <a:spcPts val="400"/>
              </a:spcAft>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en-US" altLang="zh-CN" sz="1300" b="1" dirty="0" err="1" smtClean="0">
                <a:solidFill>
                  <a:srgbClr val="FFC000"/>
                </a:solidFill>
                <a:latin typeface="微软雅黑" panose="020B0503020204020204" pitchFamily="34" charset="-122"/>
                <a:ea typeface="微软雅黑" panose="020B0503020204020204" pitchFamily="34" charset="-122"/>
              </a:rPr>
              <a:t>WiFi】</a:t>
            </a:r>
            <a:r>
              <a:rPr lang="en-US" altLang="zh-CN" sz="1300" dirty="0" err="1" smtClean="0">
                <a:solidFill>
                  <a:schemeClr val="bg1"/>
                </a:solidFill>
                <a:latin typeface="微软雅黑" panose="020B0503020204020204" pitchFamily="34" charset="-122"/>
                <a:ea typeface="微软雅黑" panose="020B0503020204020204" pitchFamily="34" charset="-122"/>
              </a:rPr>
              <a:t>AP</a:t>
            </a:r>
            <a:r>
              <a:rPr lang="zh-CN" altLang="en-US" sz="1300" dirty="0" smtClean="0">
                <a:solidFill>
                  <a:schemeClr val="bg1"/>
                </a:solidFill>
                <a:latin typeface="微软雅黑" panose="020B0503020204020204" pitchFamily="34" charset="-122"/>
                <a:ea typeface="微软雅黑" panose="020B0503020204020204" pitchFamily="34" charset="-122"/>
              </a:rPr>
              <a:t>覆盖范围小，数量多，选址、建设、维护成本</a:t>
            </a:r>
            <a:r>
              <a:rPr lang="zh-CN" altLang="en-US" sz="1300" dirty="0">
                <a:solidFill>
                  <a:schemeClr val="bg1"/>
                </a:solidFill>
                <a:latin typeface="微软雅黑" panose="020B0503020204020204" pitchFamily="34" charset="-122"/>
                <a:ea typeface="微软雅黑" panose="020B0503020204020204" pitchFamily="34" charset="-122"/>
              </a:rPr>
              <a:t>高；容量受限，易受干扰，摄像头视频易卡顿、花</a:t>
            </a:r>
            <a:r>
              <a:rPr lang="zh-CN" altLang="en-US" sz="1300" dirty="0" smtClean="0">
                <a:solidFill>
                  <a:schemeClr val="bg1"/>
                </a:solidFill>
                <a:latin typeface="微软雅黑" panose="020B0503020204020204" pitchFamily="34" charset="-122"/>
                <a:ea typeface="微软雅黑" panose="020B0503020204020204" pitchFamily="34" charset="-122"/>
              </a:rPr>
              <a:t>屏</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5881563" y="1547052"/>
            <a:ext cx="5499790" cy="1592744"/>
          </a:xfrm>
          <a:prstGeom prst="rect">
            <a:avLst/>
          </a:prstGeom>
        </p:spPr>
        <p:txBody>
          <a:bodyPr wrap="square">
            <a:spAutoFit/>
          </a:bodyPr>
          <a:lstStyle/>
          <a:p>
            <a:pPr marL="0" lvl="1">
              <a:lnSpc>
                <a:spcPct val="150000"/>
              </a:lnSpc>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b="1" dirty="0">
                <a:solidFill>
                  <a:srgbClr val="FFC000"/>
                </a:solidFill>
                <a:latin typeface="微软雅黑" panose="020B0503020204020204" pitchFamily="34" charset="-122"/>
                <a:ea typeface="微软雅黑" panose="020B0503020204020204" pitchFamily="34" charset="-122"/>
              </a:rPr>
              <a:t>易</a:t>
            </a:r>
            <a:r>
              <a:rPr lang="zh-CN" altLang="en-US" sz="1300" b="1" dirty="0" smtClean="0">
                <a:solidFill>
                  <a:srgbClr val="FFC000"/>
                </a:solidFill>
                <a:latin typeface="微软雅黑" panose="020B0503020204020204" pitchFamily="34" charset="-122"/>
                <a:ea typeface="微软雅黑" panose="020B0503020204020204" pitchFamily="34" charset="-122"/>
              </a:rPr>
              <a:t>部署</a:t>
            </a: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dirty="0" smtClean="0">
                <a:solidFill>
                  <a:schemeClr val="bg1"/>
                </a:solidFill>
                <a:latin typeface="微软雅黑" panose="020B0503020204020204" pitchFamily="34" charset="-122"/>
                <a:ea typeface="微软雅黑" panose="020B0503020204020204" pitchFamily="34" charset="-122"/>
              </a:rPr>
              <a:t>摄像头位置灵活选取，适应场景变化及园区改造</a:t>
            </a:r>
            <a:endParaRPr lang="en-US" altLang="zh-CN" sz="1300" dirty="0" smtClean="0">
              <a:solidFill>
                <a:schemeClr val="bg1"/>
              </a:solidFill>
              <a:latin typeface="微软雅黑" panose="020B0503020204020204" pitchFamily="34" charset="-122"/>
              <a:ea typeface="微软雅黑" panose="020B0503020204020204" pitchFamily="34" charset="-122"/>
            </a:endParaRPr>
          </a:p>
          <a:p>
            <a:pPr marL="0" lvl="1">
              <a:lnSpc>
                <a:spcPct val="150000"/>
              </a:lnSpc>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b="1" dirty="0" smtClean="0">
                <a:solidFill>
                  <a:srgbClr val="FFC000"/>
                </a:solidFill>
                <a:latin typeface="微软雅黑" panose="020B0503020204020204" pitchFamily="34" charset="-122"/>
                <a:ea typeface="微软雅黑" panose="020B0503020204020204" pitchFamily="34" charset="-122"/>
              </a:rPr>
              <a:t>成本低</a:t>
            </a: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en-US" altLang="zh-CN" sz="1300" dirty="0" err="1" smtClean="0">
                <a:solidFill>
                  <a:schemeClr val="bg1"/>
                </a:solidFill>
                <a:latin typeface="微软雅黑" panose="020B0503020204020204" pitchFamily="34" charset="-122"/>
                <a:ea typeface="微软雅黑" panose="020B0503020204020204" pitchFamily="34" charset="-122"/>
              </a:rPr>
              <a:t>AirNode</a:t>
            </a:r>
            <a:r>
              <a:rPr lang="zh-CN" altLang="en-US" sz="1300" dirty="0" smtClean="0">
                <a:solidFill>
                  <a:schemeClr val="bg1"/>
                </a:solidFill>
                <a:latin typeface="微软雅黑" panose="020B0503020204020204" pitchFamily="34" charset="-122"/>
                <a:ea typeface="微软雅黑" panose="020B0503020204020204" pitchFamily="34" charset="-122"/>
              </a:rPr>
              <a:t>覆盖范围</a:t>
            </a:r>
            <a:r>
              <a:rPr lang="en-US" altLang="zh-CN" sz="1300" dirty="0" err="1" smtClean="0">
                <a:solidFill>
                  <a:schemeClr val="bg1"/>
                </a:solidFill>
                <a:latin typeface="微软雅黑" panose="020B0503020204020204" pitchFamily="34" charset="-122"/>
                <a:ea typeface="微软雅黑" panose="020B0503020204020204" pitchFamily="34" charset="-122"/>
              </a:rPr>
              <a:t>WiFi</a:t>
            </a:r>
            <a:r>
              <a:rPr lang="en-US" altLang="zh-CN" sz="1300" dirty="0" smtClean="0">
                <a:solidFill>
                  <a:schemeClr val="bg1"/>
                </a:solidFill>
                <a:latin typeface="微软雅黑" panose="020B0503020204020204" pitchFamily="34" charset="-122"/>
                <a:ea typeface="微软雅黑" panose="020B0503020204020204" pitchFamily="34" charset="-122"/>
              </a:rPr>
              <a:t> 3</a:t>
            </a:r>
            <a:r>
              <a:rPr lang="zh-CN" altLang="en-US" sz="1300" dirty="0">
                <a:solidFill>
                  <a:schemeClr val="bg1"/>
                </a:solidFill>
                <a:latin typeface="微软雅黑" panose="020B0503020204020204" pitchFamily="34" charset="-122"/>
                <a:ea typeface="微软雅黑" panose="020B0503020204020204" pitchFamily="34" charset="-122"/>
              </a:rPr>
              <a:t>倍</a:t>
            </a:r>
            <a:r>
              <a:rPr lang="zh-CN" altLang="en-US" sz="1300" dirty="0" smtClean="0">
                <a:solidFill>
                  <a:schemeClr val="bg1"/>
                </a:solidFill>
                <a:latin typeface="微软雅黑" panose="020B0503020204020204" pitchFamily="34" charset="-122"/>
                <a:ea typeface="微软雅黑" panose="020B0503020204020204" pitchFamily="34" charset="-122"/>
              </a:rPr>
              <a:t>，相比</a:t>
            </a:r>
            <a:r>
              <a:rPr lang="en-US" altLang="zh-CN" sz="1300" dirty="0" err="1">
                <a:solidFill>
                  <a:schemeClr val="bg1"/>
                </a:solidFill>
                <a:latin typeface="微软雅黑" panose="020B0503020204020204" pitchFamily="34" charset="-122"/>
                <a:ea typeface="微软雅黑" panose="020B0503020204020204" pitchFamily="34" charset="-122"/>
              </a:rPr>
              <a:t>WiFi</a:t>
            </a:r>
            <a:r>
              <a:rPr lang="en-US" altLang="zh-CN" sz="1300" dirty="0">
                <a:solidFill>
                  <a:schemeClr val="bg1"/>
                </a:solidFill>
                <a:latin typeface="微软雅黑" panose="020B0503020204020204" pitchFamily="34" charset="-122"/>
                <a:ea typeface="微软雅黑" panose="020B0503020204020204" pitchFamily="34" charset="-122"/>
              </a:rPr>
              <a:t> AP</a:t>
            </a:r>
            <a:r>
              <a:rPr lang="zh-CN" altLang="en-US" sz="1300" dirty="0">
                <a:solidFill>
                  <a:schemeClr val="bg1"/>
                </a:solidFill>
                <a:latin typeface="微软雅黑" panose="020B0503020204020204" pitchFamily="34" charset="-122"/>
                <a:ea typeface="微软雅黑" panose="020B0503020204020204" pitchFamily="34" charset="-122"/>
              </a:rPr>
              <a:t>减少约</a:t>
            </a:r>
            <a:r>
              <a:rPr lang="en-US" altLang="zh-CN" sz="1300" dirty="0">
                <a:solidFill>
                  <a:schemeClr val="bg1"/>
                </a:solidFill>
                <a:latin typeface="微软雅黑" panose="020B0503020204020204" pitchFamily="34" charset="-122"/>
                <a:ea typeface="微软雅黑" panose="020B0503020204020204" pitchFamily="34" charset="-122"/>
              </a:rPr>
              <a:t>75%</a:t>
            </a:r>
            <a:r>
              <a:rPr lang="zh-CN" altLang="en-US" sz="1300" dirty="0">
                <a:solidFill>
                  <a:schemeClr val="bg1"/>
                </a:solidFill>
                <a:latin typeface="微软雅黑" panose="020B0503020204020204" pitchFamily="34" charset="-122"/>
                <a:ea typeface="微软雅黑" panose="020B0503020204020204" pitchFamily="34" charset="-122"/>
              </a:rPr>
              <a:t>基</a:t>
            </a:r>
            <a:r>
              <a:rPr lang="zh-CN" altLang="en-US" sz="1300" dirty="0" smtClean="0">
                <a:solidFill>
                  <a:schemeClr val="bg1"/>
                </a:solidFill>
                <a:latin typeface="微软雅黑" panose="020B0503020204020204" pitchFamily="34" charset="-122"/>
                <a:ea typeface="微软雅黑" panose="020B0503020204020204" pitchFamily="34" charset="-122"/>
              </a:rPr>
              <a:t>站，免业务引擎部署</a:t>
            </a:r>
            <a:r>
              <a:rPr lang="zh-CN" altLang="en-US" sz="1300" dirty="0">
                <a:solidFill>
                  <a:schemeClr val="bg1"/>
                </a:solidFill>
                <a:latin typeface="微软雅黑" panose="020B0503020204020204" pitchFamily="34" charset="-122"/>
                <a:ea typeface="微软雅黑" panose="020B0503020204020204" pitchFamily="34" charset="-122"/>
              </a:rPr>
              <a:t>；降低客户选址、建站、维护</a:t>
            </a:r>
            <a:r>
              <a:rPr lang="zh-CN" altLang="en-US" sz="1300" dirty="0" smtClean="0">
                <a:solidFill>
                  <a:schemeClr val="bg1"/>
                </a:solidFill>
                <a:latin typeface="微软雅黑" panose="020B0503020204020204" pitchFamily="34" charset="-122"/>
                <a:ea typeface="微软雅黑" panose="020B0503020204020204" pitchFamily="34" charset="-122"/>
              </a:rPr>
              <a:t>成本</a:t>
            </a:r>
            <a:endParaRPr lang="en-US" altLang="zh-CN" sz="1300" dirty="0">
              <a:solidFill>
                <a:schemeClr val="bg1"/>
              </a:solidFill>
              <a:latin typeface="微软雅黑" panose="020B0503020204020204" pitchFamily="34" charset="-122"/>
              <a:ea typeface="微软雅黑" panose="020B0503020204020204" pitchFamily="34" charset="-122"/>
            </a:endParaRPr>
          </a:p>
          <a:p>
            <a:pPr marL="0" lvl="1">
              <a:lnSpc>
                <a:spcPct val="150000"/>
              </a:lnSpc>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b="1" dirty="0" smtClean="0">
                <a:solidFill>
                  <a:srgbClr val="FFC000"/>
                </a:solidFill>
                <a:latin typeface="微软雅黑" panose="020B0503020204020204" pitchFamily="34" charset="-122"/>
                <a:ea typeface="微软雅黑" panose="020B0503020204020204" pitchFamily="34" charset="-122"/>
              </a:rPr>
              <a:t>高容量</a:t>
            </a: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dirty="0">
                <a:solidFill>
                  <a:schemeClr val="bg1"/>
                </a:solidFill>
                <a:latin typeface="微软雅黑" panose="020B0503020204020204" pitchFamily="34" charset="-122"/>
                <a:ea typeface="微软雅黑" panose="020B0503020204020204" pitchFamily="34" charset="-122"/>
              </a:rPr>
              <a:t>单位</a:t>
            </a:r>
            <a:r>
              <a:rPr lang="zh-CN" altLang="en-US" sz="1300" dirty="0" smtClean="0">
                <a:solidFill>
                  <a:schemeClr val="bg1"/>
                </a:solidFill>
                <a:latin typeface="微软雅黑" panose="020B0503020204020204" pitchFamily="34" charset="-122"/>
                <a:ea typeface="微软雅黑" panose="020B0503020204020204" pitchFamily="34" charset="-122"/>
              </a:rPr>
              <a:t>区域容纳更多摄像头，全方位视频监控</a:t>
            </a:r>
            <a:endParaRPr lang="en-US" altLang="zh-CN" sz="1300" dirty="0" smtClean="0">
              <a:solidFill>
                <a:schemeClr val="bg1"/>
              </a:solidFill>
              <a:latin typeface="微软雅黑" panose="020B0503020204020204" pitchFamily="34" charset="-122"/>
              <a:ea typeface="微软雅黑" panose="020B0503020204020204" pitchFamily="34" charset="-122"/>
            </a:endParaRPr>
          </a:p>
          <a:p>
            <a:pPr marL="0" lvl="1">
              <a:lnSpc>
                <a:spcPct val="150000"/>
              </a:lnSpc>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b="1" dirty="0" smtClean="0">
                <a:solidFill>
                  <a:srgbClr val="FFC000"/>
                </a:solidFill>
                <a:latin typeface="微软雅黑" panose="020B0503020204020204" pitchFamily="34" charset="-122"/>
                <a:ea typeface="微软雅黑" panose="020B0503020204020204" pitchFamily="34" charset="-122"/>
              </a:rPr>
              <a:t>抗干扰</a:t>
            </a: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dirty="0" smtClean="0">
                <a:solidFill>
                  <a:schemeClr val="bg1"/>
                </a:solidFill>
                <a:latin typeface="微软雅黑" panose="020B0503020204020204" pitchFamily="34" charset="-122"/>
                <a:ea typeface="微软雅黑" panose="020B0503020204020204" pitchFamily="34" charset="-122"/>
              </a:rPr>
              <a:t>有效规避同频干扰，视频监控稳定无卡顿、花屏</a:t>
            </a:r>
            <a:endParaRPr lang="en-US" altLang="zh-CN" sz="1300" dirty="0">
              <a:solidFill>
                <a:srgbClr val="FFC000"/>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6385619" y="1086735"/>
            <a:ext cx="4964689" cy="470851"/>
          </a:xfrm>
          <a:prstGeom prst="roundRect">
            <a:avLst>
              <a:gd name="adj" fmla="val 0"/>
            </a:avLst>
          </a:prstGeom>
          <a:solidFill>
            <a:srgbClr val="00B050"/>
          </a:solidFill>
          <a:ln w="6350" cap="flat" cmpd="sng" algn="ctr">
            <a:noFill/>
            <a:prstDash val="solid"/>
          </a:ln>
          <a:effectLst/>
        </p:spPr>
        <p:txBody>
          <a:bodyPr lIns="91449" tIns="45724" rIns="91449" bIns="45724" rtlCol="0" anchor="ctr"/>
          <a:lstStyle/>
          <a:p>
            <a:pPr indent="-260247" algn="ctr" defTabSz="1388978">
              <a:lnSpc>
                <a:spcPts val="4048"/>
              </a:lnSpc>
              <a:buClr>
                <a:prstClr val="white"/>
              </a:buClr>
              <a:buSzPct val="60000"/>
              <a:defRPr/>
            </a:pPr>
            <a:r>
              <a:rPr lang="zh-CN" altLang="en-US" sz="1800" b="1" kern="0" dirty="0" smtClean="0">
                <a:solidFill>
                  <a:schemeClr val="bg1"/>
                </a:solidFill>
                <a:latin typeface="微软雅黑" panose="020B0503020204020204" pitchFamily="34" charset="-122"/>
                <a:ea typeface="微软雅黑" panose="020B0503020204020204" pitchFamily="34" charset="-122"/>
                <a:cs typeface="Arial" pitchFamily="34" charset="0"/>
              </a:rPr>
              <a:t>解决方案价值</a:t>
            </a:r>
            <a:endParaRPr lang="zh-CN" altLang="en-US" sz="1800" b="1"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47" name="圆角矩形 46"/>
          <p:cNvSpPr/>
          <p:nvPr/>
        </p:nvSpPr>
        <p:spPr>
          <a:xfrm>
            <a:off x="411513" y="2791612"/>
            <a:ext cx="4824025" cy="470851"/>
          </a:xfrm>
          <a:prstGeom prst="roundRect">
            <a:avLst>
              <a:gd name="adj" fmla="val 0"/>
            </a:avLst>
          </a:prstGeom>
          <a:solidFill>
            <a:srgbClr val="00B0F0"/>
          </a:solidFill>
          <a:ln w="6350" cap="flat" cmpd="sng" algn="ctr">
            <a:noFill/>
            <a:prstDash val="solid"/>
          </a:ln>
          <a:effectLst/>
        </p:spPr>
        <p:txBody>
          <a:bodyPr lIns="91449" tIns="45724" rIns="91449" bIns="45724" rtlCol="0" anchor="ctr"/>
          <a:lstStyle/>
          <a:p>
            <a:pPr indent="-260247" algn="ctr" defTabSz="1388978">
              <a:lnSpc>
                <a:spcPts val="4048"/>
              </a:lnSpc>
              <a:buClr>
                <a:prstClr val="white"/>
              </a:buClr>
              <a:buSzPct val="60000"/>
              <a:defRPr/>
            </a:pPr>
            <a:r>
              <a:rPr lang="en-US" altLang="zh-CN" sz="1800" b="1" kern="0" dirty="0" smtClean="0">
                <a:latin typeface="微软雅黑" panose="020B0503020204020204" pitchFamily="34" charset="-122"/>
                <a:ea typeface="微软雅黑" panose="020B0503020204020204" pitchFamily="34" charset="-122"/>
                <a:cs typeface="Arial" pitchFamily="34" charset="0"/>
              </a:rPr>
              <a:t>eLTE-U</a:t>
            </a:r>
            <a:r>
              <a:rPr lang="zh-CN" altLang="en-US" sz="1800" b="1" kern="0" dirty="0" smtClean="0">
                <a:latin typeface="微软雅黑" panose="020B0503020204020204" pitchFamily="34" charset="-122"/>
                <a:ea typeface="微软雅黑" panose="020B0503020204020204" pitchFamily="34" charset="-122"/>
                <a:cs typeface="Arial" pitchFamily="34" charset="0"/>
              </a:rPr>
              <a:t>园区视频解决方案及策略</a:t>
            </a:r>
            <a:endParaRPr lang="zh-CN" altLang="en-US" sz="1800" b="1" kern="0" dirty="0">
              <a:latin typeface="微软雅黑" panose="020B0503020204020204" pitchFamily="34" charset="-122"/>
              <a:ea typeface="微软雅黑" panose="020B0503020204020204" pitchFamily="34" charset="-122"/>
              <a:cs typeface="Arial" pitchFamily="34" charset="0"/>
            </a:endParaRPr>
          </a:p>
        </p:txBody>
      </p:sp>
      <p:sp>
        <p:nvSpPr>
          <p:cNvPr id="49" name="圆角矩形 48"/>
          <p:cNvSpPr/>
          <p:nvPr/>
        </p:nvSpPr>
        <p:spPr>
          <a:xfrm>
            <a:off x="3075174" y="4078044"/>
            <a:ext cx="2077104" cy="1092328"/>
          </a:xfrm>
          <a:prstGeom prst="roundRect">
            <a:avLst>
              <a:gd name="adj" fmla="val 3582"/>
            </a:avLst>
          </a:prstGeom>
          <a:solidFill>
            <a:schemeClr val="bg1">
              <a:lumMod val="8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圆角矩形 49"/>
          <p:cNvSpPr/>
          <p:nvPr/>
        </p:nvSpPr>
        <p:spPr>
          <a:xfrm>
            <a:off x="652776" y="4091366"/>
            <a:ext cx="2077104" cy="1092328"/>
          </a:xfrm>
          <a:prstGeom prst="roundRect">
            <a:avLst>
              <a:gd name="adj" fmla="val 3582"/>
            </a:avLst>
          </a:prstGeom>
          <a:solidFill>
            <a:schemeClr val="bg1">
              <a:lumMod val="8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51" name="组合 50"/>
          <p:cNvGrpSpPr/>
          <p:nvPr/>
        </p:nvGrpSpPr>
        <p:grpSpPr>
          <a:xfrm>
            <a:off x="3777157" y="5606636"/>
            <a:ext cx="1289062" cy="370873"/>
            <a:chOff x="10427006" y="2213910"/>
            <a:chExt cx="1536160" cy="952646"/>
          </a:xfrm>
        </p:grpSpPr>
        <p:sp>
          <p:nvSpPr>
            <p:cNvPr id="83" name="TextBox 67"/>
            <p:cNvSpPr txBox="1">
              <a:spLocks noChangeArrowheads="1"/>
            </p:cNvSpPr>
            <p:nvPr/>
          </p:nvSpPr>
          <p:spPr bwMode="auto">
            <a:xfrm>
              <a:off x="10427006" y="2213910"/>
              <a:ext cx="1536160" cy="648016"/>
            </a:xfrm>
            <a:prstGeom prst="rect">
              <a:avLst/>
            </a:prstGeom>
            <a:noFill/>
            <a:ln w="9525">
              <a:noFill/>
              <a:miter lim="800000"/>
              <a:headEnd/>
              <a:tailEnd/>
            </a:ln>
          </p:spPr>
          <p:txBody>
            <a:bodyPr wrap="none" lIns="89816" tIns="44909" rIns="89816" bIns="44909">
              <a:spAutoFit/>
            </a:bodyPr>
            <a:lstStyle/>
            <a:p>
              <a:pPr algn="ctr" eaLnBrk="0" hangingPunct="0">
                <a:buClr>
                  <a:srgbClr val="CC9900"/>
                </a:buClr>
                <a:buFont typeface="Wingdings" pitchFamily="2" charset="2"/>
                <a:buNone/>
              </a:pPr>
              <a:r>
                <a:rPr lang="en-US" altLang="zh-CN" sz="1050" b="1" dirty="0" err="1" smtClean="0">
                  <a:solidFill>
                    <a:schemeClr val="bg1"/>
                  </a:solidFill>
                  <a:latin typeface="微软雅黑" panose="020B0503020204020204" pitchFamily="34" charset="-122"/>
                  <a:ea typeface="微软雅黑" panose="020B0503020204020204" pitchFamily="34" charset="-122"/>
                  <a:cs typeface="Arial" pitchFamily="34" charset="0"/>
                </a:rPr>
                <a:t>miniPCIe</a:t>
              </a:r>
              <a:r>
                <a:rPr lang="zh-CN" altLang="en-US" sz="1050" b="1" dirty="0" smtClean="0">
                  <a:solidFill>
                    <a:schemeClr val="bg1"/>
                  </a:solidFill>
                  <a:latin typeface="微软雅黑" panose="020B0503020204020204" pitchFamily="34" charset="-122"/>
                  <a:ea typeface="微软雅黑" panose="020B0503020204020204" pitchFamily="34" charset="-122"/>
                  <a:cs typeface="Arial" pitchFamily="34" charset="0"/>
                </a:rPr>
                <a:t> </a:t>
              </a:r>
              <a:r>
                <a:rPr lang="en-US" altLang="zh-CN" sz="1050" b="1" dirty="0" smtClean="0">
                  <a:solidFill>
                    <a:schemeClr val="bg1"/>
                  </a:solidFill>
                  <a:latin typeface="微软雅黑" panose="020B0503020204020204" pitchFamily="34" charset="-122"/>
                  <a:ea typeface="微软雅黑" panose="020B0503020204020204" pitchFamily="34" charset="-122"/>
                  <a:cs typeface="Arial" pitchFamily="34" charset="0"/>
                </a:rPr>
                <a:t>eM680</a:t>
              </a:r>
              <a:endParaRPr lang="zh-CN" altLang="en-US" sz="1050" b="1" dirty="0">
                <a:solidFill>
                  <a:schemeClr val="bg1"/>
                </a:solidFill>
                <a:latin typeface="微软雅黑" panose="020B0503020204020204" pitchFamily="34" charset="-122"/>
                <a:ea typeface="微软雅黑" panose="020B0503020204020204" pitchFamily="34" charset="-122"/>
                <a:cs typeface="Arial" pitchFamily="34" charset="0"/>
              </a:endParaRPr>
            </a:p>
          </p:txBody>
        </p:sp>
        <p:pic>
          <p:nvPicPr>
            <p:cNvPr id="8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348538" y="2790666"/>
              <a:ext cx="448470" cy="375890"/>
            </a:xfrm>
            <a:prstGeom prst="rect">
              <a:avLst/>
            </a:prstGeom>
            <a:noFill/>
            <a:ln w="9525">
              <a:noFill/>
              <a:miter lim="800000"/>
              <a:headEnd/>
              <a:tailEnd/>
            </a:ln>
          </p:spPr>
        </p:pic>
      </p:grpSp>
      <p:sp>
        <p:nvSpPr>
          <p:cNvPr id="57" name="TextBox 91"/>
          <p:cNvSpPr txBox="1"/>
          <p:nvPr/>
        </p:nvSpPr>
        <p:spPr>
          <a:xfrm>
            <a:off x="1171515" y="5759680"/>
            <a:ext cx="184731" cy="461665"/>
          </a:xfrm>
          <a:prstGeom prst="rect">
            <a:avLst/>
          </a:prstGeom>
          <a:noFill/>
        </p:spPr>
        <p:txBody>
          <a:bodyPr wrap="none" rtlCol="0">
            <a:spAutoFit/>
          </a:bodyPr>
          <a:lstStyle/>
          <a:p>
            <a:endParaRPr lang="zh-CN" altLang="en-US" dirty="0">
              <a:latin typeface="微软雅黑" panose="020B0503020204020204" pitchFamily="34" charset="-122"/>
              <a:ea typeface="微软雅黑" panose="020B0503020204020204" pitchFamily="34" charset="-122"/>
            </a:endParaRPr>
          </a:p>
        </p:txBody>
      </p:sp>
      <p:grpSp>
        <p:nvGrpSpPr>
          <p:cNvPr id="59" name="组合 52"/>
          <p:cNvGrpSpPr/>
          <p:nvPr/>
        </p:nvGrpSpPr>
        <p:grpSpPr>
          <a:xfrm>
            <a:off x="1057039" y="5654900"/>
            <a:ext cx="3062239" cy="575501"/>
            <a:chOff x="4338217" y="3028677"/>
            <a:chExt cx="3748534" cy="883041"/>
          </a:xfrm>
        </p:grpSpPr>
        <p:grpSp>
          <p:nvGrpSpPr>
            <p:cNvPr id="77" name="组合 44"/>
            <p:cNvGrpSpPr/>
            <p:nvPr/>
          </p:nvGrpSpPr>
          <p:grpSpPr>
            <a:xfrm>
              <a:off x="4721473" y="3329940"/>
              <a:ext cx="3365278" cy="581778"/>
              <a:chOff x="4291210" y="3359866"/>
              <a:chExt cx="4228840" cy="690933"/>
            </a:xfrm>
          </p:grpSpPr>
          <p:pic>
            <p:nvPicPr>
              <p:cNvPr id="79" name="Picture 6" descr="http://img3.imgtn.bdimg.com/it/u=2421593329,262814258&amp;fm=21&amp;gp=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91210" y="3359866"/>
                <a:ext cx="860525" cy="690933"/>
              </a:xfrm>
              <a:prstGeom prst="rect">
                <a:avLst/>
              </a:prstGeom>
              <a:noFill/>
            </p:spPr>
          </p:pic>
          <p:cxnSp>
            <p:nvCxnSpPr>
              <p:cNvPr id="80" name="直接连接符 79"/>
              <p:cNvCxnSpPr/>
              <p:nvPr/>
            </p:nvCxnSpPr>
            <p:spPr>
              <a:xfrm>
                <a:off x="5602527" y="3529636"/>
                <a:ext cx="0" cy="3662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089475" y="3861682"/>
                <a:ext cx="513052" cy="6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2" name="Picture 6" descr="http://img3.imgtn.bdimg.com/it/u=2421593329,262814258&amp;fm=21&amp;gp=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59525" y="3359867"/>
                <a:ext cx="860525" cy="690932"/>
              </a:xfrm>
              <a:prstGeom prst="rect">
                <a:avLst/>
              </a:prstGeom>
              <a:noFill/>
            </p:spPr>
          </p:pic>
        </p:grpSp>
        <p:sp>
          <p:nvSpPr>
            <p:cNvPr id="78" name="TextBox 45"/>
            <p:cNvSpPr txBox="1"/>
            <p:nvPr/>
          </p:nvSpPr>
          <p:spPr>
            <a:xfrm>
              <a:off x="4338217" y="3028677"/>
              <a:ext cx="1181674" cy="389605"/>
            </a:xfrm>
            <a:prstGeom prst="rect">
              <a:avLst/>
            </a:prstGeom>
            <a:noFill/>
          </p:spPr>
          <p:txBody>
            <a:bodyPr wrap="none" rtlCol="0">
              <a:spAutoFit/>
            </a:bodyPr>
            <a:lstStyle/>
            <a:p>
              <a:r>
                <a:rPr lang="en-US" altLang="zh-CN" sz="1050" b="1" dirty="0">
                  <a:solidFill>
                    <a:schemeClr val="bg1"/>
                  </a:solidFill>
                  <a:latin typeface="微软雅黑" panose="020B0503020204020204" pitchFamily="34" charset="-122"/>
                  <a:ea typeface="微软雅黑" panose="020B0503020204020204" pitchFamily="34" charset="-122"/>
                </a:rPr>
                <a:t>DAU</a:t>
              </a:r>
              <a:r>
                <a:rPr lang="en-US" altLang="zh-CN" sz="1050" b="1" dirty="0" smtClean="0">
                  <a:solidFill>
                    <a:schemeClr val="bg1"/>
                  </a:solidFill>
                  <a:latin typeface="微软雅黑" panose="020B0503020204020204" pitchFamily="34" charset="-122"/>
                  <a:ea typeface="微软雅黑" panose="020B0503020204020204" pitchFamily="34" charset="-122"/>
                </a:rPr>
                <a:t> eA680</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grpSp>
      <p:sp>
        <p:nvSpPr>
          <p:cNvPr id="60" name="下箭头 59"/>
          <p:cNvSpPr/>
          <p:nvPr/>
        </p:nvSpPr>
        <p:spPr>
          <a:xfrm rot="2467464" flipH="1">
            <a:off x="4028627" y="5776176"/>
            <a:ext cx="119973" cy="221124"/>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62"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94992" y="4600736"/>
            <a:ext cx="511744" cy="557250"/>
          </a:xfrm>
          <a:prstGeom prst="rect">
            <a:avLst/>
          </a:prstGeom>
          <a:noFill/>
          <a:ln w="9525">
            <a:noFill/>
            <a:miter lim="800000"/>
            <a:headEnd/>
            <a:tailEnd/>
          </a:ln>
          <a:effectLst/>
        </p:spPr>
      </p:pic>
      <p:pic>
        <p:nvPicPr>
          <p:cNvPr id="63" name="Picture 2"/>
          <p:cNvPicPr>
            <a:picLocks noChangeAspect="1" noChangeArrowheads="1"/>
          </p:cNvPicPr>
          <p:nvPr/>
        </p:nvPicPr>
        <p:blipFill rotWithShape="1">
          <a:blip r:embed="rId6" cstate="print">
            <a:clrChange>
              <a:clrFrom>
                <a:srgbClr val="FFFFFF"/>
              </a:clrFrom>
              <a:clrTo>
                <a:srgbClr val="FFFFFF">
                  <a:alpha val="0"/>
                </a:srgbClr>
              </a:clrTo>
            </a:clrChange>
          </a:blip>
          <a:srcRect l="19484" t="23532" r="47393" b="20906"/>
          <a:stretch/>
        </p:blipFill>
        <p:spPr bwMode="auto">
          <a:xfrm>
            <a:off x="2062877" y="5655759"/>
            <a:ext cx="381959" cy="390971"/>
          </a:xfrm>
          <a:prstGeom prst="rect">
            <a:avLst/>
          </a:prstGeom>
          <a:noFill/>
          <a:ln w="9525">
            <a:noFill/>
            <a:miter lim="800000"/>
            <a:headEnd/>
            <a:tailEnd/>
          </a:ln>
        </p:spPr>
      </p:pic>
      <p:sp>
        <p:nvSpPr>
          <p:cNvPr id="64" name="Text Box 130"/>
          <p:cNvSpPr txBox="1">
            <a:spLocks noChangeArrowheads="1"/>
          </p:cNvSpPr>
          <p:nvPr/>
        </p:nvSpPr>
        <p:spPr bwMode="auto">
          <a:xfrm>
            <a:off x="466829" y="4176563"/>
            <a:ext cx="1003377" cy="198439"/>
          </a:xfrm>
          <a:prstGeom prst="rect">
            <a:avLst/>
          </a:prstGeom>
          <a:noFill/>
          <a:ln w="12700" algn="ctr">
            <a:noFill/>
            <a:miter lim="800000"/>
            <a:headEnd/>
            <a:tailEnd/>
          </a:ln>
        </p:spPr>
        <p:txBody>
          <a:bodyPr wrap="square" lIns="68502" tIns="34252" rIns="68502" bIns="34252">
            <a:spAutoFit/>
          </a:bodyPr>
          <a:lstStyle/>
          <a:p>
            <a:pPr algn="ctr">
              <a:lnSpc>
                <a:spcPct val="80000"/>
              </a:lnSpc>
            </a:pPr>
            <a:r>
              <a:rPr kumimoji="1" lang="zh-CN" altLang="en-US" sz="1050" b="1" dirty="0" smtClean="0">
                <a:solidFill>
                  <a:schemeClr val="bg1"/>
                </a:solidFill>
                <a:latin typeface="微软雅黑" panose="020B0503020204020204" pitchFamily="34" charset="-122"/>
                <a:ea typeface="微软雅黑" panose="020B0503020204020204" pitchFamily="34" charset="-122"/>
              </a:rPr>
              <a:t>方案一</a:t>
            </a:r>
            <a:endParaRPr kumimoji="1" lang="en-US" altLang="zh-CN" sz="1050" b="1" dirty="0">
              <a:solidFill>
                <a:schemeClr val="bg1"/>
              </a:solidFill>
              <a:latin typeface="微软雅黑" panose="020B0503020204020204" pitchFamily="34" charset="-122"/>
              <a:ea typeface="微软雅黑" panose="020B0503020204020204" pitchFamily="34" charset="-122"/>
            </a:endParaRPr>
          </a:p>
        </p:txBody>
      </p:sp>
      <p:pic>
        <p:nvPicPr>
          <p:cNvPr id="6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11507" y="4294410"/>
            <a:ext cx="955439" cy="203800"/>
          </a:xfrm>
          <a:prstGeom prst="rect">
            <a:avLst/>
          </a:prstGeom>
          <a:noFill/>
          <a:ln w="9525">
            <a:noFill/>
            <a:miter lim="800000"/>
            <a:headEnd/>
            <a:tailEnd/>
          </a:ln>
        </p:spPr>
      </p:pic>
      <p:pic>
        <p:nvPicPr>
          <p:cNvPr id="6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07609" y="4613122"/>
            <a:ext cx="511744" cy="557250"/>
          </a:xfrm>
          <a:prstGeom prst="rect">
            <a:avLst/>
          </a:prstGeom>
          <a:noFill/>
          <a:ln w="9525">
            <a:noFill/>
            <a:miter lim="800000"/>
            <a:headEnd/>
            <a:tailEnd/>
          </a:ln>
          <a:effectLst/>
        </p:spPr>
      </p:pic>
      <p:cxnSp>
        <p:nvCxnSpPr>
          <p:cNvPr id="67" name="直接连接符 66"/>
          <p:cNvCxnSpPr>
            <a:stCxn id="65" idx="2"/>
          </p:cNvCxnSpPr>
          <p:nvPr/>
        </p:nvCxnSpPr>
        <p:spPr>
          <a:xfrm>
            <a:off x="3589228" y="4498210"/>
            <a:ext cx="274254" cy="12701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Box 130"/>
          <p:cNvSpPr txBox="1">
            <a:spLocks noChangeArrowheads="1"/>
          </p:cNvSpPr>
          <p:nvPr/>
        </p:nvSpPr>
        <p:spPr bwMode="auto">
          <a:xfrm>
            <a:off x="4427067" y="4156318"/>
            <a:ext cx="808471" cy="198439"/>
          </a:xfrm>
          <a:prstGeom prst="rect">
            <a:avLst/>
          </a:prstGeom>
          <a:noFill/>
          <a:ln w="12700" algn="ctr">
            <a:noFill/>
            <a:miter lim="800000"/>
            <a:headEnd/>
            <a:tailEnd/>
          </a:ln>
        </p:spPr>
        <p:txBody>
          <a:bodyPr wrap="square" lIns="68502" tIns="34252" rIns="68502" bIns="34252">
            <a:spAutoFit/>
          </a:bodyPr>
          <a:lstStyle/>
          <a:p>
            <a:pPr algn="ctr">
              <a:lnSpc>
                <a:spcPct val="80000"/>
              </a:lnSpc>
            </a:pPr>
            <a:r>
              <a:rPr kumimoji="1" lang="zh-CN" altLang="en-US" sz="1050" b="1" dirty="0" smtClean="0">
                <a:solidFill>
                  <a:schemeClr val="bg1"/>
                </a:solidFill>
                <a:latin typeface="微软雅黑" panose="020B0503020204020204" pitchFamily="34" charset="-122"/>
                <a:ea typeface="微软雅黑" panose="020B0503020204020204" pitchFamily="34" charset="-122"/>
              </a:rPr>
              <a:t>方案二</a:t>
            </a:r>
            <a:endParaRPr kumimoji="1" lang="en-US" altLang="zh-CN" sz="1050" b="1" dirty="0">
              <a:solidFill>
                <a:schemeClr val="bg1"/>
              </a:solidFill>
              <a:latin typeface="微软雅黑" panose="020B0503020204020204" pitchFamily="34" charset="-122"/>
              <a:ea typeface="微软雅黑" panose="020B0503020204020204" pitchFamily="34" charset="-122"/>
            </a:endParaRPr>
          </a:p>
        </p:txBody>
      </p:sp>
      <p:sp>
        <p:nvSpPr>
          <p:cNvPr id="70" name="Text Box 130"/>
          <p:cNvSpPr txBox="1">
            <a:spLocks noChangeArrowheads="1"/>
          </p:cNvSpPr>
          <p:nvPr/>
        </p:nvSpPr>
        <p:spPr bwMode="auto">
          <a:xfrm>
            <a:off x="3390918" y="3534025"/>
            <a:ext cx="1167039" cy="198439"/>
          </a:xfrm>
          <a:prstGeom prst="rect">
            <a:avLst/>
          </a:prstGeom>
          <a:noFill/>
          <a:ln w="12700" algn="ctr">
            <a:noFill/>
            <a:miter lim="800000"/>
            <a:headEnd/>
            <a:tailEnd/>
          </a:ln>
        </p:spPr>
        <p:txBody>
          <a:bodyPr wrap="square" lIns="68502" tIns="34252" rIns="68502" bIns="34252">
            <a:spAutoFit/>
          </a:bodyPr>
          <a:lstStyle/>
          <a:p>
            <a:pPr algn="ctr">
              <a:lnSpc>
                <a:spcPct val="80000"/>
              </a:lnSpc>
            </a:pPr>
            <a:r>
              <a:rPr kumimoji="1" lang="zh-CN" altLang="en-US" sz="1050" b="1" dirty="0" smtClean="0">
                <a:solidFill>
                  <a:schemeClr val="bg1"/>
                </a:solidFill>
                <a:latin typeface="微软雅黑" panose="020B0503020204020204" pitchFamily="34" charset="-122"/>
                <a:ea typeface="微软雅黑" panose="020B0503020204020204" pitchFamily="34" charset="-122"/>
              </a:rPr>
              <a:t>视频监控应用</a:t>
            </a:r>
            <a:endParaRPr kumimoji="1" lang="en-US" altLang="zh-CN" sz="1050" b="1" dirty="0">
              <a:solidFill>
                <a:schemeClr val="bg1"/>
              </a:solidFill>
              <a:latin typeface="微软雅黑" panose="020B0503020204020204" pitchFamily="34" charset="-122"/>
              <a:ea typeface="微软雅黑" panose="020B0503020204020204" pitchFamily="34" charset="-122"/>
            </a:endParaRPr>
          </a:p>
        </p:txBody>
      </p:sp>
      <p:grpSp>
        <p:nvGrpSpPr>
          <p:cNvPr id="71" name="组合 73"/>
          <p:cNvGrpSpPr/>
          <p:nvPr/>
        </p:nvGrpSpPr>
        <p:grpSpPr>
          <a:xfrm>
            <a:off x="2146383" y="3296492"/>
            <a:ext cx="1318983" cy="638012"/>
            <a:chOff x="4784117" y="1455448"/>
            <a:chExt cx="2346404" cy="1232107"/>
          </a:xfrm>
        </p:grpSpPr>
        <p:pic>
          <p:nvPicPr>
            <p:cNvPr id="72" name="图片 24" descr="B31-b-电视墙.png"/>
            <p:cNvPicPr>
              <a:picLocks noChangeAspect="1"/>
            </p:cNvPicPr>
            <p:nvPr/>
          </p:nvPicPr>
          <p:blipFill>
            <a:blip r:embed="rId8" cstate="print"/>
            <a:srcRect/>
            <a:stretch>
              <a:fillRect/>
            </a:stretch>
          </p:blipFill>
          <p:spPr bwMode="auto">
            <a:xfrm>
              <a:off x="4784117" y="1455448"/>
              <a:ext cx="2346404" cy="1232107"/>
            </a:xfrm>
            <a:prstGeom prst="rect">
              <a:avLst/>
            </a:prstGeom>
            <a:noFill/>
            <a:ln w="9525">
              <a:noFill/>
              <a:miter lim="800000"/>
              <a:headEnd/>
              <a:tailEnd/>
            </a:ln>
          </p:spPr>
        </p:pic>
        <p:pic>
          <p:nvPicPr>
            <p:cNvPr id="73" name="图片 27" descr="Img201107140023_N.JPG"/>
            <p:cNvPicPr>
              <a:picLocks noChangeAspect="1"/>
            </p:cNvPicPr>
            <p:nvPr/>
          </p:nvPicPr>
          <p:blipFill>
            <a:blip r:embed="rId9" cstate="print"/>
            <a:srcRect/>
            <a:stretch>
              <a:fillRect/>
            </a:stretch>
          </p:blipFill>
          <p:spPr bwMode="auto">
            <a:xfrm>
              <a:off x="6001153" y="1501734"/>
              <a:ext cx="1085535" cy="548829"/>
            </a:xfrm>
            <a:prstGeom prst="rect">
              <a:avLst/>
            </a:prstGeom>
            <a:noFill/>
            <a:ln w="9525">
              <a:noFill/>
              <a:miter lim="800000"/>
              <a:headEnd/>
              <a:tailEnd/>
            </a:ln>
          </p:spPr>
        </p:pic>
        <p:pic>
          <p:nvPicPr>
            <p:cNvPr id="74" name="图片 28" descr="Img201108010001_H.JPG"/>
            <p:cNvPicPr>
              <a:picLocks noChangeAspect="1"/>
            </p:cNvPicPr>
            <p:nvPr/>
          </p:nvPicPr>
          <p:blipFill>
            <a:blip r:embed="rId10" cstate="print"/>
            <a:srcRect/>
            <a:stretch>
              <a:fillRect/>
            </a:stretch>
          </p:blipFill>
          <p:spPr bwMode="auto">
            <a:xfrm>
              <a:off x="4794431" y="2116686"/>
              <a:ext cx="1121634" cy="542216"/>
            </a:xfrm>
            <a:prstGeom prst="rect">
              <a:avLst/>
            </a:prstGeom>
            <a:noFill/>
            <a:ln w="9525">
              <a:noFill/>
              <a:miter lim="800000"/>
              <a:headEnd/>
              <a:tailEnd/>
            </a:ln>
          </p:spPr>
        </p:pic>
        <p:pic>
          <p:nvPicPr>
            <p:cNvPr id="75" name="Picture 6"/>
            <p:cNvPicPr>
              <a:picLocks noChangeAspect="1" noChangeArrowheads="1"/>
            </p:cNvPicPr>
            <p:nvPr/>
          </p:nvPicPr>
          <p:blipFill>
            <a:blip r:embed="rId11" cstate="print"/>
            <a:srcRect/>
            <a:stretch>
              <a:fillRect/>
            </a:stretch>
          </p:blipFill>
          <p:spPr bwMode="auto">
            <a:xfrm>
              <a:off x="5988261" y="2121095"/>
              <a:ext cx="1103583" cy="531194"/>
            </a:xfrm>
            <a:prstGeom prst="rect">
              <a:avLst/>
            </a:prstGeom>
            <a:noFill/>
            <a:ln w="9525">
              <a:noFill/>
              <a:miter lim="800000"/>
              <a:headEnd/>
              <a:tailEnd/>
            </a:ln>
          </p:spPr>
        </p:pic>
        <p:pic>
          <p:nvPicPr>
            <p:cNvPr id="76" name="Picture 12"/>
            <p:cNvPicPr>
              <a:picLocks noChangeAspect="1" noChangeArrowheads="1"/>
            </p:cNvPicPr>
            <p:nvPr/>
          </p:nvPicPr>
          <p:blipFill>
            <a:blip r:embed="rId12" cstate="print"/>
            <a:srcRect/>
            <a:stretch>
              <a:fillRect/>
            </a:stretch>
          </p:blipFill>
          <p:spPr bwMode="auto">
            <a:xfrm>
              <a:off x="4820216" y="1497326"/>
              <a:ext cx="1106163" cy="551032"/>
            </a:xfrm>
            <a:prstGeom prst="rect">
              <a:avLst/>
            </a:prstGeom>
            <a:noFill/>
            <a:ln w="9525">
              <a:noFill/>
              <a:miter lim="800000"/>
              <a:headEnd/>
              <a:tailEnd/>
            </a:ln>
          </p:spPr>
        </p:pic>
      </p:grpSp>
      <p:sp>
        <p:nvSpPr>
          <p:cNvPr id="85" name="Text Box 130"/>
          <p:cNvSpPr txBox="1">
            <a:spLocks noChangeArrowheads="1"/>
          </p:cNvSpPr>
          <p:nvPr/>
        </p:nvSpPr>
        <p:spPr bwMode="auto">
          <a:xfrm>
            <a:off x="568211" y="4633734"/>
            <a:ext cx="1446153" cy="392338"/>
          </a:xfrm>
          <a:prstGeom prst="rect">
            <a:avLst/>
          </a:prstGeom>
          <a:noFill/>
          <a:ln w="12700" algn="ctr">
            <a:noFill/>
            <a:miter lim="800000"/>
            <a:headEnd/>
            <a:tailEnd/>
          </a:ln>
        </p:spPr>
        <p:txBody>
          <a:bodyPr wrap="square" lIns="68502" tIns="34252" rIns="68502" bIns="34252">
            <a:spAutoFit/>
          </a:bodyPr>
          <a:lstStyle/>
          <a:p>
            <a:pPr algn="ctr"/>
            <a:r>
              <a:rPr kumimoji="1" lang="zh-CN" altLang="en-US" sz="1050" b="1" dirty="0" smtClean="0">
                <a:solidFill>
                  <a:schemeClr val="bg1"/>
                </a:solidFill>
                <a:latin typeface="微软雅黑" panose="020B0503020204020204" pitchFamily="34" charset="-122"/>
                <a:ea typeface="微软雅黑" panose="020B0503020204020204" pitchFamily="34" charset="-122"/>
              </a:rPr>
              <a:t>基站内置业务引擎</a:t>
            </a:r>
            <a:endParaRPr kumimoji="1" lang="en-US" altLang="zh-CN" sz="1050" b="1" dirty="0" smtClean="0">
              <a:solidFill>
                <a:schemeClr val="bg1"/>
              </a:solidFill>
              <a:latin typeface="微软雅黑" panose="020B0503020204020204" pitchFamily="34" charset="-122"/>
              <a:ea typeface="微软雅黑" panose="020B0503020204020204" pitchFamily="34" charset="-122"/>
            </a:endParaRPr>
          </a:p>
          <a:p>
            <a:pPr algn="ctr"/>
            <a:r>
              <a:rPr kumimoji="1" lang="en-US" altLang="zh-CN" sz="1050" b="1" dirty="0" smtClean="0">
                <a:solidFill>
                  <a:schemeClr val="bg1"/>
                </a:solidFill>
                <a:latin typeface="微软雅黑" panose="020B0503020204020204" pitchFamily="34" charset="-122"/>
                <a:ea typeface="微软雅黑" panose="020B0503020204020204" pitchFamily="34" charset="-122"/>
              </a:rPr>
              <a:t>eAN9810A</a:t>
            </a:r>
            <a:endParaRPr kumimoji="1" lang="en-US" altLang="zh-CN" sz="1050" b="1" dirty="0">
              <a:solidFill>
                <a:schemeClr val="bg1"/>
              </a:solidFill>
              <a:latin typeface="微软雅黑" panose="020B0503020204020204" pitchFamily="34" charset="-122"/>
              <a:ea typeface="微软雅黑" panose="020B0503020204020204" pitchFamily="34" charset="-122"/>
            </a:endParaRPr>
          </a:p>
        </p:txBody>
      </p:sp>
      <p:sp>
        <p:nvSpPr>
          <p:cNvPr id="86" name="Text Box 130"/>
          <p:cNvSpPr txBox="1">
            <a:spLocks noChangeArrowheads="1"/>
          </p:cNvSpPr>
          <p:nvPr/>
        </p:nvSpPr>
        <p:spPr bwMode="auto">
          <a:xfrm>
            <a:off x="4199609" y="4599470"/>
            <a:ext cx="971050" cy="553921"/>
          </a:xfrm>
          <a:prstGeom prst="rect">
            <a:avLst/>
          </a:prstGeom>
          <a:noFill/>
          <a:ln w="12700" algn="ctr">
            <a:noFill/>
            <a:miter lim="800000"/>
            <a:headEnd/>
            <a:tailEnd/>
          </a:ln>
        </p:spPr>
        <p:txBody>
          <a:bodyPr wrap="square" lIns="68502" tIns="34252" rIns="68502" bIns="34252">
            <a:spAutoFit/>
          </a:bodyPr>
          <a:lstStyle/>
          <a:p>
            <a:pPr algn="ctr"/>
            <a:r>
              <a:rPr kumimoji="1" lang="zh-CN" altLang="en-US" sz="1050" b="1" dirty="0">
                <a:solidFill>
                  <a:schemeClr val="bg1"/>
                </a:solidFill>
                <a:latin typeface="微软雅黑" panose="020B0503020204020204" pitchFamily="34" charset="-122"/>
                <a:ea typeface="微软雅黑" panose="020B0503020204020204" pitchFamily="34" charset="-122"/>
              </a:rPr>
              <a:t>标准</a:t>
            </a:r>
            <a:r>
              <a:rPr kumimoji="1" lang="zh-CN" altLang="en-US" sz="1050" b="1" dirty="0" smtClean="0">
                <a:solidFill>
                  <a:schemeClr val="bg1"/>
                </a:solidFill>
                <a:latin typeface="微软雅黑" panose="020B0503020204020204" pitchFamily="34" charset="-122"/>
                <a:ea typeface="微软雅黑" panose="020B0503020204020204" pitchFamily="34" charset="-122"/>
              </a:rPr>
              <a:t>基站</a:t>
            </a:r>
            <a:endParaRPr kumimoji="1" lang="en-US" altLang="zh-CN" sz="1050" b="1" dirty="0" smtClean="0">
              <a:solidFill>
                <a:schemeClr val="bg1"/>
              </a:solidFill>
              <a:latin typeface="微软雅黑" panose="020B0503020204020204" pitchFamily="34" charset="-122"/>
              <a:ea typeface="微软雅黑" panose="020B0503020204020204" pitchFamily="34" charset="-122"/>
            </a:endParaRPr>
          </a:p>
          <a:p>
            <a:pPr algn="ctr"/>
            <a:r>
              <a:rPr kumimoji="1" lang="en-US" altLang="zh-CN" sz="1050" b="1" dirty="0" smtClean="0">
                <a:solidFill>
                  <a:schemeClr val="bg1"/>
                </a:solidFill>
                <a:latin typeface="微软雅黑" panose="020B0503020204020204" pitchFamily="34" charset="-122"/>
                <a:ea typeface="微软雅黑" panose="020B0503020204020204" pitchFamily="34" charset="-122"/>
              </a:rPr>
              <a:t>eAN3810A</a:t>
            </a:r>
            <a:endParaRPr kumimoji="1" lang="en-US" altLang="zh-CN" sz="1050" b="1" dirty="0">
              <a:solidFill>
                <a:schemeClr val="bg1"/>
              </a:solidFill>
              <a:latin typeface="微软雅黑" panose="020B0503020204020204" pitchFamily="34" charset="-122"/>
              <a:ea typeface="微软雅黑" panose="020B0503020204020204" pitchFamily="34" charset="-122"/>
            </a:endParaRPr>
          </a:p>
          <a:p>
            <a:pPr algn="ctr"/>
            <a:endParaRPr kumimoji="1" lang="en-US" altLang="zh-CN" sz="1050" b="1" dirty="0">
              <a:solidFill>
                <a:schemeClr val="bg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411514" y="3982145"/>
            <a:ext cx="11232799" cy="2371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411513" y="5270610"/>
            <a:ext cx="112328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8" name="TextBox 174"/>
          <p:cNvSpPr txBox="1"/>
          <p:nvPr/>
        </p:nvSpPr>
        <p:spPr>
          <a:xfrm>
            <a:off x="5881563" y="3151652"/>
            <a:ext cx="5762750" cy="743793"/>
          </a:xfrm>
          <a:prstGeom prst="rect">
            <a:avLst/>
          </a:prstGeom>
          <a:noFill/>
        </p:spPr>
        <p:txBody>
          <a:bodyPr wrap="square" rtlCol="0">
            <a:spAutoFit/>
          </a:bodyPr>
          <a:lstStyle/>
          <a:p>
            <a:pPr>
              <a:lnSpc>
                <a:spcPct val="150000"/>
              </a:lnSpc>
              <a:spcAft>
                <a:spcPts val="400"/>
              </a:spcAft>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b="1" dirty="0" smtClean="0">
                <a:solidFill>
                  <a:srgbClr val="FFC000"/>
                </a:solidFill>
                <a:latin typeface="微软雅黑" panose="020B0503020204020204" pitchFamily="34" charset="-122"/>
                <a:ea typeface="微软雅黑" panose="020B0503020204020204" pitchFamily="34" charset="-122"/>
              </a:rPr>
              <a:t>应用</a:t>
            </a:r>
            <a:r>
              <a:rPr lang="en-US" altLang="zh-CN" sz="1300" b="1" dirty="0" smtClean="0">
                <a:solidFill>
                  <a:srgbClr val="FFC000"/>
                </a:solidFill>
                <a:latin typeface="微软雅黑" panose="020B0503020204020204" pitchFamily="34" charset="-122"/>
                <a:ea typeface="微软雅黑" panose="020B0503020204020204" pitchFamily="34" charset="-122"/>
              </a:rPr>
              <a:t>】</a:t>
            </a:r>
          </a:p>
          <a:p>
            <a:pPr marL="285750" indent="-285750">
              <a:lnSpc>
                <a:spcPct val="150000"/>
              </a:lnSpc>
              <a:spcAft>
                <a:spcPts val="400"/>
              </a:spcAft>
              <a:buClr>
                <a:schemeClr val="bg1"/>
              </a:buClr>
              <a:buSzPct val="100000"/>
              <a:buFont typeface="Arial" panose="020B0604020202020204" pitchFamily="34" charset="0"/>
              <a:buChar char="•"/>
              <a:tabLst>
                <a:tab pos="239232" algn="l"/>
              </a:tabLst>
            </a:pPr>
            <a:r>
              <a:rPr lang="en-US" altLang="zh-CN" sz="1300" dirty="0" smtClean="0">
                <a:solidFill>
                  <a:schemeClr val="bg1"/>
                </a:solidFill>
                <a:latin typeface="微软雅黑" panose="020B0503020204020204" pitchFamily="34" charset="-122"/>
                <a:ea typeface="微软雅黑" panose="020B0503020204020204" pitchFamily="34" charset="-122"/>
              </a:rPr>
              <a:t>IVS</a:t>
            </a:r>
            <a:r>
              <a:rPr lang="zh-CN" altLang="en-US" sz="1300" dirty="0" smtClean="0">
                <a:solidFill>
                  <a:schemeClr val="bg1"/>
                </a:solidFill>
                <a:latin typeface="微软雅黑" panose="020B0503020204020204" pitchFamily="34" charset="-122"/>
                <a:ea typeface="微软雅黑" panose="020B0503020204020204" pitchFamily="34" charset="-122"/>
              </a:rPr>
              <a:t>产品及海康威视监控平台均可对接，端到端项目优选海康威视云平台</a:t>
            </a:r>
            <a:endParaRPr lang="en-US" altLang="zh-CN" sz="1300" dirty="0" smtClean="0">
              <a:solidFill>
                <a:schemeClr val="bg1"/>
              </a:solidFill>
              <a:latin typeface="微软雅黑" panose="020B0503020204020204" pitchFamily="34" charset="-122"/>
              <a:ea typeface="微软雅黑" panose="020B0503020204020204" pitchFamily="34" charset="-122"/>
            </a:endParaRPr>
          </a:p>
        </p:txBody>
      </p:sp>
      <p:sp>
        <p:nvSpPr>
          <p:cNvPr id="89" name="TextBox 174"/>
          <p:cNvSpPr txBox="1"/>
          <p:nvPr/>
        </p:nvSpPr>
        <p:spPr>
          <a:xfrm>
            <a:off x="5875266" y="4005858"/>
            <a:ext cx="6126977" cy="1215204"/>
          </a:xfrm>
          <a:prstGeom prst="rect">
            <a:avLst/>
          </a:prstGeom>
          <a:noFill/>
        </p:spPr>
        <p:txBody>
          <a:bodyPr wrap="square" rtlCol="0">
            <a:spAutoFit/>
          </a:bodyPr>
          <a:lstStyle/>
          <a:p>
            <a:pPr>
              <a:lnSpc>
                <a:spcPct val="150000"/>
              </a:lnSpc>
              <a:spcAft>
                <a:spcPts val="400"/>
              </a:spcAft>
              <a:buClr>
                <a:schemeClr val="bg1"/>
              </a:buClr>
              <a:buSzPct val="100000"/>
              <a:tabLst>
                <a:tab pos="239232" algn="l"/>
              </a:tabLst>
            </a:pPr>
            <a:r>
              <a:rPr lang="en-US" altLang="zh-CN" sz="1300" b="1" dirty="0" smtClean="0">
                <a:solidFill>
                  <a:srgbClr val="FFC000"/>
                </a:solidFill>
                <a:latin typeface="微软雅黑" panose="020B0503020204020204" pitchFamily="34" charset="-122"/>
                <a:ea typeface="微软雅黑" panose="020B0503020204020204" pitchFamily="34" charset="-122"/>
              </a:rPr>
              <a:t>【</a:t>
            </a:r>
            <a:r>
              <a:rPr lang="zh-CN" altLang="en-US" sz="1300" b="1" dirty="0" smtClean="0">
                <a:solidFill>
                  <a:srgbClr val="FFC000"/>
                </a:solidFill>
                <a:latin typeface="微软雅黑" panose="020B0503020204020204" pitchFamily="34" charset="-122"/>
                <a:ea typeface="微软雅黑" panose="020B0503020204020204" pitchFamily="34" charset="-122"/>
              </a:rPr>
              <a:t>网络</a:t>
            </a:r>
            <a:r>
              <a:rPr lang="en-US" altLang="zh-CN" sz="1300" b="1" dirty="0" smtClean="0">
                <a:solidFill>
                  <a:srgbClr val="FFC000"/>
                </a:solidFill>
                <a:latin typeface="微软雅黑" panose="020B0503020204020204" pitchFamily="34" charset="-122"/>
                <a:ea typeface="微软雅黑" panose="020B0503020204020204" pitchFamily="34" charset="-122"/>
              </a:rPr>
              <a:t>】</a:t>
            </a:r>
          </a:p>
          <a:p>
            <a:pPr marL="285750" indent="-285750">
              <a:lnSpc>
                <a:spcPct val="120000"/>
              </a:lnSpc>
              <a:spcAft>
                <a:spcPts val="400"/>
              </a:spcAft>
              <a:buClr>
                <a:schemeClr val="bg1"/>
              </a:buClr>
              <a:buSzPct val="100000"/>
              <a:buFont typeface="Arial" panose="020B0604020202020204" pitchFamily="34" charset="0"/>
              <a:buChar char="•"/>
              <a:tabLst>
                <a:tab pos="239232" algn="l"/>
              </a:tabLst>
            </a:pPr>
            <a:r>
              <a:rPr lang="zh-CN" altLang="en-US" sz="1300" b="1" dirty="0" smtClean="0">
                <a:solidFill>
                  <a:schemeClr val="bg1"/>
                </a:solidFill>
                <a:latin typeface="微软雅黑" panose="020B0503020204020204" pitchFamily="34" charset="-122"/>
                <a:ea typeface="微软雅黑" panose="020B0503020204020204" pitchFamily="34" charset="-122"/>
              </a:rPr>
              <a:t>方案一</a:t>
            </a:r>
            <a:r>
              <a:rPr lang="zh-CN" altLang="en-US" sz="1300" dirty="0" smtClean="0">
                <a:solidFill>
                  <a:schemeClr val="bg1"/>
                </a:solidFill>
                <a:latin typeface="微软雅黑" panose="020B0503020204020204" pitchFamily="34" charset="-122"/>
                <a:ea typeface="微软雅黑" panose="020B0503020204020204" pitchFamily="34" charset="-122"/>
              </a:rPr>
              <a:t>：</a:t>
            </a:r>
            <a:r>
              <a:rPr lang="en-US" altLang="zh-CN" sz="1300" dirty="0" err="1" smtClean="0">
                <a:solidFill>
                  <a:schemeClr val="bg1"/>
                </a:solidFill>
                <a:latin typeface="微软雅黑" panose="020B0503020204020204" pitchFamily="34" charset="-122"/>
                <a:ea typeface="微软雅黑" panose="020B0503020204020204" pitchFamily="34" charset="-122"/>
              </a:rPr>
              <a:t>AirNode</a:t>
            </a:r>
            <a:r>
              <a:rPr lang="zh-CN" altLang="en-US" sz="1300" dirty="0" smtClean="0">
                <a:solidFill>
                  <a:schemeClr val="bg1"/>
                </a:solidFill>
                <a:latin typeface="微软雅黑" panose="020B0503020204020204" pitchFamily="34" charset="-122"/>
                <a:ea typeface="微软雅黑" panose="020B0503020204020204" pitchFamily="34" charset="-122"/>
              </a:rPr>
              <a:t>内置业务引擎；适用场景：</a:t>
            </a:r>
            <a:r>
              <a:rPr lang="en-US" altLang="zh-CN" sz="1300" dirty="0" smtClean="0">
                <a:solidFill>
                  <a:schemeClr val="bg1"/>
                </a:solidFill>
                <a:latin typeface="微软雅黑" panose="020B0503020204020204" pitchFamily="34" charset="-122"/>
                <a:ea typeface="微软雅黑" panose="020B0503020204020204" pitchFamily="34" charset="-122"/>
              </a:rPr>
              <a:t>1</a:t>
            </a:r>
            <a:r>
              <a:rPr lang="zh-CN" altLang="en-US" sz="1300" dirty="0" smtClean="0">
                <a:solidFill>
                  <a:schemeClr val="bg1"/>
                </a:solidFill>
                <a:latin typeface="微软雅黑" panose="020B0503020204020204" pitchFamily="34" charset="-122"/>
                <a:ea typeface="微软雅黑" panose="020B0503020204020204" pitchFamily="34" charset="-122"/>
              </a:rPr>
              <a:t>）固定视频监控；</a:t>
            </a:r>
            <a:r>
              <a:rPr lang="en-US" altLang="zh-CN" sz="1300" dirty="0">
                <a:solidFill>
                  <a:schemeClr val="bg1"/>
                </a:solidFill>
                <a:latin typeface="微软雅黑" panose="020B0503020204020204" pitchFamily="34" charset="-122"/>
                <a:ea typeface="微软雅黑" panose="020B0503020204020204" pitchFamily="34" charset="-122"/>
              </a:rPr>
              <a:t>2</a:t>
            </a:r>
            <a:r>
              <a:rPr lang="zh-CN" altLang="en-US" sz="1300" dirty="0" smtClean="0">
                <a:solidFill>
                  <a:schemeClr val="bg1"/>
                </a:solidFill>
                <a:latin typeface="微软雅黑" panose="020B0503020204020204" pitchFamily="34" charset="-122"/>
                <a:ea typeface="微软雅黑" panose="020B0503020204020204" pitchFamily="34" charset="-122"/>
              </a:rPr>
              <a:t>）</a:t>
            </a:r>
            <a:r>
              <a:rPr lang="zh-CN" altLang="en-US" sz="1300" dirty="0">
                <a:solidFill>
                  <a:schemeClr val="bg1"/>
                </a:solidFill>
                <a:latin typeface="微软雅黑" panose="020B0503020204020204" pitchFamily="34" charset="-122"/>
                <a:ea typeface="微软雅黑" panose="020B0503020204020204" pitchFamily="34" charset="-122"/>
              </a:rPr>
              <a:t>商务</a:t>
            </a:r>
            <a:r>
              <a:rPr lang="zh-CN" altLang="en-US" sz="1300" dirty="0" smtClean="0">
                <a:solidFill>
                  <a:schemeClr val="bg1"/>
                </a:solidFill>
                <a:latin typeface="微软雅黑" panose="020B0503020204020204" pitchFamily="34" charset="-122"/>
                <a:ea typeface="微软雅黑" panose="020B0503020204020204" pitchFamily="34" charset="-122"/>
              </a:rPr>
              <a:t>敏感</a:t>
            </a:r>
            <a:endParaRPr lang="en-US" altLang="zh-CN" sz="13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Aft>
                <a:spcPts val="400"/>
              </a:spcAft>
              <a:buClr>
                <a:schemeClr val="bg1"/>
              </a:buClr>
              <a:buSzPct val="100000"/>
              <a:buFont typeface="Arial" panose="020B0604020202020204" pitchFamily="34" charset="0"/>
              <a:buChar char="•"/>
              <a:tabLst>
                <a:tab pos="239232" algn="l"/>
              </a:tabLst>
            </a:pPr>
            <a:r>
              <a:rPr lang="zh-CN" altLang="en-US" sz="1300" b="1" dirty="0" smtClean="0">
                <a:solidFill>
                  <a:schemeClr val="bg1"/>
                </a:solidFill>
                <a:latin typeface="微软雅黑" panose="020B0503020204020204" pitchFamily="34" charset="-122"/>
                <a:ea typeface="微软雅黑" panose="020B0503020204020204" pitchFamily="34" charset="-122"/>
              </a:rPr>
              <a:t>方案二</a:t>
            </a:r>
            <a:r>
              <a:rPr lang="zh-CN" altLang="en-US" sz="1300" dirty="0" smtClean="0">
                <a:solidFill>
                  <a:schemeClr val="bg1"/>
                </a:solidFill>
                <a:latin typeface="微软雅黑" panose="020B0503020204020204" pitchFamily="34" charset="-122"/>
                <a:ea typeface="微软雅黑" panose="020B0503020204020204" pitchFamily="34" charset="-122"/>
              </a:rPr>
              <a:t>：业务引擎</a:t>
            </a:r>
            <a:r>
              <a:rPr lang="en-US" altLang="zh-CN" sz="1300" dirty="0" smtClean="0">
                <a:solidFill>
                  <a:schemeClr val="bg1"/>
                </a:solidFill>
                <a:latin typeface="微软雅黑" panose="020B0503020204020204" pitchFamily="34" charset="-122"/>
                <a:ea typeface="微软雅黑" panose="020B0503020204020204" pitchFamily="34" charset="-122"/>
              </a:rPr>
              <a:t>+</a:t>
            </a:r>
            <a:r>
              <a:rPr lang="zh-CN" altLang="en-US" sz="1300" dirty="0" smtClean="0">
                <a:solidFill>
                  <a:schemeClr val="bg1"/>
                </a:solidFill>
                <a:latin typeface="微软雅黑" panose="020B0503020204020204" pitchFamily="34" charset="-122"/>
                <a:ea typeface="微软雅黑" panose="020B0503020204020204" pitchFamily="34" charset="-122"/>
              </a:rPr>
              <a:t>标准</a:t>
            </a:r>
            <a:r>
              <a:rPr lang="en-US" altLang="zh-CN" sz="1300" dirty="0" err="1" smtClean="0">
                <a:solidFill>
                  <a:schemeClr val="bg1"/>
                </a:solidFill>
                <a:latin typeface="微软雅黑" panose="020B0503020204020204" pitchFamily="34" charset="-122"/>
                <a:ea typeface="微软雅黑" panose="020B0503020204020204" pitchFamily="34" charset="-122"/>
              </a:rPr>
              <a:t>AirNode</a:t>
            </a:r>
            <a:r>
              <a:rPr lang="zh-CN" altLang="en-US" sz="1300" dirty="0" smtClean="0">
                <a:solidFill>
                  <a:schemeClr val="bg1"/>
                </a:solidFill>
                <a:latin typeface="微软雅黑" panose="020B0503020204020204" pitchFamily="34" charset="-122"/>
                <a:ea typeface="微软雅黑" panose="020B0503020204020204" pitchFamily="34" charset="-122"/>
              </a:rPr>
              <a:t>；适用场景：</a:t>
            </a:r>
            <a:r>
              <a:rPr lang="en-US" altLang="zh-CN" sz="1300" dirty="0" smtClean="0">
                <a:solidFill>
                  <a:schemeClr val="bg1"/>
                </a:solidFill>
                <a:latin typeface="微软雅黑" panose="020B0503020204020204" pitchFamily="34" charset="-122"/>
                <a:ea typeface="微软雅黑" panose="020B0503020204020204" pitchFamily="34" charset="-122"/>
              </a:rPr>
              <a:t>1</a:t>
            </a:r>
            <a:r>
              <a:rPr lang="zh-CN" altLang="en-US" sz="1300" dirty="0" smtClean="0">
                <a:solidFill>
                  <a:schemeClr val="bg1"/>
                </a:solidFill>
                <a:latin typeface="微软雅黑" panose="020B0503020204020204" pitchFamily="34" charset="-122"/>
                <a:ea typeface="微软雅黑" panose="020B0503020204020204" pitchFamily="34" charset="-122"/>
              </a:rPr>
              <a:t>）移动视频监控，</a:t>
            </a:r>
            <a:r>
              <a:rPr lang="en-US" altLang="zh-CN" sz="1300" dirty="0" smtClean="0">
                <a:solidFill>
                  <a:schemeClr val="bg1"/>
                </a:solidFill>
                <a:latin typeface="微软雅黑" panose="020B0503020204020204" pitchFamily="34" charset="-122"/>
                <a:ea typeface="微软雅黑" panose="020B0503020204020204" pitchFamily="34" charset="-122"/>
              </a:rPr>
              <a:t>2</a:t>
            </a:r>
            <a:r>
              <a:rPr lang="zh-CN" altLang="en-US" sz="1300" dirty="0" smtClean="0">
                <a:solidFill>
                  <a:schemeClr val="bg1"/>
                </a:solidFill>
                <a:latin typeface="微软雅黑" panose="020B0503020204020204" pitchFamily="34" charset="-122"/>
                <a:ea typeface="微软雅黑" panose="020B0503020204020204" pitchFamily="34" charset="-122"/>
              </a:rPr>
              <a:t>）商务不敏感，</a:t>
            </a:r>
            <a:r>
              <a:rPr lang="en-US" altLang="zh-CN" sz="1300" dirty="0" smtClean="0">
                <a:solidFill>
                  <a:schemeClr val="bg1"/>
                </a:solidFill>
                <a:latin typeface="微软雅黑" panose="020B0503020204020204" pitchFamily="34" charset="-122"/>
                <a:ea typeface="微软雅黑" panose="020B0503020204020204" pitchFamily="34" charset="-122"/>
              </a:rPr>
              <a:t>3</a:t>
            </a:r>
            <a:r>
              <a:rPr lang="zh-CN" altLang="en-US" sz="1300" dirty="0" smtClean="0">
                <a:solidFill>
                  <a:schemeClr val="bg1"/>
                </a:solidFill>
                <a:latin typeface="微软雅黑" panose="020B0503020204020204" pitchFamily="34" charset="-122"/>
                <a:ea typeface="微软雅黑" panose="020B0503020204020204" pitchFamily="34" charset="-122"/>
              </a:rPr>
              <a:t>）已部署</a:t>
            </a:r>
            <a:r>
              <a:rPr lang="en-US" altLang="zh-CN" sz="1300" dirty="0" smtClean="0">
                <a:solidFill>
                  <a:schemeClr val="bg1"/>
                </a:solidFill>
                <a:latin typeface="微软雅黑" panose="020B0503020204020204" pitchFamily="34" charset="-122"/>
                <a:ea typeface="微软雅黑" panose="020B0503020204020204" pitchFamily="34" charset="-122"/>
              </a:rPr>
              <a:t>eLTE-U</a:t>
            </a:r>
            <a:r>
              <a:rPr lang="zh-CN" altLang="en-US" sz="1300" dirty="0" smtClean="0">
                <a:solidFill>
                  <a:schemeClr val="bg1"/>
                </a:solidFill>
                <a:latin typeface="微软雅黑" panose="020B0503020204020204" pitchFamily="34" charset="-122"/>
                <a:ea typeface="微软雅黑" panose="020B0503020204020204" pitchFamily="34" charset="-122"/>
              </a:rPr>
              <a:t>网络承载其他业务</a:t>
            </a:r>
            <a:endParaRPr lang="en-US" altLang="zh-CN" sz="1300" dirty="0" smtClean="0">
              <a:solidFill>
                <a:schemeClr val="bg1"/>
              </a:solidFill>
              <a:latin typeface="微软雅黑" panose="020B0503020204020204" pitchFamily="34" charset="-122"/>
              <a:ea typeface="微软雅黑" panose="020B0503020204020204" pitchFamily="34" charset="-122"/>
            </a:endParaRPr>
          </a:p>
        </p:txBody>
      </p:sp>
      <p:sp>
        <p:nvSpPr>
          <p:cNvPr id="90" name="TextBox 174"/>
          <p:cNvSpPr txBox="1"/>
          <p:nvPr/>
        </p:nvSpPr>
        <p:spPr>
          <a:xfrm>
            <a:off x="5872240" y="5200262"/>
            <a:ext cx="6092582" cy="1238288"/>
          </a:xfrm>
          <a:prstGeom prst="rect">
            <a:avLst/>
          </a:prstGeom>
          <a:noFill/>
        </p:spPr>
        <p:txBody>
          <a:bodyPr wrap="square" rtlCol="0">
            <a:spAutoFit/>
          </a:bodyPr>
          <a:lstStyle/>
          <a:p>
            <a:pPr>
              <a:lnSpc>
                <a:spcPct val="150000"/>
              </a:lnSpc>
              <a:spcAft>
                <a:spcPts val="400"/>
              </a:spcAft>
              <a:buClr>
                <a:schemeClr val="bg1"/>
              </a:buClr>
              <a:buSzPct val="100000"/>
              <a:tabLst>
                <a:tab pos="239232" algn="l"/>
              </a:tabLst>
            </a:pPr>
            <a:r>
              <a:rPr lang="en-US" altLang="zh-CN" sz="1400" b="1" dirty="0" smtClean="0">
                <a:solidFill>
                  <a:srgbClr val="FFC000"/>
                </a:solidFill>
                <a:latin typeface="微软雅黑" panose="020B0503020204020204" pitchFamily="34" charset="-122"/>
                <a:ea typeface="微软雅黑" panose="020B0503020204020204" pitchFamily="34" charset="-122"/>
              </a:rPr>
              <a:t>【</a:t>
            </a:r>
            <a:r>
              <a:rPr lang="zh-CN" altLang="en-US" sz="1400" b="1" dirty="0">
                <a:solidFill>
                  <a:srgbClr val="FFC000"/>
                </a:solidFill>
                <a:latin typeface="微软雅黑" panose="020B0503020204020204" pitchFamily="34" charset="-122"/>
                <a:ea typeface="微软雅黑" panose="020B0503020204020204" pitchFamily="34" charset="-122"/>
              </a:rPr>
              <a:t>终端</a:t>
            </a:r>
            <a:r>
              <a:rPr lang="en-US" altLang="zh-CN" sz="1400" b="1" dirty="0" smtClean="0">
                <a:solidFill>
                  <a:srgbClr val="FFC000"/>
                </a:solidFill>
                <a:latin typeface="微软雅黑" panose="020B0503020204020204" pitchFamily="34" charset="-122"/>
                <a:ea typeface="微软雅黑" panose="020B0503020204020204" pitchFamily="34" charset="-122"/>
              </a:rPr>
              <a:t>】</a:t>
            </a:r>
          </a:p>
          <a:p>
            <a:pPr marL="171450" indent="-171450">
              <a:lnSpc>
                <a:spcPct val="120000"/>
              </a:lnSpc>
              <a:spcAft>
                <a:spcPts val="400"/>
              </a:spcAft>
              <a:buClr>
                <a:schemeClr val="bg1"/>
              </a:buClr>
              <a:buSzPct val="100000"/>
              <a:buFont typeface="Arial" panose="020B0604020202020204" pitchFamily="34" charset="0"/>
              <a:buChar char="•"/>
              <a:tabLst>
                <a:tab pos="239232" algn="l"/>
              </a:tabLst>
            </a:pPr>
            <a:r>
              <a:rPr lang="zh-CN" altLang="en-US" sz="1300" b="1" dirty="0" smtClean="0">
                <a:solidFill>
                  <a:schemeClr val="bg1"/>
                </a:solidFill>
                <a:latin typeface="微软雅黑" panose="020B0503020204020204" pitchFamily="34" charset="-122"/>
                <a:ea typeface="微软雅黑" panose="020B0503020204020204" pitchFamily="34" charset="-122"/>
              </a:rPr>
              <a:t>无线模组</a:t>
            </a:r>
            <a:r>
              <a:rPr lang="zh-CN" altLang="en-US" sz="1300" dirty="0" smtClean="0">
                <a:solidFill>
                  <a:schemeClr val="bg1"/>
                </a:solidFill>
                <a:latin typeface="微软雅黑" panose="020B0503020204020204" pitchFamily="34" charset="-122"/>
                <a:ea typeface="微软雅黑" panose="020B0503020204020204" pitchFamily="34" charset="-122"/>
              </a:rPr>
              <a:t>：不支持单独销售，可内置于摄像头中，对接需求</a:t>
            </a:r>
            <a:r>
              <a:rPr lang="en-US" altLang="zh-CN" sz="1300" dirty="0" smtClean="0">
                <a:solidFill>
                  <a:schemeClr val="bg1"/>
                </a:solidFill>
                <a:latin typeface="微软雅黑" panose="020B0503020204020204" pitchFamily="34" charset="-122"/>
                <a:ea typeface="微软雅黑" panose="020B0503020204020204" pitchFamily="34" charset="-122"/>
              </a:rPr>
              <a:t>Case by Case</a:t>
            </a:r>
            <a:r>
              <a:rPr lang="zh-CN" altLang="en-US" sz="1300" dirty="0" smtClean="0">
                <a:solidFill>
                  <a:schemeClr val="bg1"/>
                </a:solidFill>
                <a:latin typeface="微软雅黑" panose="020B0503020204020204" pitchFamily="34" charset="-122"/>
                <a:ea typeface="微软雅黑" panose="020B0503020204020204" pitchFamily="34" charset="-122"/>
              </a:rPr>
              <a:t>分析</a:t>
            </a:r>
            <a:endParaRPr lang="en-US" altLang="zh-CN" sz="13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20000"/>
              </a:lnSpc>
              <a:spcAft>
                <a:spcPts val="400"/>
              </a:spcAft>
              <a:buClr>
                <a:schemeClr val="bg1"/>
              </a:buClr>
              <a:buSzPct val="100000"/>
              <a:buFont typeface="Arial" panose="020B0604020202020204" pitchFamily="34" charset="0"/>
              <a:buChar char="•"/>
              <a:tabLst>
                <a:tab pos="239232" algn="l"/>
              </a:tabLst>
            </a:pPr>
            <a:r>
              <a:rPr lang="zh-CN" altLang="en-US" sz="1300" b="1" dirty="0" smtClean="0">
                <a:solidFill>
                  <a:schemeClr val="bg1"/>
                </a:solidFill>
                <a:latin typeface="微软雅黑" panose="020B0503020204020204" pitchFamily="34" charset="-122"/>
                <a:ea typeface="微软雅黑" panose="020B0503020204020204" pitchFamily="34" charset="-122"/>
              </a:rPr>
              <a:t>摄像头</a:t>
            </a:r>
            <a:r>
              <a:rPr lang="zh-CN" altLang="en-US" sz="1300" dirty="0" smtClean="0">
                <a:solidFill>
                  <a:schemeClr val="bg1"/>
                </a:solidFill>
                <a:latin typeface="微软雅黑" panose="020B0503020204020204" pitchFamily="34" charset="-122"/>
                <a:ea typeface="微软雅黑" panose="020B0503020204020204" pitchFamily="34" charset="-122"/>
              </a:rPr>
              <a:t>：优选内置无线模组的一体化视摄像头</a:t>
            </a:r>
            <a:r>
              <a:rPr lang="zh-CN" altLang="en-US" sz="1300" dirty="0">
                <a:solidFill>
                  <a:schemeClr val="bg1"/>
                </a:solidFill>
                <a:latin typeface="微软雅黑" panose="020B0503020204020204" pitchFamily="34" charset="-122"/>
                <a:ea typeface="微软雅黑" panose="020B0503020204020204" pitchFamily="34" charset="-122"/>
              </a:rPr>
              <a:t>；</a:t>
            </a:r>
            <a:r>
              <a:rPr lang="zh-CN" altLang="en-US" sz="1300" dirty="0" smtClean="0">
                <a:solidFill>
                  <a:schemeClr val="bg1"/>
                </a:solidFill>
                <a:latin typeface="微软雅黑" panose="020B0503020204020204" pitchFamily="34" charset="-122"/>
                <a:ea typeface="微软雅黑" panose="020B0503020204020204" pitchFamily="34" charset="-122"/>
              </a:rPr>
              <a:t>次选摄像头</a:t>
            </a:r>
            <a:r>
              <a:rPr lang="en-US" altLang="zh-CN" sz="1300" dirty="0" smtClean="0">
                <a:solidFill>
                  <a:schemeClr val="bg1"/>
                </a:solidFill>
                <a:latin typeface="微软雅黑" panose="020B0503020204020204" pitchFamily="34" charset="-122"/>
                <a:ea typeface="微软雅黑" panose="020B0503020204020204" pitchFamily="34" charset="-122"/>
              </a:rPr>
              <a:t>+DAU</a:t>
            </a:r>
            <a:r>
              <a:rPr lang="zh-CN" altLang="en-US" sz="1300" dirty="0" smtClean="0">
                <a:solidFill>
                  <a:schemeClr val="bg1"/>
                </a:solidFill>
                <a:latin typeface="微软雅黑" panose="020B0503020204020204" pitchFamily="34" charset="-122"/>
                <a:ea typeface="微软雅黑" panose="020B0503020204020204" pitchFamily="34" charset="-122"/>
              </a:rPr>
              <a:t>方案</a:t>
            </a:r>
            <a:r>
              <a:rPr lang="en-US" altLang="zh-CN" sz="1300" dirty="0" smtClean="0">
                <a:solidFill>
                  <a:schemeClr val="bg1"/>
                </a:solidFill>
                <a:latin typeface="微软雅黑" panose="020B0503020204020204" pitchFamily="34" charset="-122"/>
                <a:ea typeface="微软雅黑" panose="020B0503020204020204" pitchFamily="34" charset="-122"/>
              </a:rPr>
              <a:t>(</a:t>
            </a:r>
            <a:r>
              <a:rPr lang="zh-CN" altLang="en-US" sz="1300" dirty="0" smtClean="0">
                <a:solidFill>
                  <a:schemeClr val="bg1"/>
                </a:solidFill>
                <a:latin typeface="微软雅黑" panose="020B0503020204020204" pitchFamily="34" charset="-122"/>
                <a:ea typeface="微软雅黑" panose="020B0503020204020204" pitchFamily="34" charset="-122"/>
              </a:rPr>
              <a:t>摄像头选型需要一线提供信息，包括分辨率、码率及特殊功能需求</a:t>
            </a:r>
            <a:r>
              <a:rPr lang="en-US" altLang="zh-CN" sz="1300" dirty="0" smtClean="0">
                <a:solidFill>
                  <a:schemeClr val="bg1"/>
                </a:solidFill>
                <a:latin typeface="微软雅黑" panose="020B0503020204020204" pitchFamily="34" charset="-122"/>
                <a:ea typeface="微软雅黑" panose="020B0503020204020204" pitchFamily="34" charset="-122"/>
              </a:rPr>
              <a:t>)</a:t>
            </a:r>
          </a:p>
        </p:txBody>
      </p:sp>
      <p:sp>
        <p:nvSpPr>
          <p:cNvPr id="43" name="Text Box 130"/>
          <p:cNvSpPr txBox="1">
            <a:spLocks noChangeArrowheads="1"/>
          </p:cNvSpPr>
          <p:nvPr/>
        </p:nvSpPr>
        <p:spPr bwMode="auto">
          <a:xfrm>
            <a:off x="3289275" y="4074916"/>
            <a:ext cx="1446153" cy="230756"/>
          </a:xfrm>
          <a:prstGeom prst="rect">
            <a:avLst/>
          </a:prstGeom>
          <a:noFill/>
          <a:ln w="12700" algn="ctr">
            <a:noFill/>
            <a:miter lim="800000"/>
            <a:headEnd/>
            <a:tailEnd/>
          </a:ln>
        </p:spPr>
        <p:txBody>
          <a:bodyPr wrap="square" lIns="68502" tIns="34252" rIns="68502" bIns="34252">
            <a:spAutoFit/>
          </a:bodyPr>
          <a:lstStyle/>
          <a:p>
            <a:pPr algn="ctr"/>
            <a:r>
              <a:rPr kumimoji="1" lang="en-US" altLang="zh-CN" sz="1050" b="1" dirty="0" smtClean="0">
                <a:solidFill>
                  <a:schemeClr val="bg1"/>
                </a:solidFill>
                <a:latin typeface="微软雅黑" panose="020B0503020204020204" pitchFamily="34" charset="-122"/>
                <a:ea typeface="微软雅黑" panose="020B0503020204020204" pitchFamily="34" charset="-122"/>
              </a:rPr>
              <a:t>Service Engine</a:t>
            </a:r>
            <a:endParaRPr kumimoji="1" lang="en-US" altLang="zh-CN" sz="1050" b="1" dirty="0">
              <a:solidFill>
                <a:schemeClr val="bg1"/>
              </a:solidFill>
              <a:latin typeface="微软雅黑" panose="020B0503020204020204" pitchFamily="34" charset="-122"/>
              <a:ea typeface="微软雅黑" panose="020B0503020204020204" pitchFamily="34" charset="-122"/>
            </a:endParaRPr>
          </a:p>
        </p:txBody>
      </p:sp>
      <p:sp>
        <p:nvSpPr>
          <p:cNvPr id="53" name="左右箭头 52"/>
          <p:cNvSpPr/>
          <p:nvPr/>
        </p:nvSpPr>
        <p:spPr>
          <a:xfrm rot="7414066">
            <a:off x="2129764" y="4214992"/>
            <a:ext cx="834425" cy="144016"/>
          </a:xfrm>
          <a:prstGeom prst="leftRightArrow">
            <a:avLst>
              <a:gd name="adj1" fmla="val 42945"/>
              <a:gd name="adj2" fmla="val 508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 name="左右箭头 53"/>
          <p:cNvSpPr/>
          <p:nvPr/>
        </p:nvSpPr>
        <p:spPr>
          <a:xfrm rot="1990960">
            <a:off x="2836675" y="4076872"/>
            <a:ext cx="667586" cy="137901"/>
          </a:xfrm>
          <a:prstGeom prst="leftRightArrow">
            <a:avLst>
              <a:gd name="adj1" fmla="val 42945"/>
              <a:gd name="adj2" fmla="val 508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67636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360000" y="484958"/>
            <a:ext cx="6336704" cy="472161"/>
          </a:xfrm>
          <a:prstGeom prst="rect">
            <a:avLst/>
          </a:prstGeom>
          <a:extLst/>
        </p:spPr>
        <p:txBody>
          <a:bodyPr lIns="108871" tIns="54435" rIns="108871" bIns="54435" anchor="ctr"/>
          <a:lstStyle/>
          <a:p>
            <a:pPr fontAlgn="base">
              <a:spcBef>
                <a:spcPct val="0"/>
              </a:spcBef>
              <a:spcAft>
                <a:spcPct val="0"/>
              </a:spcAft>
            </a:pP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大学，国之重器</a:t>
            </a:r>
            <a:endPar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grpSp>
        <p:nvGrpSpPr>
          <p:cNvPr id="10" name="组合 9"/>
          <p:cNvGrpSpPr/>
          <p:nvPr/>
        </p:nvGrpSpPr>
        <p:grpSpPr>
          <a:xfrm>
            <a:off x="468292" y="1236968"/>
            <a:ext cx="10764984" cy="3984270"/>
            <a:chOff x="88362" y="981522"/>
            <a:chExt cx="11725252" cy="4149992"/>
          </a:xfrm>
        </p:grpSpPr>
        <p:graphicFrame>
          <p:nvGraphicFramePr>
            <p:cNvPr id="5" name="图示 4"/>
            <p:cNvGraphicFramePr/>
            <p:nvPr>
              <p:extLst>
                <p:ext uri="{D42A27DB-BD31-4B8C-83A1-F6EECF244321}">
                  <p14:modId xmlns:p14="http://schemas.microsoft.com/office/powerpoint/2010/main" val="3708005085"/>
                </p:ext>
              </p:extLst>
            </p:nvPr>
          </p:nvGraphicFramePr>
          <p:xfrm>
            <a:off x="841003" y="1031005"/>
            <a:ext cx="3672407" cy="4056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5"/>
            <p:cNvSpPr/>
            <p:nvPr/>
          </p:nvSpPr>
          <p:spPr>
            <a:xfrm>
              <a:off x="2265531" y="1630651"/>
              <a:ext cx="759857" cy="416752"/>
            </a:xfrm>
            <a:prstGeom prst="rect">
              <a:avLst/>
            </a:prstGeom>
          </p:spPr>
          <p:txBody>
            <a:bodyPr wrap="none">
              <a:spAutoFit/>
            </a:bodyPr>
            <a:lstStyle/>
            <a:p>
              <a:pPr algn="ctr">
                <a:spcBef>
                  <a:spcPct val="50000"/>
                </a:spcBef>
                <a:buClr>
                  <a:srgbClr val="1C1C1C"/>
                </a:buClr>
                <a:defRPr/>
              </a:pPr>
              <a:r>
                <a:rPr lang="zh-CN" altLang="en-US" sz="2000" b="1" kern="0" dirty="0">
                  <a:solidFill>
                    <a:schemeClr val="bg1"/>
                  </a:solidFill>
                  <a:latin typeface="微软雅黑" pitchFamily="34" charset="-122"/>
                  <a:ea typeface="微软雅黑" pitchFamily="34" charset="-122"/>
                </a:rPr>
                <a:t>大学</a:t>
              </a:r>
              <a:endParaRPr lang="en-US" altLang="zh-CN" sz="2000" b="1" kern="0" dirty="0">
                <a:solidFill>
                  <a:schemeClr val="bg1"/>
                </a:solidFill>
                <a:latin typeface="微软雅黑" pitchFamily="34" charset="-122"/>
                <a:ea typeface="微软雅黑" pitchFamily="34" charset="-122"/>
              </a:endParaRPr>
            </a:p>
          </p:txBody>
        </p:sp>
        <p:sp>
          <p:nvSpPr>
            <p:cNvPr id="7" name="矩形 6"/>
            <p:cNvSpPr/>
            <p:nvPr/>
          </p:nvSpPr>
          <p:spPr>
            <a:xfrm>
              <a:off x="2229336" y="2471165"/>
              <a:ext cx="759857" cy="416752"/>
            </a:xfrm>
            <a:prstGeom prst="rect">
              <a:avLst/>
            </a:prstGeom>
          </p:spPr>
          <p:txBody>
            <a:bodyPr wrap="none">
              <a:spAutoFit/>
            </a:bodyPr>
            <a:lstStyle/>
            <a:p>
              <a:pPr algn="ctr">
                <a:spcBef>
                  <a:spcPct val="50000"/>
                </a:spcBef>
                <a:buClr>
                  <a:srgbClr val="1C1C1C"/>
                </a:buClr>
                <a:defRPr/>
              </a:pPr>
              <a:r>
                <a:rPr lang="zh-CN" altLang="en-US" sz="2000" b="1" kern="0" dirty="0" smtClean="0">
                  <a:solidFill>
                    <a:schemeClr val="bg1"/>
                  </a:solidFill>
                  <a:latin typeface="微软雅黑" pitchFamily="34" charset="-122"/>
                  <a:ea typeface="微软雅黑" pitchFamily="34" charset="-122"/>
                </a:rPr>
                <a:t>高中</a:t>
              </a:r>
              <a:endParaRPr lang="en-US" altLang="zh-CN" sz="2000" b="1" kern="0" dirty="0">
                <a:solidFill>
                  <a:schemeClr val="bg1"/>
                </a:solidFill>
                <a:latin typeface="微软雅黑" pitchFamily="34" charset="-122"/>
                <a:ea typeface="微软雅黑" pitchFamily="34" charset="-122"/>
              </a:endParaRPr>
            </a:p>
          </p:txBody>
        </p:sp>
        <p:sp>
          <p:nvSpPr>
            <p:cNvPr id="8" name="矩形 7"/>
            <p:cNvSpPr/>
            <p:nvPr/>
          </p:nvSpPr>
          <p:spPr>
            <a:xfrm>
              <a:off x="2229336" y="3407269"/>
              <a:ext cx="759857" cy="416752"/>
            </a:xfrm>
            <a:prstGeom prst="rect">
              <a:avLst/>
            </a:prstGeom>
          </p:spPr>
          <p:txBody>
            <a:bodyPr wrap="none">
              <a:spAutoFit/>
            </a:bodyPr>
            <a:lstStyle/>
            <a:p>
              <a:pPr algn="ctr">
                <a:spcBef>
                  <a:spcPct val="50000"/>
                </a:spcBef>
                <a:buClr>
                  <a:srgbClr val="1C1C1C"/>
                </a:buClr>
                <a:defRPr/>
              </a:pPr>
              <a:r>
                <a:rPr lang="zh-CN" altLang="en-US" sz="2000" b="1" kern="0" dirty="0" smtClean="0">
                  <a:solidFill>
                    <a:schemeClr val="bg1"/>
                  </a:solidFill>
                  <a:latin typeface="微软雅黑" pitchFamily="34" charset="-122"/>
                  <a:ea typeface="微软雅黑" pitchFamily="34" charset="-122"/>
                </a:rPr>
                <a:t>初中</a:t>
              </a:r>
              <a:endParaRPr lang="en-US" altLang="zh-CN" sz="2000" b="1" kern="0" dirty="0">
                <a:solidFill>
                  <a:schemeClr val="bg1"/>
                </a:solidFill>
                <a:latin typeface="微软雅黑" pitchFamily="34" charset="-122"/>
                <a:ea typeface="微软雅黑" pitchFamily="34" charset="-122"/>
              </a:endParaRPr>
            </a:p>
          </p:txBody>
        </p:sp>
        <p:sp>
          <p:nvSpPr>
            <p:cNvPr id="9" name="矩形 8"/>
            <p:cNvSpPr/>
            <p:nvPr/>
          </p:nvSpPr>
          <p:spPr>
            <a:xfrm>
              <a:off x="2229336" y="4389331"/>
              <a:ext cx="759857" cy="416752"/>
            </a:xfrm>
            <a:prstGeom prst="rect">
              <a:avLst/>
            </a:prstGeom>
          </p:spPr>
          <p:txBody>
            <a:bodyPr wrap="none">
              <a:spAutoFit/>
            </a:bodyPr>
            <a:lstStyle/>
            <a:p>
              <a:pPr algn="ctr">
                <a:spcBef>
                  <a:spcPct val="50000"/>
                </a:spcBef>
                <a:buClr>
                  <a:srgbClr val="1C1C1C"/>
                </a:buClr>
                <a:defRPr/>
              </a:pPr>
              <a:r>
                <a:rPr lang="zh-CN" altLang="en-US" sz="2000" b="1" kern="0" dirty="0" smtClean="0">
                  <a:solidFill>
                    <a:schemeClr val="bg1"/>
                  </a:solidFill>
                  <a:latin typeface="微软雅黑" pitchFamily="34" charset="-122"/>
                  <a:ea typeface="微软雅黑" pitchFamily="34" charset="-122"/>
                </a:rPr>
                <a:t>小学</a:t>
              </a:r>
              <a:endParaRPr lang="en-US" altLang="zh-CN" sz="2000" b="1" kern="0" dirty="0">
                <a:solidFill>
                  <a:schemeClr val="bg1"/>
                </a:solidFill>
                <a:latin typeface="微软雅黑" pitchFamily="34" charset="-122"/>
                <a:ea typeface="微软雅黑" pitchFamily="34" charset="-122"/>
              </a:endParaRPr>
            </a:p>
          </p:txBody>
        </p:sp>
        <p:cxnSp>
          <p:nvCxnSpPr>
            <p:cNvPr id="4" name="直接连接符 3"/>
            <p:cNvCxnSpPr/>
            <p:nvPr/>
          </p:nvCxnSpPr>
          <p:spPr>
            <a:xfrm>
              <a:off x="192931" y="1005389"/>
              <a:ext cx="11161240" cy="0"/>
            </a:xfrm>
            <a:prstGeom prst="line">
              <a:avLst/>
            </a:prstGeom>
            <a:ln w="73025">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92931" y="5087995"/>
              <a:ext cx="11161240" cy="0"/>
            </a:xfrm>
            <a:prstGeom prst="line">
              <a:avLst/>
            </a:prstGeom>
            <a:ln w="73025">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92931" y="2096742"/>
              <a:ext cx="11161240" cy="0"/>
            </a:xfrm>
            <a:prstGeom prst="line">
              <a:avLst/>
            </a:prstGeom>
            <a:ln w="73025">
              <a:prstDash val="sysDot"/>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97525" y="1333489"/>
              <a:ext cx="1542063" cy="480868"/>
            </a:xfrm>
            <a:prstGeom prst="rect">
              <a:avLst/>
            </a:prstGeom>
            <a:noFill/>
          </p:spPr>
          <p:txBody>
            <a:bodyPr wrap="none" lIns="91440" tIns="45720" rIns="91440" bIns="45720">
              <a:spAutoFit/>
            </a:bodyPr>
            <a:lstStyle/>
            <a:p>
              <a:pPr algn="ctr"/>
              <a:r>
                <a:rPr lang="zh-CN" altLang="en-US" b="1" cap="none" spc="0" dirty="0" smtClean="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国之重器</a:t>
              </a:r>
              <a:endParaRPr lang="zh-CN" altLang="en-US" b="1" cap="none" spc="0" dirty="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4" name="矩形 13"/>
            <p:cNvSpPr/>
            <p:nvPr/>
          </p:nvSpPr>
          <p:spPr>
            <a:xfrm>
              <a:off x="88362" y="3121502"/>
              <a:ext cx="1542063" cy="480868"/>
            </a:xfrm>
            <a:prstGeom prst="rect">
              <a:avLst/>
            </a:prstGeom>
            <a:noFill/>
          </p:spPr>
          <p:txBody>
            <a:bodyPr wrap="none" lIns="91440" tIns="45720" rIns="91440" bIns="45720">
              <a:spAutoFit/>
            </a:bodyPr>
            <a:lstStyle/>
            <a:p>
              <a:pPr algn="ctr"/>
              <a:r>
                <a:rPr lang="zh-CN" altLang="en-US" b="1" cap="none" spc="0" dirty="0" smtClean="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国之基本</a:t>
              </a:r>
              <a:endParaRPr lang="zh-CN" altLang="en-US" b="1" cap="none" spc="0" dirty="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5" name="上下箭头 14"/>
            <p:cNvSpPr/>
            <p:nvPr/>
          </p:nvSpPr>
          <p:spPr>
            <a:xfrm>
              <a:off x="4585419" y="2144688"/>
              <a:ext cx="638690" cy="2986826"/>
            </a:xfrm>
            <a:prstGeom prst="up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十二年业务教育</a:t>
              </a:r>
            </a:p>
          </p:txBody>
        </p:sp>
        <p:sp>
          <p:nvSpPr>
            <p:cNvPr id="16" name="上下箭头 15"/>
            <p:cNvSpPr/>
            <p:nvPr/>
          </p:nvSpPr>
          <p:spPr>
            <a:xfrm>
              <a:off x="3361283" y="981522"/>
              <a:ext cx="592400" cy="1144299"/>
            </a:xfrm>
            <a:prstGeom prst="up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拔高</a:t>
              </a:r>
              <a:endParaRPr lang="zh-CN" altLang="en-US" sz="1600" dirty="0">
                <a:latin typeface="微软雅黑" panose="020B0503020204020204" pitchFamily="34" charset="-122"/>
                <a:ea typeface="微软雅黑" panose="020B0503020204020204" pitchFamily="34" charset="-122"/>
              </a:endParaRPr>
            </a:p>
          </p:txBody>
        </p:sp>
        <p:sp>
          <p:nvSpPr>
            <p:cNvPr id="17" name="矩形 16"/>
            <p:cNvSpPr/>
            <p:nvPr/>
          </p:nvSpPr>
          <p:spPr>
            <a:xfrm>
              <a:off x="4081362" y="1147244"/>
              <a:ext cx="3888432" cy="480868"/>
            </a:xfrm>
            <a:prstGeom prst="rect">
              <a:avLst/>
            </a:prstGeom>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专业知识，专业</a:t>
              </a:r>
              <a:r>
                <a:rPr lang="zh-CN" altLang="en-US" sz="1200" dirty="0" smtClean="0">
                  <a:solidFill>
                    <a:schemeClr val="bg1"/>
                  </a:solidFill>
                  <a:latin typeface="微软雅黑" panose="020B0503020204020204" pitchFamily="34" charset="-122"/>
                  <a:ea typeface="微软雅黑" panose="020B0503020204020204" pitchFamily="34" charset="-122"/>
                </a:rPr>
                <a:t>技能，知识精英，</a:t>
              </a:r>
              <a:r>
                <a:rPr lang="en-US" altLang="zh-CN" sz="1200" dirty="0" smtClean="0">
                  <a:solidFill>
                    <a:schemeClr val="bg1"/>
                  </a:solidFill>
                  <a:latin typeface="微软雅黑" panose="020B0503020204020204" pitchFamily="34" charset="-122"/>
                  <a:ea typeface="微软雅黑" panose="020B0503020204020204" pitchFamily="34" charset="-122"/>
                </a:rPr>
                <a:t>Geek</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人</a:t>
              </a:r>
              <a:r>
                <a:rPr lang="zh-CN" altLang="en-US" sz="1200" dirty="0">
                  <a:solidFill>
                    <a:schemeClr val="bg1"/>
                  </a:solidFill>
                  <a:latin typeface="微软雅黑" panose="020B0503020204020204" pitchFamily="34" charset="-122"/>
                  <a:ea typeface="微软雅黑" panose="020B0503020204020204" pitchFamily="34" charset="-122"/>
                </a:rPr>
                <a:t>的高度，国家竞争力</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5144610" y="3231969"/>
              <a:ext cx="4193336" cy="480868"/>
            </a:xfrm>
            <a:prstGeom prst="rect">
              <a:avLst/>
            </a:prstGeom>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常规知识</a:t>
              </a:r>
              <a:r>
                <a:rPr lang="zh-CN" altLang="en-US" sz="1200" dirty="0" smtClean="0">
                  <a:solidFill>
                    <a:schemeClr val="bg1"/>
                  </a:solidFill>
                  <a:latin typeface="微软雅黑" panose="020B0503020204020204" pitchFamily="34" charset="-122"/>
                  <a:ea typeface="微软雅黑" panose="020B0503020204020204" pitchFamily="34" charset="-122"/>
                </a:rPr>
                <a:t>，生活基础，普通劳动力；</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人</a:t>
              </a:r>
              <a:r>
                <a:rPr lang="zh-CN" altLang="en-US" sz="1200" dirty="0">
                  <a:solidFill>
                    <a:schemeClr val="bg1"/>
                  </a:solidFill>
                  <a:latin typeface="微软雅黑" panose="020B0503020204020204" pitchFamily="34" charset="-122"/>
                  <a:ea typeface="微软雅黑" panose="020B0503020204020204" pitchFamily="34" charset="-122"/>
                </a:rPr>
                <a:t>了解世界的基本</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aphicFrame>
          <p:nvGraphicFramePr>
            <p:cNvPr id="20" name="图示 19"/>
            <p:cNvGraphicFramePr/>
            <p:nvPr>
              <p:extLst>
                <p:ext uri="{D42A27DB-BD31-4B8C-83A1-F6EECF244321}">
                  <p14:modId xmlns:p14="http://schemas.microsoft.com/office/powerpoint/2010/main" val="2886714520"/>
                </p:ext>
              </p:extLst>
            </p:nvPr>
          </p:nvGraphicFramePr>
          <p:xfrm>
            <a:off x="7897787" y="1057024"/>
            <a:ext cx="3600400" cy="40569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 name="矩形 20"/>
            <p:cNvSpPr/>
            <p:nvPr/>
          </p:nvSpPr>
          <p:spPr>
            <a:xfrm>
              <a:off x="8674245" y="1095462"/>
              <a:ext cx="2156653" cy="897619"/>
            </a:xfrm>
            <a:prstGeom prst="rect">
              <a:avLst/>
            </a:prstGeom>
          </p:spPr>
          <p:txBody>
            <a:bodyPr wrap="none">
              <a:spAutoFit/>
            </a:bodyPr>
            <a:lstStyle/>
            <a:p>
              <a:pPr algn="ctr">
                <a:spcBef>
                  <a:spcPct val="50000"/>
                </a:spcBef>
                <a:buClr>
                  <a:srgbClr val="1C1C1C"/>
                </a:buClr>
                <a:defRPr/>
              </a:pPr>
              <a:r>
                <a:rPr lang="zh-CN" altLang="en-US" sz="2000" b="1" kern="0" dirty="0" smtClean="0">
                  <a:solidFill>
                    <a:schemeClr val="bg1"/>
                  </a:solidFill>
                  <a:latin typeface="微软雅黑" pitchFamily="34" charset="-122"/>
                  <a:ea typeface="微软雅黑" pitchFamily="34" charset="-122"/>
                </a:rPr>
                <a:t>国家核心创造力</a:t>
              </a:r>
              <a:endParaRPr lang="en-US" altLang="zh-CN" sz="2000" b="1" kern="0" dirty="0" smtClean="0">
                <a:solidFill>
                  <a:schemeClr val="bg1"/>
                </a:solidFill>
                <a:latin typeface="微软雅黑" pitchFamily="34" charset="-122"/>
                <a:ea typeface="微软雅黑" pitchFamily="34" charset="-122"/>
              </a:endParaRPr>
            </a:p>
            <a:p>
              <a:pPr algn="ctr">
                <a:spcBef>
                  <a:spcPct val="50000"/>
                </a:spcBef>
                <a:buClr>
                  <a:srgbClr val="1C1C1C"/>
                </a:buClr>
                <a:defRPr/>
              </a:pPr>
              <a:r>
                <a:rPr lang="zh-CN" altLang="en-US" sz="2000" b="1" kern="0" dirty="0" smtClean="0">
                  <a:solidFill>
                    <a:schemeClr val="bg1"/>
                  </a:solidFill>
                  <a:latin typeface="微软雅黑" pitchFamily="34" charset="-122"/>
                  <a:ea typeface="微软雅黑" pitchFamily="34" charset="-122"/>
                </a:rPr>
                <a:t>与竞争力</a:t>
              </a:r>
              <a:endParaRPr lang="en-US" altLang="zh-CN" sz="2000" b="1" kern="0" dirty="0">
                <a:solidFill>
                  <a:schemeClr val="bg1"/>
                </a:solidFill>
                <a:latin typeface="微软雅黑" pitchFamily="34" charset="-122"/>
                <a:ea typeface="微软雅黑" pitchFamily="34" charset="-122"/>
              </a:endParaRPr>
            </a:p>
          </p:txBody>
        </p:sp>
        <p:sp>
          <p:nvSpPr>
            <p:cNvPr id="22" name="矩形 21"/>
            <p:cNvSpPr/>
            <p:nvPr/>
          </p:nvSpPr>
          <p:spPr>
            <a:xfrm>
              <a:off x="9262711" y="2308891"/>
              <a:ext cx="1039216" cy="1966213"/>
            </a:xfrm>
            <a:prstGeom prst="rect">
              <a:avLst/>
            </a:prstGeom>
          </p:spPr>
          <p:txBody>
            <a:bodyPr vert="eaVert" wrap="none">
              <a:spAutoFit/>
            </a:bodyPr>
            <a:lstStyle/>
            <a:p>
              <a:pPr algn="ctr">
                <a:spcBef>
                  <a:spcPct val="50000"/>
                </a:spcBef>
                <a:buClr>
                  <a:srgbClr val="1C1C1C"/>
                </a:buClr>
                <a:defRPr/>
              </a:pPr>
              <a:r>
                <a:rPr lang="zh-CN" altLang="en-US" sz="2000" b="1" kern="0" dirty="0" smtClean="0">
                  <a:solidFill>
                    <a:schemeClr val="bg1"/>
                  </a:solidFill>
                  <a:latin typeface="微软雅黑" pitchFamily="34" charset="-122"/>
                  <a:ea typeface="微软雅黑" pitchFamily="34" charset="-122"/>
                </a:rPr>
                <a:t>世界工厂与</a:t>
              </a:r>
              <a:endParaRPr lang="en-US" altLang="zh-CN" sz="2000" b="1" kern="0" dirty="0" smtClean="0">
                <a:solidFill>
                  <a:schemeClr val="bg1"/>
                </a:solidFill>
                <a:latin typeface="微软雅黑" pitchFamily="34" charset="-122"/>
                <a:ea typeface="微软雅黑" pitchFamily="34" charset="-122"/>
              </a:endParaRPr>
            </a:p>
            <a:p>
              <a:pPr algn="ctr">
                <a:spcBef>
                  <a:spcPct val="50000"/>
                </a:spcBef>
                <a:buClr>
                  <a:srgbClr val="1C1C1C"/>
                </a:buClr>
                <a:defRPr/>
              </a:pPr>
              <a:r>
                <a:rPr lang="zh-CN" altLang="en-US" sz="2000" b="1" kern="0" dirty="0" smtClean="0">
                  <a:solidFill>
                    <a:schemeClr val="bg1"/>
                  </a:solidFill>
                  <a:latin typeface="微软雅黑" pitchFamily="34" charset="-122"/>
                  <a:ea typeface="微软雅黑" pitchFamily="34" charset="-122"/>
                </a:rPr>
                <a:t>国家基本竞争力</a:t>
              </a:r>
              <a:endParaRPr lang="en-US" altLang="zh-CN" sz="2000" b="1" kern="0" dirty="0">
                <a:solidFill>
                  <a:schemeClr val="bg1"/>
                </a:solidFill>
                <a:latin typeface="微软雅黑" pitchFamily="34" charset="-122"/>
                <a:ea typeface="微软雅黑" pitchFamily="34" charset="-122"/>
              </a:endParaRPr>
            </a:p>
          </p:txBody>
        </p:sp>
        <p:sp>
          <p:nvSpPr>
            <p:cNvPr id="23" name="矩形 22"/>
            <p:cNvSpPr/>
            <p:nvPr/>
          </p:nvSpPr>
          <p:spPr>
            <a:xfrm>
              <a:off x="11143152" y="1996051"/>
              <a:ext cx="670462" cy="1966213"/>
            </a:xfrm>
            <a:prstGeom prst="rect">
              <a:avLst/>
            </a:prstGeom>
            <a:noFill/>
          </p:spPr>
          <p:txBody>
            <a:bodyPr vert="eaVert" wrap="none" lIns="91440" tIns="45720" rIns="91440" bIns="45720">
              <a:spAutoFit/>
            </a:bodyPr>
            <a:lstStyle/>
            <a:p>
              <a:pPr algn="ctr"/>
              <a:r>
                <a:rPr lang="zh-CN" altLang="en-US" sz="2800" b="1" dirty="0" smtClean="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国家竞争力</a:t>
              </a:r>
              <a:endParaRPr lang="zh-CN" altLang="en-US" sz="2800" b="1" cap="none" spc="0" dirty="0">
                <a:ln w="0"/>
                <a:solidFill>
                  <a:srgbClr val="FFC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grpSp>
      <p:sp>
        <p:nvSpPr>
          <p:cNvPr id="2" name="矩形 1"/>
          <p:cNvSpPr/>
          <p:nvPr/>
        </p:nvSpPr>
        <p:spPr>
          <a:xfrm>
            <a:off x="432076" y="5591775"/>
            <a:ext cx="11642175" cy="646331"/>
          </a:xfrm>
          <a:prstGeom prst="rect">
            <a:avLst/>
          </a:prstGeom>
        </p:spPr>
        <p:txBody>
          <a:bodyPr wrap="squar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高等教育</a:t>
            </a:r>
            <a:r>
              <a:rPr lang="zh-CN" altLang="en-US" sz="1800" b="1" dirty="0">
                <a:solidFill>
                  <a:schemeClr val="bg1"/>
                </a:solidFill>
                <a:latin typeface="微软雅黑" panose="020B0503020204020204" pitchFamily="34" charset="-122"/>
                <a:ea typeface="微软雅黑" panose="020B0503020204020204" pitchFamily="34" charset="-122"/>
              </a:rPr>
              <a:t>推动新技术的研发，并推动企业主采用更先进的技术</a:t>
            </a:r>
            <a:r>
              <a:rPr lang="zh-CN" altLang="en-US" sz="1800" b="1" dirty="0" smtClean="0">
                <a:solidFill>
                  <a:schemeClr val="bg1"/>
                </a:solidFill>
                <a:latin typeface="微软雅黑" panose="020B0503020204020204" pitchFamily="34" charset="-122"/>
                <a:ea typeface="微软雅黑" panose="020B0503020204020204" pitchFamily="34" charset="-122"/>
              </a:rPr>
              <a:t>。国家竞争力核心更多的取决于高等教育。</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800" b="1" dirty="0" smtClean="0">
                <a:solidFill>
                  <a:schemeClr val="bg1"/>
                </a:solidFill>
                <a:latin typeface="微软雅黑" panose="020B0503020204020204" pitchFamily="34" charset="-122"/>
                <a:ea typeface="微软雅黑" panose="020B0503020204020204" pitchFamily="34" charset="-122"/>
              </a:rPr>
              <a:t>当</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有用的知识</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、快速的技术扩张相结合时，知识精英作为另一种重要的人力资本形式将影响长期的经济增长。</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4393484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3"/>
          <p:cNvSpPr/>
          <p:nvPr/>
        </p:nvSpPr>
        <p:spPr bwMode="auto">
          <a:xfrm>
            <a:off x="719745" y="4198057"/>
            <a:ext cx="2400822" cy="1536526"/>
          </a:xfrm>
          <a:prstGeom prst="rect">
            <a:avLst/>
          </a:prstGeom>
          <a:solidFill>
            <a:schemeClr val="bg1"/>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lIns="16841" tIns="8423" rIns="16841" bIns="8423" anchor="ctr" anchorCtr="1"/>
          <a:lstStyle/>
          <a:p>
            <a:pPr defTabSz="587812" eaLnBrk="0" hangingPunct="0">
              <a:buSzPct val="60000"/>
              <a:defRPr/>
            </a:pPr>
            <a:endParaRPr lang="zh-CN" altLang="en-US" sz="1800" b="1" dirty="0">
              <a:solidFill>
                <a:schemeClr val="tx1"/>
              </a:solidFill>
              <a:latin typeface="微软雅黑" pitchFamily="34" charset="-122"/>
              <a:ea typeface="微软雅黑" pitchFamily="34" charset="-122"/>
              <a:cs typeface="Arial" pitchFamily="34" charset="0"/>
            </a:endParaRPr>
          </a:p>
        </p:txBody>
      </p:sp>
      <p:sp>
        <p:nvSpPr>
          <p:cNvPr id="13" name="圆角矩形 3"/>
          <p:cNvSpPr/>
          <p:nvPr/>
        </p:nvSpPr>
        <p:spPr bwMode="auto">
          <a:xfrm>
            <a:off x="3504699" y="4198057"/>
            <a:ext cx="8162796" cy="1536526"/>
          </a:xfrm>
          <a:prstGeom prst="rect">
            <a:avLst/>
          </a:prstGeom>
          <a:solidFill>
            <a:schemeClr val="bg1"/>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lIns="16841" tIns="8423" rIns="16841" bIns="8423" anchor="ctr" anchorCtr="1"/>
          <a:lstStyle/>
          <a:p>
            <a:pPr defTabSz="587812" eaLnBrk="0" hangingPunct="0">
              <a:buSzPct val="60000"/>
              <a:defRPr/>
            </a:pPr>
            <a:endParaRPr lang="zh-CN" altLang="en-US" sz="1800" b="1" dirty="0">
              <a:solidFill>
                <a:schemeClr val="tx1"/>
              </a:solidFill>
              <a:latin typeface="微软雅黑" pitchFamily="34" charset="-122"/>
              <a:ea typeface="微软雅黑" pitchFamily="34" charset="-122"/>
              <a:cs typeface="Arial" pitchFamily="34" charset="0"/>
            </a:endParaRPr>
          </a:p>
        </p:txBody>
      </p:sp>
      <p:sp>
        <p:nvSpPr>
          <p:cNvPr id="12290" name="Rectangle 2"/>
          <p:cNvSpPr>
            <a:spLocks noGrp="1" noChangeArrowheads="1"/>
          </p:cNvSpPr>
          <p:nvPr>
            <p:ph type="title"/>
          </p:nvPr>
        </p:nvSpPr>
        <p:spPr>
          <a:xfrm>
            <a:off x="431646" y="438991"/>
            <a:ext cx="11432782" cy="553998"/>
          </a:xfrm>
        </p:spPr>
        <p:txBody>
          <a:bodyPr vert="horz" wrap="square" lIns="0" tIns="0" rIns="0" bIns="0" rtlCol="0" anchor="ctr">
            <a:spAutoFit/>
          </a:bodyPr>
          <a:lstStyle/>
          <a:p>
            <a:pPr lvl="2" algn="l" rtl="0">
              <a:spcBef>
                <a:spcPct val="0"/>
              </a:spcBef>
              <a:defRPr/>
            </a:pPr>
            <a:r>
              <a:rPr kumimoji="1" lang="zh-CN" altLang="en-US" sz="3600" b="1" kern="1200"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应急指挥中心</a:t>
            </a:r>
            <a:endParaRPr kumimoji="1" lang="zh-CN" altLang="en-US" sz="3600" b="1" kern="1200"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FrutigerNext LT Regular" pitchFamily="34" charset="0"/>
            </a:endParaRPr>
          </a:p>
        </p:txBody>
      </p:sp>
      <p:pic>
        <p:nvPicPr>
          <p:cNvPr id="54" name="Picture 3" descr="D:\1 work\5 视讯产品\3 智真\各项目进展\10 IMAX智真\培训材料\20140618_MAX PRESENCE培训\2X7.jpg"/>
          <p:cNvPicPr>
            <a:picLocks noChangeAspect="1" noChangeArrowheads="1"/>
          </p:cNvPicPr>
          <p:nvPr/>
        </p:nvPicPr>
        <p:blipFill>
          <a:blip r:embed="rId3" cstate="screen"/>
          <a:srcRect/>
          <a:stretch>
            <a:fillRect/>
          </a:stretch>
        </p:blipFill>
        <p:spPr bwMode="auto">
          <a:xfrm>
            <a:off x="335614" y="1701202"/>
            <a:ext cx="11618925" cy="2013111"/>
          </a:xfrm>
          <a:prstGeom prst="rect">
            <a:avLst/>
          </a:prstGeom>
          <a:noFill/>
        </p:spPr>
      </p:pic>
      <p:sp>
        <p:nvSpPr>
          <p:cNvPr id="55" name="矩形 54"/>
          <p:cNvSpPr/>
          <p:nvPr/>
        </p:nvSpPr>
        <p:spPr>
          <a:xfrm>
            <a:off x="719745" y="4148489"/>
            <a:ext cx="2400822" cy="1200329"/>
          </a:xfrm>
          <a:prstGeom prst="rect">
            <a:avLst/>
          </a:prstGeom>
        </p:spPr>
        <p:txBody>
          <a:bodyPr wrap="square">
            <a:spAutoFit/>
          </a:bodyPr>
          <a:lstStyle/>
          <a:p>
            <a:r>
              <a:rPr lang="zh-CN" altLang="en-US" sz="1800" dirty="0">
                <a:latin typeface="微软雅黑" pitchFamily="34" charset="-122"/>
                <a:ea typeface="微软雅黑" pitchFamily="34" charset="-122"/>
              </a:rPr>
              <a:t>屏幕组合：</a:t>
            </a:r>
            <a:endParaRPr lang="en-US" altLang="zh-CN" sz="1800" dirty="0">
              <a:latin typeface="微软雅黑" pitchFamily="34" charset="-122"/>
              <a:ea typeface="微软雅黑" pitchFamily="34" charset="-122"/>
            </a:endParaRPr>
          </a:p>
          <a:p>
            <a:r>
              <a:rPr lang="en-US" altLang="zh-CN" sz="1800" dirty="0">
                <a:latin typeface="微软雅黑" pitchFamily="34" charset="-122"/>
                <a:ea typeface="微软雅黑" pitchFamily="34" charset="-122"/>
              </a:rPr>
              <a:t>2*5</a:t>
            </a:r>
            <a:r>
              <a:rPr lang="en-US" altLang="zh-CN" sz="1800" b="1" dirty="0">
                <a:latin typeface="微软雅黑" pitchFamily="34" charset="-122"/>
                <a:ea typeface="微软雅黑" pitchFamily="34" charset="-122"/>
              </a:rPr>
              <a:t> </a:t>
            </a:r>
            <a:r>
              <a:rPr lang="en-US" altLang="zh-CN" sz="1800" dirty="0">
                <a:latin typeface="微软雅黑" pitchFamily="34" charset="-122"/>
                <a:ea typeface="微软雅黑" pitchFamily="34" charset="-122"/>
              </a:rPr>
              <a:t>,  2*6 , 2*7</a:t>
            </a:r>
          </a:p>
          <a:p>
            <a:r>
              <a:rPr lang="en-US" altLang="zh-CN" sz="1800" dirty="0">
                <a:latin typeface="微软雅黑" pitchFamily="34" charset="-122"/>
                <a:ea typeface="微软雅黑" pitchFamily="34" charset="-122"/>
              </a:rPr>
              <a:t>3*6</a:t>
            </a:r>
            <a:r>
              <a:rPr lang="zh-CN" altLang="en-US" sz="1800" dirty="0">
                <a:latin typeface="微软雅黑" pitchFamily="34" charset="-122"/>
                <a:ea typeface="微软雅黑" pitchFamily="34" charset="-122"/>
              </a:rPr>
              <a:t>，</a:t>
            </a:r>
            <a:r>
              <a:rPr lang="en-US" altLang="zh-CN" sz="1800" dirty="0">
                <a:latin typeface="微软雅黑" pitchFamily="34" charset="-122"/>
                <a:ea typeface="微软雅黑" pitchFamily="34" charset="-122"/>
              </a:rPr>
              <a:t>3*8</a:t>
            </a:r>
          </a:p>
          <a:p>
            <a:r>
              <a:rPr lang="en-US" altLang="zh-CN" sz="1800" dirty="0">
                <a:latin typeface="微软雅黑" pitchFamily="34" charset="-122"/>
                <a:ea typeface="微软雅黑" pitchFamily="34" charset="-122"/>
              </a:rPr>
              <a:t>4</a:t>
            </a:r>
            <a:r>
              <a:rPr lang="zh-CN" altLang="en-US" sz="1800" dirty="0">
                <a:latin typeface="微软雅黑" pitchFamily="34" charset="-122"/>
                <a:ea typeface="微软雅黑" pitchFamily="34" charset="-122"/>
              </a:rPr>
              <a:t>*</a:t>
            </a:r>
            <a:r>
              <a:rPr lang="en-US" altLang="zh-CN" sz="1800" dirty="0">
                <a:latin typeface="微软雅黑" pitchFamily="34" charset="-122"/>
                <a:ea typeface="微软雅黑" pitchFamily="34" charset="-122"/>
              </a:rPr>
              <a:t>8</a:t>
            </a:r>
            <a:endParaRPr lang="zh-CN" altLang="en-US" sz="1800" dirty="0">
              <a:latin typeface="微软雅黑" pitchFamily="34" charset="-122"/>
              <a:ea typeface="微软雅黑" pitchFamily="34" charset="-122"/>
            </a:endParaRPr>
          </a:p>
        </p:txBody>
      </p:sp>
      <p:sp>
        <p:nvSpPr>
          <p:cNvPr id="56" name="矩形 55"/>
          <p:cNvSpPr/>
          <p:nvPr/>
        </p:nvSpPr>
        <p:spPr>
          <a:xfrm>
            <a:off x="3408666" y="4148489"/>
            <a:ext cx="8258829" cy="923330"/>
          </a:xfrm>
          <a:prstGeom prst="rect">
            <a:avLst/>
          </a:prstGeom>
        </p:spPr>
        <p:txBody>
          <a:bodyPr wrap="square">
            <a:spAutoFit/>
          </a:bodyPr>
          <a:lstStyle/>
          <a:p>
            <a:r>
              <a:rPr lang="zh-CN" altLang="en-US" sz="1800" dirty="0">
                <a:latin typeface="微软雅黑" pitchFamily="34" charset="-122"/>
                <a:ea typeface="微软雅黑" pitchFamily="34" charset="-122"/>
              </a:rPr>
              <a:t>融合：会诊会商，设备显示</a:t>
            </a:r>
            <a:r>
              <a:rPr lang="zh-CN" altLang="en-US" sz="1800" dirty="0" smtClean="0">
                <a:latin typeface="微软雅黑" pitchFamily="34" charset="-122"/>
                <a:ea typeface="微软雅黑" pitchFamily="34" charset="-122"/>
              </a:rPr>
              <a:t>，教育数据</a:t>
            </a:r>
            <a:r>
              <a:rPr lang="zh-CN" altLang="en-US" sz="1800" dirty="0">
                <a:latin typeface="微软雅黑" pitchFamily="34" charset="-122"/>
                <a:ea typeface="微软雅黑" pitchFamily="34" charset="-122"/>
              </a:rPr>
              <a:t>，视频监控，应急通讯画面，语音</a:t>
            </a:r>
            <a:endParaRPr lang="en-US" altLang="zh-CN" sz="1800" dirty="0">
              <a:latin typeface="微软雅黑" pitchFamily="34" charset="-122"/>
              <a:ea typeface="微软雅黑" pitchFamily="34" charset="-122"/>
            </a:endParaRPr>
          </a:p>
          <a:p>
            <a:r>
              <a:rPr lang="zh-CN" altLang="en-US" sz="1800" dirty="0">
                <a:latin typeface="微软雅黑" pitchFamily="34" charset="-122"/>
                <a:ea typeface="微软雅黑" pitchFamily="34" charset="-122"/>
              </a:rPr>
              <a:t>会场：显示路数无限制</a:t>
            </a:r>
            <a:endParaRPr lang="en-US" altLang="zh-CN" sz="1800" dirty="0">
              <a:latin typeface="微软雅黑" pitchFamily="34" charset="-122"/>
              <a:ea typeface="微软雅黑" pitchFamily="34" charset="-122"/>
            </a:endParaRPr>
          </a:p>
          <a:p>
            <a:r>
              <a:rPr lang="zh-CN" altLang="en-US" sz="1800" dirty="0">
                <a:latin typeface="微软雅黑" pitchFamily="34" charset="-122"/>
                <a:ea typeface="微软雅黑" pitchFamily="34" charset="-122"/>
              </a:rPr>
              <a:t>适合场景</a:t>
            </a:r>
            <a:r>
              <a:rPr lang="zh-CN" altLang="en-US" sz="1800" dirty="0" smtClean="0">
                <a:latin typeface="微软雅黑" pitchFamily="34" charset="-122"/>
                <a:ea typeface="微软雅黑" pitchFamily="34" charset="-122"/>
              </a:rPr>
              <a:t>：远程教学大</a:t>
            </a:r>
            <a:r>
              <a:rPr lang="zh-CN" altLang="en-US" sz="1800" dirty="0">
                <a:latin typeface="微软雅黑" pitchFamily="34" charset="-122"/>
                <a:ea typeface="微软雅黑" pitchFamily="34" charset="-122"/>
              </a:rPr>
              <a:t>教室，</a:t>
            </a:r>
            <a:r>
              <a:rPr lang="zh-CN" altLang="en-US" sz="1800" dirty="0" smtClean="0">
                <a:latin typeface="微软雅黑" pitchFamily="34" charset="-122"/>
                <a:ea typeface="微软雅黑" pitchFamily="34" charset="-122"/>
              </a:rPr>
              <a:t>大型</a:t>
            </a:r>
            <a:r>
              <a:rPr lang="zh-CN" altLang="en-US" sz="1800" dirty="0">
                <a:latin typeface="微软雅黑" pitchFamily="34" charset="-122"/>
                <a:ea typeface="微软雅黑" pitchFamily="34" charset="-122"/>
              </a:rPr>
              <a:t>会议</a:t>
            </a:r>
            <a:r>
              <a:rPr lang="zh-CN" altLang="en-US" sz="1800" dirty="0" smtClean="0">
                <a:latin typeface="微软雅黑" pitchFamily="34" charset="-122"/>
                <a:ea typeface="微软雅黑" pitchFamily="34" charset="-122"/>
              </a:rPr>
              <a:t>中心，平安校园应急</a:t>
            </a:r>
            <a:r>
              <a:rPr lang="zh-CN" altLang="en-US" sz="1800" dirty="0">
                <a:latin typeface="微软雅黑" pitchFamily="34" charset="-122"/>
                <a:ea typeface="微软雅黑" pitchFamily="34" charset="-122"/>
              </a:rPr>
              <a:t>中心</a:t>
            </a:r>
            <a:endParaRPr lang="en-US" altLang="zh-CN" sz="1800" dirty="0">
              <a:latin typeface="微软雅黑" pitchFamily="34" charset="-122"/>
              <a:ea typeface="微软雅黑" pitchFamily="34" charset="-122"/>
            </a:endParaRPr>
          </a:p>
        </p:txBody>
      </p:sp>
    </p:spTree>
    <p:extLst>
      <p:ext uri="{BB962C8B-B14F-4D97-AF65-F5344CB8AC3E}">
        <p14:creationId xmlns:p14="http://schemas.microsoft.com/office/powerpoint/2010/main" val="4203050723"/>
      </p:ext>
    </p:extLst>
  </p:cSld>
  <p:clrMapOvr>
    <a:masterClrMapping/>
  </p:clrMapOvr>
  <p:transition advClick="0">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直接连接符 52"/>
          <p:cNvCxnSpPr/>
          <p:nvPr/>
        </p:nvCxnSpPr>
        <p:spPr bwMode="auto">
          <a:xfrm>
            <a:off x="9549801" y="1352711"/>
            <a:ext cx="0" cy="8638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矩形 9"/>
          <p:cNvSpPr/>
          <p:nvPr/>
        </p:nvSpPr>
        <p:spPr bwMode="auto">
          <a:xfrm>
            <a:off x="717781" y="5557538"/>
            <a:ext cx="6692594" cy="48482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zh-CN" sz="3201" b="1" dirty="0">
                <a:solidFill>
                  <a:srgbClr val="FFFFFF"/>
                </a:solidFill>
                <a:latin typeface="微软雅黑" pitchFamily="34" charset="-122"/>
                <a:ea typeface="微软雅黑" pitchFamily="34" charset="-122"/>
              </a:rPr>
              <a:t>HCE</a:t>
            </a:r>
            <a:r>
              <a:rPr lang="zh-CN" altLang="en-US" sz="3201" b="1" dirty="0">
                <a:solidFill>
                  <a:srgbClr val="FFFFFF"/>
                </a:solidFill>
                <a:latin typeface="微软雅黑" pitchFamily="34" charset="-122"/>
                <a:ea typeface="微软雅黑" pitchFamily="34" charset="-122"/>
              </a:rPr>
              <a:t>卡模拟</a:t>
            </a:r>
          </a:p>
        </p:txBody>
      </p:sp>
      <p:sp>
        <p:nvSpPr>
          <p:cNvPr id="11" name="矩形 10"/>
          <p:cNvSpPr/>
          <p:nvPr/>
        </p:nvSpPr>
        <p:spPr bwMode="auto">
          <a:xfrm>
            <a:off x="7410375" y="5557538"/>
            <a:ext cx="1877919" cy="48482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3201" b="1" dirty="0">
                <a:solidFill>
                  <a:srgbClr val="FFFFFF"/>
                </a:solidFill>
                <a:latin typeface="微软雅黑" panose="020B0503020204020204" pitchFamily="34" charset="-122"/>
                <a:ea typeface="微软雅黑" panose="020B0503020204020204" pitchFamily="34" charset="-122"/>
              </a:rPr>
              <a:t>扫码付款</a:t>
            </a:r>
          </a:p>
        </p:txBody>
      </p:sp>
      <p:sp>
        <p:nvSpPr>
          <p:cNvPr id="12" name="矩形 35"/>
          <p:cNvSpPr>
            <a:spLocks noChangeArrowheads="1"/>
          </p:cNvSpPr>
          <p:nvPr/>
        </p:nvSpPr>
        <p:spPr bwMode="auto">
          <a:xfrm>
            <a:off x="9279237" y="5557538"/>
            <a:ext cx="1896972" cy="484828"/>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72017" rIns="7201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201" b="1" dirty="0">
                <a:solidFill>
                  <a:srgbClr val="FFFFFF"/>
                </a:solidFill>
                <a:latin typeface="微软雅黑" panose="020B0503020204020204" pitchFamily="34" charset="-122"/>
                <a:ea typeface="微软雅黑" panose="020B0503020204020204" pitchFamily="34" charset="-122"/>
              </a:rPr>
              <a:t>扫码认证</a:t>
            </a:r>
          </a:p>
        </p:txBody>
      </p:sp>
      <p:cxnSp>
        <p:nvCxnSpPr>
          <p:cNvPr id="13" name="直接连接符 12"/>
          <p:cNvCxnSpPr/>
          <p:nvPr/>
        </p:nvCxnSpPr>
        <p:spPr bwMode="auto">
          <a:xfrm>
            <a:off x="1507481" y="1448135"/>
            <a:ext cx="0" cy="863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bwMode="auto">
          <a:xfrm>
            <a:off x="4291757" y="1369161"/>
            <a:ext cx="0" cy="863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bwMode="auto">
          <a:xfrm>
            <a:off x="6932196" y="1388215"/>
            <a:ext cx="0" cy="8638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Freeform 5"/>
          <p:cNvSpPr>
            <a:spLocks/>
          </p:cNvSpPr>
          <p:nvPr>
            <p:custDataLst>
              <p:tags r:id="rId1"/>
            </p:custDataLst>
          </p:nvPr>
        </p:nvSpPr>
        <p:spPr bwMode="blackWhite">
          <a:xfrm>
            <a:off x="717781" y="1291466"/>
            <a:ext cx="10875788" cy="768529"/>
          </a:xfrm>
          <a:custGeom>
            <a:avLst/>
            <a:gdLst/>
            <a:ahLst/>
            <a:cxnLst>
              <a:cxn ang="0">
                <a:pos x="0" y="0"/>
              </a:cxn>
              <a:cxn ang="0">
                <a:pos x="2278" y="0"/>
              </a:cxn>
              <a:cxn ang="0">
                <a:pos x="2382" y="288"/>
              </a:cxn>
              <a:cxn ang="0">
                <a:pos x="2278" y="576"/>
              </a:cxn>
              <a:cxn ang="0">
                <a:pos x="0" y="576"/>
              </a:cxn>
              <a:cxn ang="0">
                <a:pos x="0" y="288"/>
              </a:cxn>
              <a:cxn ang="0">
                <a:pos x="0" y="0"/>
              </a:cxn>
            </a:cxnLst>
            <a:rect l="0" t="0" r="r" b="b"/>
            <a:pathLst>
              <a:path w="2382" h="576">
                <a:moveTo>
                  <a:pt x="0" y="0"/>
                </a:moveTo>
                <a:lnTo>
                  <a:pt x="2278" y="0"/>
                </a:lnTo>
                <a:lnTo>
                  <a:pt x="2382" y="288"/>
                </a:lnTo>
                <a:lnTo>
                  <a:pt x="2278" y="576"/>
                </a:lnTo>
                <a:lnTo>
                  <a:pt x="0" y="576"/>
                </a:lnTo>
                <a:lnTo>
                  <a:pt x="0" y="288"/>
                </a:lnTo>
                <a:lnTo>
                  <a:pt x="0" y="0"/>
                </a:lnTo>
                <a:close/>
              </a:path>
            </a:pathLst>
          </a:custGeom>
          <a:solidFill>
            <a:srgbClr val="00B050"/>
          </a:solidFill>
          <a:ln>
            <a:noFill/>
            <a:headEnd/>
            <a:tailEnd/>
          </a:ln>
          <a:effectLst/>
        </p:spPr>
        <p:style>
          <a:lnRef idx="1">
            <a:schemeClr val="accent3"/>
          </a:lnRef>
          <a:fillRef idx="2">
            <a:schemeClr val="accent3"/>
          </a:fillRef>
          <a:effectRef idx="1">
            <a:schemeClr val="accent3"/>
          </a:effectRef>
          <a:fontRef idx="minor">
            <a:schemeClr val="dk1"/>
          </a:fontRef>
        </p:style>
        <p:txBody>
          <a:bodyPr wrap="none" lIns="60974" tIns="0" rIns="60974" bIns="0" anchor="ctr"/>
          <a:lstStyle/>
          <a:p>
            <a:pPr>
              <a:defRPr/>
            </a:pPr>
            <a:endParaRPr lang="zh-CN" altLang="en-US" sz="3201">
              <a:latin typeface="微软雅黑" panose="020B0503020204020204" pitchFamily="34" charset="-122"/>
              <a:ea typeface="微软雅黑" panose="020B0503020204020204" pitchFamily="34" charset="-122"/>
            </a:endParaRPr>
          </a:p>
        </p:txBody>
      </p:sp>
      <p:sp>
        <p:nvSpPr>
          <p:cNvPr id="21" name="Rectangle 10"/>
          <p:cNvSpPr>
            <a:spLocks noChangeArrowheads="1"/>
          </p:cNvSpPr>
          <p:nvPr/>
        </p:nvSpPr>
        <p:spPr bwMode="auto">
          <a:xfrm>
            <a:off x="4542578" y="1409423"/>
            <a:ext cx="4149627" cy="49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87400">
              <a:defRPr>
                <a:solidFill>
                  <a:schemeClr val="tx1"/>
                </a:solidFill>
                <a:latin typeface="Arial" panose="020B0604020202020204" pitchFamily="34" charset="0"/>
                <a:ea typeface="宋体" panose="02010600030101010101" pitchFamily="2" charset="-122"/>
              </a:defRPr>
            </a:lvl1pPr>
            <a:lvl2pPr marL="742950" indent="-285750" defTabSz="787400">
              <a:defRPr>
                <a:solidFill>
                  <a:schemeClr val="tx1"/>
                </a:solidFill>
                <a:latin typeface="Arial" panose="020B0604020202020204" pitchFamily="34" charset="0"/>
                <a:ea typeface="宋体" panose="02010600030101010101" pitchFamily="2" charset="-122"/>
              </a:defRPr>
            </a:lvl2pPr>
            <a:lvl3pPr marL="1143000" indent="-228600" defTabSz="787400">
              <a:defRPr>
                <a:solidFill>
                  <a:schemeClr val="tx1"/>
                </a:solidFill>
                <a:latin typeface="Arial" panose="020B0604020202020204" pitchFamily="34" charset="0"/>
                <a:ea typeface="宋体" panose="02010600030101010101" pitchFamily="2" charset="-122"/>
              </a:defRPr>
            </a:lvl3pPr>
            <a:lvl4pPr marL="1600200" indent="-228600" defTabSz="787400">
              <a:defRPr>
                <a:solidFill>
                  <a:schemeClr val="tx1"/>
                </a:solidFill>
                <a:latin typeface="Arial" panose="020B0604020202020204" pitchFamily="34" charset="0"/>
                <a:ea typeface="宋体" panose="02010600030101010101" pitchFamily="2" charset="-122"/>
              </a:defRPr>
            </a:lvl4pPr>
            <a:lvl5pPr marL="2057400" indent="-228600" defTabSz="787400">
              <a:defRPr>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SzPct val="120000"/>
            </a:pPr>
            <a:r>
              <a:rPr lang="en-US" altLang="zh-CN" sz="3201" b="1" dirty="0">
                <a:solidFill>
                  <a:schemeClr val="bg1"/>
                </a:solidFill>
                <a:latin typeface="微软雅黑" panose="020B0503020204020204" pitchFamily="34" charset="-122"/>
                <a:ea typeface="微软雅黑" panose="020B0503020204020204" pitchFamily="34" charset="-122"/>
              </a:rPr>
              <a:t>NFC</a:t>
            </a:r>
            <a:r>
              <a:rPr lang="zh-CN" altLang="en-US" sz="3201" b="1" dirty="0">
                <a:solidFill>
                  <a:schemeClr val="bg1"/>
                </a:solidFill>
                <a:latin typeface="微软雅黑" panose="020B0503020204020204" pitchFamily="34" charset="-122"/>
                <a:ea typeface="微软雅黑" panose="020B0503020204020204" pitchFamily="34" charset="-122"/>
              </a:rPr>
              <a:t>校园一卡通应用</a:t>
            </a:r>
            <a:endParaRPr lang="en-US" altLang="zh-CN" sz="3201"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90559" y="2228434"/>
            <a:ext cx="1697960" cy="3186320"/>
            <a:chOff x="2295509" y="1646238"/>
            <a:chExt cx="1273175" cy="2389187"/>
          </a:xfrm>
        </p:grpSpPr>
        <p:sp>
          <p:nvSpPr>
            <p:cNvPr id="26" name="矩形 25"/>
            <p:cNvSpPr/>
            <p:nvPr/>
          </p:nvSpPr>
          <p:spPr>
            <a:xfrm>
              <a:off x="2305034" y="1646238"/>
              <a:ext cx="1263650" cy="2389187"/>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27" name="文本框 44"/>
            <p:cNvSpPr txBox="1">
              <a:spLocks noChangeArrowheads="1"/>
            </p:cNvSpPr>
            <p:nvPr/>
          </p:nvSpPr>
          <p:spPr bwMode="auto">
            <a:xfrm>
              <a:off x="2305034" y="1784350"/>
              <a:ext cx="1255713" cy="346169"/>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chemeClr val="bg1"/>
                  </a:solidFill>
                  <a:latin typeface="微软雅黑" panose="020B0503020204020204" pitchFamily="34" charset="-122"/>
                  <a:ea typeface="微软雅黑" panose="020B0503020204020204" pitchFamily="34" charset="-122"/>
                </a:rPr>
                <a:t>金融服务</a:t>
              </a:r>
            </a:p>
          </p:txBody>
        </p:sp>
        <p:sp>
          <p:nvSpPr>
            <p:cNvPr id="28" name="文本框 45"/>
            <p:cNvSpPr txBox="1">
              <a:spLocks noChangeArrowheads="1"/>
            </p:cNvSpPr>
            <p:nvPr/>
          </p:nvSpPr>
          <p:spPr bwMode="auto">
            <a:xfrm>
              <a:off x="2295509" y="2149475"/>
              <a:ext cx="662528" cy="8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超市</a:t>
              </a: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商场</a:t>
              </a: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食堂</a:t>
              </a: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水电</a:t>
              </a:r>
            </a:p>
          </p:txBody>
        </p:sp>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147" y="3321050"/>
              <a:ext cx="12414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组合 51"/>
          <p:cNvGrpSpPr/>
          <p:nvPr/>
        </p:nvGrpSpPr>
        <p:grpSpPr>
          <a:xfrm>
            <a:off x="5958359" y="2252015"/>
            <a:ext cx="1863044" cy="3186320"/>
            <a:chOff x="3663976" y="1646238"/>
            <a:chExt cx="1396960" cy="2389187"/>
          </a:xfrm>
        </p:grpSpPr>
        <p:sp>
          <p:nvSpPr>
            <p:cNvPr id="29" name="矩形 28"/>
            <p:cNvSpPr/>
            <p:nvPr/>
          </p:nvSpPr>
          <p:spPr>
            <a:xfrm>
              <a:off x="3727434" y="1646238"/>
              <a:ext cx="1333502" cy="2389187"/>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30" name="文本框 47"/>
            <p:cNvSpPr txBox="1">
              <a:spLocks noChangeArrowheads="1"/>
            </p:cNvSpPr>
            <p:nvPr/>
          </p:nvSpPr>
          <p:spPr bwMode="auto">
            <a:xfrm>
              <a:off x="3727434" y="1784350"/>
              <a:ext cx="1333502" cy="346169"/>
            </a:xfrm>
            <a:prstGeom prst="rect">
              <a:avLst/>
            </a:prstGeom>
            <a:solidFill>
              <a:srgbClr val="00B050"/>
            </a:solidFill>
            <a:ln w="9525">
              <a:solidFill>
                <a:srgbClr val="00B050"/>
              </a:solidFill>
              <a:miter lim="800000"/>
              <a:headEnd/>
              <a:tailEnd/>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chemeClr val="bg1"/>
                  </a:solidFill>
                  <a:latin typeface="微软雅黑" panose="020B0503020204020204" pitchFamily="34" charset="-122"/>
                  <a:ea typeface="微软雅黑" panose="020B0503020204020204" pitchFamily="34" charset="-122"/>
                </a:rPr>
                <a:t>虚拟校园卡</a:t>
              </a:r>
            </a:p>
          </p:txBody>
        </p:sp>
        <p:sp>
          <p:nvSpPr>
            <p:cNvPr id="31" name="文本框 48"/>
            <p:cNvSpPr txBox="1">
              <a:spLocks noChangeArrowheads="1"/>
            </p:cNvSpPr>
            <p:nvPr/>
          </p:nvSpPr>
          <p:spPr bwMode="auto">
            <a:xfrm>
              <a:off x="3663976" y="2154238"/>
              <a:ext cx="816381"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扫码通</a:t>
              </a: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校园码</a:t>
              </a:r>
            </a:p>
          </p:txBody>
        </p:sp>
        <p:pic>
          <p:nvPicPr>
            <p:cNvPr id="43" name="图片 9" descr="应用2.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8547" y="3300413"/>
              <a:ext cx="12430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组合 50"/>
          <p:cNvGrpSpPr/>
          <p:nvPr/>
        </p:nvGrpSpPr>
        <p:grpSpPr>
          <a:xfrm>
            <a:off x="3525131" y="2247488"/>
            <a:ext cx="1697960" cy="3186320"/>
            <a:chOff x="5200632" y="1646238"/>
            <a:chExt cx="1273175" cy="2389187"/>
          </a:xfrm>
        </p:grpSpPr>
        <p:sp>
          <p:nvSpPr>
            <p:cNvPr id="32" name="矩形 31"/>
            <p:cNvSpPr/>
            <p:nvPr/>
          </p:nvSpPr>
          <p:spPr>
            <a:xfrm>
              <a:off x="5210157" y="1646238"/>
              <a:ext cx="1263650" cy="238918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grpSp>
          <p:nvGrpSpPr>
            <p:cNvPr id="50" name="组合 49"/>
            <p:cNvGrpSpPr/>
            <p:nvPr/>
          </p:nvGrpSpPr>
          <p:grpSpPr>
            <a:xfrm>
              <a:off x="5200632" y="1784350"/>
              <a:ext cx="1263650" cy="2236788"/>
              <a:chOff x="5200632" y="1784350"/>
              <a:chExt cx="1263650" cy="2236788"/>
            </a:xfrm>
          </p:grpSpPr>
          <p:sp>
            <p:nvSpPr>
              <p:cNvPr id="33" name="文本框 50"/>
              <p:cNvSpPr txBox="1">
                <a:spLocks noChangeArrowheads="1"/>
              </p:cNvSpPr>
              <p:nvPr/>
            </p:nvSpPr>
            <p:spPr bwMode="auto">
              <a:xfrm>
                <a:off x="5210157" y="1784350"/>
                <a:ext cx="1254125" cy="346169"/>
              </a:xfrm>
              <a:prstGeom prst="rect">
                <a:avLst/>
              </a:prstGeom>
              <a:solidFill>
                <a:srgbClr val="FFC000"/>
              </a:solidFill>
              <a:ln w="9525">
                <a:solidFill>
                  <a:srgbClr val="FFC000"/>
                </a:solidFill>
                <a:miter lim="800000"/>
                <a:headEnd/>
                <a:tailEnd/>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chemeClr val="bg1"/>
                    </a:solidFill>
                    <a:latin typeface="微软雅黑" panose="020B0503020204020204" pitchFamily="34" charset="-122"/>
                    <a:ea typeface="微软雅黑" panose="020B0503020204020204" pitchFamily="34" charset="-122"/>
                  </a:rPr>
                  <a:t>身份识别</a:t>
                </a:r>
              </a:p>
            </p:txBody>
          </p:sp>
          <p:sp>
            <p:nvSpPr>
              <p:cNvPr id="34" name="文本框 51"/>
              <p:cNvSpPr txBox="1">
                <a:spLocks noChangeArrowheads="1"/>
              </p:cNvSpPr>
              <p:nvPr/>
            </p:nvSpPr>
            <p:spPr bwMode="auto">
              <a:xfrm>
                <a:off x="5200632" y="2149475"/>
                <a:ext cx="862056" cy="6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42875" indent="-14287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通道认证</a:t>
                </a:r>
                <a:endParaRPr lang="en-US" altLang="zh-CN" sz="1600" dirty="0">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电子门禁</a:t>
                </a: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考勤签到</a:t>
                </a:r>
              </a:p>
            </p:txBody>
          </p:sp>
          <p:pic>
            <p:nvPicPr>
              <p:cNvPr id="44" name="Picture 12" descr="C:\Users\harrix\AppData\Roaming\Tencent\Users\3901868\QQ\WinTemp\RichOle\4)$VA@()[4ZPFASG`_VL8[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2857" y="3300413"/>
                <a:ext cx="1241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9" name="组合 48"/>
          <p:cNvGrpSpPr/>
          <p:nvPr/>
        </p:nvGrpSpPr>
        <p:grpSpPr>
          <a:xfrm>
            <a:off x="8694469" y="2232962"/>
            <a:ext cx="1702194" cy="3186320"/>
            <a:chOff x="6667440" y="1646238"/>
            <a:chExt cx="1276350" cy="2389187"/>
          </a:xfrm>
        </p:grpSpPr>
        <p:sp>
          <p:nvSpPr>
            <p:cNvPr id="35" name="矩形 34"/>
            <p:cNvSpPr/>
            <p:nvPr/>
          </p:nvSpPr>
          <p:spPr>
            <a:xfrm>
              <a:off x="6676965" y="1646238"/>
              <a:ext cx="1263650" cy="238918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36" name="文本框 53"/>
            <p:cNvSpPr txBox="1">
              <a:spLocks noChangeArrowheads="1"/>
            </p:cNvSpPr>
            <p:nvPr/>
          </p:nvSpPr>
          <p:spPr bwMode="auto">
            <a:xfrm>
              <a:off x="6689665" y="1733550"/>
              <a:ext cx="1254125" cy="346169"/>
            </a:xfrm>
            <a:prstGeom prst="rect">
              <a:avLst/>
            </a:prstGeom>
            <a:solidFill>
              <a:srgbClr val="FFC000"/>
            </a:solidFill>
            <a:ln w="9525">
              <a:solidFill>
                <a:srgbClr val="FFC000"/>
              </a:solidFill>
              <a:miter lim="800000"/>
              <a:headEnd/>
              <a:tailEnd/>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chemeClr val="bg1"/>
                  </a:solidFill>
                  <a:latin typeface="微软雅黑" panose="020B0503020204020204" pitchFamily="34" charset="-122"/>
                  <a:ea typeface="微软雅黑" panose="020B0503020204020204" pitchFamily="34" charset="-122"/>
                </a:rPr>
                <a:t>完美校园</a:t>
              </a:r>
            </a:p>
          </p:txBody>
        </p:sp>
        <p:sp>
          <p:nvSpPr>
            <p:cNvPr id="37" name="文本框 54"/>
            <p:cNvSpPr txBox="1">
              <a:spLocks noChangeArrowheads="1"/>
            </p:cNvSpPr>
            <p:nvPr/>
          </p:nvSpPr>
          <p:spPr bwMode="auto">
            <a:xfrm>
              <a:off x="6667440" y="2149475"/>
              <a:ext cx="862056" cy="9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42875" indent="-14287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消费记录</a:t>
              </a:r>
              <a:endParaRPr lang="en-US" altLang="zh-CN" sz="1600" dirty="0">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空中充值</a:t>
              </a:r>
              <a:endParaRPr lang="en-US" altLang="zh-CN" sz="1600" dirty="0">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自主管理</a:t>
              </a:r>
              <a:endParaRPr lang="en-US" altLang="zh-CN" sz="1600" dirty="0">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自主缴费</a:t>
              </a:r>
              <a:endParaRPr lang="en-US" altLang="zh-CN" sz="1600" dirty="0">
                <a:latin typeface="微软雅黑" panose="020B0503020204020204" pitchFamily="34" charset="-122"/>
                <a:ea typeface="微软雅黑" panose="020B0503020204020204" pitchFamily="34" charset="-122"/>
              </a:endParaRPr>
            </a:p>
            <a:p>
              <a:pPr>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p:pic>
          <p:nvPicPr>
            <p:cNvPr id="4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9665" y="3300413"/>
              <a:ext cx="1241425" cy="72072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7" name="文本框 46"/>
          <p:cNvSpPr txBox="1"/>
          <p:nvPr/>
        </p:nvSpPr>
        <p:spPr>
          <a:xfrm>
            <a:off x="360000" y="486000"/>
            <a:ext cx="5702202" cy="666977"/>
          </a:xfrm>
          <a:prstGeom prst="rect">
            <a:avLst/>
          </a:prstGeom>
        </p:spPr>
        <p:txBody>
          <a:bodyPr vert="horz" lIns="81638" tIns="40819" rIns="81638" bIns="40819" rtlCol="0" anchor="ctr">
            <a:noAutofit/>
          </a:bodyPr>
          <a:lstStyle>
            <a:defPPr>
              <a:defRPr lang="zh-CN"/>
            </a:defPPr>
            <a:lvl1pPr defTabSz="914400">
              <a:spcBef>
                <a:spcPct val="0"/>
              </a:spcBef>
              <a:defRPr kumimoji="1" sz="3600" b="1">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defRPr>
            </a:lvl1pPr>
          </a:lstStyle>
          <a:p>
            <a:r>
              <a:rPr lang="en-US" altLang="zh-CN" dirty="0"/>
              <a:t>NFC</a:t>
            </a:r>
            <a:r>
              <a:rPr lang="zh-CN" altLang="en-US" dirty="0"/>
              <a:t>校园一卡通</a:t>
            </a:r>
            <a:r>
              <a:rPr lang="en-US" altLang="zh-CN" dirty="0"/>
              <a:t>-</a:t>
            </a:r>
            <a:r>
              <a:rPr lang="zh-CN" altLang="en-US" dirty="0"/>
              <a:t>应用领域</a:t>
            </a:r>
          </a:p>
        </p:txBody>
      </p:sp>
    </p:spTree>
    <p:extLst>
      <p:ext uri="{BB962C8B-B14F-4D97-AF65-F5344CB8AC3E}">
        <p14:creationId xmlns:p14="http://schemas.microsoft.com/office/powerpoint/2010/main" val="3274601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教育0707.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98" y="1182670"/>
            <a:ext cx="12230857" cy="5676917"/>
          </a:xfrm>
          <a:prstGeom prst="rect">
            <a:avLst/>
          </a:prstGeom>
        </p:spPr>
      </p:pic>
      <p:sp>
        <p:nvSpPr>
          <p:cNvPr id="5" name="圆角矩形 4">
            <a:hlinkClick r:id="rId4" action="ppaction://hlinksldjump" highlightClick="1"/>
          </p:cNvPr>
          <p:cNvSpPr/>
          <p:nvPr/>
        </p:nvSpPr>
        <p:spPr>
          <a:xfrm>
            <a:off x="994334" y="2338198"/>
            <a:ext cx="1843333" cy="363233"/>
          </a:xfrm>
          <a:prstGeom prst="round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6" tIns="25406" rIns="25406" bIns="25406" numCol="1" spcCol="38100" rtlCol="0" anchor="ctr">
            <a:spAutoFit/>
          </a:bodyPr>
          <a:lstStyle/>
          <a:p>
            <a:pPr algn="ctr" defTabSz="412849" latinLnBrk="1" hangingPunct="0"/>
            <a:endParaRPr lang="zh-CN" altLang="en-US" sz="1800">
              <a:solidFill>
                <a:srgbClr val="FFFFFF"/>
              </a:solidFill>
              <a:sym typeface="Helvetica Light"/>
            </a:endParaRPr>
          </a:p>
        </p:txBody>
      </p:sp>
      <p:sp>
        <p:nvSpPr>
          <p:cNvPr id="6" name="圆角矩形 5">
            <a:hlinkClick r:id="rId5" action="ppaction://hlinksldjump" highlightClick="1"/>
          </p:cNvPr>
          <p:cNvSpPr/>
          <p:nvPr/>
        </p:nvSpPr>
        <p:spPr>
          <a:xfrm>
            <a:off x="2485569" y="4920144"/>
            <a:ext cx="1843333" cy="363233"/>
          </a:xfrm>
          <a:prstGeom prst="round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6" tIns="25406" rIns="25406" bIns="25406" numCol="1" spcCol="38100" rtlCol="0" anchor="ctr">
            <a:spAutoFit/>
          </a:bodyPr>
          <a:lstStyle/>
          <a:p>
            <a:pPr algn="ctr" defTabSz="412849" latinLnBrk="1" hangingPunct="0"/>
            <a:endParaRPr lang="zh-CN" altLang="en-US" sz="1800">
              <a:solidFill>
                <a:srgbClr val="FFFFFF"/>
              </a:solidFill>
              <a:sym typeface="Helvetica Light"/>
            </a:endParaRPr>
          </a:p>
        </p:txBody>
      </p:sp>
      <p:sp>
        <p:nvSpPr>
          <p:cNvPr id="7" name="圆角矩形 6">
            <a:hlinkClick r:id="" action="ppaction://noaction" highlightClick="1"/>
          </p:cNvPr>
          <p:cNvSpPr/>
          <p:nvPr/>
        </p:nvSpPr>
        <p:spPr>
          <a:xfrm>
            <a:off x="3120726" y="708949"/>
            <a:ext cx="1843333" cy="363233"/>
          </a:xfrm>
          <a:prstGeom prst="round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6" tIns="25406" rIns="25406" bIns="25406" numCol="1" spcCol="38100" rtlCol="0" anchor="ctr">
            <a:spAutoFit/>
          </a:bodyPr>
          <a:lstStyle/>
          <a:p>
            <a:pPr algn="ctr" defTabSz="412849" latinLnBrk="1" hangingPunct="0"/>
            <a:endParaRPr lang="zh-CN" altLang="en-US" sz="1800">
              <a:solidFill>
                <a:srgbClr val="FFFFFF"/>
              </a:solidFill>
              <a:sym typeface="Helvetica Light"/>
            </a:endParaRPr>
          </a:p>
        </p:txBody>
      </p:sp>
      <p:sp>
        <p:nvSpPr>
          <p:cNvPr id="8" name="圆角矩形 7">
            <a:hlinkClick r:id="" action="ppaction://noaction" highlightClick="1"/>
          </p:cNvPr>
          <p:cNvSpPr/>
          <p:nvPr/>
        </p:nvSpPr>
        <p:spPr>
          <a:xfrm>
            <a:off x="9058053" y="1578803"/>
            <a:ext cx="1843333" cy="363233"/>
          </a:xfrm>
          <a:prstGeom prst="round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6" tIns="25406" rIns="25406" bIns="25406" numCol="1" spcCol="38100" rtlCol="0" anchor="ctr">
            <a:spAutoFit/>
          </a:bodyPr>
          <a:lstStyle/>
          <a:p>
            <a:pPr algn="ctr" defTabSz="412849" latinLnBrk="1" hangingPunct="0"/>
            <a:endParaRPr lang="zh-CN" altLang="en-US" sz="1800">
              <a:solidFill>
                <a:srgbClr val="FFFFFF"/>
              </a:solidFill>
              <a:sym typeface="Helvetica Light"/>
            </a:endParaRPr>
          </a:p>
        </p:txBody>
      </p:sp>
      <p:sp>
        <p:nvSpPr>
          <p:cNvPr id="9" name="圆角矩形 8">
            <a:hlinkClick r:id="" action="ppaction://noaction" highlightClick="1"/>
          </p:cNvPr>
          <p:cNvSpPr/>
          <p:nvPr/>
        </p:nvSpPr>
        <p:spPr>
          <a:xfrm>
            <a:off x="8643821" y="4416181"/>
            <a:ext cx="1843333" cy="363233"/>
          </a:xfrm>
          <a:prstGeom prst="round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6" tIns="25406" rIns="25406" bIns="25406" numCol="1" spcCol="38100" rtlCol="0" anchor="ctr">
            <a:spAutoFit/>
          </a:bodyPr>
          <a:lstStyle/>
          <a:p>
            <a:pPr algn="ctr" defTabSz="412849" latinLnBrk="1" hangingPunct="0"/>
            <a:endParaRPr lang="zh-CN" altLang="en-US" sz="1800">
              <a:solidFill>
                <a:srgbClr val="FFFFFF"/>
              </a:solidFill>
              <a:sym typeface="Helvetica Light"/>
            </a:endParaRPr>
          </a:p>
        </p:txBody>
      </p:sp>
      <p:sp>
        <p:nvSpPr>
          <p:cNvPr id="10" name="Title 2"/>
          <p:cNvSpPr txBox="1">
            <a:spLocks/>
          </p:cNvSpPr>
          <p:nvPr/>
        </p:nvSpPr>
        <p:spPr>
          <a:xfrm>
            <a:off x="360000" y="486000"/>
            <a:ext cx="10179290" cy="661006"/>
          </a:xfrm>
          <a:prstGeom prst="rect">
            <a:avLst/>
          </a:prstGeom>
        </p:spPr>
        <p:txBody>
          <a:bodyPr lIns="108871" tIns="54435" rIns="108871" bIns="54435"/>
          <a:lstStyle/>
          <a:p>
            <a:pPr>
              <a:spcBef>
                <a:spcPct val="0"/>
              </a:spcBef>
              <a:defRPr/>
            </a:pPr>
            <a:r>
              <a:rPr kumimoji="1" lang="zh-CN" altLang="en-US" sz="3600" b="1" dirty="0">
                <a:gradFill flip="none" rotWithShape="1">
                  <a:gsLst>
                    <a:gs pos="49000">
                      <a:srgbClr val="FFFFFF"/>
                    </a:gs>
                    <a:gs pos="100000">
                      <a:prstClr val="white">
                        <a:lumMod val="65000"/>
                      </a:prst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华为：聚焦智慧校园</a:t>
            </a:r>
            <a:r>
              <a:rPr kumimoji="1" lang="en-US" altLang="zh-CN" sz="3600" b="1" dirty="0">
                <a:gradFill flip="none" rotWithShape="1">
                  <a:gsLst>
                    <a:gs pos="49000">
                      <a:srgbClr val="FFFFFF"/>
                    </a:gs>
                    <a:gs pos="100000">
                      <a:prstClr val="white">
                        <a:lumMod val="65000"/>
                      </a:prst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ICT</a:t>
            </a:r>
            <a:r>
              <a:rPr kumimoji="1" lang="zh-CN" altLang="en-US" sz="3600" b="1" dirty="0">
                <a:gradFill flip="none" rotWithShape="1">
                  <a:gsLst>
                    <a:gs pos="49000">
                      <a:srgbClr val="FFFFFF"/>
                    </a:gs>
                    <a:gs pos="100000">
                      <a:prstClr val="white">
                        <a:lumMod val="65000"/>
                      </a:prst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基础设施</a:t>
            </a:r>
          </a:p>
          <a:p>
            <a:pPr>
              <a:spcBef>
                <a:spcPct val="0"/>
              </a:spcBef>
              <a:defRPr/>
            </a:pPr>
            <a:endParaRPr kumimoji="1" lang="zh-CN" altLang="en-US" sz="3600" b="1" dirty="0">
              <a:gradFill flip="none" rotWithShape="1">
                <a:gsLst>
                  <a:gs pos="49000">
                    <a:srgbClr val="FFFFFF"/>
                  </a:gs>
                  <a:gs pos="100000">
                    <a:prstClr val="white">
                      <a:lumMod val="65000"/>
                    </a:prst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sym typeface="Arial" pitchFamily="34" charset="0"/>
            </a:endParaRPr>
          </a:p>
        </p:txBody>
      </p:sp>
    </p:spTree>
    <p:extLst>
      <p:ext uri="{BB962C8B-B14F-4D97-AF65-F5344CB8AC3E}">
        <p14:creationId xmlns:p14="http://schemas.microsoft.com/office/powerpoint/2010/main" val="276537259"/>
      </p:ext>
    </p:extLst>
  </p:cSld>
  <p:clrMapOvr>
    <a:masterClrMapping/>
  </p:clrMapOvr>
  <p:transition spd="slow" advTm="12000">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595530097"/>
          <p:cNvSpPr/>
          <p:nvPr/>
        </p:nvSpPr>
        <p:spPr>
          <a:xfrm>
            <a:off x="5002218" y="358189"/>
            <a:ext cx="1104493" cy="5326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7635" tIns="17635" rIns="17635" bIns="17635" numCol="1" anchor="t">
            <a:noAutofit/>
          </a:bodyPr>
          <a:lstStyle>
            <a:lvl1pPr defTabSz="1068169">
              <a:spcBef>
                <a:spcPts val="300"/>
              </a:spcBef>
              <a:defRPr>
                <a:solidFill>
                  <a:srgbClr val="FFFFFF"/>
                </a:solidFill>
                <a:effectLst>
                  <a:outerShdw blurRad="38100" dist="38100" dir="2700000" rotWithShape="0">
                    <a:srgbClr val="000000">
                      <a:alpha val="43137"/>
                    </a:srgbClr>
                  </a:outerShdw>
                </a:effectLst>
                <a:latin typeface="FZZhengHeiS-DB-GB"/>
                <a:ea typeface="FZZhengHeiS-DB-GB"/>
                <a:cs typeface="FZZhengHeiS-DB-GB"/>
                <a:sym typeface="FZZhengHeiS-DB-GB"/>
              </a:defRPr>
            </a:lvl1pPr>
          </a:lstStyle>
          <a:p>
            <a:pPr algn="ctr">
              <a:lnSpc>
                <a:spcPct val="80000"/>
              </a:lnSpc>
              <a:spcBef>
                <a:spcPts val="0"/>
              </a:spcBef>
              <a:defRPr sz="1800">
                <a:solidFill>
                  <a:srgbClr val="000000"/>
                </a:solidFill>
                <a:effectLst/>
              </a:defRPr>
            </a:pPr>
            <a:endParaRPr lang="en-US" altLang="zh-CN" sz="1600" dirty="0">
              <a:solidFill>
                <a:srgbClr val="FFC000"/>
              </a:solidFill>
              <a:effectLst/>
              <a:latin typeface="Arial"/>
            </a:endParaRPr>
          </a:p>
        </p:txBody>
      </p:sp>
      <p:sp>
        <p:nvSpPr>
          <p:cNvPr id="104" name="888882191"/>
          <p:cNvSpPr txBox="1">
            <a:spLocks/>
          </p:cNvSpPr>
          <p:nvPr/>
        </p:nvSpPr>
        <p:spPr>
          <a:xfrm>
            <a:off x="1127944" y="1615804"/>
            <a:ext cx="2133995" cy="361475"/>
          </a:xfrm>
          <a:prstGeom prst="rect">
            <a:avLst/>
          </a:prstGeom>
        </p:spPr>
        <p:txBody>
          <a:bodyPr>
            <a:noAutofit/>
          </a:bodyPr>
          <a:lstStyle/>
          <a:p>
            <a:pPr lvl="0" algn="ctr">
              <a:spcBef>
                <a:spcPct val="20000"/>
              </a:spcBef>
            </a:pPr>
            <a:r>
              <a:rPr lang="zh-CN" altLang="en-US" sz="1799" dirty="0">
                <a:solidFill>
                  <a:schemeClr val="bg1"/>
                </a:solidFill>
                <a:latin typeface="微软雅黑" pitchFamily="34" charset="-122"/>
                <a:ea typeface="微软雅黑" pitchFamily="34" charset="-122"/>
                <a:cs typeface="Arial" pitchFamily="34" charset="0"/>
              </a:rPr>
              <a:t>业务驱动</a:t>
            </a:r>
          </a:p>
        </p:txBody>
      </p:sp>
      <p:grpSp>
        <p:nvGrpSpPr>
          <p:cNvPr id="22" name="组合 21"/>
          <p:cNvGrpSpPr/>
          <p:nvPr/>
        </p:nvGrpSpPr>
        <p:grpSpPr>
          <a:xfrm>
            <a:off x="1071221" y="1026213"/>
            <a:ext cx="9957530" cy="2746908"/>
            <a:chOff x="533262" y="1770597"/>
            <a:chExt cx="11658738" cy="4623873"/>
          </a:xfrm>
        </p:grpSpPr>
        <p:sp>
          <p:nvSpPr>
            <p:cNvPr id="130" name="Freeform 23"/>
            <p:cNvSpPr>
              <a:spLocks/>
            </p:cNvSpPr>
            <p:nvPr/>
          </p:nvSpPr>
          <p:spPr bwMode="auto">
            <a:xfrm>
              <a:off x="582462" y="2149892"/>
              <a:ext cx="1767415" cy="3743025"/>
            </a:xfrm>
            <a:custGeom>
              <a:avLst/>
              <a:gdLst/>
              <a:ahLst/>
              <a:cxnLst>
                <a:cxn ang="0">
                  <a:pos x="0" y="0"/>
                </a:cxn>
                <a:cxn ang="0">
                  <a:pos x="0" y="2181"/>
                </a:cxn>
                <a:cxn ang="0">
                  <a:pos x="2159" y="1900"/>
                </a:cxn>
                <a:cxn ang="0">
                  <a:pos x="2159" y="134"/>
                </a:cxn>
                <a:cxn ang="0">
                  <a:pos x="0" y="0"/>
                </a:cxn>
              </a:cxnLst>
              <a:rect l="0" t="0" r="r" b="b"/>
              <a:pathLst>
                <a:path w="2159" h="2181">
                  <a:moveTo>
                    <a:pt x="0" y="0"/>
                  </a:moveTo>
                  <a:lnTo>
                    <a:pt x="0" y="2181"/>
                  </a:lnTo>
                  <a:lnTo>
                    <a:pt x="2159" y="1900"/>
                  </a:lnTo>
                  <a:lnTo>
                    <a:pt x="2159" y="134"/>
                  </a:lnTo>
                  <a:lnTo>
                    <a:pt x="0" y="0"/>
                  </a:lnTo>
                  <a:close/>
                </a:path>
              </a:pathLst>
            </a:custGeom>
            <a:gradFill>
              <a:gsLst>
                <a:gs pos="0">
                  <a:srgbClr val="50B7F6">
                    <a:alpha val="5000"/>
                  </a:srgbClr>
                </a:gs>
                <a:gs pos="100000">
                  <a:srgbClr val="50B6F6">
                    <a:alpha val="12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marL="0" lvl="4" algn="ctr" defTabSz="914401" eaLnBrk="0" hangingPunct="0">
                <a:lnSpc>
                  <a:spcPct val="120000"/>
                </a:lnSpc>
                <a:spcBef>
                  <a:spcPts val="1134"/>
                </a:spcBef>
                <a:buClr>
                  <a:srgbClr val="CC9900"/>
                </a:buClr>
                <a:buFont typeface="Wingdings" pitchFamily="2" charset="2"/>
                <a:buChar char="n"/>
                <a:defRPr/>
              </a:pPr>
              <a:endParaRPr lang="zh-CN" altLang="en-US" sz="1899" b="1" dirty="0">
                <a:solidFill>
                  <a:srgbClr val="FFFFFF"/>
                </a:solidFill>
                <a:sym typeface="Arial" pitchFamily="34" charset="0"/>
              </a:endParaRPr>
            </a:p>
          </p:txBody>
        </p:sp>
        <p:sp>
          <p:nvSpPr>
            <p:cNvPr id="131" name="Freeform 23"/>
            <p:cNvSpPr>
              <a:spLocks/>
            </p:cNvSpPr>
            <p:nvPr/>
          </p:nvSpPr>
          <p:spPr bwMode="auto">
            <a:xfrm>
              <a:off x="3141789" y="2149892"/>
              <a:ext cx="2507404" cy="3743025"/>
            </a:xfrm>
            <a:custGeom>
              <a:avLst/>
              <a:gdLst/>
              <a:ahLst/>
              <a:cxnLst>
                <a:cxn ang="0">
                  <a:pos x="0" y="0"/>
                </a:cxn>
                <a:cxn ang="0">
                  <a:pos x="0" y="2181"/>
                </a:cxn>
                <a:cxn ang="0">
                  <a:pos x="2159" y="1900"/>
                </a:cxn>
                <a:cxn ang="0">
                  <a:pos x="2159" y="134"/>
                </a:cxn>
                <a:cxn ang="0">
                  <a:pos x="0" y="0"/>
                </a:cxn>
              </a:cxnLst>
              <a:rect l="0" t="0" r="r" b="b"/>
              <a:pathLst>
                <a:path w="2159" h="2181">
                  <a:moveTo>
                    <a:pt x="0" y="0"/>
                  </a:moveTo>
                  <a:lnTo>
                    <a:pt x="0" y="2181"/>
                  </a:lnTo>
                  <a:lnTo>
                    <a:pt x="2159" y="1900"/>
                  </a:lnTo>
                  <a:lnTo>
                    <a:pt x="2159" y="134"/>
                  </a:lnTo>
                  <a:lnTo>
                    <a:pt x="0" y="0"/>
                  </a:lnTo>
                  <a:close/>
                </a:path>
              </a:pathLst>
            </a:custGeom>
            <a:gradFill>
              <a:gsLst>
                <a:gs pos="0">
                  <a:srgbClr val="089CB0">
                    <a:alpha val="37000"/>
                  </a:srgbClr>
                </a:gs>
                <a:gs pos="100000">
                  <a:srgbClr val="089CB0">
                    <a:alpha val="10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marL="0" lvl="4" algn="ctr" defTabSz="914401" eaLnBrk="0" hangingPunct="0">
                <a:spcBef>
                  <a:spcPts val="72"/>
                </a:spcBef>
                <a:buClr>
                  <a:srgbClr val="CC9900"/>
                </a:buClr>
                <a:buFont typeface="Wingdings" pitchFamily="2" charset="2"/>
                <a:buChar char="n"/>
                <a:defRPr/>
              </a:pPr>
              <a:endParaRPr lang="zh-CN" altLang="en-US" sz="1899" b="1" dirty="0">
                <a:solidFill>
                  <a:srgbClr val="FFFFFF"/>
                </a:solidFill>
                <a:sym typeface="Arial" pitchFamily="34" charset="0"/>
              </a:endParaRPr>
            </a:p>
          </p:txBody>
        </p:sp>
        <p:sp>
          <p:nvSpPr>
            <p:cNvPr id="132" name="Freeform 23"/>
            <p:cNvSpPr>
              <a:spLocks/>
            </p:cNvSpPr>
            <p:nvPr/>
          </p:nvSpPr>
          <p:spPr bwMode="auto">
            <a:xfrm>
              <a:off x="6443355" y="2149892"/>
              <a:ext cx="5197076" cy="3743025"/>
            </a:xfrm>
            <a:custGeom>
              <a:avLst/>
              <a:gdLst/>
              <a:ahLst/>
              <a:cxnLst>
                <a:cxn ang="0">
                  <a:pos x="0" y="0"/>
                </a:cxn>
                <a:cxn ang="0">
                  <a:pos x="0" y="2181"/>
                </a:cxn>
                <a:cxn ang="0">
                  <a:pos x="2159" y="1900"/>
                </a:cxn>
                <a:cxn ang="0">
                  <a:pos x="2159" y="134"/>
                </a:cxn>
                <a:cxn ang="0">
                  <a:pos x="0" y="0"/>
                </a:cxn>
              </a:cxnLst>
              <a:rect l="0" t="0" r="r" b="b"/>
              <a:pathLst>
                <a:path w="2159" h="2181">
                  <a:moveTo>
                    <a:pt x="0" y="0"/>
                  </a:moveTo>
                  <a:lnTo>
                    <a:pt x="0" y="2181"/>
                  </a:lnTo>
                  <a:lnTo>
                    <a:pt x="2159" y="1900"/>
                  </a:lnTo>
                  <a:lnTo>
                    <a:pt x="2159" y="134"/>
                  </a:lnTo>
                  <a:lnTo>
                    <a:pt x="0" y="0"/>
                  </a:lnTo>
                  <a:close/>
                </a:path>
              </a:pathLst>
            </a:custGeom>
            <a:gradFill>
              <a:gsLst>
                <a:gs pos="0">
                  <a:srgbClr val="50B7F6">
                    <a:alpha val="5000"/>
                  </a:srgbClr>
                </a:gs>
                <a:gs pos="100000">
                  <a:srgbClr val="50B6F6">
                    <a:alpha val="12000"/>
                  </a:srgbClr>
                </a:gs>
              </a:gsLst>
              <a:lin ang="4200000" scaled="0"/>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marL="0" lvl="4" algn="ctr" defTabSz="914401" eaLnBrk="0" hangingPunct="0">
                <a:lnSpc>
                  <a:spcPct val="120000"/>
                </a:lnSpc>
                <a:spcBef>
                  <a:spcPts val="1134"/>
                </a:spcBef>
                <a:buClr>
                  <a:srgbClr val="CC9900"/>
                </a:buClr>
                <a:buFont typeface="Wingdings" pitchFamily="2" charset="2"/>
                <a:buChar char="n"/>
                <a:defRPr/>
              </a:pPr>
              <a:endParaRPr lang="zh-CN" altLang="en-US" sz="1899" b="1" dirty="0">
                <a:solidFill>
                  <a:srgbClr val="FFFFFF"/>
                </a:solidFill>
                <a:sym typeface="Arial" pitchFamily="34" charset="0"/>
              </a:endParaRPr>
            </a:p>
          </p:txBody>
        </p:sp>
        <p:cxnSp>
          <p:nvCxnSpPr>
            <p:cNvPr id="136" name="Straight Arrow Connector 30"/>
            <p:cNvCxnSpPr/>
            <p:nvPr/>
          </p:nvCxnSpPr>
          <p:spPr bwMode="auto">
            <a:xfrm flipH="1">
              <a:off x="8948222" y="3980450"/>
              <a:ext cx="560916" cy="0"/>
            </a:xfrm>
            <a:prstGeom prst="straightConnector1">
              <a:avLst/>
            </a:prstGeom>
            <a:ln>
              <a:solidFill>
                <a:schemeClr val="bg1">
                  <a:lumMod val="9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37" name="TextBox 57"/>
            <p:cNvSpPr txBox="1">
              <a:spLocks noChangeArrowheads="1"/>
            </p:cNvSpPr>
            <p:nvPr/>
          </p:nvSpPr>
          <p:spPr bwMode="auto">
            <a:xfrm>
              <a:off x="8919647" y="3406981"/>
              <a:ext cx="694338" cy="364856"/>
            </a:xfrm>
            <a:prstGeom prst="rect">
              <a:avLst/>
            </a:prstGeom>
            <a:noFill/>
            <a:ln w="9525">
              <a:noFill/>
              <a:miter lim="800000"/>
              <a:headEnd/>
              <a:tailEnd/>
            </a:ln>
          </p:spPr>
          <p:txBody>
            <a:bodyPr wrap="square">
              <a:spAutoFit/>
            </a:bodyPr>
            <a:lstStyle/>
            <a:p>
              <a:pPr algn="ctr">
                <a:spcAft>
                  <a:spcPts val="800"/>
                </a:spcAft>
                <a:buClr>
                  <a:schemeClr val="tx2"/>
                </a:buClr>
              </a:pPr>
              <a:r>
                <a:rPr lang="en-US" altLang="zh-CN" sz="1200" dirty="0">
                  <a:solidFill>
                    <a:schemeClr val="bg1"/>
                  </a:solidFill>
                  <a:latin typeface="Arial" pitchFamily="34" charset="0"/>
                  <a:ea typeface="微软雅黑" pitchFamily="34" charset="-122"/>
                  <a:cs typeface="Arial" pitchFamily="34" charset="0"/>
                </a:rPr>
                <a:t>Drive</a:t>
              </a:r>
              <a:endParaRPr lang="zh-CN" altLang="en-US" sz="1200" dirty="0">
                <a:solidFill>
                  <a:schemeClr val="bg1"/>
                </a:solidFill>
                <a:latin typeface="Arial" pitchFamily="34" charset="0"/>
                <a:ea typeface="微软雅黑" pitchFamily="34" charset="-122"/>
                <a:cs typeface="Arial" pitchFamily="34" charset="0"/>
              </a:endParaRPr>
            </a:p>
          </p:txBody>
        </p:sp>
        <p:sp>
          <p:nvSpPr>
            <p:cNvPr id="138" name="TextBox 58"/>
            <p:cNvSpPr txBox="1">
              <a:spLocks noChangeArrowheads="1"/>
            </p:cNvSpPr>
            <p:nvPr/>
          </p:nvSpPr>
          <p:spPr bwMode="auto">
            <a:xfrm>
              <a:off x="8875233" y="3995263"/>
              <a:ext cx="783166" cy="364856"/>
            </a:xfrm>
            <a:prstGeom prst="rect">
              <a:avLst/>
            </a:prstGeom>
            <a:noFill/>
            <a:ln w="9525">
              <a:noFill/>
              <a:miter lim="800000"/>
              <a:headEnd/>
              <a:tailEnd/>
            </a:ln>
          </p:spPr>
          <p:txBody>
            <a:bodyPr>
              <a:spAutoFit/>
            </a:bodyPr>
            <a:lstStyle/>
            <a:p>
              <a:pPr algn="ctr">
                <a:spcAft>
                  <a:spcPts val="800"/>
                </a:spcAft>
                <a:buClr>
                  <a:schemeClr val="tx2"/>
                </a:buClr>
              </a:pPr>
              <a:r>
                <a:rPr lang="en-US" altLang="zh-CN" sz="1200" dirty="0">
                  <a:solidFill>
                    <a:schemeClr val="bg1"/>
                  </a:solidFill>
                  <a:latin typeface="Arial" pitchFamily="34" charset="0"/>
                  <a:ea typeface="微软雅黑" pitchFamily="34" charset="-122"/>
                  <a:cs typeface="Arial" pitchFamily="34" charset="0"/>
                </a:rPr>
                <a:t>Enable</a:t>
              </a:r>
              <a:endParaRPr lang="zh-CN" altLang="en-US" sz="1200" dirty="0">
                <a:solidFill>
                  <a:schemeClr val="bg1"/>
                </a:solidFill>
                <a:latin typeface="Arial" pitchFamily="34" charset="0"/>
                <a:ea typeface="微软雅黑" pitchFamily="34" charset="-122"/>
                <a:cs typeface="Arial" pitchFamily="34" charset="0"/>
              </a:endParaRPr>
            </a:p>
          </p:txBody>
        </p:sp>
        <p:sp>
          <p:nvSpPr>
            <p:cNvPr id="140" name="Rectangle 222"/>
            <p:cNvSpPr/>
            <p:nvPr/>
          </p:nvSpPr>
          <p:spPr bwMode="auto">
            <a:xfrm>
              <a:off x="9534116" y="2481021"/>
              <a:ext cx="2008716" cy="2862082"/>
            </a:xfrm>
            <a:prstGeom prst="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defTabSz="2436441">
                <a:defRPr/>
              </a:pPr>
              <a:endParaRPr lang="zh-CN" altLang="en-US" sz="1799" dirty="0">
                <a:solidFill>
                  <a:schemeClr val="bg1"/>
                </a:solidFill>
                <a:latin typeface="微软雅黑" pitchFamily="34" charset="-122"/>
                <a:ea typeface="微软雅黑" pitchFamily="34" charset="-122"/>
                <a:cs typeface="Arial" pitchFamily="34" charset="0"/>
              </a:endParaRPr>
            </a:p>
          </p:txBody>
        </p:sp>
        <p:sp>
          <p:nvSpPr>
            <p:cNvPr id="143" name="Rounded Rectangle 15"/>
            <p:cNvSpPr>
              <a:spLocks noChangeArrowheads="1"/>
            </p:cNvSpPr>
            <p:nvPr/>
          </p:nvSpPr>
          <p:spPr bwMode="auto">
            <a:xfrm>
              <a:off x="9627494" y="4750209"/>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zh-CN" altLang="en-US" sz="1400" dirty="0">
                  <a:solidFill>
                    <a:schemeClr val="bg1"/>
                  </a:solidFill>
                  <a:latin typeface="Arial" pitchFamily="34" charset="0"/>
                  <a:ea typeface="微软雅黑" pitchFamily="34" charset="-122"/>
                  <a:cs typeface="Arial" pitchFamily="34" charset="0"/>
                </a:rPr>
                <a:t>统一</a:t>
              </a:r>
            </a:p>
            <a:p>
              <a:pPr algn="ctr" defTabSz="1217075"/>
              <a:r>
                <a:rPr lang="zh-CN" altLang="en-US" sz="1400" dirty="0">
                  <a:solidFill>
                    <a:schemeClr val="bg1"/>
                  </a:solidFill>
                  <a:latin typeface="Arial" pitchFamily="34" charset="0"/>
                  <a:ea typeface="微软雅黑" pitchFamily="34" charset="-122"/>
                  <a:cs typeface="Arial" pitchFamily="34" charset="0"/>
                </a:rPr>
                <a:t>通信</a:t>
              </a:r>
            </a:p>
          </p:txBody>
        </p:sp>
        <p:sp>
          <p:nvSpPr>
            <p:cNvPr id="144" name="Rounded Rectangle 15"/>
            <p:cNvSpPr>
              <a:spLocks noChangeArrowheads="1"/>
            </p:cNvSpPr>
            <p:nvPr/>
          </p:nvSpPr>
          <p:spPr bwMode="auto">
            <a:xfrm>
              <a:off x="9627494" y="4185177"/>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zh-CN" altLang="en-US" sz="1400" dirty="0">
                  <a:solidFill>
                    <a:schemeClr val="bg1"/>
                  </a:solidFill>
                  <a:latin typeface="Arial" pitchFamily="34" charset="0"/>
                  <a:ea typeface="微软雅黑" pitchFamily="34" charset="-122"/>
                  <a:cs typeface="Arial" pitchFamily="34" charset="0"/>
                </a:rPr>
                <a:t>服务器</a:t>
              </a:r>
            </a:p>
          </p:txBody>
        </p:sp>
        <p:sp>
          <p:nvSpPr>
            <p:cNvPr id="145" name="Rounded Rectangle 15"/>
            <p:cNvSpPr>
              <a:spLocks noChangeArrowheads="1"/>
            </p:cNvSpPr>
            <p:nvPr/>
          </p:nvSpPr>
          <p:spPr bwMode="auto">
            <a:xfrm>
              <a:off x="9627494" y="3625639"/>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zh-CN" altLang="en-US" sz="1400" dirty="0">
                  <a:solidFill>
                    <a:schemeClr val="bg1"/>
                  </a:solidFill>
                  <a:latin typeface="Arial" pitchFamily="34" charset="0"/>
                  <a:ea typeface="微软雅黑" pitchFamily="34" charset="-122"/>
                  <a:cs typeface="Arial" pitchFamily="34" charset="0"/>
                </a:rPr>
                <a:t>存储</a:t>
              </a:r>
              <a:endParaRPr lang="en-US" altLang="zh-CN" sz="1400" dirty="0">
                <a:solidFill>
                  <a:schemeClr val="bg1"/>
                </a:solidFill>
                <a:latin typeface="Arial" pitchFamily="34" charset="0"/>
                <a:ea typeface="微软雅黑" pitchFamily="34" charset="-122"/>
                <a:cs typeface="Arial" pitchFamily="34" charset="0"/>
              </a:endParaRPr>
            </a:p>
          </p:txBody>
        </p:sp>
        <p:sp>
          <p:nvSpPr>
            <p:cNvPr id="146" name="Rounded Rectangle 15"/>
            <p:cNvSpPr>
              <a:spLocks noChangeArrowheads="1"/>
            </p:cNvSpPr>
            <p:nvPr/>
          </p:nvSpPr>
          <p:spPr bwMode="auto">
            <a:xfrm>
              <a:off x="9627494" y="3064066"/>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zh-CN" altLang="en-US" sz="1400" dirty="0">
                  <a:solidFill>
                    <a:schemeClr val="bg1"/>
                  </a:solidFill>
                  <a:latin typeface="Arial" pitchFamily="34" charset="0"/>
                  <a:ea typeface="微软雅黑" pitchFamily="34" charset="-122"/>
                  <a:cs typeface="Arial" pitchFamily="34" charset="0"/>
                </a:rPr>
                <a:t>网络</a:t>
              </a:r>
            </a:p>
          </p:txBody>
        </p:sp>
        <p:sp>
          <p:nvSpPr>
            <p:cNvPr id="147" name="Rounded Rectangle 15"/>
            <p:cNvSpPr>
              <a:spLocks noChangeArrowheads="1"/>
            </p:cNvSpPr>
            <p:nvPr/>
          </p:nvSpPr>
          <p:spPr bwMode="auto">
            <a:xfrm>
              <a:off x="10556809" y="3065914"/>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zh-CN" altLang="en-US" sz="1400" dirty="0">
                  <a:solidFill>
                    <a:schemeClr val="bg1"/>
                  </a:solidFill>
                  <a:latin typeface="Arial" pitchFamily="34" charset="0"/>
                  <a:ea typeface="微软雅黑" pitchFamily="34" charset="-122"/>
                  <a:cs typeface="Arial" pitchFamily="34" charset="0"/>
                </a:rPr>
                <a:t>云 </a:t>
              </a:r>
              <a:r>
                <a:rPr lang="en-US" altLang="zh-CN" sz="1400" dirty="0">
                  <a:solidFill>
                    <a:schemeClr val="bg1"/>
                  </a:solidFill>
                  <a:latin typeface="Arial" pitchFamily="34" charset="0"/>
                  <a:ea typeface="微软雅黑" pitchFamily="34" charset="-122"/>
                  <a:cs typeface="Arial" pitchFamily="34" charset="0"/>
                </a:rPr>
                <a:t>OS</a:t>
              </a:r>
            </a:p>
          </p:txBody>
        </p:sp>
        <p:sp>
          <p:nvSpPr>
            <p:cNvPr id="148" name="Rounded Rectangle 15"/>
            <p:cNvSpPr>
              <a:spLocks noChangeArrowheads="1"/>
            </p:cNvSpPr>
            <p:nvPr/>
          </p:nvSpPr>
          <p:spPr bwMode="auto">
            <a:xfrm>
              <a:off x="10556809" y="3618889"/>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zh-CN" altLang="en-US" sz="1400" dirty="0">
                  <a:solidFill>
                    <a:schemeClr val="bg1"/>
                  </a:solidFill>
                  <a:latin typeface="Arial" pitchFamily="34" charset="0"/>
                  <a:ea typeface="微软雅黑" pitchFamily="34" charset="-122"/>
                  <a:cs typeface="Arial" pitchFamily="34" charset="0"/>
                </a:rPr>
                <a:t>大数据</a:t>
              </a:r>
            </a:p>
          </p:txBody>
        </p:sp>
        <p:sp>
          <p:nvSpPr>
            <p:cNvPr id="149" name="Rounded Rectangle 15"/>
            <p:cNvSpPr>
              <a:spLocks noChangeArrowheads="1"/>
            </p:cNvSpPr>
            <p:nvPr/>
          </p:nvSpPr>
          <p:spPr bwMode="auto">
            <a:xfrm>
              <a:off x="10556809" y="4198595"/>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en-US" altLang="zh-CN" sz="1400" dirty="0">
                  <a:solidFill>
                    <a:schemeClr val="bg1"/>
                  </a:solidFill>
                  <a:latin typeface="Arial" pitchFamily="34" charset="0"/>
                  <a:ea typeface="微软雅黑" pitchFamily="34" charset="-122"/>
                  <a:cs typeface="Arial" pitchFamily="34" charset="0"/>
                </a:rPr>
                <a:t>PaaS</a:t>
              </a:r>
            </a:p>
          </p:txBody>
        </p:sp>
        <p:sp>
          <p:nvSpPr>
            <p:cNvPr id="150" name="Rounded Rectangle 15"/>
            <p:cNvSpPr>
              <a:spLocks noChangeArrowheads="1"/>
            </p:cNvSpPr>
            <p:nvPr/>
          </p:nvSpPr>
          <p:spPr bwMode="auto">
            <a:xfrm>
              <a:off x="10556809" y="4744265"/>
              <a:ext cx="873600" cy="476527"/>
            </a:xfrm>
            <a:prstGeom prst="rect">
              <a:avLst/>
            </a:prstGeom>
            <a:gradFill>
              <a:gsLst>
                <a:gs pos="0">
                  <a:srgbClr val="089CB0"/>
                </a:gs>
                <a:gs pos="100000">
                  <a:srgbClr val="089CB0">
                    <a:alpha val="50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75"/>
              <a:r>
                <a:rPr lang="zh-CN" altLang="en-US" sz="1400" dirty="0">
                  <a:solidFill>
                    <a:schemeClr val="bg1"/>
                  </a:solidFill>
                  <a:latin typeface="Arial" pitchFamily="34" charset="0"/>
                  <a:ea typeface="微软雅黑" pitchFamily="34" charset="-122"/>
                  <a:cs typeface="Arial" pitchFamily="34" charset="0"/>
                </a:rPr>
                <a:t>安全</a:t>
              </a:r>
            </a:p>
          </p:txBody>
        </p:sp>
        <p:sp>
          <p:nvSpPr>
            <p:cNvPr id="151" name="矩形 71"/>
            <p:cNvSpPr>
              <a:spLocks noChangeArrowheads="1"/>
            </p:cNvSpPr>
            <p:nvPr/>
          </p:nvSpPr>
          <p:spPr bwMode="auto">
            <a:xfrm>
              <a:off x="6418787" y="3496676"/>
              <a:ext cx="1073151" cy="1101624"/>
            </a:xfrm>
            <a:prstGeom prst="rect">
              <a:avLst/>
            </a:prstGeom>
            <a:noFill/>
            <a:ln w="9525">
              <a:noFill/>
              <a:miter lim="800000"/>
              <a:headEnd/>
              <a:tailEnd/>
            </a:ln>
            <a:effectLst/>
          </p:spPr>
          <p:txBody>
            <a:bodyPr lIns="96768" tIns="48383" rIns="96768" bIns="48383">
              <a:spAutoFit/>
            </a:bodyPr>
            <a:lstStyle/>
            <a:p>
              <a:pPr algn="ctr">
                <a:buNone/>
              </a:pPr>
              <a:r>
                <a:rPr lang="en-US" altLang="zh-CN" sz="1600" b="1" dirty="0">
                  <a:solidFill>
                    <a:schemeClr val="bg1"/>
                  </a:solidFill>
                  <a:latin typeface="Arial" pitchFamily="34" charset="0"/>
                  <a:ea typeface="微软雅黑" pitchFamily="34" charset="-122"/>
                  <a:cs typeface="Arial" pitchFamily="34" charset="0"/>
                </a:rPr>
                <a:t>Open API</a:t>
              </a:r>
            </a:p>
            <a:p>
              <a:pPr algn="ctr">
                <a:buNone/>
              </a:pPr>
              <a:r>
                <a:rPr lang="en-US" altLang="zh-CN" sz="1600" b="1" dirty="0">
                  <a:solidFill>
                    <a:schemeClr val="bg1"/>
                  </a:solidFill>
                  <a:latin typeface="Arial" pitchFamily="34" charset="0"/>
                  <a:ea typeface="微软雅黑" pitchFamily="34" charset="-122"/>
                  <a:cs typeface="Arial" pitchFamily="34" charset="0"/>
                </a:rPr>
                <a:t>(eSDK</a:t>
              </a:r>
              <a:r>
                <a:rPr lang="en-US" altLang="zh-CN" sz="1600" dirty="0">
                  <a:solidFill>
                    <a:schemeClr val="bg1"/>
                  </a:solidFill>
                  <a:latin typeface="Arial" pitchFamily="34" charset="0"/>
                  <a:ea typeface="微软雅黑" pitchFamily="34" charset="-122"/>
                  <a:cs typeface="Arial" pitchFamily="34" charset="0"/>
                </a:rPr>
                <a:t>)</a:t>
              </a:r>
            </a:p>
          </p:txBody>
        </p:sp>
        <p:grpSp>
          <p:nvGrpSpPr>
            <p:cNvPr id="2" name="组合 19"/>
            <p:cNvGrpSpPr/>
            <p:nvPr/>
          </p:nvGrpSpPr>
          <p:grpSpPr>
            <a:xfrm>
              <a:off x="836333" y="2757148"/>
              <a:ext cx="1259672" cy="1259672"/>
              <a:chOff x="2861985" y="6746848"/>
              <a:chExt cx="1260000" cy="1260000"/>
            </a:xfrm>
          </p:grpSpPr>
          <p:sp>
            <p:nvSpPr>
              <p:cNvPr id="168" name="椭圆 167"/>
              <p:cNvSpPr/>
              <p:nvPr/>
            </p:nvSpPr>
            <p:spPr>
              <a:xfrm>
                <a:off x="2861985" y="6746848"/>
                <a:ext cx="1260000" cy="126000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grpSp>
            <p:nvGrpSpPr>
              <p:cNvPr id="3" name="组合 244"/>
              <p:cNvGrpSpPr>
                <a:grpSpLocks noChangeAspect="1"/>
              </p:cNvGrpSpPr>
              <p:nvPr/>
            </p:nvGrpSpPr>
            <p:grpSpPr>
              <a:xfrm>
                <a:off x="3163837" y="7006167"/>
                <a:ext cx="656297" cy="741362"/>
                <a:chOff x="785454" y="1829990"/>
                <a:chExt cx="442717" cy="500229"/>
              </a:xfrm>
              <a:solidFill>
                <a:schemeClr val="bg1"/>
              </a:solidFill>
            </p:grpSpPr>
            <p:sp>
              <p:nvSpPr>
                <p:cNvPr id="164" name="Freeform 304"/>
                <p:cNvSpPr>
                  <a:spLocks/>
                </p:cNvSpPr>
                <p:nvPr/>
              </p:nvSpPr>
              <p:spPr bwMode="auto">
                <a:xfrm>
                  <a:off x="785454" y="1829990"/>
                  <a:ext cx="207885" cy="207787"/>
                </a:xfrm>
                <a:custGeom>
                  <a:avLst/>
                  <a:gdLst/>
                  <a:ahLst/>
                  <a:cxnLst>
                    <a:cxn ang="0">
                      <a:pos x="32" y="0"/>
                    </a:cxn>
                    <a:cxn ang="0">
                      <a:pos x="94" y="62"/>
                    </a:cxn>
                    <a:cxn ang="0">
                      <a:pos x="108" y="108"/>
                    </a:cxn>
                    <a:cxn ang="0">
                      <a:pos x="62" y="94"/>
                    </a:cxn>
                    <a:cxn ang="0">
                      <a:pos x="0" y="32"/>
                    </a:cxn>
                    <a:cxn ang="0">
                      <a:pos x="32" y="0"/>
                    </a:cxn>
                  </a:cxnLst>
                  <a:rect l="0" t="0" r="r" b="b"/>
                  <a:pathLst>
                    <a:path w="108" h="108">
                      <a:moveTo>
                        <a:pt x="32" y="0"/>
                      </a:moveTo>
                      <a:lnTo>
                        <a:pt x="94" y="62"/>
                      </a:lnTo>
                      <a:lnTo>
                        <a:pt x="108" y="108"/>
                      </a:lnTo>
                      <a:lnTo>
                        <a:pt x="62" y="94"/>
                      </a:lnTo>
                      <a:lnTo>
                        <a:pt x="0" y="32"/>
                      </a:lnTo>
                      <a:lnTo>
                        <a:pt x="32" y="0"/>
                      </a:lnTo>
                      <a:close/>
                    </a:path>
                  </a:pathLst>
                </a:custGeom>
                <a:grpFill/>
                <a:ln w="9525">
                  <a:noFill/>
                  <a:round/>
                  <a:headEnd/>
                  <a:tailEnd/>
                </a:ln>
              </p:spPr>
              <p:txBody>
                <a:bodyPr/>
                <a:lstStyle/>
                <a:p>
                  <a:pPr defTabSz="2436441">
                    <a:defRPr/>
                  </a:pPr>
                  <a:endParaRPr lang="zh-CN" altLang="en-US" sz="1799" dirty="0">
                    <a:solidFill>
                      <a:schemeClr val="bg1"/>
                    </a:solidFill>
                    <a:latin typeface="微软雅黑" pitchFamily="34" charset="-122"/>
                    <a:ea typeface="微软雅黑" pitchFamily="34" charset="-122"/>
                  </a:endParaRPr>
                </a:p>
              </p:txBody>
            </p:sp>
            <p:sp>
              <p:nvSpPr>
                <p:cNvPr id="165" name="Freeform 305"/>
                <p:cNvSpPr>
                  <a:spLocks/>
                </p:cNvSpPr>
                <p:nvPr/>
              </p:nvSpPr>
              <p:spPr bwMode="auto">
                <a:xfrm>
                  <a:off x="908645" y="1953123"/>
                  <a:ext cx="73145" cy="73110"/>
                </a:xfrm>
                <a:custGeom>
                  <a:avLst/>
                  <a:gdLst/>
                  <a:ahLst/>
                  <a:cxnLst>
                    <a:cxn ang="0">
                      <a:pos x="30" y="0"/>
                    </a:cxn>
                    <a:cxn ang="0">
                      <a:pos x="38" y="24"/>
                    </a:cxn>
                    <a:cxn ang="0">
                      <a:pos x="26" y="38"/>
                    </a:cxn>
                    <a:cxn ang="0">
                      <a:pos x="0" y="30"/>
                    </a:cxn>
                    <a:cxn ang="0">
                      <a:pos x="30" y="0"/>
                    </a:cxn>
                    <a:cxn ang="0">
                      <a:pos x="30" y="0"/>
                    </a:cxn>
                  </a:cxnLst>
                  <a:rect l="0" t="0" r="r" b="b"/>
                  <a:pathLst>
                    <a:path w="38" h="38">
                      <a:moveTo>
                        <a:pt x="30" y="0"/>
                      </a:moveTo>
                      <a:lnTo>
                        <a:pt x="38" y="24"/>
                      </a:lnTo>
                      <a:lnTo>
                        <a:pt x="26" y="38"/>
                      </a:lnTo>
                      <a:lnTo>
                        <a:pt x="0" y="30"/>
                      </a:lnTo>
                      <a:lnTo>
                        <a:pt x="30" y="0"/>
                      </a:lnTo>
                      <a:lnTo>
                        <a:pt x="30" y="0"/>
                      </a:lnTo>
                      <a:close/>
                    </a:path>
                  </a:pathLst>
                </a:custGeom>
                <a:grpFill/>
                <a:ln w="9525">
                  <a:noFill/>
                  <a:round/>
                  <a:headEnd/>
                  <a:tailEnd/>
                </a:ln>
              </p:spPr>
              <p:txBody>
                <a:bodyPr/>
                <a:lstStyle/>
                <a:p>
                  <a:pPr defTabSz="2436441">
                    <a:defRPr/>
                  </a:pPr>
                  <a:endParaRPr lang="zh-CN" altLang="en-US" sz="1799" dirty="0">
                    <a:solidFill>
                      <a:schemeClr val="bg1"/>
                    </a:solidFill>
                    <a:latin typeface="微软雅黑" pitchFamily="34" charset="-122"/>
                    <a:ea typeface="微软雅黑" pitchFamily="34" charset="-122"/>
                  </a:endParaRPr>
                </a:p>
              </p:txBody>
            </p:sp>
            <p:sp>
              <p:nvSpPr>
                <p:cNvPr id="166" name="Freeform 306"/>
                <p:cNvSpPr>
                  <a:spLocks noEditPoints="1"/>
                </p:cNvSpPr>
                <p:nvPr/>
              </p:nvSpPr>
              <p:spPr bwMode="auto">
                <a:xfrm>
                  <a:off x="847049" y="1860773"/>
                  <a:ext cx="381122" cy="469446"/>
                </a:xfrm>
                <a:custGeom>
                  <a:avLst/>
                  <a:gdLst/>
                  <a:ahLst/>
                  <a:cxnLst>
                    <a:cxn ang="0">
                      <a:pos x="164" y="78"/>
                    </a:cxn>
                    <a:cxn ang="0">
                      <a:pos x="78" y="68"/>
                    </a:cxn>
                    <a:cxn ang="0">
                      <a:pos x="198" y="132"/>
                    </a:cxn>
                    <a:cxn ang="0">
                      <a:pos x="198" y="24"/>
                    </a:cxn>
                    <a:cxn ang="0">
                      <a:pos x="190" y="8"/>
                    </a:cxn>
                    <a:cxn ang="0">
                      <a:pos x="174" y="0"/>
                    </a:cxn>
                    <a:cxn ang="0">
                      <a:pos x="102" y="0"/>
                    </a:cxn>
                    <a:cxn ang="0">
                      <a:pos x="50" y="18"/>
                    </a:cxn>
                    <a:cxn ang="0">
                      <a:pos x="102" y="18"/>
                    </a:cxn>
                    <a:cxn ang="0">
                      <a:pos x="174" y="18"/>
                    </a:cxn>
                    <a:cxn ang="0">
                      <a:pos x="180" y="24"/>
                    </a:cxn>
                    <a:cxn ang="0">
                      <a:pos x="108" y="132"/>
                    </a:cxn>
                    <a:cxn ang="0">
                      <a:pos x="98" y="132"/>
                    </a:cxn>
                    <a:cxn ang="0">
                      <a:pos x="86" y="146"/>
                    </a:cxn>
                    <a:cxn ang="0">
                      <a:pos x="84" y="228"/>
                    </a:cxn>
                    <a:cxn ang="0">
                      <a:pos x="22" y="228"/>
                    </a:cxn>
                    <a:cxn ang="0">
                      <a:pos x="16" y="222"/>
                    </a:cxn>
                    <a:cxn ang="0">
                      <a:pos x="16" y="152"/>
                    </a:cxn>
                    <a:cxn ang="0">
                      <a:pos x="0" y="90"/>
                    </a:cxn>
                    <a:cxn ang="0">
                      <a:pos x="0" y="152"/>
                    </a:cxn>
                    <a:cxn ang="0">
                      <a:pos x="0" y="222"/>
                    </a:cxn>
                    <a:cxn ang="0">
                      <a:pos x="6" y="238"/>
                    </a:cxn>
                    <a:cxn ang="0">
                      <a:pos x="22" y="244"/>
                    </a:cxn>
                    <a:cxn ang="0">
                      <a:pos x="84" y="244"/>
                    </a:cxn>
                    <a:cxn ang="0">
                      <a:pos x="198" y="132"/>
                    </a:cxn>
                    <a:cxn ang="0">
                      <a:pos x="198" y="132"/>
                    </a:cxn>
                    <a:cxn ang="0">
                      <a:pos x="198" y="132"/>
                    </a:cxn>
                    <a:cxn ang="0">
                      <a:pos x="102" y="214"/>
                    </a:cxn>
                    <a:cxn ang="0">
                      <a:pos x="102" y="154"/>
                    </a:cxn>
                    <a:cxn ang="0">
                      <a:pos x="108" y="148"/>
                    </a:cxn>
                    <a:cxn ang="0">
                      <a:pos x="102" y="214"/>
                    </a:cxn>
                    <a:cxn ang="0">
                      <a:pos x="78" y="38"/>
                    </a:cxn>
                    <a:cxn ang="0">
                      <a:pos x="164" y="50"/>
                    </a:cxn>
                    <a:cxn ang="0">
                      <a:pos x="78" y="108"/>
                    </a:cxn>
                    <a:cxn ang="0">
                      <a:pos x="164" y="98"/>
                    </a:cxn>
                    <a:cxn ang="0">
                      <a:pos x="78" y="108"/>
                    </a:cxn>
                  </a:cxnLst>
                  <a:rect l="0" t="0" r="r" b="b"/>
                  <a:pathLst>
                    <a:path w="198" h="244">
                      <a:moveTo>
                        <a:pt x="78" y="78"/>
                      </a:moveTo>
                      <a:lnTo>
                        <a:pt x="164" y="78"/>
                      </a:lnTo>
                      <a:lnTo>
                        <a:pt x="164" y="68"/>
                      </a:lnTo>
                      <a:lnTo>
                        <a:pt x="78" y="68"/>
                      </a:lnTo>
                      <a:lnTo>
                        <a:pt x="78" y="78"/>
                      </a:lnTo>
                      <a:close/>
                      <a:moveTo>
                        <a:pt x="198" y="132"/>
                      </a:moveTo>
                      <a:lnTo>
                        <a:pt x="198" y="24"/>
                      </a:lnTo>
                      <a:lnTo>
                        <a:pt x="198" y="24"/>
                      </a:lnTo>
                      <a:lnTo>
                        <a:pt x="196" y="14"/>
                      </a:lnTo>
                      <a:lnTo>
                        <a:pt x="190" y="8"/>
                      </a:lnTo>
                      <a:lnTo>
                        <a:pt x="184" y="2"/>
                      </a:lnTo>
                      <a:lnTo>
                        <a:pt x="174" y="0"/>
                      </a:lnTo>
                      <a:lnTo>
                        <a:pt x="102" y="0"/>
                      </a:lnTo>
                      <a:lnTo>
                        <a:pt x="102" y="0"/>
                      </a:lnTo>
                      <a:lnTo>
                        <a:pt x="50" y="0"/>
                      </a:lnTo>
                      <a:lnTo>
                        <a:pt x="50" y="18"/>
                      </a:lnTo>
                      <a:lnTo>
                        <a:pt x="102" y="18"/>
                      </a:lnTo>
                      <a:lnTo>
                        <a:pt x="102" y="18"/>
                      </a:lnTo>
                      <a:lnTo>
                        <a:pt x="174" y="18"/>
                      </a:lnTo>
                      <a:lnTo>
                        <a:pt x="174" y="18"/>
                      </a:lnTo>
                      <a:lnTo>
                        <a:pt x="178" y="20"/>
                      </a:lnTo>
                      <a:lnTo>
                        <a:pt x="180" y="24"/>
                      </a:lnTo>
                      <a:lnTo>
                        <a:pt x="180" y="132"/>
                      </a:lnTo>
                      <a:lnTo>
                        <a:pt x="108" y="132"/>
                      </a:lnTo>
                      <a:lnTo>
                        <a:pt x="108" y="132"/>
                      </a:lnTo>
                      <a:lnTo>
                        <a:pt x="98" y="132"/>
                      </a:lnTo>
                      <a:lnTo>
                        <a:pt x="92" y="138"/>
                      </a:lnTo>
                      <a:lnTo>
                        <a:pt x="86" y="146"/>
                      </a:lnTo>
                      <a:lnTo>
                        <a:pt x="84" y="154"/>
                      </a:lnTo>
                      <a:lnTo>
                        <a:pt x="84" y="228"/>
                      </a:lnTo>
                      <a:lnTo>
                        <a:pt x="22" y="228"/>
                      </a:lnTo>
                      <a:lnTo>
                        <a:pt x="22" y="228"/>
                      </a:lnTo>
                      <a:lnTo>
                        <a:pt x="18" y="226"/>
                      </a:lnTo>
                      <a:lnTo>
                        <a:pt x="16" y="222"/>
                      </a:lnTo>
                      <a:lnTo>
                        <a:pt x="16" y="152"/>
                      </a:lnTo>
                      <a:lnTo>
                        <a:pt x="16" y="152"/>
                      </a:lnTo>
                      <a:lnTo>
                        <a:pt x="16" y="90"/>
                      </a:lnTo>
                      <a:lnTo>
                        <a:pt x="0" y="90"/>
                      </a:lnTo>
                      <a:lnTo>
                        <a:pt x="0" y="152"/>
                      </a:lnTo>
                      <a:lnTo>
                        <a:pt x="0" y="152"/>
                      </a:lnTo>
                      <a:lnTo>
                        <a:pt x="0" y="222"/>
                      </a:lnTo>
                      <a:lnTo>
                        <a:pt x="0" y="222"/>
                      </a:lnTo>
                      <a:lnTo>
                        <a:pt x="2" y="230"/>
                      </a:lnTo>
                      <a:lnTo>
                        <a:pt x="6" y="238"/>
                      </a:lnTo>
                      <a:lnTo>
                        <a:pt x="14" y="244"/>
                      </a:lnTo>
                      <a:lnTo>
                        <a:pt x="22" y="244"/>
                      </a:lnTo>
                      <a:lnTo>
                        <a:pt x="84" y="244"/>
                      </a:lnTo>
                      <a:lnTo>
                        <a:pt x="84" y="244"/>
                      </a:lnTo>
                      <a:lnTo>
                        <a:pt x="84" y="244"/>
                      </a:lnTo>
                      <a:lnTo>
                        <a:pt x="198" y="132"/>
                      </a:lnTo>
                      <a:lnTo>
                        <a:pt x="198" y="132"/>
                      </a:lnTo>
                      <a:lnTo>
                        <a:pt x="198" y="132"/>
                      </a:lnTo>
                      <a:lnTo>
                        <a:pt x="198" y="132"/>
                      </a:lnTo>
                      <a:lnTo>
                        <a:pt x="198" y="132"/>
                      </a:lnTo>
                      <a:lnTo>
                        <a:pt x="198" y="132"/>
                      </a:lnTo>
                      <a:close/>
                      <a:moveTo>
                        <a:pt x="102" y="214"/>
                      </a:moveTo>
                      <a:lnTo>
                        <a:pt x="102" y="154"/>
                      </a:lnTo>
                      <a:lnTo>
                        <a:pt x="102" y="154"/>
                      </a:lnTo>
                      <a:lnTo>
                        <a:pt x="104" y="150"/>
                      </a:lnTo>
                      <a:lnTo>
                        <a:pt x="108" y="148"/>
                      </a:lnTo>
                      <a:lnTo>
                        <a:pt x="168" y="148"/>
                      </a:lnTo>
                      <a:lnTo>
                        <a:pt x="102" y="214"/>
                      </a:lnTo>
                      <a:close/>
                      <a:moveTo>
                        <a:pt x="164" y="38"/>
                      </a:moveTo>
                      <a:lnTo>
                        <a:pt x="78" y="38"/>
                      </a:lnTo>
                      <a:lnTo>
                        <a:pt x="78" y="50"/>
                      </a:lnTo>
                      <a:lnTo>
                        <a:pt x="164" y="50"/>
                      </a:lnTo>
                      <a:lnTo>
                        <a:pt x="164" y="38"/>
                      </a:lnTo>
                      <a:close/>
                      <a:moveTo>
                        <a:pt x="78" y="108"/>
                      </a:moveTo>
                      <a:lnTo>
                        <a:pt x="164" y="108"/>
                      </a:lnTo>
                      <a:lnTo>
                        <a:pt x="164" y="98"/>
                      </a:lnTo>
                      <a:lnTo>
                        <a:pt x="78" y="98"/>
                      </a:lnTo>
                      <a:lnTo>
                        <a:pt x="78" y="108"/>
                      </a:lnTo>
                      <a:close/>
                    </a:path>
                  </a:pathLst>
                </a:custGeom>
                <a:grpFill/>
                <a:ln w="9525">
                  <a:noFill/>
                  <a:round/>
                  <a:headEnd/>
                  <a:tailEnd/>
                </a:ln>
              </p:spPr>
              <p:txBody>
                <a:bodyPr/>
                <a:lstStyle/>
                <a:p>
                  <a:pPr defTabSz="2436441">
                    <a:defRPr/>
                  </a:pPr>
                  <a:endParaRPr lang="zh-CN" altLang="en-US" sz="1799" dirty="0">
                    <a:solidFill>
                      <a:schemeClr val="bg1"/>
                    </a:solidFill>
                    <a:latin typeface="微软雅黑" pitchFamily="34" charset="-122"/>
                    <a:ea typeface="微软雅黑" pitchFamily="34" charset="-122"/>
                  </a:endParaRPr>
                </a:p>
              </p:txBody>
            </p:sp>
          </p:grpSp>
        </p:grpSp>
        <p:grpSp>
          <p:nvGrpSpPr>
            <p:cNvPr id="4" name="组合 18"/>
            <p:cNvGrpSpPr/>
            <p:nvPr/>
          </p:nvGrpSpPr>
          <p:grpSpPr>
            <a:xfrm>
              <a:off x="3765654" y="2757148"/>
              <a:ext cx="1259672" cy="1259672"/>
              <a:chOff x="4538385" y="6746848"/>
              <a:chExt cx="1260000" cy="1260000"/>
            </a:xfrm>
            <a:noFill/>
          </p:grpSpPr>
          <p:sp>
            <p:nvSpPr>
              <p:cNvPr id="173" name="椭圆 172"/>
              <p:cNvSpPr/>
              <p:nvPr/>
            </p:nvSpPr>
            <p:spPr>
              <a:xfrm>
                <a:off x="4538385" y="6746848"/>
                <a:ext cx="1260000" cy="1260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170" name="Freeform 14"/>
              <p:cNvSpPr>
                <a:spLocks noChangeAspect="1" noEditPoints="1"/>
              </p:cNvSpPr>
              <p:nvPr/>
            </p:nvSpPr>
            <p:spPr bwMode="auto">
              <a:xfrm>
                <a:off x="4763443" y="7039309"/>
                <a:ext cx="809884" cy="675078"/>
              </a:xfrm>
              <a:custGeom>
                <a:avLst/>
                <a:gdLst>
                  <a:gd name="T0" fmla="*/ 2147483647 w 586"/>
                  <a:gd name="T1" fmla="*/ 2147483647 h 488"/>
                  <a:gd name="T2" fmla="*/ 2147483647 w 586"/>
                  <a:gd name="T3" fmla="*/ 2147483647 h 488"/>
                  <a:gd name="T4" fmla="*/ 2147483647 w 586"/>
                  <a:gd name="T5" fmla="*/ 2147483647 h 488"/>
                  <a:gd name="T6" fmla="*/ 2147483647 w 586"/>
                  <a:gd name="T7" fmla="*/ 2147483647 h 488"/>
                  <a:gd name="T8" fmla="*/ 2147483647 w 586"/>
                  <a:gd name="T9" fmla="*/ 2147483647 h 488"/>
                  <a:gd name="T10" fmla="*/ 2147483647 w 586"/>
                  <a:gd name="T11" fmla="*/ 2147483647 h 488"/>
                  <a:gd name="T12" fmla="*/ 2147483647 w 586"/>
                  <a:gd name="T13" fmla="*/ 2147483647 h 488"/>
                  <a:gd name="T14" fmla="*/ 2147483647 w 586"/>
                  <a:gd name="T15" fmla="*/ 2147483647 h 488"/>
                  <a:gd name="T16" fmla="*/ 2147483647 w 586"/>
                  <a:gd name="T17" fmla="*/ 2147483647 h 488"/>
                  <a:gd name="T18" fmla="*/ 2147483647 w 586"/>
                  <a:gd name="T19" fmla="*/ 2147483647 h 488"/>
                  <a:gd name="T20" fmla="*/ 2147483647 w 586"/>
                  <a:gd name="T21" fmla="*/ 2147483647 h 488"/>
                  <a:gd name="T22" fmla="*/ 2147483647 w 586"/>
                  <a:gd name="T23" fmla="*/ 2147483647 h 488"/>
                  <a:gd name="T24" fmla="*/ 2147483647 w 586"/>
                  <a:gd name="T25" fmla="*/ 2147483647 h 488"/>
                  <a:gd name="T26" fmla="*/ 2147483647 w 586"/>
                  <a:gd name="T27" fmla="*/ 2147483647 h 488"/>
                  <a:gd name="T28" fmla="*/ 2147483647 w 586"/>
                  <a:gd name="T29" fmla="*/ 2147483647 h 488"/>
                  <a:gd name="T30" fmla="*/ 2147483647 w 586"/>
                  <a:gd name="T31" fmla="*/ 2147483647 h 488"/>
                  <a:gd name="T32" fmla="*/ 2147483647 w 586"/>
                  <a:gd name="T33" fmla="*/ 2147483647 h 488"/>
                  <a:gd name="T34" fmla="*/ 2147483647 w 586"/>
                  <a:gd name="T35" fmla="*/ 2147483647 h 488"/>
                  <a:gd name="T36" fmla="*/ 2147483647 w 586"/>
                  <a:gd name="T37" fmla="*/ 2147483647 h 488"/>
                  <a:gd name="T38" fmla="*/ 2147483647 w 586"/>
                  <a:gd name="T39" fmla="*/ 2147483647 h 488"/>
                  <a:gd name="T40" fmla="*/ 2147483647 w 586"/>
                  <a:gd name="T41" fmla="*/ 2147483647 h 488"/>
                  <a:gd name="T42" fmla="*/ 0 w 586"/>
                  <a:gd name="T43" fmla="*/ 2147483647 h 488"/>
                  <a:gd name="T44" fmla="*/ 2147483647 w 586"/>
                  <a:gd name="T45" fmla="*/ 2147483647 h 488"/>
                  <a:gd name="T46" fmla="*/ 2147483647 w 586"/>
                  <a:gd name="T47" fmla="*/ 2147483647 h 488"/>
                  <a:gd name="T48" fmla="*/ 2147483647 w 586"/>
                  <a:gd name="T49" fmla="*/ 2147483647 h 488"/>
                  <a:gd name="T50" fmla="*/ 2147483647 w 586"/>
                  <a:gd name="T51" fmla="*/ 2147483647 h 488"/>
                  <a:gd name="T52" fmla="*/ 2147483647 w 586"/>
                  <a:gd name="T53" fmla="*/ 2147483647 h 488"/>
                  <a:gd name="T54" fmla="*/ 2147483647 w 586"/>
                  <a:gd name="T55" fmla="*/ 2147483647 h 488"/>
                  <a:gd name="T56" fmla="*/ 2147483647 w 586"/>
                  <a:gd name="T57" fmla="*/ 2147483647 h 488"/>
                  <a:gd name="T58" fmla="*/ 2147483647 w 586"/>
                  <a:gd name="T59" fmla="*/ 2147483647 h 488"/>
                  <a:gd name="T60" fmla="*/ 2147483647 w 586"/>
                  <a:gd name="T61" fmla="*/ 2147483647 h 488"/>
                  <a:gd name="T62" fmla="*/ 2147483647 w 586"/>
                  <a:gd name="T63" fmla="*/ 2147483647 h 488"/>
                  <a:gd name="T64" fmla="*/ 2147483647 w 586"/>
                  <a:gd name="T65" fmla="*/ 2147483647 h 488"/>
                  <a:gd name="T66" fmla="*/ 2147483647 w 586"/>
                  <a:gd name="T67" fmla="*/ 2147483647 h 488"/>
                  <a:gd name="T68" fmla="*/ 2147483647 w 586"/>
                  <a:gd name="T69" fmla="*/ 2147483647 h 488"/>
                  <a:gd name="T70" fmla="*/ 2147483647 w 586"/>
                  <a:gd name="T71" fmla="*/ 2147483647 h 488"/>
                  <a:gd name="T72" fmla="*/ 2147483647 w 586"/>
                  <a:gd name="T73" fmla="*/ 2147483647 h 488"/>
                  <a:gd name="T74" fmla="*/ 2147483647 w 586"/>
                  <a:gd name="T75" fmla="*/ 2147483647 h 488"/>
                  <a:gd name="T76" fmla="*/ 2147483647 w 586"/>
                  <a:gd name="T77" fmla="*/ 2147483647 h 488"/>
                  <a:gd name="T78" fmla="*/ 2147483647 w 586"/>
                  <a:gd name="T79" fmla="*/ 2147483647 h 488"/>
                  <a:gd name="T80" fmla="*/ 2147483647 w 586"/>
                  <a:gd name="T81" fmla="*/ 2147483647 h 488"/>
                  <a:gd name="T82" fmla="*/ 2147483647 w 586"/>
                  <a:gd name="T83" fmla="*/ 2147483647 h 488"/>
                  <a:gd name="T84" fmla="*/ 2147483647 w 586"/>
                  <a:gd name="T85" fmla="*/ 2147483647 h 488"/>
                  <a:gd name="T86" fmla="*/ 2147483647 w 586"/>
                  <a:gd name="T87" fmla="*/ 2147483647 h 488"/>
                  <a:gd name="T88" fmla="*/ 2147483647 w 586"/>
                  <a:gd name="T89" fmla="*/ 2147483647 h 488"/>
                  <a:gd name="T90" fmla="*/ 2147483647 w 586"/>
                  <a:gd name="T91" fmla="*/ 2147483647 h 488"/>
                  <a:gd name="T92" fmla="*/ 2147483647 w 586"/>
                  <a:gd name="T93" fmla="*/ 2147483647 h 488"/>
                  <a:gd name="T94" fmla="*/ 2147483647 w 586"/>
                  <a:gd name="T95" fmla="*/ 2147483647 h 488"/>
                  <a:gd name="T96" fmla="*/ 2147483647 w 586"/>
                  <a:gd name="T97" fmla="*/ 2147483647 h 488"/>
                  <a:gd name="T98" fmla="*/ 2147483647 w 586"/>
                  <a:gd name="T99" fmla="*/ 2147483647 h 488"/>
                  <a:gd name="T100" fmla="*/ 2147483647 w 586"/>
                  <a:gd name="T101" fmla="*/ 2147483647 h 488"/>
                  <a:gd name="T102" fmla="*/ 2147483647 w 586"/>
                  <a:gd name="T103" fmla="*/ 2147483647 h 488"/>
                  <a:gd name="T104" fmla="*/ 2147483647 w 586"/>
                  <a:gd name="T105" fmla="*/ 2147483647 h 488"/>
                  <a:gd name="T106" fmla="*/ 2147483647 w 586"/>
                  <a:gd name="T107" fmla="*/ 2147483647 h 488"/>
                  <a:gd name="T108" fmla="*/ 2147483647 w 586"/>
                  <a:gd name="T109" fmla="*/ 2147483647 h 488"/>
                  <a:gd name="T110" fmla="*/ 2147483647 w 586"/>
                  <a:gd name="T111" fmla="*/ 2147483647 h 488"/>
                  <a:gd name="T112" fmla="*/ 2147483647 w 586"/>
                  <a:gd name="T113" fmla="*/ 2147483647 h 4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488"/>
                  <a:gd name="T173" fmla="*/ 586 w 586"/>
                  <a:gd name="T174" fmla="*/ 488 h 4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488">
                    <a:moveTo>
                      <a:pt x="174" y="154"/>
                    </a:moveTo>
                    <a:lnTo>
                      <a:pt x="378" y="154"/>
                    </a:lnTo>
                    <a:lnTo>
                      <a:pt x="386" y="156"/>
                    </a:lnTo>
                    <a:lnTo>
                      <a:pt x="392" y="160"/>
                    </a:lnTo>
                    <a:lnTo>
                      <a:pt x="396" y="168"/>
                    </a:lnTo>
                    <a:lnTo>
                      <a:pt x="398" y="176"/>
                    </a:lnTo>
                    <a:lnTo>
                      <a:pt x="398" y="380"/>
                    </a:lnTo>
                    <a:lnTo>
                      <a:pt x="396" y="388"/>
                    </a:lnTo>
                    <a:lnTo>
                      <a:pt x="392" y="394"/>
                    </a:lnTo>
                    <a:lnTo>
                      <a:pt x="386" y="398"/>
                    </a:lnTo>
                    <a:lnTo>
                      <a:pt x="378" y="400"/>
                    </a:lnTo>
                    <a:lnTo>
                      <a:pt x="174" y="400"/>
                    </a:lnTo>
                    <a:lnTo>
                      <a:pt x="166" y="398"/>
                    </a:lnTo>
                    <a:lnTo>
                      <a:pt x="160" y="394"/>
                    </a:lnTo>
                    <a:lnTo>
                      <a:pt x="156" y="388"/>
                    </a:lnTo>
                    <a:lnTo>
                      <a:pt x="154" y="380"/>
                    </a:lnTo>
                    <a:lnTo>
                      <a:pt x="154" y="176"/>
                    </a:lnTo>
                    <a:lnTo>
                      <a:pt x="156" y="168"/>
                    </a:lnTo>
                    <a:lnTo>
                      <a:pt x="160" y="160"/>
                    </a:lnTo>
                    <a:lnTo>
                      <a:pt x="166" y="156"/>
                    </a:lnTo>
                    <a:lnTo>
                      <a:pt x="174" y="154"/>
                    </a:lnTo>
                    <a:close/>
                    <a:moveTo>
                      <a:pt x="416" y="200"/>
                    </a:moveTo>
                    <a:lnTo>
                      <a:pt x="422" y="200"/>
                    </a:lnTo>
                    <a:lnTo>
                      <a:pt x="430" y="200"/>
                    </a:lnTo>
                    <a:lnTo>
                      <a:pt x="436" y="206"/>
                    </a:lnTo>
                    <a:lnTo>
                      <a:pt x="440" y="212"/>
                    </a:lnTo>
                    <a:lnTo>
                      <a:pt x="442" y="220"/>
                    </a:lnTo>
                    <a:lnTo>
                      <a:pt x="442" y="424"/>
                    </a:lnTo>
                    <a:lnTo>
                      <a:pt x="440" y="432"/>
                    </a:lnTo>
                    <a:lnTo>
                      <a:pt x="436" y="438"/>
                    </a:lnTo>
                    <a:lnTo>
                      <a:pt x="430" y="442"/>
                    </a:lnTo>
                    <a:lnTo>
                      <a:pt x="422" y="444"/>
                    </a:lnTo>
                    <a:lnTo>
                      <a:pt x="218" y="444"/>
                    </a:lnTo>
                    <a:lnTo>
                      <a:pt x="210" y="442"/>
                    </a:lnTo>
                    <a:lnTo>
                      <a:pt x="202" y="438"/>
                    </a:lnTo>
                    <a:lnTo>
                      <a:pt x="198" y="432"/>
                    </a:lnTo>
                    <a:lnTo>
                      <a:pt x="196" y="424"/>
                    </a:lnTo>
                    <a:lnTo>
                      <a:pt x="196" y="418"/>
                    </a:lnTo>
                    <a:lnTo>
                      <a:pt x="378" y="418"/>
                    </a:lnTo>
                    <a:lnTo>
                      <a:pt x="386" y="418"/>
                    </a:lnTo>
                    <a:lnTo>
                      <a:pt x="392" y="414"/>
                    </a:lnTo>
                    <a:lnTo>
                      <a:pt x="400" y="412"/>
                    </a:lnTo>
                    <a:lnTo>
                      <a:pt x="406" y="406"/>
                    </a:lnTo>
                    <a:lnTo>
                      <a:pt x="410" y="400"/>
                    </a:lnTo>
                    <a:lnTo>
                      <a:pt x="414" y="394"/>
                    </a:lnTo>
                    <a:lnTo>
                      <a:pt x="416" y="388"/>
                    </a:lnTo>
                    <a:lnTo>
                      <a:pt x="416" y="380"/>
                    </a:lnTo>
                    <a:lnTo>
                      <a:pt x="416" y="200"/>
                    </a:lnTo>
                    <a:close/>
                    <a:moveTo>
                      <a:pt x="274" y="0"/>
                    </a:moveTo>
                    <a:lnTo>
                      <a:pt x="274" y="0"/>
                    </a:lnTo>
                    <a:lnTo>
                      <a:pt x="302" y="2"/>
                    </a:lnTo>
                    <a:lnTo>
                      <a:pt x="328" y="8"/>
                    </a:lnTo>
                    <a:lnTo>
                      <a:pt x="352" y="18"/>
                    </a:lnTo>
                    <a:lnTo>
                      <a:pt x="376" y="30"/>
                    </a:lnTo>
                    <a:lnTo>
                      <a:pt x="396" y="46"/>
                    </a:lnTo>
                    <a:lnTo>
                      <a:pt x="414" y="66"/>
                    </a:lnTo>
                    <a:lnTo>
                      <a:pt x="428" y="88"/>
                    </a:lnTo>
                    <a:lnTo>
                      <a:pt x="440" y="110"/>
                    </a:lnTo>
                    <a:lnTo>
                      <a:pt x="446" y="110"/>
                    </a:lnTo>
                    <a:lnTo>
                      <a:pt x="462" y="112"/>
                    </a:lnTo>
                    <a:lnTo>
                      <a:pt x="474" y="114"/>
                    </a:lnTo>
                    <a:lnTo>
                      <a:pt x="488" y="116"/>
                    </a:lnTo>
                    <a:lnTo>
                      <a:pt x="502" y="122"/>
                    </a:lnTo>
                    <a:lnTo>
                      <a:pt x="514" y="128"/>
                    </a:lnTo>
                    <a:lnTo>
                      <a:pt x="524" y="134"/>
                    </a:lnTo>
                    <a:lnTo>
                      <a:pt x="536" y="142"/>
                    </a:lnTo>
                    <a:lnTo>
                      <a:pt x="546" y="152"/>
                    </a:lnTo>
                    <a:lnTo>
                      <a:pt x="554" y="162"/>
                    </a:lnTo>
                    <a:lnTo>
                      <a:pt x="562" y="172"/>
                    </a:lnTo>
                    <a:lnTo>
                      <a:pt x="570" y="184"/>
                    </a:lnTo>
                    <a:lnTo>
                      <a:pt x="576" y="196"/>
                    </a:lnTo>
                    <a:lnTo>
                      <a:pt x="580" y="208"/>
                    </a:lnTo>
                    <a:lnTo>
                      <a:pt x="584" y="222"/>
                    </a:lnTo>
                    <a:lnTo>
                      <a:pt x="586" y="236"/>
                    </a:lnTo>
                    <a:lnTo>
                      <a:pt x="586" y="250"/>
                    </a:lnTo>
                    <a:lnTo>
                      <a:pt x="584" y="272"/>
                    </a:lnTo>
                    <a:lnTo>
                      <a:pt x="580" y="292"/>
                    </a:lnTo>
                    <a:lnTo>
                      <a:pt x="572" y="310"/>
                    </a:lnTo>
                    <a:lnTo>
                      <a:pt x="562" y="328"/>
                    </a:lnTo>
                    <a:lnTo>
                      <a:pt x="550" y="342"/>
                    </a:lnTo>
                    <a:lnTo>
                      <a:pt x="536" y="356"/>
                    </a:lnTo>
                    <a:lnTo>
                      <a:pt x="520" y="368"/>
                    </a:lnTo>
                    <a:lnTo>
                      <a:pt x="502" y="378"/>
                    </a:lnTo>
                    <a:lnTo>
                      <a:pt x="502" y="264"/>
                    </a:lnTo>
                    <a:lnTo>
                      <a:pt x="502" y="256"/>
                    </a:lnTo>
                    <a:lnTo>
                      <a:pt x="500" y="250"/>
                    </a:lnTo>
                    <a:lnTo>
                      <a:pt x="496" y="242"/>
                    </a:lnTo>
                    <a:lnTo>
                      <a:pt x="492" y="236"/>
                    </a:lnTo>
                    <a:lnTo>
                      <a:pt x="486" y="232"/>
                    </a:lnTo>
                    <a:lnTo>
                      <a:pt x="480" y="228"/>
                    </a:lnTo>
                    <a:lnTo>
                      <a:pt x="472" y="226"/>
                    </a:lnTo>
                    <a:lnTo>
                      <a:pt x="464" y="226"/>
                    </a:lnTo>
                    <a:lnTo>
                      <a:pt x="460" y="226"/>
                    </a:lnTo>
                    <a:lnTo>
                      <a:pt x="460" y="220"/>
                    </a:lnTo>
                    <a:lnTo>
                      <a:pt x="458" y="212"/>
                    </a:lnTo>
                    <a:lnTo>
                      <a:pt x="456" y="204"/>
                    </a:lnTo>
                    <a:lnTo>
                      <a:pt x="454" y="198"/>
                    </a:lnTo>
                    <a:lnTo>
                      <a:pt x="448" y="192"/>
                    </a:lnTo>
                    <a:lnTo>
                      <a:pt x="442" y="188"/>
                    </a:lnTo>
                    <a:lnTo>
                      <a:pt x="436" y="184"/>
                    </a:lnTo>
                    <a:lnTo>
                      <a:pt x="428" y="182"/>
                    </a:lnTo>
                    <a:lnTo>
                      <a:pt x="422" y="182"/>
                    </a:lnTo>
                    <a:lnTo>
                      <a:pt x="416" y="182"/>
                    </a:lnTo>
                    <a:lnTo>
                      <a:pt x="416" y="176"/>
                    </a:lnTo>
                    <a:lnTo>
                      <a:pt x="416" y="168"/>
                    </a:lnTo>
                    <a:lnTo>
                      <a:pt x="414" y="160"/>
                    </a:lnTo>
                    <a:lnTo>
                      <a:pt x="410" y="154"/>
                    </a:lnTo>
                    <a:lnTo>
                      <a:pt x="406" y="148"/>
                    </a:lnTo>
                    <a:lnTo>
                      <a:pt x="400" y="144"/>
                    </a:lnTo>
                    <a:lnTo>
                      <a:pt x="392" y="140"/>
                    </a:lnTo>
                    <a:lnTo>
                      <a:pt x="386" y="138"/>
                    </a:lnTo>
                    <a:lnTo>
                      <a:pt x="378" y="136"/>
                    </a:lnTo>
                    <a:lnTo>
                      <a:pt x="174" y="136"/>
                    </a:lnTo>
                    <a:lnTo>
                      <a:pt x="166" y="138"/>
                    </a:lnTo>
                    <a:lnTo>
                      <a:pt x="158" y="140"/>
                    </a:lnTo>
                    <a:lnTo>
                      <a:pt x="152" y="144"/>
                    </a:lnTo>
                    <a:lnTo>
                      <a:pt x="146" y="148"/>
                    </a:lnTo>
                    <a:lnTo>
                      <a:pt x="142" y="154"/>
                    </a:lnTo>
                    <a:lnTo>
                      <a:pt x="138" y="160"/>
                    </a:lnTo>
                    <a:lnTo>
                      <a:pt x="136" y="168"/>
                    </a:lnTo>
                    <a:lnTo>
                      <a:pt x="136" y="176"/>
                    </a:lnTo>
                    <a:lnTo>
                      <a:pt x="136" y="380"/>
                    </a:lnTo>
                    <a:lnTo>
                      <a:pt x="136" y="390"/>
                    </a:lnTo>
                    <a:lnTo>
                      <a:pt x="116" y="390"/>
                    </a:lnTo>
                    <a:lnTo>
                      <a:pt x="104" y="388"/>
                    </a:lnTo>
                    <a:lnTo>
                      <a:pt x="92" y="388"/>
                    </a:lnTo>
                    <a:lnTo>
                      <a:pt x="70" y="380"/>
                    </a:lnTo>
                    <a:lnTo>
                      <a:pt x="50" y="370"/>
                    </a:lnTo>
                    <a:lnTo>
                      <a:pt x="34" y="356"/>
                    </a:lnTo>
                    <a:lnTo>
                      <a:pt x="20" y="338"/>
                    </a:lnTo>
                    <a:lnTo>
                      <a:pt x="8" y="318"/>
                    </a:lnTo>
                    <a:lnTo>
                      <a:pt x="2" y="296"/>
                    </a:lnTo>
                    <a:lnTo>
                      <a:pt x="0" y="286"/>
                    </a:lnTo>
                    <a:lnTo>
                      <a:pt x="0" y="274"/>
                    </a:lnTo>
                    <a:lnTo>
                      <a:pt x="2" y="252"/>
                    </a:lnTo>
                    <a:lnTo>
                      <a:pt x="6" y="232"/>
                    </a:lnTo>
                    <a:lnTo>
                      <a:pt x="16" y="214"/>
                    </a:lnTo>
                    <a:lnTo>
                      <a:pt x="28" y="198"/>
                    </a:lnTo>
                    <a:lnTo>
                      <a:pt x="42" y="184"/>
                    </a:lnTo>
                    <a:lnTo>
                      <a:pt x="58" y="172"/>
                    </a:lnTo>
                    <a:lnTo>
                      <a:pt x="76" y="164"/>
                    </a:lnTo>
                    <a:lnTo>
                      <a:pt x="96" y="158"/>
                    </a:lnTo>
                    <a:lnTo>
                      <a:pt x="100" y="142"/>
                    </a:lnTo>
                    <a:lnTo>
                      <a:pt x="104" y="126"/>
                    </a:lnTo>
                    <a:lnTo>
                      <a:pt x="108" y="110"/>
                    </a:lnTo>
                    <a:lnTo>
                      <a:pt x="116" y="96"/>
                    </a:lnTo>
                    <a:lnTo>
                      <a:pt x="124" y="82"/>
                    </a:lnTo>
                    <a:lnTo>
                      <a:pt x="132" y="68"/>
                    </a:lnTo>
                    <a:lnTo>
                      <a:pt x="144" y="56"/>
                    </a:lnTo>
                    <a:lnTo>
                      <a:pt x="154" y="46"/>
                    </a:lnTo>
                    <a:lnTo>
                      <a:pt x="166" y="36"/>
                    </a:lnTo>
                    <a:lnTo>
                      <a:pt x="180" y="26"/>
                    </a:lnTo>
                    <a:lnTo>
                      <a:pt x="194" y="18"/>
                    </a:lnTo>
                    <a:lnTo>
                      <a:pt x="210" y="12"/>
                    </a:lnTo>
                    <a:lnTo>
                      <a:pt x="224" y="6"/>
                    </a:lnTo>
                    <a:lnTo>
                      <a:pt x="240" y="2"/>
                    </a:lnTo>
                    <a:lnTo>
                      <a:pt x="258" y="0"/>
                    </a:lnTo>
                    <a:lnTo>
                      <a:pt x="274" y="0"/>
                    </a:lnTo>
                    <a:close/>
                    <a:moveTo>
                      <a:pt x="460" y="244"/>
                    </a:moveTo>
                    <a:lnTo>
                      <a:pt x="464" y="244"/>
                    </a:lnTo>
                    <a:lnTo>
                      <a:pt x="472" y="246"/>
                    </a:lnTo>
                    <a:lnTo>
                      <a:pt x="478" y="250"/>
                    </a:lnTo>
                    <a:lnTo>
                      <a:pt x="484" y="256"/>
                    </a:lnTo>
                    <a:lnTo>
                      <a:pt x="484" y="264"/>
                    </a:lnTo>
                    <a:lnTo>
                      <a:pt x="484" y="468"/>
                    </a:lnTo>
                    <a:lnTo>
                      <a:pt x="484" y="476"/>
                    </a:lnTo>
                    <a:lnTo>
                      <a:pt x="478" y="482"/>
                    </a:lnTo>
                    <a:lnTo>
                      <a:pt x="472" y="486"/>
                    </a:lnTo>
                    <a:lnTo>
                      <a:pt x="464" y="488"/>
                    </a:lnTo>
                    <a:lnTo>
                      <a:pt x="260" y="488"/>
                    </a:lnTo>
                    <a:lnTo>
                      <a:pt x="252" y="486"/>
                    </a:lnTo>
                    <a:lnTo>
                      <a:pt x="246" y="482"/>
                    </a:lnTo>
                    <a:lnTo>
                      <a:pt x="242" y="476"/>
                    </a:lnTo>
                    <a:lnTo>
                      <a:pt x="240" y="468"/>
                    </a:lnTo>
                    <a:lnTo>
                      <a:pt x="240" y="462"/>
                    </a:lnTo>
                    <a:lnTo>
                      <a:pt x="422" y="462"/>
                    </a:lnTo>
                    <a:lnTo>
                      <a:pt x="428" y="462"/>
                    </a:lnTo>
                    <a:lnTo>
                      <a:pt x="436" y="460"/>
                    </a:lnTo>
                    <a:lnTo>
                      <a:pt x="442" y="456"/>
                    </a:lnTo>
                    <a:lnTo>
                      <a:pt x="448" y="450"/>
                    </a:lnTo>
                    <a:lnTo>
                      <a:pt x="454" y="446"/>
                    </a:lnTo>
                    <a:lnTo>
                      <a:pt x="456" y="438"/>
                    </a:lnTo>
                    <a:lnTo>
                      <a:pt x="458" y="432"/>
                    </a:lnTo>
                    <a:lnTo>
                      <a:pt x="460" y="424"/>
                    </a:lnTo>
                    <a:lnTo>
                      <a:pt x="460" y="244"/>
                    </a:lnTo>
                    <a:close/>
                    <a:moveTo>
                      <a:pt x="234" y="306"/>
                    </a:moveTo>
                    <a:lnTo>
                      <a:pt x="220" y="306"/>
                    </a:lnTo>
                    <a:lnTo>
                      <a:pt x="214" y="288"/>
                    </a:lnTo>
                    <a:lnTo>
                      <a:pt x="188" y="288"/>
                    </a:lnTo>
                    <a:lnTo>
                      <a:pt x="182" y="306"/>
                    </a:lnTo>
                    <a:lnTo>
                      <a:pt x="168" y="306"/>
                    </a:lnTo>
                    <a:lnTo>
                      <a:pt x="194" y="226"/>
                    </a:lnTo>
                    <a:lnTo>
                      <a:pt x="208" y="226"/>
                    </a:lnTo>
                    <a:lnTo>
                      <a:pt x="234" y="306"/>
                    </a:lnTo>
                    <a:close/>
                    <a:moveTo>
                      <a:pt x="210" y="274"/>
                    </a:moveTo>
                    <a:lnTo>
                      <a:pt x="200" y="244"/>
                    </a:lnTo>
                    <a:lnTo>
                      <a:pt x="192" y="274"/>
                    </a:lnTo>
                    <a:lnTo>
                      <a:pt x="210" y="274"/>
                    </a:lnTo>
                    <a:close/>
                    <a:moveTo>
                      <a:pt x="238" y="248"/>
                    </a:moveTo>
                    <a:lnTo>
                      <a:pt x="250" y="248"/>
                    </a:lnTo>
                    <a:lnTo>
                      <a:pt x="250" y="256"/>
                    </a:lnTo>
                    <a:lnTo>
                      <a:pt x="252" y="252"/>
                    </a:lnTo>
                    <a:lnTo>
                      <a:pt x="256" y="250"/>
                    </a:lnTo>
                    <a:lnTo>
                      <a:pt x="260" y="248"/>
                    </a:lnTo>
                    <a:lnTo>
                      <a:pt x="264" y="248"/>
                    </a:lnTo>
                    <a:lnTo>
                      <a:pt x="272" y="248"/>
                    </a:lnTo>
                    <a:lnTo>
                      <a:pt x="278" y="254"/>
                    </a:lnTo>
                    <a:lnTo>
                      <a:pt x="282" y="264"/>
                    </a:lnTo>
                    <a:lnTo>
                      <a:pt x="284" y="276"/>
                    </a:lnTo>
                    <a:lnTo>
                      <a:pt x="282" y="290"/>
                    </a:lnTo>
                    <a:lnTo>
                      <a:pt x="278" y="300"/>
                    </a:lnTo>
                    <a:lnTo>
                      <a:pt x="272" y="306"/>
                    </a:lnTo>
                    <a:lnTo>
                      <a:pt x="264" y="308"/>
                    </a:lnTo>
                    <a:lnTo>
                      <a:pt x="256" y="306"/>
                    </a:lnTo>
                    <a:lnTo>
                      <a:pt x="250" y="300"/>
                    </a:lnTo>
                    <a:lnTo>
                      <a:pt x="250" y="328"/>
                    </a:lnTo>
                    <a:lnTo>
                      <a:pt x="238" y="328"/>
                    </a:lnTo>
                    <a:lnTo>
                      <a:pt x="238" y="248"/>
                    </a:lnTo>
                    <a:close/>
                    <a:moveTo>
                      <a:pt x="250" y="276"/>
                    </a:moveTo>
                    <a:lnTo>
                      <a:pt x="250" y="276"/>
                    </a:lnTo>
                    <a:lnTo>
                      <a:pt x="250" y="284"/>
                    </a:lnTo>
                    <a:lnTo>
                      <a:pt x="254" y="290"/>
                    </a:lnTo>
                    <a:lnTo>
                      <a:pt x="256" y="294"/>
                    </a:lnTo>
                    <a:lnTo>
                      <a:pt x="260" y="296"/>
                    </a:lnTo>
                    <a:lnTo>
                      <a:pt x="264" y="294"/>
                    </a:lnTo>
                    <a:lnTo>
                      <a:pt x="268" y="292"/>
                    </a:lnTo>
                    <a:lnTo>
                      <a:pt x="270" y="286"/>
                    </a:lnTo>
                    <a:lnTo>
                      <a:pt x="272" y="278"/>
                    </a:lnTo>
                    <a:lnTo>
                      <a:pt x="270" y="270"/>
                    </a:lnTo>
                    <a:lnTo>
                      <a:pt x="268" y="264"/>
                    </a:lnTo>
                    <a:lnTo>
                      <a:pt x="264" y="260"/>
                    </a:lnTo>
                    <a:lnTo>
                      <a:pt x="260" y="260"/>
                    </a:lnTo>
                    <a:lnTo>
                      <a:pt x="256" y="260"/>
                    </a:lnTo>
                    <a:lnTo>
                      <a:pt x="254" y="264"/>
                    </a:lnTo>
                    <a:lnTo>
                      <a:pt x="250" y="268"/>
                    </a:lnTo>
                    <a:lnTo>
                      <a:pt x="250" y="276"/>
                    </a:lnTo>
                    <a:close/>
                    <a:moveTo>
                      <a:pt x="290" y="248"/>
                    </a:moveTo>
                    <a:lnTo>
                      <a:pt x="302" y="248"/>
                    </a:lnTo>
                    <a:lnTo>
                      <a:pt x="302" y="256"/>
                    </a:lnTo>
                    <a:lnTo>
                      <a:pt x="304" y="252"/>
                    </a:lnTo>
                    <a:lnTo>
                      <a:pt x="308" y="250"/>
                    </a:lnTo>
                    <a:lnTo>
                      <a:pt x="312" y="248"/>
                    </a:lnTo>
                    <a:lnTo>
                      <a:pt x="316" y="248"/>
                    </a:lnTo>
                    <a:lnTo>
                      <a:pt x="324" y="248"/>
                    </a:lnTo>
                    <a:lnTo>
                      <a:pt x="330" y="254"/>
                    </a:lnTo>
                    <a:lnTo>
                      <a:pt x="336" y="264"/>
                    </a:lnTo>
                    <a:lnTo>
                      <a:pt x="336" y="276"/>
                    </a:lnTo>
                    <a:lnTo>
                      <a:pt x="336" y="290"/>
                    </a:lnTo>
                    <a:lnTo>
                      <a:pt x="330" y="300"/>
                    </a:lnTo>
                    <a:lnTo>
                      <a:pt x="324" y="306"/>
                    </a:lnTo>
                    <a:lnTo>
                      <a:pt x="316" y="308"/>
                    </a:lnTo>
                    <a:lnTo>
                      <a:pt x="310" y="306"/>
                    </a:lnTo>
                    <a:lnTo>
                      <a:pt x="302" y="300"/>
                    </a:lnTo>
                    <a:lnTo>
                      <a:pt x="302" y="328"/>
                    </a:lnTo>
                    <a:lnTo>
                      <a:pt x="290" y="328"/>
                    </a:lnTo>
                    <a:lnTo>
                      <a:pt x="290" y="248"/>
                    </a:lnTo>
                    <a:close/>
                    <a:moveTo>
                      <a:pt x="302" y="276"/>
                    </a:moveTo>
                    <a:lnTo>
                      <a:pt x="302" y="276"/>
                    </a:lnTo>
                    <a:lnTo>
                      <a:pt x="304" y="284"/>
                    </a:lnTo>
                    <a:lnTo>
                      <a:pt x="306" y="290"/>
                    </a:lnTo>
                    <a:lnTo>
                      <a:pt x="310" y="294"/>
                    </a:lnTo>
                    <a:lnTo>
                      <a:pt x="314" y="296"/>
                    </a:lnTo>
                    <a:lnTo>
                      <a:pt x="318" y="294"/>
                    </a:lnTo>
                    <a:lnTo>
                      <a:pt x="320" y="292"/>
                    </a:lnTo>
                    <a:lnTo>
                      <a:pt x="324" y="286"/>
                    </a:lnTo>
                    <a:lnTo>
                      <a:pt x="324" y="278"/>
                    </a:lnTo>
                    <a:lnTo>
                      <a:pt x="324" y="270"/>
                    </a:lnTo>
                    <a:lnTo>
                      <a:pt x="320" y="264"/>
                    </a:lnTo>
                    <a:lnTo>
                      <a:pt x="318" y="260"/>
                    </a:lnTo>
                    <a:lnTo>
                      <a:pt x="314" y="260"/>
                    </a:lnTo>
                    <a:lnTo>
                      <a:pt x="310" y="260"/>
                    </a:lnTo>
                    <a:lnTo>
                      <a:pt x="306" y="264"/>
                    </a:lnTo>
                    <a:lnTo>
                      <a:pt x="304" y="268"/>
                    </a:lnTo>
                    <a:lnTo>
                      <a:pt x="302" y="276"/>
                    </a:lnTo>
                    <a:close/>
                    <a:moveTo>
                      <a:pt x="338" y="290"/>
                    </a:moveTo>
                    <a:lnTo>
                      <a:pt x="352" y="288"/>
                    </a:lnTo>
                    <a:lnTo>
                      <a:pt x="352" y="292"/>
                    </a:lnTo>
                    <a:lnTo>
                      <a:pt x="354" y="294"/>
                    </a:lnTo>
                    <a:lnTo>
                      <a:pt x="358" y="296"/>
                    </a:lnTo>
                    <a:lnTo>
                      <a:pt x="362" y="296"/>
                    </a:lnTo>
                    <a:lnTo>
                      <a:pt x="368" y="294"/>
                    </a:lnTo>
                    <a:lnTo>
                      <a:pt x="370" y="292"/>
                    </a:lnTo>
                    <a:lnTo>
                      <a:pt x="370" y="290"/>
                    </a:lnTo>
                    <a:lnTo>
                      <a:pt x="370" y="288"/>
                    </a:lnTo>
                    <a:lnTo>
                      <a:pt x="366" y="286"/>
                    </a:lnTo>
                    <a:lnTo>
                      <a:pt x="352" y="282"/>
                    </a:lnTo>
                    <a:lnTo>
                      <a:pt x="346" y="278"/>
                    </a:lnTo>
                    <a:lnTo>
                      <a:pt x="342" y="272"/>
                    </a:lnTo>
                    <a:lnTo>
                      <a:pt x="340" y="264"/>
                    </a:lnTo>
                    <a:lnTo>
                      <a:pt x="342" y="258"/>
                    </a:lnTo>
                    <a:lnTo>
                      <a:pt x="346" y="252"/>
                    </a:lnTo>
                    <a:lnTo>
                      <a:pt x="352" y="248"/>
                    </a:lnTo>
                    <a:lnTo>
                      <a:pt x="360" y="248"/>
                    </a:lnTo>
                    <a:lnTo>
                      <a:pt x="368" y="248"/>
                    </a:lnTo>
                    <a:lnTo>
                      <a:pt x="374" y="250"/>
                    </a:lnTo>
                    <a:lnTo>
                      <a:pt x="380" y="256"/>
                    </a:lnTo>
                    <a:lnTo>
                      <a:pt x="382" y="262"/>
                    </a:lnTo>
                    <a:lnTo>
                      <a:pt x="370" y="266"/>
                    </a:lnTo>
                    <a:lnTo>
                      <a:pt x="366" y="260"/>
                    </a:lnTo>
                    <a:lnTo>
                      <a:pt x="360" y="258"/>
                    </a:lnTo>
                    <a:lnTo>
                      <a:pt x="354" y="260"/>
                    </a:lnTo>
                    <a:lnTo>
                      <a:pt x="352" y="262"/>
                    </a:lnTo>
                    <a:lnTo>
                      <a:pt x="354" y="266"/>
                    </a:lnTo>
                    <a:lnTo>
                      <a:pt x="366" y="270"/>
                    </a:lnTo>
                    <a:lnTo>
                      <a:pt x="374" y="274"/>
                    </a:lnTo>
                    <a:lnTo>
                      <a:pt x="380" y="278"/>
                    </a:lnTo>
                    <a:lnTo>
                      <a:pt x="382" y="282"/>
                    </a:lnTo>
                    <a:lnTo>
                      <a:pt x="384" y="288"/>
                    </a:lnTo>
                    <a:lnTo>
                      <a:pt x="382" y="296"/>
                    </a:lnTo>
                    <a:lnTo>
                      <a:pt x="378" y="302"/>
                    </a:lnTo>
                    <a:lnTo>
                      <a:pt x="370" y="306"/>
                    </a:lnTo>
                    <a:lnTo>
                      <a:pt x="362" y="308"/>
                    </a:lnTo>
                    <a:lnTo>
                      <a:pt x="354" y="306"/>
                    </a:lnTo>
                    <a:lnTo>
                      <a:pt x="346" y="304"/>
                    </a:lnTo>
                    <a:lnTo>
                      <a:pt x="342" y="298"/>
                    </a:lnTo>
                    <a:lnTo>
                      <a:pt x="338" y="290"/>
                    </a:lnTo>
                    <a:close/>
                  </a:path>
                </a:pathLst>
              </a:custGeom>
              <a:grpFill/>
              <a:ln w="9525">
                <a:solidFill>
                  <a:schemeClr val="bg1"/>
                </a:solidFill>
                <a:round/>
                <a:headEnd/>
                <a:tailEnd/>
              </a:ln>
            </p:spPr>
            <p:txBody>
              <a:bodyPr lIns="121927" tIns="60963" rIns="121927" bIns="60963"/>
              <a:lstStyle/>
              <a:p>
                <a:pPr>
                  <a:buNone/>
                </a:pPr>
                <a:endParaRPr lang="zh-CN" altLang="en-US" sz="1799">
                  <a:solidFill>
                    <a:schemeClr val="bg1"/>
                  </a:solidFill>
                  <a:latin typeface="微软雅黑" pitchFamily="34" charset="-122"/>
                  <a:ea typeface="微软雅黑" pitchFamily="34" charset="-122"/>
                </a:endParaRPr>
              </a:p>
            </p:txBody>
          </p:sp>
        </p:grpSp>
        <p:sp>
          <p:nvSpPr>
            <p:cNvPr id="174" name="TextBox 25"/>
            <p:cNvSpPr txBox="1">
              <a:spLocks noChangeArrowheads="1"/>
            </p:cNvSpPr>
            <p:nvPr/>
          </p:nvSpPr>
          <p:spPr bwMode="auto">
            <a:xfrm>
              <a:off x="7505288" y="3577722"/>
              <a:ext cx="618067" cy="304046"/>
            </a:xfrm>
            <a:prstGeom prst="rect">
              <a:avLst/>
            </a:prstGeom>
            <a:noFill/>
            <a:ln w="9525">
              <a:noFill/>
              <a:miter lim="800000"/>
              <a:headEnd/>
              <a:tailEnd/>
            </a:ln>
          </p:spPr>
          <p:txBody>
            <a:bodyPr>
              <a:spAutoFit/>
            </a:bodyPr>
            <a:lstStyle/>
            <a:p>
              <a:pPr algn="ctr">
                <a:buNone/>
              </a:pPr>
              <a:r>
                <a:rPr lang="zh-CN" altLang="en-US" sz="900" dirty="0">
                  <a:solidFill>
                    <a:schemeClr val="bg1"/>
                  </a:solidFill>
                  <a:latin typeface="Arial" pitchFamily="34" charset="0"/>
                  <a:ea typeface="微软雅黑" pitchFamily="34" charset="-122"/>
                  <a:cs typeface="Arial" pitchFamily="34" charset="0"/>
                </a:rPr>
                <a:t>云计算</a:t>
              </a:r>
              <a:endParaRPr lang="en-US" altLang="zh-CN" sz="900" dirty="0">
                <a:solidFill>
                  <a:schemeClr val="bg1"/>
                </a:solidFill>
                <a:latin typeface="Arial" pitchFamily="34" charset="0"/>
                <a:ea typeface="微软雅黑" pitchFamily="34" charset="-122"/>
                <a:cs typeface="Arial" pitchFamily="34" charset="0"/>
              </a:endParaRPr>
            </a:p>
          </p:txBody>
        </p:sp>
        <p:sp>
          <p:nvSpPr>
            <p:cNvPr id="175" name="TextBox 26"/>
            <p:cNvSpPr txBox="1">
              <a:spLocks noChangeArrowheads="1"/>
            </p:cNvSpPr>
            <p:nvPr/>
          </p:nvSpPr>
          <p:spPr bwMode="auto">
            <a:xfrm>
              <a:off x="8083774" y="3577722"/>
              <a:ext cx="850900" cy="304046"/>
            </a:xfrm>
            <a:prstGeom prst="rect">
              <a:avLst/>
            </a:prstGeom>
            <a:noFill/>
            <a:ln w="9525">
              <a:noFill/>
              <a:miter lim="800000"/>
              <a:headEnd/>
              <a:tailEnd/>
            </a:ln>
          </p:spPr>
          <p:txBody>
            <a:bodyPr>
              <a:spAutoFit/>
            </a:bodyPr>
            <a:lstStyle/>
            <a:p>
              <a:pPr algn="ctr">
                <a:buNone/>
              </a:pPr>
              <a:r>
                <a:rPr lang="zh-CN" altLang="en-US" sz="900" dirty="0">
                  <a:solidFill>
                    <a:schemeClr val="bg1"/>
                  </a:solidFill>
                  <a:latin typeface="Arial" pitchFamily="34" charset="0"/>
                  <a:ea typeface="微软雅黑" pitchFamily="34" charset="-122"/>
                  <a:cs typeface="Arial" pitchFamily="34" charset="0"/>
                </a:rPr>
                <a:t>大数据</a:t>
              </a:r>
              <a:endParaRPr lang="en-US" altLang="zh-CN" sz="900" dirty="0">
                <a:solidFill>
                  <a:schemeClr val="bg1"/>
                </a:solidFill>
                <a:latin typeface="Arial" pitchFamily="34" charset="0"/>
                <a:ea typeface="微软雅黑" pitchFamily="34" charset="-122"/>
                <a:cs typeface="Arial" pitchFamily="34" charset="0"/>
              </a:endParaRPr>
            </a:p>
          </p:txBody>
        </p:sp>
        <p:sp>
          <p:nvSpPr>
            <p:cNvPr id="181" name="TextBox 33"/>
            <p:cNvSpPr txBox="1">
              <a:spLocks noChangeArrowheads="1"/>
            </p:cNvSpPr>
            <p:nvPr/>
          </p:nvSpPr>
          <p:spPr bwMode="auto">
            <a:xfrm>
              <a:off x="7457664" y="5083873"/>
              <a:ext cx="713317" cy="304046"/>
            </a:xfrm>
            <a:prstGeom prst="rect">
              <a:avLst/>
            </a:prstGeom>
            <a:noFill/>
            <a:ln w="9525">
              <a:noFill/>
              <a:miter lim="800000"/>
              <a:headEnd/>
              <a:tailEnd/>
            </a:ln>
          </p:spPr>
          <p:txBody>
            <a:bodyPr>
              <a:spAutoFit/>
            </a:bodyPr>
            <a:lstStyle/>
            <a:p>
              <a:pPr algn="ctr">
                <a:buNone/>
              </a:pPr>
              <a:r>
                <a:rPr lang="zh-CN" altLang="en-US" sz="900" dirty="0">
                  <a:solidFill>
                    <a:schemeClr val="bg1"/>
                  </a:solidFill>
                  <a:latin typeface="Arial" pitchFamily="34" charset="0"/>
                  <a:ea typeface="微软雅黑" pitchFamily="34" charset="-122"/>
                  <a:cs typeface="Arial" pitchFamily="34" charset="0"/>
                </a:rPr>
                <a:t>移动化</a:t>
              </a:r>
              <a:endParaRPr lang="en-US" altLang="zh-CN" sz="900" dirty="0">
                <a:solidFill>
                  <a:schemeClr val="bg1"/>
                </a:solidFill>
                <a:latin typeface="Arial" pitchFamily="34" charset="0"/>
                <a:ea typeface="微软雅黑" pitchFamily="34" charset="-122"/>
                <a:cs typeface="Arial" pitchFamily="34" charset="0"/>
              </a:endParaRPr>
            </a:p>
          </p:txBody>
        </p:sp>
        <p:sp>
          <p:nvSpPr>
            <p:cNvPr id="185" name="TextBox 37"/>
            <p:cNvSpPr txBox="1">
              <a:spLocks noChangeArrowheads="1"/>
            </p:cNvSpPr>
            <p:nvPr/>
          </p:nvSpPr>
          <p:spPr bwMode="auto">
            <a:xfrm>
              <a:off x="8162893" y="4333704"/>
              <a:ext cx="692662" cy="304046"/>
            </a:xfrm>
            <a:prstGeom prst="rect">
              <a:avLst/>
            </a:prstGeom>
            <a:noFill/>
            <a:ln w="9525">
              <a:noFill/>
              <a:miter lim="800000"/>
              <a:headEnd/>
              <a:tailEnd/>
            </a:ln>
          </p:spPr>
          <p:txBody>
            <a:bodyPr wrap="square">
              <a:spAutoFit/>
            </a:bodyPr>
            <a:lstStyle/>
            <a:p>
              <a:pPr algn="ctr">
                <a:buNone/>
              </a:pPr>
              <a:r>
                <a:rPr lang="zh-CN" altLang="en-US" sz="900" dirty="0">
                  <a:solidFill>
                    <a:schemeClr val="bg1"/>
                  </a:solidFill>
                  <a:latin typeface="Arial" pitchFamily="34" charset="0"/>
                  <a:ea typeface="微软雅黑" pitchFamily="34" charset="-122"/>
                  <a:cs typeface="Arial" pitchFamily="34" charset="0"/>
                </a:rPr>
                <a:t>物联网</a:t>
              </a:r>
              <a:endParaRPr lang="en-US" altLang="zh-CN" sz="900" dirty="0">
                <a:solidFill>
                  <a:schemeClr val="bg1"/>
                </a:solidFill>
                <a:latin typeface="Arial" pitchFamily="34" charset="0"/>
                <a:ea typeface="微软雅黑" pitchFamily="34" charset="-122"/>
                <a:cs typeface="Arial" pitchFamily="34" charset="0"/>
              </a:endParaRPr>
            </a:p>
          </p:txBody>
        </p:sp>
        <p:sp>
          <p:nvSpPr>
            <p:cNvPr id="195" name="TextBox 48"/>
            <p:cNvSpPr txBox="1">
              <a:spLocks noChangeArrowheads="1"/>
            </p:cNvSpPr>
            <p:nvPr/>
          </p:nvSpPr>
          <p:spPr bwMode="auto">
            <a:xfrm>
              <a:off x="8151507" y="5083873"/>
              <a:ext cx="715434" cy="304046"/>
            </a:xfrm>
            <a:prstGeom prst="rect">
              <a:avLst/>
            </a:prstGeom>
            <a:noFill/>
            <a:ln w="9525">
              <a:noFill/>
              <a:miter lim="800000"/>
              <a:headEnd/>
              <a:tailEnd/>
            </a:ln>
          </p:spPr>
          <p:txBody>
            <a:bodyPr>
              <a:spAutoFit/>
            </a:bodyPr>
            <a:lstStyle/>
            <a:p>
              <a:pPr algn="ctr">
                <a:buNone/>
              </a:pPr>
              <a:r>
                <a:rPr lang="en-US" altLang="zh-CN" sz="900" dirty="0">
                  <a:solidFill>
                    <a:schemeClr val="bg1"/>
                  </a:solidFill>
                  <a:latin typeface="Arial" pitchFamily="34" charset="0"/>
                  <a:ea typeface="微软雅黑" pitchFamily="34" charset="-122"/>
                  <a:cs typeface="Arial" pitchFamily="34" charset="0"/>
                </a:rPr>
                <a:t>SDN</a:t>
              </a:r>
            </a:p>
          </p:txBody>
        </p:sp>
        <p:sp>
          <p:nvSpPr>
            <p:cNvPr id="206" name="TextBox 62"/>
            <p:cNvSpPr txBox="1">
              <a:spLocks noChangeArrowheads="1"/>
            </p:cNvSpPr>
            <p:nvPr/>
          </p:nvSpPr>
          <p:spPr bwMode="auto">
            <a:xfrm>
              <a:off x="7438613" y="4333704"/>
              <a:ext cx="774700" cy="304046"/>
            </a:xfrm>
            <a:prstGeom prst="rect">
              <a:avLst/>
            </a:prstGeom>
            <a:noFill/>
            <a:ln w="9525">
              <a:noFill/>
              <a:miter lim="800000"/>
              <a:headEnd/>
              <a:tailEnd/>
            </a:ln>
          </p:spPr>
          <p:txBody>
            <a:bodyPr>
              <a:spAutoFit/>
            </a:bodyPr>
            <a:lstStyle/>
            <a:p>
              <a:pPr algn="ctr">
                <a:buNone/>
              </a:pPr>
              <a:r>
                <a:rPr lang="zh-CN" altLang="en-US" sz="900" dirty="0">
                  <a:solidFill>
                    <a:schemeClr val="bg1"/>
                  </a:solidFill>
                  <a:latin typeface="Arial" pitchFamily="34" charset="0"/>
                  <a:ea typeface="微软雅黑" pitchFamily="34" charset="-122"/>
                  <a:cs typeface="Arial" pitchFamily="34" charset="0"/>
                </a:rPr>
                <a:t>人工智能</a:t>
              </a:r>
              <a:endParaRPr lang="en-US" altLang="zh-CN" sz="900" dirty="0">
                <a:solidFill>
                  <a:schemeClr val="bg1"/>
                </a:solidFill>
                <a:latin typeface="Arial" pitchFamily="34" charset="0"/>
                <a:ea typeface="微软雅黑" pitchFamily="34" charset="-122"/>
                <a:cs typeface="Arial" pitchFamily="34" charset="0"/>
              </a:endParaRPr>
            </a:p>
          </p:txBody>
        </p:sp>
        <p:sp>
          <p:nvSpPr>
            <p:cNvPr id="207" name="Rectangle 22"/>
            <p:cNvSpPr/>
            <p:nvPr/>
          </p:nvSpPr>
          <p:spPr bwMode="auto">
            <a:xfrm>
              <a:off x="7422951" y="2469914"/>
              <a:ext cx="1493944" cy="2862493"/>
            </a:xfrm>
            <a:prstGeom prst="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defTabSz="2436441">
                <a:defRPr/>
              </a:pPr>
              <a:endParaRPr lang="zh-CN" altLang="en-US" sz="1799" dirty="0">
                <a:solidFill>
                  <a:schemeClr val="bg1"/>
                </a:solidFill>
                <a:latin typeface="微软雅黑" pitchFamily="34" charset="-122"/>
                <a:ea typeface="微软雅黑" pitchFamily="34" charset="-122"/>
                <a:cs typeface="Arial" pitchFamily="34" charset="0"/>
              </a:endParaRPr>
            </a:p>
          </p:txBody>
        </p:sp>
        <p:grpSp>
          <p:nvGrpSpPr>
            <p:cNvPr id="5" name="组合 1"/>
            <p:cNvGrpSpPr/>
            <p:nvPr/>
          </p:nvGrpSpPr>
          <p:grpSpPr>
            <a:xfrm>
              <a:off x="2260748" y="3082972"/>
              <a:ext cx="1051466" cy="1683455"/>
              <a:chOff x="2261335" y="2786507"/>
              <a:chExt cx="1051740" cy="1683893"/>
            </a:xfrm>
          </p:grpSpPr>
          <p:sp>
            <p:nvSpPr>
              <p:cNvPr id="158" name="TextBox 81"/>
              <p:cNvSpPr txBox="1">
                <a:spLocks noChangeArrowheads="1"/>
              </p:cNvSpPr>
              <p:nvPr/>
            </p:nvSpPr>
            <p:spPr bwMode="auto">
              <a:xfrm>
                <a:off x="2359784" y="2786507"/>
                <a:ext cx="953291" cy="446051"/>
              </a:xfrm>
              <a:prstGeom prst="rect">
                <a:avLst/>
              </a:prstGeom>
              <a:noFill/>
              <a:ln w="9525">
                <a:noFill/>
                <a:miter lim="800000"/>
                <a:headEnd/>
                <a:tailEnd/>
              </a:ln>
            </p:spPr>
            <p:txBody>
              <a:bodyPr wrap="square">
                <a:spAutoFit/>
              </a:bodyPr>
              <a:lstStyle/>
              <a:p>
                <a:pPr algn="ctr">
                  <a:spcAft>
                    <a:spcPts val="800"/>
                  </a:spcAft>
                  <a:buClr>
                    <a:schemeClr val="tx2"/>
                  </a:buClr>
                </a:pPr>
                <a:r>
                  <a:rPr lang="en-US" altLang="zh-CN" sz="1600" dirty="0">
                    <a:solidFill>
                      <a:schemeClr val="bg1"/>
                    </a:solidFill>
                    <a:latin typeface="Arial" pitchFamily="34" charset="0"/>
                    <a:ea typeface="微软雅黑" pitchFamily="34" charset="-122"/>
                    <a:cs typeface="Arial" pitchFamily="34" charset="0"/>
                  </a:rPr>
                  <a:t>Drive</a:t>
                </a:r>
                <a:endParaRPr lang="zh-CN" altLang="en-US" sz="1600" dirty="0">
                  <a:solidFill>
                    <a:schemeClr val="bg1"/>
                  </a:solidFill>
                  <a:latin typeface="Arial" pitchFamily="34" charset="0"/>
                  <a:ea typeface="微软雅黑" pitchFamily="34" charset="-122"/>
                  <a:cs typeface="Arial" pitchFamily="34" charset="0"/>
                </a:endParaRPr>
              </a:p>
            </p:txBody>
          </p:sp>
          <p:sp>
            <p:nvSpPr>
              <p:cNvPr id="159" name="TextBox 82"/>
              <p:cNvSpPr txBox="1">
                <a:spLocks noChangeArrowheads="1"/>
              </p:cNvSpPr>
              <p:nvPr/>
            </p:nvSpPr>
            <p:spPr bwMode="auto">
              <a:xfrm>
                <a:off x="2261335" y="4024349"/>
                <a:ext cx="954864" cy="446051"/>
              </a:xfrm>
              <a:prstGeom prst="rect">
                <a:avLst/>
              </a:prstGeom>
              <a:noFill/>
              <a:ln w="9525">
                <a:noFill/>
                <a:miter lim="800000"/>
                <a:headEnd/>
                <a:tailEnd/>
              </a:ln>
            </p:spPr>
            <p:txBody>
              <a:bodyPr>
                <a:spAutoFit/>
              </a:bodyPr>
              <a:lstStyle/>
              <a:p>
                <a:pPr algn="ctr">
                  <a:spcAft>
                    <a:spcPts val="800"/>
                  </a:spcAft>
                  <a:buClr>
                    <a:schemeClr val="tx2"/>
                  </a:buClr>
                </a:pPr>
                <a:r>
                  <a:rPr lang="en-US" altLang="zh-CN" sz="1600" dirty="0">
                    <a:solidFill>
                      <a:schemeClr val="bg1"/>
                    </a:solidFill>
                    <a:latin typeface="Arial" pitchFamily="34" charset="0"/>
                    <a:ea typeface="微软雅黑" pitchFamily="34" charset="-122"/>
                    <a:cs typeface="Arial" pitchFamily="34" charset="0"/>
                  </a:rPr>
                  <a:t>Enable</a:t>
                </a:r>
                <a:endParaRPr lang="zh-CN" altLang="en-US" sz="1600" dirty="0">
                  <a:solidFill>
                    <a:schemeClr val="bg1"/>
                  </a:solidFill>
                  <a:latin typeface="Arial" pitchFamily="34" charset="0"/>
                  <a:ea typeface="微软雅黑" pitchFamily="34" charset="-122"/>
                  <a:cs typeface="Arial" pitchFamily="34" charset="0"/>
                </a:endParaRPr>
              </a:p>
            </p:txBody>
          </p:sp>
          <p:grpSp>
            <p:nvGrpSpPr>
              <p:cNvPr id="6" name="组合 71"/>
              <p:cNvGrpSpPr/>
              <p:nvPr/>
            </p:nvGrpSpPr>
            <p:grpSpPr>
              <a:xfrm>
                <a:off x="2554880" y="3175740"/>
                <a:ext cx="367774" cy="196047"/>
                <a:chOff x="-3054350" y="4198938"/>
                <a:chExt cx="701675" cy="300038"/>
              </a:xfrm>
              <a:solidFill>
                <a:srgbClr val="C00000"/>
              </a:solidFill>
            </p:grpSpPr>
            <p:sp>
              <p:nvSpPr>
                <p:cNvPr id="79"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rgbClr val="FFFF00"/>
                    </a:solidFill>
                    <a:latin typeface="Arial" pitchFamily="34" charset="0"/>
                    <a:ea typeface="微软雅黑" pitchFamily="34" charset="-122"/>
                    <a:cs typeface="Arial" panose="020B0604020202020204" pitchFamily="34" charset="0"/>
                  </a:endParaRPr>
                </a:p>
              </p:txBody>
            </p:sp>
            <p:sp>
              <p:nvSpPr>
                <p:cNvPr id="80"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chemeClr val="bg1"/>
                    </a:solidFill>
                    <a:latin typeface="Arial" pitchFamily="34" charset="0"/>
                    <a:ea typeface="微软雅黑" pitchFamily="34" charset="-122"/>
                    <a:cs typeface="Arial" panose="020B0604020202020204" pitchFamily="34" charset="0"/>
                  </a:endParaRPr>
                </a:p>
              </p:txBody>
            </p:sp>
          </p:grpSp>
          <p:grpSp>
            <p:nvGrpSpPr>
              <p:cNvPr id="7" name="组合 71"/>
              <p:cNvGrpSpPr/>
              <p:nvPr/>
            </p:nvGrpSpPr>
            <p:grpSpPr>
              <a:xfrm rot="10800000">
                <a:off x="2554881" y="3770543"/>
                <a:ext cx="367774" cy="196047"/>
                <a:chOff x="-3054350" y="4198938"/>
                <a:chExt cx="701675" cy="300038"/>
              </a:xfrm>
              <a:solidFill>
                <a:srgbClr val="C00000"/>
              </a:solidFill>
            </p:grpSpPr>
            <p:sp>
              <p:nvSpPr>
                <p:cNvPr id="82"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chemeClr val="bg1"/>
                    </a:solidFill>
                    <a:latin typeface="Arial" pitchFamily="34" charset="0"/>
                    <a:ea typeface="微软雅黑" pitchFamily="34" charset="-122"/>
                    <a:cs typeface="Arial" panose="020B0604020202020204" pitchFamily="34" charset="0"/>
                  </a:endParaRPr>
                </a:p>
              </p:txBody>
            </p:sp>
            <p:sp>
              <p:nvSpPr>
                <p:cNvPr id="83"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chemeClr val="bg1"/>
                    </a:solidFill>
                    <a:latin typeface="Arial" pitchFamily="34" charset="0"/>
                    <a:ea typeface="微软雅黑" pitchFamily="34" charset="-122"/>
                    <a:cs typeface="Arial" panose="020B0604020202020204" pitchFamily="34" charset="0"/>
                  </a:endParaRPr>
                </a:p>
              </p:txBody>
            </p:sp>
          </p:grpSp>
        </p:grpSp>
        <p:grpSp>
          <p:nvGrpSpPr>
            <p:cNvPr id="9" name="组合 83"/>
            <p:cNvGrpSpPr/>
            <p:nvPr/>
          </p:nvGrpSpPr>
          <p:grpSpPr>
            <a:xfrm>
              <a:off x="5571257" y="3067601"/>
              <a:ext cx="1020761" cy="1698828"/>
              <a:chOff x="2261335" y="2771131"/>
              <a:chExt cx="1021027" cy="1699269"/>
            </a:xfrm>
          </p:grpSpPr>
          <p:sp>
            <p:nvSpPr>
              <p:cNvPr id="85" name="TextBox 81"/>
              <p:cNvSpPr txBox="1">
                <a:spLocks noChangeArrowheads="1"/>
              </p:cNvSpPr>
              <p:nvPr/>
            </p:nvSpPr>
            <p:spPr bwMode="auto">
              <a:xfrm>
                <a:off x="2323003" y="2771131"/>
                <a:ext cx="959359" cy="446051"/>
              </a:xfrm>
              <a:prstGeom prst="rect">
                <a:avLst/>
              </a:prstGeom>
              <a:noFill/>
              <a:ln w="9525">
                <a:noFill/>
                <a:miter lim="800000"/>
                <a:headEnd/>
                <a:tailEnd/>
              </a:ln>
            </p:spPr>
            <p:txBody>
              <a:bodyPr wrap="square">
                <a:spAutoFit/>
              </a:bodyPr>
              <a:lstStyle/>
              <a:p>
                <a:pPr algn="ctr">
                  <a:spcAft>
                    <a:spcPts val="800"/>
                  </a:spcAft>
                  <a:buClr>
                    <a:schemeClr val="tx2"/>
                  </a:buClr>
                </a:pPr>
                <a:r>
                  <a:rPr lang="en-US" altLang="zh-CN" sz="1600" dirty="0">
                    <a:solidFill>
                      <a:schemeClr val="bg1"/>
                    </a:solidFill>
                    <a:latin typeface="Arial" pitchFamily="34" charset="0"/>
                    <a:ea typeface="微软雅黑" pitchFamily="34" charset="-122"/>
                    <a:cs typeface="Arial" pitchFamily="34" charset="0"/>
                  </a:rPr>
                  <a:t>Drive</a:t>
                </a:r>
                <a:endParaRPr lang="zh-CN" altLang="en-US" sz="1600" dirty="0">
                  <a:solidFill>
                    <a:schemeClr val="bg1"/>
                  </a:solidFill>
                  <a:latin typeface="Arial" pitchFamily="34" charset="0"/>
                  <a:ea typeface="微软雅黑" pitchFamily="34" charset="-122"/>
                  <a:cs typeface="Arial" pitchFamily="34" charset="0"/>
                </a:endParaRPr>
              </a:p>
            </p:txBody>
          </p:sp>
          <p:sp>
            <p:nvSpPr>
              <p:cNvPr id="86" name="TextBox 82"/>
              <p:cNvSpPr txBox="1">
                <a:spLocks noChangeArrowheads="1"/>
              </p:cNvSpPr>
              <p:nvPr/>
            </p:nvSpPr>
            <p:spPr bwMode="auto">
              <a:xfrm>
                <a:off x="2261335" y="4024349"/>
                <a:ext cx="954865" cy="446051"/>
              </a:xfrm>
              <a:prstGeom prst="rect">
                <a:avLst/>
              </a:prstGeom>
              <a:noFill/>
              <a:ln w="9525">
                <a:noFill/>
                <a:miter lim="800000"/>
                <a:headEnd/>
                <a:tailEnd/>
              </a:ln>
            </p:spPr>
            <p:txBody>
              <a:bodyPr>
                <a:spAutoFit/>
              </a:bodyPr>
              <a:lstStyle/>
              <a:p>
                <a:pPr algn="ctr">
                  <a:spcAft>
                    <a:spcPts val="800"/>
                  </a:spcAft>
                  <a:buClr>
                    <a:schemeClr val="tx2"/>
                  </a:buClr>
                </a:pPr>
                <a:r>
                  <a:rPr lang="en-US" altLang="zh-CN" sz="1600" dirty="0">
                    <a:solidFill>
                      <a:schemeClr val="bg1"/>
                    </a:solidFill>
                    <a:latin typeface="Arial" pitchFamily="34" charset="0"/>
                    <a:ea typeface="微软雅黑" pitchFamily="34" charset="-122"/>
                    <a:cs typeface="Arial" pitchFamily="34" charset="0"/>
                  </a:rPr>
                  <a:t>Enable</a:t>
                </a:r>
                <a:endParaRPr lang="zh-CN" altLang="en-US" sz="1600" dirty="0">
                  <a:solidFill>
                    <a:schemeClr val="bg1"/>
                  </a:solidFill>
                  <a:latin typeface="Arial" pitchFamily="34" charset="0"/>
                  <a:ea typeface="微软雅黑" pitchFamily="34" charset="-122"/>
                  <a:cs typeface="Arial" pitchFamily="34" charset="0"/>
                </a:endParaRPr>
              </a:p>
            </p:txBody>
          </p:sp>
          <p:grpSp>
            <p:nvGrpSpPr>
              <p:cNvPr id="10" name="组合 71"/>
              <p:cNvGrpSpPr/>
              <p:nvPr/>
            </p:nvGrpSpPr>
            <p:grpSpPr>
              <a:xfrm>
                <a:off x="2554880" y="3175740"/>
                <a:ext cx="367774" cy="196047"/>
                <a:chOff x="-3054350" y="4198938"/>
                <a:chExt cx="701675" cy="300038"/>
              </a:xfrm>
              <a:solidFill>
                <a:srgbClr val="C00000"/>
              </a:solidFill>
            </p:grpSpPr>
            <p:sp>
              <p:nvSpPr>
                <p:cNvPr id="94"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chemeClr val="bg1"/>
                    </a:solidFill>
                    <a:latin typeface="Arial" pitchFamily="34" charset="0"/>
                    <a:ea typeface="微软雅黑" pitchFamily="34" charset="-122"/>
                    <a:cs typeface="Arial" panose="020B0604020202020204" pitchFamily="34" charset="0"/>
                  </a:endParaRPr>
                </a:p>
              </p:txBody>
            </p:sp>
            <p:sp>
              <p:nvSpPr>
                <p:cNvPr id="95"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chemeClr val="bg1"/>
                    </a:solidFill>
                    <a:latin typeface="Arial" pitchFamily="34" charset="0"/>
                    <a:ea typeface="微软雅黑" pitchFamily="34" charset="-122"/>
                    <a:cs typeface="Arial" panose="020B0604020202020204" pitchFamily="34" charset="0"/>
                  </a:endParaRPr>
                </a:p>
              </p:txBody>
            </p:sp>
          </p:grpSp>
          <p:grpSp>
            <p:nvGrpSpPr>
              <p:cNvPr id="11" name="组合 71"/>
              <p:cNvGrpSpPr/>
              <p:nvPr/>
            </p:nvGrpSpPr>
            <p:grpSpPr>
              <a:xfrm rot="10800000">
                <a:off x="2554881" y="3770543"/>
                <a:ext cx="367774" cy="196047"/>
                <a:chOff x="-3054350" y="4198938"/>
                <a:chExt cx="701675" cy="300038"/>
              </a:xfrm>
              <a:solidFill>
                <a:srgbClr val="C00000"/>
              </a:solidFill>
            </p:grpSpPr>
            <p:sp>
              <p:nvSpPr>
                <p:cNvPr id="92"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chemeClr val="bg1"/>
                    </a:solidFill>
                    <a:latin typeface="Arial" pitchFamily="34" charset="0"/>
                    <a:ea typeface="微软雅黑" pitchFamily="34" charset="-122"/>
                    <a:cs typeface="Arial" panose="020B0604020202020204" pitchFamily="34" charset="0"/>
                  </a:endParaRPr>
                </a:p>
              </p:txBody>
            </p:sp>
            <p:sp>
              <p:nvSpPr>
                <p:cNvPr id="93"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solidFill>
                  <a:srgbClr val="FFC000"/>
                </a:solidFill>
                <a:ln w="9525">
                  <a:noFill/>
                  <a:round/>
                  <a:headEnd/>
                  <a:tailEnd/>
                </a:ln>
              </p:spPr>
              <p:txBody>
                <a:bodyPr vert="horz" wrap="square" lIns="91437" tIns="45719" rIns="91437" bIns="45719" numCol="1" anchor="t" anchorCtr="0" compatLnSpc="1">
                  <a:prstTxWarp prst="textNoShape">
                    <a:avLst/>
                  </a:prstTxWarp>
                </a:bodyPr>
                <a:lstStyle/>
                <a:p>
                  <a:pPr>
                    <a:buFont typeface="Wingdings" pitchFamily="2" charset="2"/>
                    <a:buNone/>
                  </a:pPr>
                  <a:endParaRPr lang="zh-CN" altLang="en-US" sz="1799">
                    <a:solidFill>
                      <a:schemeClr val="bg1"/>
                    </a:solidFill>
                    <a:latin typeface="Arial" pitchFamily="34" charset="0"/>
                    <a:ea typeface="微软雅黑" pitchFamily="34" charset="-122"/>
                    <a:cs typeface="Arial" panose="020B0604020202020204" pitchFamily="34" charset="0"/>
                  </a:endParaRPr>
                </a:p>
              </p:txBody>
            </p:sp>
          </p:grpSp>
        </p:grpSp>
        <p:grpSp>
          <p:nvGrpSpPr>
            <p:cNvPr id="12" name="组合 13"/>
            <p:cNvGrpSpPr/>
            <p:nvPr/>
          </p:nvGrpSpPr>
          <p:grpSpPr>
            <a:xfrm>
              <a:off x="7555843" y="4570319"/>
              <a:ext cx="539859" cy="539859"/>
              <a:chOff x="5323032" y="8417320"/>
              <a:chExt cx="540000" cy="540000"/>
            </a:xfrm>
          </p:grpSpPr>
          <p:sp>
            <p:nvSpPr>
              <p:cNvPr id="162" name="椭圆 161"/>
              <p:cNvSpPr/>
              <p:nvPr/>
            </p:nvSpPr>
            <p:spPr>
              <a:xfrm>
                <a:off x="5323032" y="8417320"/>
                <a:ext cx="540000" cy="5400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grpSp>
            <p:nvGrpSpPr>
              <p:cNvPr id="13" name="组合 4"/>
              <p:cNvGrpSpPr/>
              <p:nvPr/>
            </p:nvGrpSpPr>
            <p:grpSpPr>
              <a:xfrm>
                <a:off x="5465999" y="8522220"/>
                <a:ext cx="254067" cy="330200"/>
                <a:chOff x="7711554" y="8766729"/>
                <a:chExt cx="254067" cy="330200"/>
              </a:xfrm>
              <a:solidFill>
                <a:schemeClr val="bg1"/>
              </a:solidFill>
            </p:grpSpPr>
            <p:sp>
              <p:nvSpPr>
                <p:cNvPr id="107" name="Freeform 89"/>
                <p:cNvSpPr>
                  <a:spLocks/>
                </p:cNvSpPr>
                <p:nvPr/>
              </p:nvSpPr>
              <p:spPr bwMode="auto">
                <a:xfrm>
                  <a:off x="7878814" y="8766729"/>
                  <a:ext cx="86807" cy="88900"/>
                </a:xfrm>
                <a:custGeom>
                  <a:avLst/>
                  <a:gdLst/>
                  <a:ahLst/>
                  <a:cxnLst>
                    <a:cxn ang="0">
                      <a:pos x="1049" y="4615"/>
                    </a:cxn>
                    <a:cxn ang="0">
                      <a:pos x="4054" y="4935"/>
                    </a:cxn>
                    <a:cxn ang="0">
                      <a:pos x="6850" y="5833"/>
                    </a:cxn>
                    <a:cxn ang="0">
                      <a:pos x="9437" y="7243"/>
                    </a:cxn>
                    <a:cxn ang="0">
                      <a:pos x="11814" y="8973"/>
                    </a:cxn>
                    <a:cxn ang="0">
                      <a:pos x="12513" y="9614"/>
                    </a:cxn>
                    <a:cxn ang="0">
                      <a:pos x="13491" y="10768"/>
                    </a:cxn>
                    <a:cxn ang="0">
                      <a:pos x="15099" y="13268"/>
                    </a:cxn>
                    <a:cxn ang="0">
                      <a:pos x="16148" y="15960"/>
                    </a:cxn>
                    <a:cxn ang="0">
                      <a:pos x="16497" y="18908"/>
                    </a:cxn>
                    <a:cxn ang="0">
                      <a:pos x="16497" y="20446"/>
                    </a:cxn>
                    <a:cxn ang="0">
                      <a:pos x="16847" y="21151"/>
                    </a:cxn>
                    <a:cxn ang="0">
                      <a:pos x="17266" y="21408"/>
                    </a:cxn>
                    <a:cxn ang="0">
                      <a:pos x="20412" y="21600"/>
                    </a:cxn>
                    <a:cxn ang="0">
                      <a:pos x="20901" y="21600"/>
                    </a:cxn>
                    <a:cxn ang="0">
                      <a:pos x="21250" y="21408"/>
                    </a:cxn>
                    <a:cxn ang="0">
                      <a:pos x="21600" y="20767"/>
                    </a:cxn>
                    <a:cxn ang="0">
                      <a:pos x="21600" y="18780"/>
                    </a:cxn>
                    <a:cxn ang="0">
                      <a:pos x="21111" y="14934"/>
                    </a:cxn>
                    <a:cxn ang="0">
                      <a:pos x="19713" y="11345"/>
                    </a:cxn>
                    <a:cxn ang="0">
                      <a:pos x="17616" y="8012"/>
                    </a:cxn>
                    <a:cxn ang="0">
                      <a:pos x="16287" y="6474"/>
                    </a:cxn>
                    <a:cxn ang="0">
                      <a:pos x="15449" y="5640"/>
                    </a:cxn>
                    <a:cxn ang="0">
                      <a:pos x="12373" y="3333"/>
                    </a:cxn>
                    <a:cxn ang="0">
                      <a:pos x="8948" y="1602"/>
                    </a:cxn>
                    <a:cxn ang="0">
                      <a:pos x="5173" y="449"/>
                    </a:cxn>
                    <a:cxn ang="0">
                      <a:pos x="1328" y="0"/>
                    </a:cxn>
                    <a:cxn ang="0">
                      <a:pos x="839" y="0"/>
                    </a:cxn>
                    <a:cxn ang="0">
                      <a:pos x="280" y="513"/>
                    </a:cxn>
                    <a:cxn ang="0">
                      <a:pos x="0" y="3525"/>
                    </a:cxn>
                    <a:cxn ang="0">
                      <a:pos x="140" y="3974"/>
                    </a:cxn>
                    <a:cxn ang="0">
                      <a:pos x="350" y="4294"/>
                    </a:cxn>
                    <a:cxn ang="0">
                      <a:pos x="1049" y="4615"/>
                    </a:cxn>
                    <a:cxn ang="0">
                      <a:pos x="1049" y="4615"/>
                    </a:cxn>
                  </a:cxnLst>
                  <a:rect l="0" t="0" r="r" b="b"/>
                  <a:pathLst>
                    <a:path w="21600" h="21600">
                      <a:moveTo>
                        <a:pt x="1049" y="4615"/>
                      </a:moveTo>
                      <a:lnTo>
                        <a:pt x="1049" y="4615"/>
                      </a:lnTo>
                      <a:lnTo>
                        <a:pt x="2586" y="4743"/>
                      </a:lnTo>
                      <a:lnTo>
                        <a:pt x="4054" y="4935"/>
                      </a:lnTo>
                      <a:lnTo>
                        <a:pt x="5452" y="5384"/>
                      </a:lnTo>
                      <a:lnTo>
                        <a:pt x="6850" y="5833"/>
                      </a:lnTo>
                      <a:lnTo>
                        <a:pt x="8249" y="6474"/>
                      </a:lnTo>
                      <a:lnTo>
                        <a:pt x="9437" y="7243"/>
                      </a:lnTo>
                      <a:lnTo>
                        <a:pt x="10765" y="8012"/>
                      </a:lnTo>
                      <a:lnTo>
                        <a:pt x="11814" y="8973"/>
                      </a:lnTo>
                      <a:lnTo>
                        <a:pt x="12513" y="9614"/>
                      </a:lnTo>
                      <a:lnTo>
                        <a:pt x="13491" y="10768"/>
                      </a:lnTo>
                      <a:lnTo>
                        <a:pt x="14400" y="11986"/>
                      </a:lnTo>
                      <a:lnTo>
                        <a:pt x="15099" y="13268"/>
                      </a:lnTo>
                      <a:lnTo>
                        <a:pt x="15728" y="14614"/>
                      </a:lnTo>
                      <a:lnTo>
                        <a:pt x="16148" y="15960"/>
                      </a:lnTo>
                      <a:lnTo>
                        <a:pt x="16427" y="17370"/>
                      </a:lnTo>
                      <a:lnTo>
                        <a:pt x="16497" y="18908"/>
                      </a:lnTo>
                      <a:lnTo>
                        <a:pt x="16497" y="20446"/>
                      </a:lnTo>
                      <a:lnTo>
                        <a:pt x="16637" y="20831"/>
                      </a:lnTo>
                      <a:lnTo>
                        <a:pt x="16847" y="21151"/>
                      </a:lnTo>
                      <a:lnTo>
                        <a:pt x="17266" y="21408"/>
                      </a:lnTo>
                      <a:lnTo>
                        <a:pt x="17616" y="21536"/>
                      </a:lnTo>
                      <a:lnTo>
                        <a:pt x="20412" y="21600"/>
                      </a:lnTo>
                      <a:lnTo>
                        <a:pt x="20901" y="21600"/>
                      </a:lnTo>
                      <a:lnTo>
                        <a:pt x="21250" y="21408"/>
                      </a:lnTo>
                      <a:lnTo>
                        <a:pt x="21460" y="21087"/>
                      </a:lnTo>
                      <a:lnTo>
                        <a:pt x="21600" y="20767"/>
                      </a:lnTo>
                      <a:lnTo>
                        <a:pt x="21600" y="18780"/>
                      </a:lnTo>
                      <a:lnTo>
                        <a:pt x="21460" y="16857"/>
                      </a:lnTo>
                      <a:lnTo>
                        <a:pt x="21111" y="14934"/>
                      </a:lnTo>
                      <a:lnTo>
                        <a:pt x="20551" y="13075"/>
                      </a:lnTo>
                      <a:lnTo>
                        <a:pt x="19713" y="11345"/>
                      </a:lnTo>
                      <a:lnTo>
                        <a:pt x="18734" y="9614"/>
                      </a:lnTo>
                      <a:lnTo>
                        <a:pt x="17616" y="8012"/>
                      </a:lnTo>
                      <a:lnTo>
                        <a:pt x="16287" y="6474"/>
                      </a:lnTo>
                      <a:lnTo>
                        <a:pt x="15449" y="5640"/>
                      </a:lnTo>
                      <a:lnTo>
                        <a:pt x="13911" y="4423"/>
                      </a:lnTo>
                      <a:lnTo>
                        <a:pt x="12373" y="3333"/>
                      </a:lnTo>
                      <a:lnTo>
                        <a:pt x="10765" y="2372"/>
                      </a:lnTo>
                      <a:lnTo>
                        <a:pt x="8948" y="1602"/>
                      </a:lnTo>
                      <a:lnTo>
                        <a:pt x="7060" y="961"/>
                      </a:lnTo>
                      <a:lnTo>
                        <a:pt x="5173" y="449"/>
                      </a:lnTo>
                      <a:lnTo>
                        <a:pt x="3285" y="64"/>
                      </a:lnTo>
                      <a:lnTo>
                        <a:pt x="1328" y="0"/>
                      </a:lnTo>
                      <a:lnTo>
                        <a:pt x="839" y="0"/>
                      </a:lnTo>
                      <a:lnTo>
                        <a:pt x="489" y="192"/>
                      </a:lnTo>
                      <a:lnTo>
                        <a:pt x="280" y="513"/>
                      </a:lnTo>
                      <a:lnTo>
                        <a:pt x="140" y="961"/>
                      </a:lnTo>
                      <a:lnTo>
                        <a:pt x="0" y="3525"/>
                      </a:lnTo>
                      <a:lnTo>
                        <a:pt x="140" y="3974"/>
                      </a:lnTo>
                      <a:lnTo>
                        <a:pt x="350" y="4294"/>
                      </a:lnTo>
                      <a:lnTo>
                        <a:pt x="629" y="4551"/>
                      </a:lnTo>
                      <a:lnTo>
                        <a:pt x="1049" y="4615"/>
                      </a:lnTo>
                      <a:close/>
                      <a:moveTo>
                        <a:pt x="1049" y="4615"/>
                      </a:moveTo>
                    </a:path>
                  </a:pathLst>
                </a:custGeom>
                <a:grpFill/>
                <a:ln w="9525" cap="flat">
                  <a:noFill/>
                  <a:round/>
                  <a:headEnd type="none" w="med" len="med"/>
                  <a:tailEnd type="none" w="med" len="med"/>
                </a:ln>
                <a:effectLst/>
              </p:spPr>
              <p:txBody>
                <a:bodyPr lIns="0" tIns="0" rIns="0" bIns="0"/>
                <a:lstStyle/>
                <a:p>
                  <a:pPr>
                    <a:defRPr/>
                  </a:pPr>
                  <a:endParaRPr lang="zh-CN" altLang="en-US" sz="1400" kern="0" dirty="0">
                    <a:solidFill>
                      <a:schemeClr val="bg1"/>
                    </a:solidFill>
                    <a:latin typeface="微软雅黑" pitchFamily="34" charset="-122"/>
                    <a:ea typeface="微软雅黑" pitchFamily="34" charset="-122"/>
                    <a:cs typeface="Arial" pitchFamily="34" charset="0"/>
                  </a:endParaRPr>
                </a:p>
              </p:txBody>
            </p:sp>
            <p:sp>
              <p:nvSpPr>
                <p:cNvPr id="108" name="Freeform 90"/>
                <p:cNvSpPr>
                  <a:spLocks/>
                </p:cNvSpPr>
                <p:nvPr/>
              </p:nvSpPr>
              <p:spPr bwMode="auto">
                <a:xfrm>
                  <a:off x="7880931" y="8800596"/>
                  <a:ext cx="48695" cy="48683"/>
                </a:xfrm>
                <a:custGeom>
                  <a:avLst/>
                  <a:gdLst/>
                  <a:ahLst/>
                  <a:cxnLst>
                    <a:cxn ang="0">
                      <a:pos x="13366" y="20593"/>
                    </a:cxn>
                    <a:cxn ang="0">
                      <a:pos x="13366" y="20593"/>
                    </a:cxn>
                    <a:cxn ang="0">
                      <a:pos x="13962" y="21040"/>
                    </a:cxn>
                    <a:cxn ang="0">
                      <a:pos x="14559" y="21152"/>
                    </a:cxn>
                    <a:cxn ang="0">
                      <a:pos x="19571" y="21600"/>
                    </a:cxn>
                    <a:cxn ang="0">
                      <a:pos x="19571" y="21600"/>
                    </a:cxn>
                    <a:cxn ang="0">
                      <a:pos x="20168" y="21376"/>
                    </a:cxn>
                    <a:cxn ang="0">
                      <a:pos x="21003" y="21152"/>
                    </a:cxn>
                    <a:cxn ang="0">
                      <a:pos x="21003" y="21152"/>
                    </a:cxn>
                    <a:cxn ang="0">
                      <a:pos x="21361" y="20593"/>
                    </a:cxn>
                    <a:cxn ang="0">
                      <a:pos x="21600" y="19809"/>
                    </a:cxn>
                    <a:cxn ang="0">
                      <a:pos x="21600" y="19809"/>
                    </a:cxn>
                    <a:cxn ang="0">
                      <a:pos x="21600" y="18019"/>
                    </a:cxn>
                    <a:cxn ang="0">
                      <a:pos x="21361" y="16228"/>
                    </a:cxn>
                    <a:cxn ang="0">
                      <a:pos x="21003" y="14437"/>
                    </a:cxn>
                    <a:cxn ang="0">
                      <a:pos x="20407" y="12647"/>
                    </a:cxn>
                    <a:cxn ang="0">
                      <a:pos x="19571" y="10968"/>
                    </a:cxn>
                    <a:cxn ang="0">
                      <a:pos x="18736" y="9289"/>
                    </a:cxn>
                    <a:cxn ang="0">
                      <a:pos x="17781" y="7722"/>
                    </a:cxn>
                    <a:cxn ang="0">
                      <a:pos x="16349" y="6267"/>
                    </a:cxn>
                    <a:cxn ang="0">
                      <a:pos x="16349" y="6267"/>
                    </a:cxn>
                    <a:cxn ang="0">
                      <a:pos x="15514" y="5484"/>
                    </a:cxn>
                    <a:cxn ang="0">
                      <a:pos x="15514" y="5484"/>
                    </a:cxn>
                    <a:cxn ang="0">
                      <a:pos x="14082" y="4141"/>
                    </a:cxn>
                    <a:cxn ang="0">
                      <a:pos x="12769" y="3246"/>
                    </a:cxn>
                    <a:cxn ang="0">
                      <a:pos x="11098" y="2350"/>
                    </a:cxn>
                    <a:cxn ang="0">
                      <a:pos x="9547" y="1567"/>
                    </a:cxn>
                    <a:cxn ang="0">
                      <a:pos x="7638" y="1007"/>
                    </a:cxn>
                    <a:cxn ang="0">
                      <a:pos x="5848" y="448"/>
                    </a:cxn>
                    <a:cxn ang="0">
                      <a:pos x="4057" y="0"/>
                    </a:cxn>
                    <a:cxn ang="0">
                      <a:pos x="2267" y="0"/>
                    </a:cxn>
                    <a:cxn ang="0">
                      <a:pos x="2267" y="0"/>
                    </a:cxn>
                    <a:cxn ang="0">
                      <a:pos x="1432" y="0"/>
                    </a:cxn>
                    <a:cxn ang="0">
                      <a:pos x="835" y="448"/>
                    </a:cxn>
                    <a:cxn ang="0">
                      <a:pos x="477" y="1007"/>
                    </a:cxn>
                    <a:cxn ang="0">
                      <a:pos x="239" y="1567"/>
                    </a:cxn>
                    <a:cxn ang="0">
                      <a:pos x="0" y="6267"/>
                    </a:cxn>
                    <a:cxn ang="0">
                      <a:pos x="0" y="6267"/>
                    </a:cxn>
                    <a:cxn ang="0">
                      <a:pos x="0" y="7051"/>
                    </a:cxn>
                    <a:cxn ang="0">
                      <a:pos x="597" y="7610"/>
                    </a:cxn>
                    <a:cxn ang="0">
                      <a:pos x="597" y="7610"/>
                    </a:cxn>
                    <a:cxn ang="0">
                      <a:pos x="1074" y="7946"/>
                    </a:cxn>
                    <a:cxn ang="0">
                      <a:pos x="1909" y="8170"/>
                    </a:cxn>
                    <a:cxn ang="0">
                      <a:pos x="1909" y="8170"/>
                    </a:cxn>
                    <a:cxn ang="0">
                      <a:pos x="3819" y="8394"/>
                    </a:cxn>
                    <a:cxn ang="0">
                      <a:pos x="5848" y="9065"/>
                    </a:cxn>
                    <a:cxn ang="0">
                      <a:pos x="7876" y="10073"/>
                    </a:cxn>
                    <a:cxn ang="0">
                      <a:pos x="9547" y="11192"/>
                    </a:cxn>
                    <a:cxn ang="0">
                      <a:pos x="9547" y="11192"/>
                    </a:cxn>
                    <a:cxn ang="0">
                      <a:pos x="9905" y="11751"/>
                    </a:cxn>
                    <a:cxn ang="0">
                      <a:pos x="9905" y="11751"/>
                    </a:cxn>
                    <a:cxn ang="0">
                      <a:pos x="11337" y="13430"/>
                    </a:cxn>
                    <a:cxn ang="0">
                      <a:pos x="12172" y="15333"/>
                    </a:cxn>
                    <a:cxn ang="0">
                      <a:pos x="12769" y="17235"/>
                    </a:cxn>
                    <a:cxn ang="0">
                      <a:pos x="12769" y="19250"/>
                    </a:cxn>
                    <a:cxn ang="0">
                      <a:pos x="12769" y="19250"/>
                    </a:cxn>
                    <a:cxn ang="0">
                      <a:pos x="12888" y="20033"/>
                    </a:cxn>
                    <a:cxn ang="0">
                      <a:pos x="13366" y="20593"/>
                    </a:cxn>
                    <a:cxn ang="0">
                      <a:pos x="13366" y="20593"/>
                    </a:cxn>
                    <a:cxn ang="0">
                      <a:pos x="13366" y="20593"/>
                    </a:cxn>
                  </a:cxnLst>
                  <a:rect l="0" t="0" r="r" b="b"/>
                  <a:pathLst>
                    <a:path w="21600" h="21600">
                      <a:moveTo>
                        <a:pt x="13366" y="20593"/>
                      </a:moveTo>
                      <a:lnTo>
                        <a:pt x="13366" y="20593"/>
                      </a:lnTo>
                      <a:lnTo>
                        <a:pt x="13962" y="21040"/>
                      </a:lnTo>
                      <a:lnTo>
                        <a:pt x="14559" y="21152"/>
                      </a:lnTo>
                      <a:lnTo>
                        <a:pt x="19571" y="21600"/>
                      </a:lnTo>
                      <a:lnTo>
                        <a:pt x="20168" y="21376"/>
                      </a:lnTo>
                      <a:lnTo>
                        <a:pt x="21003" y="21152"/>
                      </a:lnTo>
                      <a:lnTo>
                        <a:pt x="21361" y="20593"/>
                      </a:lnTo>
                      <a:lnTo>
                        <a:pt x="21600" y="19809"/>
                      </a:lnTo>
                      <a:lnTo>
                        <a:pt x="21600" y="18019"/>
                      </a:lnTo>
                      <a:lnTo>
                        <a:pt x="21361" y="16228"/>
                      </a:lnTo>
                      <a:lnTo>
                        <a:pt x="21003" y="14437"/>
                      </a:lnTo>
                      <a:lnTo>
                        <a:pt x="20407" y="12647"/>
                      </a:lnTo>
                      <a:lnTo>
                        <a:pt x="19571" y="10968"/>
                      </a:lnTo>
                      <a:lnTo>
                        <a:pt x="18736" y="9289"/>
                      </a:lnTo>
                      <a:lnTo>
                        <a:pt x="17781" y="7722"/>
                      </a:lnTo>
                      <a:lnTo>
                        <a:pt x="16349" y="6267"/>
                      </a:lnTo>
                      <a:lnTo>
                        <a:pt x="15514" y="5484"/>
                      </a:lnTo>
                      <a:lnTo>
                        <a:pt x="14082" y="4141"/>
                      </a:lnTo>
                      <a:lnTo>
                        <a:pt x="12769" y="3246"/>
                      </a:lnTo>
                      <a:lnTo>
                        <a:pt x="11098" y="2350"/>
                      </a:lnTo>
                      <a:lnTo>
                        <a:pt x="9547" y="1567"/>
                      </a:lnTo>
                      <a:lnTo>
                        <a:pt x="7638" y="1007"/>
                      </a:lnTo>
                      <a:lnTo>
                        <a:pt x="5848" y="448"/>
                      </a:lnTo>
                      <a:lnTo>
                        <a:pt x="4057" y="0"/>
                      </a:lnTo>
                      <a:lnTo>
                        <a:pt x="2267" y="0"/>
                      </a:lnTo>
                      <a:lnTo>
                        <a:pt x="1432" y="0"/>
                      </a:lnTo>
                      <a:lnTo>
                        <a:pt x="835" y="448"/>
                      </a:lnTo>
                      <a:lnTo>
                        <a:pt x="477" y="1007"/>
                      </a:lnTo>
                      <a:lnTo>
                        <a:pt x="239" y="1567"/>
                      </a:lnTo>
                      <a:lnTo>
                        <a:pt x="0" y="6267"/>
                      </a:lnTo>
                      <a:lnTo>
                        <a:pt x="0" y="7051"/>
                      </a:lnTo>
                      <a:lnTo>
                        <a:pt x="597" y="7610"/>
                      </a:lnTo>
                      <a:lnTo>
                        <a:pt x="1074" y="7946"/>
                      </a:lnTo>
                      <a:lnTo>
                        <a:pt x="1909" y="8170"/>
                      </a:lnTo>
                      <a:lnTo>
                        <a:pt x="3819" y="8394"/>
                      </a:lnTo>
                      <a:lnTo>
                        <a:pt x="5848" y="9065"/>
                      </a:lnTo>
                      <a:lnTo>
                        <a:pt x="7876" y="10073"/>
                      </a:lnTo>
                      <a:lnTo>
                        <a:pt x="9547" y="11192"/>
                      </a:lnTo>
                      <a:lnTo>
                        <a:pt x="9905" y="11751"/>
                      </a:lnTo>
                      <a:lnTo>
                        <a:pt x="11337" y="13430"/>
                      </a:lnTo>
                      <a:lnTo>
                        <a:pt x="12172" y="15333"/>
                      </a:lnTo>
                      <a:lnTo>
                        <a:pt x="12769" y="17235"/>
                      </a:lnTo>
                      <a:lnTo>
                        <a:pt x="12769" y="19250"/>
                      </a:lnTo>
                      <a:lnTo>
                        <a:pt x="12888" y="20033"/>
                      </a:lnTo>
                      <a:lnTo>
                        <a:pt x="13366" y="20593"/>
                      </a:lnTo>
                      <a:close/>
                      <a:moveTo>
                        <a:pt x="13366" y="20593"/>
                      </a:moveTo>
                    </a:path>
                  </a:pathLst>
                </a:custGeom>
                <a:grpFill/>
                <a:ln w="9525" cap="flat">
                  <a:noFill/>
                  <a:round/>
                  <a:headEnd type="none" w="med" len="med"/>
                  <a:tailEnd type="none" w="med" len="med"/>
                </a:ln>
                <a:effectLst/>
              </p:spPr>
              <p:txBody>
                <a:bodyPr lIns="0" tIns="0" rIns="0" bIns="0"/>
                <a:lstStyle/>
                <a:p>
                  <a:pPr>
                    <a:defRPr/>
                  </a:pPr>
                  <a:endParaRPr lang="zh-CN" altLang="en-US" sz="1400" kern="0" dirty="0">
                    <a:solidFill>
                      <a:schemeClr val="bg1"/>
                    </a:solidFill>
                    <a:latin typeface="微软雅黑" pitchFamily="34" charset="-122"/>
                    <a:ea typeface="微软雅黑" pitchFamily="34" charset="-122"/>
                    <a:cs typeface="Arial" pitchFamily="34" charset="0"/>
                  </a:endParaRPr>
                </a:p>
              </p:txBody>
            </p:sp>
            <p:sp>
              <p:nvSpPr>
                <p:cNvPr id="109" name="AutoShape 91"/>
                <p:cNvSpPr>
                  <a:spLocks/>
                </p:cNvSpPr>
                <p:nvPr/>
              </p:nvSpPr>
              <p:spPr bwMode="auto">
                <a:xfrm>
                  <a:off x="7711554" y="8830229"/>
                  <a:ext cx="182081" cy="266700"/>
                </a:xfrm>
                <a:custGeom>
                  <a:avLst/>
                  <a:gdLst>
                    <a:gd name="T0" fmla="*/ 10800 w 21600"/>
                    <a:gd name="T1" fmla="*/ 10800 h 21600"/>
                  </a:gdLst>
                  <a:ahLst/>
                  <a:cxnLst>
                    <a:cxn ang="0">
                      <a:pos x="T0" y="T1"/>
                    </a:cxn>
                  </a:cxnLst>
                  <a:rect l="0" t="0" r="r" b="b"/>
                  <a:pathLst>
                    <a:path w="21600" h="21600">
                      <a:moveTo>
                        <a:pt x="558" y="21600"/>
                      </a:moveTo>
                      <a:lnTo>
                        <a:pt x="20976" y="21600"/>
                      </a:lnTo>
                      <a:lnTo>
                        <a:pt x="21239" y="21600"/>
                      </a:lnTo>
                      <a:lnTo>
                        <a:pt x="21436" y="21493"/>
                      </a:lnTo>
                      <a:lnTo>
                        <a:pt x="21534" y="21387"/>
                      </a:lnTo>
                      <a:lnTo>
                        <a:pt x="21600" y="21237"/>
                      </a:lnTo>
                      <a:lnTo>
                        <a:pt x="21600" y="2198"/>
                      </a:lnTo>
                      <a:lnTo>
                        <a:pt x="21600" y="1985"/>
                      </a:lnTo>
                      <a:lnTo>
                        <a:pt x="21534" y="1750"/>
                      </a:lnTo>
                      <a:lnTo>
                        <a:pt x="21436" y="1537"/>
                      </a:lnTo>
                      <a:lnTo>
                        <a:pt x="21305" y="1366"/>
                      </a:lnTo>
                      <a:lnTo>
                        <a:pt x="21042" y="960"/>
                      </a:lnTo>
                      <a:lnTo>
                        <a:pt x="20582" y="640"/>
                      </a:lnTo>
                      <a:lnTo>
                        <a:pt x="20090" y="384"/>
                      </a:lnTo>
                      <a:lnTo>
                        <a:pt x="19532" y="171"/>
                      </a:lnTo>
                      <a:lnTo>
                        <a:pt x="19204" y="107"/>
                      </a:lnTo>
                      <a:lnTo>
                        <a:pt x="18875" y="21"/>
                      </a:lnTo>
                      <a:lnTo>
                        <a:pt x="18547" y="0"/>
                      </a:lnTo>
                      <a:lnTo>
                        <a:pt x="18219" y="0"/>
                      </a:lnTo>
                      <a:lnTo>
                        <a:pt x="3381" y="0"/>
                      </a:lnTo>
                      <a:lnTo>
                        <a:pt x="3053" y="0"/>
                      </a:lnTo>
                      <a:lnTo>
                        <a:pt x="2692" y="21"/>
                      </a:lnTo>
                      <a:lnTo>
                        <a:pt x="2364" y="107"/>
                      </a:lnTo>
                      <a:lnTo>
                        <a:pt x="2035" y="171"/>
                      </a:lnTo>
                      <a:lnTo>
                        <a:pt x="1477" y="384"/>
                      </a:lnTo>
                      <a:lnTo>
                        <a:pt x="985" y="640"/>
                      </a:lnTo>
                      <a:lnTo>
                        <a:pt x="558" y="960"/>
                      </a:lnTo>
                      <a:lnTo>
                        <a:pt x="230" y="1366"/>
                      </a:lnTo>
                      <a:lnTo>
                        <a:pt x="98" y="1537"/>
                      </a:lnTo>
                      <a:lnTo>
                        <a:pt x="33" y="1750"/>
                      </a:lnTo>
                      <a:lnTo>
                        <a:pt x="0" y="1985"/>
                      </a:lnTo>
                      <a:lnTo>
                        <a:pt x="0" y="2198"/>
                      </a:lnTo>
                      <a:lnTo>
                        <a:pt x="0" y="21237"/>
                      </a:lnTo>
                      <a:lnTo>
                        <a:pt x="33" y="21387"/>
                      </a:lnTo>
                      <a:lnTo>
                        <a:pt x="164" y="21493"/>
                      </a:lnTo>
                      <a:lnTo>
                        <a:pt x="328" y="21600"/>
                      </a:lnTo>
                      <a:lnTo>
                        <a:pt x="558" y="21600"/>
                      </a:lnTo>
                      <a:close/>
                      <a:moveTo>
                        <a:pt x="11850" y="19764"/>
                      </a:moveTo>
                      <a:lnTo>
                        <a:pt x="11850" y="19764"/>
                      </a:lnTo>
                      <a:lnTo>
                        <a:pt x="11785" y="19914"/>
                      </a:lnTo>
                      <a:lnTo>
                        <a:pt x="11686" y="20042"/>
                      </a:lnTo>
                      <a:lnTo>
                        <a:pt x="11522" y="20127"/>
                      </a:lnTo>
                      <a:lnTo>
                        <a:pt x="11227" y="20170"/>
                      </a:lnTo>
                      <a:lnTo>
                        <a:pt x="10308" y="20170"/>
                      </a:lnTo>
                      <a:lnTo>
                        <a:pt x="10078" y="20127"/>
                      </a:lnTo>
                      <a:lnTo>
                        <a:pt x="9914" y="20042"/>
                      </a:lnTo>
                      <a:lnTo>
                        <a:pt x="9750" y="19914"/>
                      </a:lnTo>
                      <a:lnTo>
                        <a:pt x="9750" y="19764"/>
                      </a:lnTo>
                      <a:lnTo>
                        <a:pt x="9750" y="19444"/>
                      </a:lnTo>
                      <a:lnTo>
                        <a:pt x="9750" y="19295"/>
                      </a:lnTo>
                      <a:lnTo>
                        <a:pt x="9914" y="19145"/>
                      </a:lnTo>
                      <a:lnTo>
                        <a:pt x="10078" y="19081"/>
                      </a:lnTo>
                      <a:lnTo>
                        <a:pt x="10308" y="19039"/>
                      </a:lnTo>
                      <a:lnTo>
                        <a:pt x="11227" y="19039"/>
                      </a:lnTo>
                      <a:lnTo>
                        <a:pt x="11522" y="19081"/>
                      </a:lnTo>
                      <a:lnTo>
                        <a:pt x="11686" y="19145"/>
                      </a:lnTo>
                      <a:lnTo>
                        <a:pt x="11785" y="19295"/>
                      </a:lnTo>
                      <a:lnTo>
                        <a:pt x="11850" y="19444"/>
                      </a:lnTo>
                      <a:lnTo>
                        <a:pt x="11850" y="19764"/>
                      </a:lnTo>
                      <a:close/>
                      <a:moveTo>
                        <a:pt x="3742" y="2689"/>
                      </a:moveTo>
                      <a:lnTo>
                        <a:pt x="3742" y="2689"/>
                      </a:lnTo>
                      <a:lnTo>
                        <a:pt x="3808" y="2561"/>
                      </a:lnTo>
                      <a:lnTo>
                        <a:pt x="3939" y="2412"/>
                      </a:lnTo>
                      <a:lnTo>
                        <a:pt x="4136" y="2326"/>
                      </a:lnTo>
                      <a:lnTo>
                        <a:pt x="4366" y="2305"/>
                      </a:lnTo>
                      <a:lnTo>
                        <a:pt x="17201" y="2305"/>
                      </a:lnTo>
                      <a:lnTo>
                        <a:pt x="17431" y="2326"/>
                      </a:lnTo>
                      <a:lnTo>
                        <a:pt x="17661" y="2412"/>
                      </a:lnTo>
                      <a:lnTo>
                        <a:pt x="17759" y="2561"/>
                      </a:lnTo>
                      <a:lnTo>
                        <a:pt x="17825" y="2689"/>
                      </a:lnTo>
                      <a:lnTo>
                        <a:pt x="17825" y="17523"/>
                      </a:lnTo>
                      <a:lnTo>
                        <a:pt x="17759" y="17673"/>
                      </a:lnTo>
                      <a:lnTo>
                        <a:pt x="17661" y="17822"/>
                      </a:lnTo>
                      <a:lnTo>
                        <a:pt x="17431" y="17886"/>
                      </a:lnTo>
                      <a:lnTo>
                        <a:pt x="17201" y="17929"/>
                      </a:lnTo>
                      <a:lnTo>
                        <a:pt x="4366" y="17929"/>
                      </a:lnTo>
                      <a:lnTo>
                        <a:pt x="4136" y="17886"/>
                      </a:lnTo>
                      <a:lnTo>
                        <a:pt x="3939" y="17822"/>
                      </a:lnTo>
                      <a:lnTo>
                        <a:pt x="3808" y="17673"/>
                      </a:lnTo>
                      <a:lnTo>
                        <a:pt x="3742" y="17523"/>
                      </a:lnTo>
                      <a:lnTo>
                        <a:pt x="3742" y="2689"/>
                      </a:lnTo>
                      <a:close/>
                      <a:moveTo>
                        <a:pt x="3742" y="2689"/>
                      </a:moveTo>
                    </a:path>
                  </a:pathLst>
                </a:custGeom>
                <a:grpFill/>
                <a:ln w="9525" cap="flat">
                  <a:noFill/>
                  <a:round/>
                  <a:headEnd type="none" w="med" len="med"/>
                  <a:tailEnd type="none" w="med" len="med"/>
                </a:ln>
                <a:effectLst/>
              </p:spPr>
              <p:txBody>
                <a:bodyPr lIns="0" tIns="0" rIns="0" bIns="0"/>
                <a:lstStyle/>
                <a:p>
                  <a:pPr>
                    <a:defRPr/>
                  </a:pPr>
                  <a:endParaRPr lang="zh-CN" altLang="en-US" sz="1400" kern="0" dirty="0">
                    <a:solidFill>
                      <a:schemeClr val="bg1"/>
                    </a:solidFill>
                    <a:latin typeface="微软雅黑" pitchFamily="34" charset="-122"/>
                    <a:ea typeface="微软雅黑" pitchFamily="34" charset="-122"/>
                    <a:cs typeface="Arial" pitchFamily="34" charset="0"/>
                  </a:endParaRPr>
                </a:p>
              </p:txBody>
            </p:sp>
          </p:grpSp>
        </p:grpSp>
        <p:grpSp>
          <p:nvGrpSpPr>
            <p:cNvPr id="14" name="组合 5"/>
            <p:cNvGrpSpPr/>
            <p:nvPr/>
          </p:nvGrpSpPr>
          <p:grpSpPr>
            <a:xfrm>
              <a:off x="8250970" y="4570319"/>
              <a:ext cx="539859" cy="539859"/>
              <a:chOff x="6180282" y="8417320"/>
              <a:chExt cx="540000" cy="540000"/>
            </a:xfrm>
          </p:grpSpPr>
          <p:sp>
            <p:nvSpPr>
              <p:cNvPr id="163" name="椭圆 162"/>
              <p:cNvSpPr/>
              <p:nvPr/>
            </p:nvSpPr>
            <p:spPr>
              <a:xfrm>
                <a:off x="6180282" y="8417320"/>
                <a:ext cx="540000" cy="5400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112" name="Freeform 10"/>
              <p:cNvSpPr>
                <a:spLocks noChangeAspect="1" noEditPoints="1"/>
              </p:cNvSpPr>
              <p:nvPr/>
            </p:nvSpPr>
            <p:spPr bwMode="auto">
              <a:xfrm>
                <a:off x="6281427" y="8519170"/>
                <a:ext cx="337711" cy="336300"/>
              </a:xfrm>
              <a:custGeom>
                <a:avLst/>
                <a:gdLst>
                  <a:gd name="T0" fmla="*/ 2147483647 w 246"/>
                  <a:gd name="T1" fmla="*/ 2147483647 h 246"/>
                  <a:gd name="T2" fmla="*/ 2147483647 w 246"/>
                  <a:gd name="T3" fmla="*/ 2147483647 h 246"/>
                  <a:gd name="T4" fmla="*/ 2147483647 w 246"/>
                  <a:gd name="T5" fmla="*/ 2147483647 h 246"/>
                  <a:gd name="T6" fmla="*/ 2147483647 w 246"/>
                  <a:gd name="T7" fmla="*/ 2147483647 h 246"/>
                  <a:gd name="T8" fmla="*/ 2147483647 w 246"/>
                  <a:gd name="T9" fmla="*/ 2147483647 h 246"/>
                  <a:gd name="T10" fmla="*/ 2147483647 w 246"/>
                  <a:gd name="T11" fmla="*/ 2147483647 h 246"/>
                  <a:gd name="T12" fmla="*/ 0 w 246"/>
                  <a:gd name="T13" fmla="*/ 2147483647 h 246"/>
                  <a:gd name="T14" fmla="*/ 2147483647 w 246"/>
                  <a:gd name="T15" fmla="*/ 2147483647 h 246"/>
                  <a:gd name="T16" fmla="*/ 2147483647 w 246"/>
                  <a:gd name="T17" fmla="*/ 2147483647 h 246"/>
                  <a:gd name="T18" fmla="*/ 2147483647 w 246"/>
                  <a:gd name="T19" fmla="*/ 2147483647 h 246"/>
                  <a:gd name="T20" fmla="*/ 2147483647 w 246"/>
                  <a:gd name="T21" fmla="*/ 2147483647 h 246"/>
                  <a:gd name="T22" fmla="*/ 2147483647 w 246"/>
                  <a:gd name="T23" fmla="*/ 2147483647 h 246"/>
                  <a:gd name="T24" fmla="*/ 2147483647 w 246"/>
                  <a:gd name="T25" fmla="*/ 2147483647 h 246"/>
                  <a:gd name="T26" fmla="*/ 2147483647 w 246"/>
                  <a:gd name="T27" fmla="*/ 2147483647 h 246"/>
                  <a:gd name="T28" fmla="*/ 2147483647 w 246"/>
                  <a:gd name="T29" fmla="*/ 2147483647 h 246"/>
                  <a:gd name="T30" fmla="*/ 2147483647 w 246"/>
                  <a:gd name="T31" fmla="*/ 2147483647 h 246"/>
                  <a:gd name="T32" fmla="*/ 2147483647 w 246"/>
                  <a:gd name="T33" fmla="*/ 2147483647 h 246"/>
                  <a:gd name="T34" fmla="*/ 2147483647 w 246"/>
                  <a:gd name="T35" fmla="*/ 2147483647 h 246"/>
                  <a:gd name="T36" fmla="*/ 2147483647 w 246"/>
                  <a:gd name="T37" fmla="*/ 2147483647 h 246"/>
                  <a:gd name="T38" fmla="*/ 2147483647 w 246"/>
                  <a:gd name="T39" fmla="*/ 2147483647 h 246"/>
                  <a:gd name="T40" fmla="*/ 2147483647 w 246"/>
                  <a:gd name="T41" fmla="*/ 2147483647 h 246"/>
                  <a:gd name="T42" fmla="*/ 2147483647 w 246"/>
                  <a:gd name="T43" fmla="*/ 2147483647 h 246"/>
                  <a:gd name="T44" fmla="*/ 2147483647 w 246"/>
                  <a:gd name="T45" fmla="*/ 2147483647 h 246"/>
                  <a:gd name="T46" fmla="*/ 2147483647 w 246"/>
                  <a:gd name="T47" fmla="*/ 2147483647 h 246"/>
                  <a:gd name="T48" fmla="*/ 2147483647 w 246"/>
                  <a:gd name="T49" fmla="*/ 2147483647 h 246"/>
                  <a:gd name="T50" fmla="*/ 2147483647 w 246"/>
                  <a:gd name="T51" fmla="*/ 2147483647 h 246"/>
                  <a:gd name="T52" fmla="*/ 2147483647 w 246"/>
                  <a:gd name="T53" fmla="*/ 2147483647 h 246"/>
                  <a:gd name="T54" fmla="*/ 2147483647 w 246"/>
                  <a:gd name="T55" fmla="*/ 2147483647 h 246"/>
                  <a:gd name="T56" fmla="*/ 2147483647 w 246"/>
                  <a:gd name="T57" fmla="*/ 2147483647 h 246"/>
                  <a:gd name="T58" fmla="*/ 2147483647 w 246"/>
                  <a:gd name="T59" fmla="*/ 2147483647 h 246"/>
                  <a:gd name="T60" fmla="*/ 2147483647 w 246"/>
                  <a:gd name="T61" fmla="*/ 2147483647 h 246"/>
                  <a:gd name="T62" fmla="*/ 2147483647 w 246"/>
                  <a:gd name="T63" fmla="*/ 2147483647 h 246"/>
                  <a:gd name="T64" fmla="*/ 2147483647 w 246"/>
                  <a:gd name="T65" fmla="*/ 2147483647 h 246"/>
                  <a:gd name="T66" fmla="*/ 2147483647 w 246"/>
                  <a:gd name="T67" fmla="*/ 2147483647 h 246"/>
                  <a:gd name="T68" fmla="*/ 2147483647 w 246"/>
                  <a:gd name="T69" fmla="*/ 2147483647 h 246"/>
                  <a:gd name="T70" fmla="*/ 2147483647 w 246"/>
                  <a:gd name="T71" fmla="*/ 2147483647 h 246"/>
                  <a:gd name="T72" fmla="*/ 2147483647 w 246"/>
                  <a:gd name="T73" fmla="*/ 2147483647 h 246"/>
                  <a:gd name="T74" fmla="*/ 2147483647 w 246"/>
                  <a:gd name="T75" fmla="*/ 2147483647 h 246"/>
                  <a:gd name="T76" fmla="*/ 2147483647 w 246"/>
                  <a:gd name="T77" fmla="*/ 2147483647 h 246"/>
                  <a:gd name="T78" fmla="*/ 2147483647 w 246"/>
                  <a:gd name="T79" fmla="*/ 2147483647 h 246"/>
                  <a:gd name="T80" fmla="*/ 2147483647 w 246"/>
                  <a:gd name="T81" fmla="*/ 2147483647 h 246"/>
                  <a:gd name="T82" fmla="*/ 2147483647 w 246"/>
                  <a:gd name="T83" fmla="*/ 2147483647 h 246"/>
                  <a:gd name="T84" fmla="*/ 2147483647 w 246"/>
                  <a:gd name="T85" fmla="*/ 2147483647 h 246"/>
                  <a:gd name="T86" fmla="*/ 2147483647 w 246"/>
                  <a:gd name="T87" fmla="*/ 2147483647 h 246"/>
                  <a:gd name="T88" fmla="*/ 2147483647 w 246"/>
                  <a:gd name="T89" fmla="*/ 2147483647 h 246"/>
                  <a:gd name="T90" fmla="*/ 2147483647 w 246"/>
                  <a:gd name="T91" fmla="*/ 2147483647 h 246"/>
                  <a:gd name="T92" fmla="*/ 2147483647 w 246"/>
                  <a:gd name="T93" fmla="*/ 2147483647 h 246"/>
                  <a:gd name="T94" fmla="*/ 2147483647 w 246"/>
                  <a:gd name="T95" fmla="*/ 2147483647 h 246"/>
                  <a:gd name="T96" fmla="*/ 2147483647 w 246"/>
                  <a:gd name="T97" fmla="*/ 2147483647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6"/>
                  <a:gd name="T148" fmla="*/ 0 h 246"/>
                  <a:gd name="T149" fmla="*/ 246 w 246"/>
                  <a:gd name="T150" fmla="*/ 246 h 2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6" h="246">
                    <a:moveTo>
                      <a:pt x="246" y="124"/>
                    </a:moveTo>
                    <a:lnTo>
                      <a:pt x="246" y="124"/>
                    </a:lnTo>
                    <a:lnTo>
                      <a:pt x="246" y="110"/>
                    </a:lnTo>
                    <a:lnTo>
                      <a:pt x="244" y="98"/>
                    </a:lnTo>
                    <a:lnTo>
                      <a:pt x="240" y="86"/>
                    </a:lnTo>
                    <a:lnTo>
                      <a:pt x="236" y="76"/>
                    </a:lnTo>
                    <a:lnTo>
                      <a:pt x="226" y="54"/>
                    </a:lnTo>
                    <a:lnTo>
                      <a:pt x="210" y="36"/>
                    </a:lnTo>
                    <a:lnTo>
                      <a:pt x="192" y="22"/>
                    </a:lnTo>
                    <a:lnTo>
                      <a:pt x="172" y="10"/>
                    </a:lnTo>
                    <a:lnTo>
                      <a:pt x="160" y="6"/>
                    </a:lnTo>
                    <a:lnTo>
                      <a:pt x="148" y="2"/>
                    </a:lnTo>
                    <a:lnTo>
                      <a:pt x="136" y="2"/>
                    </a:lnTo>
                    <a:lnTo>
                      <a:pt x="124" y="0"/>
                    </a:lnTo>
                    <a:lnTo>
                      <a:pt x="110" y="2"/>
                    </a:lnTo>
                    <a:lnTo>
                      <a:pt x="98" y="2"/>
                    </a:lnTo>
                    <a:lnTo>
                      <a:pt x="88" y="6"/>
                    </a:lnTo>
                    <a:lnTo>
                      <a:pt x="76" y="10"/>
                    </a:lnTo>
                    <a:lnTo>
                      <a:pt x="54" y="22"/>
                    </a:lnTo>
                    <a:lnTo>
                      <a:pt x="36" y="36"/>
                    </a:lnTo>
                    <a:lnTo>
                      <a:pt x="22" y="54"/>
                    </a:lnTo>
                    <a:lnTo>
                      <a:pt x="10" y="76"/>
                    </a:lnTo>
                    <a:lnTo>
                      <a:pt x="6" y="86"/>
                    </a:lnTo>
                    <a:lnTo>
                      <a:pt x="4" y="98"/>
                    </a:lnTo>
                    <a:lnTo>
                      <a:pt x="2" y="110"/>
                    </a:lnTo>
                    <a:lnTo>
                      <a:pt x="0" y="124"/>
                    </a:lnTo>
                    <a:lnTo>
                      <a:pt x="2" y="136"/>
                    </a:lnTo>
                    <a:lnTo>
                      <a:pt x="4" y="148"/>
                    </a:lnTo>
                    <a:lnTo>
                      <a:pt x="6" y="160"/>
                    </a:lnTo>
                    <a:lnTo>
                      <a:pt x="10" y="170"/>
                    </a:lnTo>
                    <a:lnTo>
                      <a:pt x="22" y="192"/>
                    </a:lnTo>
                    <a:lnTo>
                      <a:pt x="36" y="210"/>
                    </a:lnTo>
                    <a:lnTo>
                      <a:pt x="54" y="224"/>
                    </a:lnTo>
                    <a:lnTo>
                      <a:pt x="76" y="236"/>
                    </a:lnTo>
                    <a:lnTo>
                      <a:pt x="88" y="240"/>
                    </a:lnTo>
                    <a:lnTo>
                      <a:pt x="98" y="244"/>
                    </a:lnTo>
                    <a:lnTo>
                      <a:pt x="110" y="246"/>
                    </a:lnTo>
                    <a:lnTo>
                      <a:pt x="124" y="246"/>
                    </a:lnTo>
                    <a:lnTo>
                      <a:pt x="136" y="246"/>
                    </a:lnTo>
                    <a:lnTo>
                      <a:pt x="148" y="244"/>
                    </a:lnTo>
                    <a:lnTo>
                      <a:pt x="160" y="240"/>
                    </a:lnTo>
                    <a:lnTo>
                      <a:pt x="172" y="236"/>
                    </a:lnTo>
                    <a:lnTo>
                      <a:pt x="192" y="224"/>
                    </a:lnTo>
                    <a:lnTo>
                      <a:pt x="210" y="210"/>
                    </a:lnTo>
                    <a:lnTo>
                      <a:pt x="226" y="192"/>
                    </a:lnTo>
                    <a:lnTo>
                      <a:pt x="236" y="170"/>
                    </a:lnTo>
                    <a:lnTo>
                      <a:pt x="240" y="160"/>
                    </a:lnTo>
                    <a:lnTo>
                      <a:pt x="244" y="148"/>
                    </a:lnTo>
                    <a:lnTo>
                      <a:pt x="246" y="136"/>
                    </a:lnTo>
                    <a:lnTo>
                      <a:pt x="246" y="124"/>
                    </a:lnTo>
                    <a:close/>
                    <a:moveTo>
                      <a:pt x="18" y="132"/>
                    </a:moveTo>
                    <a:lnTo>
                      <a:pt x="56" y="132"/>
                    </a:lnTo>
                    <a:lnTo>
                      <a:pt x="58" y="150"/>
                    </a:lnTo>
                    <a:lnTo>
                      <a:pt x="62" y="170"/>
                    </a:lnTo>
                    <a:lnTo>
                      <a:pt x="28" y="170"/>
                    </a:lnTo>
                    <a:lnTo>
                      <a:pt x="22" y="152"/>
                    </a:lnTo>
                    <a:lnTo>
                      <a:pt x="18" y="132"/>
                    </a:lnTo>
                    <a:close/>
                    <a:moveTo>
                      <a:pt x="228" y="114"/>
                    </a:moveTo>
                    <a:lnTo>
                      <a:pt x="192" y="114"/>
                    </a:lnTo>
                    <a:lnTo>
                      <a:pt x="190" y="94"/>
                    </a:lnTo>
                    <a:lnTo>
                      <a:pt x="186" y="76"/>
                    </a:lnTo>
                    <a:lnTo>
                      <a:pt x="218" y="76"/>
                    </a:lnTo>
                    <a:lnTo>
                      <a:pt x="224" y="94"/>
                    </a:lnTo>
                    <a:lnTo>
                      <a:pt x="228" y="114"/>
                    </a:lnTo>
                    <a:close/>
                    <a:moveTo>
                      <a:pt x="174" y="114"/>
                    </a:moveTo>
                    <a:lnTo>
                      <a:pt x="132" y="114"/>
                    </a:lnTo>
                    <a:lnTo>
                      <a:pt x="132" y="76"/>
                    </a:lnTo>
                    <a:lnTo>
                      <a:pt x="168" y="76"/>
                    </a:lnTo>
                    <a:lnTo>
                      <a:pt x="172" y="94"/>
                    </a:lnTo>
                    <a:lnTo>
                      <a:pt x="174" y="114"/>
                    </a:lnTo>
                    <a:close/>
                    <a:moveTo>
                      <a:pt x="132" y="58"/>
                    </a:moveTo>
                    <a:lnTo>
                      <a:pt x="132" y="18"/>
                    </a:lnTo>
                    <a:lnTo>
                      <a:pt x="148" y="38"/>
                    </a:lnTo>
                    <a:lnTo>
                      <a:pt x="160" y="58"/>
                    </a:lnTo>
                    <a:lnTo>
                      <a:pt x="132" y="58"/>
                    </a:lnTo>
                    <a:close/>
                    <a:moveTo>
                      <a:pt x="114" y="18"/>
                    </a:moveTo>
                    <a:lnTo>
                      <a:pt x="114" y="58"/>
                    </a:lnTo>
                    <a:lnTo>
                      <a:pt x="86" y="58"/>
                    </a:lnTo>
                    <a:lnTo>
                      <a:pt x="98" y="38"/>
                    </a:lnTo>
                    <a:lnTo>
                      <a:pt x="114" y="18"/>
                    </a:lnTo>
                    <a:close/>
                    <a:moveTo>
                      <a:pt x="114" y="76"/>
                    </a:moveTo>
                    <a:lnTo>
                      <a:pt x="114" y="114"/>
                    </a:lnTo>
                    <a:lnTo>
                      <a:pt x="72" y="114"/>
                    </a:lnTo>
                    <a:lnTo>
                      <a:pt x="74" y="94"/>
                    </a:lnTo>
                    <a:lnTo>
                      <a:pt x="80" y="76"/>
                    </a:lnTo>
                    <a:lnTo>
                      <a:pt x="114" y="76"/>
                    </a:lnTo>
                    <a:close/>
                    <a:moveTo>
                      <a:pt x="56" y="114"/>
                    </a:moveTo>
                    <a:lnTo>
                      <a:pt x="18" y="114"/>
                    </a:lnTo>
                    <a:lnTo>
                      <a:pt x="22" y="94"/>
                    </a:lnTo>
                    <a:lnTo>
                      <a:pt x="30" y="76"/>
                    </a:lnTo>
                    <a:lnTo>
                      <a:pt x="62" y="76"/>
                    </a:lnTo>
                    <a:lnTo>
                      <a:pt x="58" y="94"/>
                    </a:lnTo>
                    <a:lnTo>
                      <a:pt x="56" y="114"/>
                    </a:lnTo>
                    <a:close/>
                    <a:moveTo>
                      <a:pt x="72" y="132"/>
                    </a:moveTo>
                    <a:lnTo>
                      <a:pt x="114" y="132"/>
                    </a:lnTo>
                    <a:lnTo>
                      <a:pt x="114" y="170"/>
                    </a:lnTo>
                    <a:lnTo>
                      <a:pt x="80" y="170"/>
                    </a:lnTo>
                    <a:lnTo>
                      <a:pt x="76" y="150"/>
                    </a:lnTo>
                    <a:lnTo>
                      <a:pt x="72" y="132"/>
                    </a:lnTo>
                    <a:close/>
                    <a:moveTo>
                      <a:pt x="114" y="186"/>
                    </a:moveTo>
                    <a:lnTo>
                      <a:pt x="114" y="224"/>
                    </a:lnTo>
                    <a:lnTo>
                      <a:pt x="100" y="206"/>
                    </a:lnTo>
                    <a:lnTo>
                      <a:pt x="88" y="186"/>
                    </a:lnTo>
                    <a:lnTo>
                      <a:pt x="114" y="186"/>
                    </a:lnTo>
                    <a:close/>
                    <a:moveTo>
                      <a:pt x="132" y="186"/>
                    </a:moveTo>
                    <a:lnTo>
                      <a:pt x="158" y="186"/>
                    </a:lnTo>
                    <a:lnTo>
                      <a:pt x="148" y="206"/>
                    </a:lnTo>
                    <a:lnTo>
                      <a:pt x="132" y="224"/>
                    </a:lnTo>
                    <a:lnTo>
                      <a:pt x="132" y="186"/>
                    </a:lnTo>
                    <a:close/>
                    <a:moveTo>
                      <a:pt x="132" y="170"/>
                    </a:moveTo>
                    <a:lnTo>
                      <a:pt x="132" y="132"/>
                    </a:lnTo>
                    <a:lnTo>
                      <a:pt x="174" y="132"/>
                    </a:lnTo>
                    <a:lnTo>
                      <a:pt x="172" y="150"/>
                    </a:lnTo>
                    <a:lnTo>
                      <a:pt x="166" y="170"/>
                    </a:lnTo>
                    <a:lnTo>
                      <a:pt x="132" y="170"/>
                    </a:lnTo>
                    <a:close/>
                    <a:moveTo>
                      <a:pt x="192" y="132"/>
                    </a:moveTo>
                    <a:lnTo>
                      <a:pt x="228" y="132"/>
                    </a:lnTo>
                    <a:lnTo>
                      <a:pt x="224" y="152"/>
                    </a:lnTo>
                    <a:lnTo>
                      <a:pt x="218" y="170"/>
                    </a:lnTo>
                    <a:lnTo>
                      <a:pt x="184" y="170"/>
                    </a:lnTo>
                    <a:lnTo>
                      <a:pt x="188" y="150"/>
                    </a:lnTo>
                    <a:lnTo>
                      <a:pt x="192" y="132"/>
                    </a:lnTo>
                    <a:close/>
                    <a:moveTo>
                      <a:pt x="206" y="58"/>
                    </a:moveTo>
                    <a:lnTo>
                      <a:pt x="180" y="58"/>
                    </a:lnTo>
                    <a:lnTo>
                      <a:pt x="172" y="40"/>
                    </a:lnTo>
                    <a:lnTo>
                      <a:pt x="160" y="24"/>
                    </a:lnTo>
                    <a:lnTo>
                      <a:pt x="174" y="30"/>
                    </a:lnTo>
                    <a:lnTo>
                      <a:pt x="186" y="38"/>
                    </a:lnTo>
                    <a:lnTo>
                      <a:pt x="196" y="48"/>
                    </a:lnTo>
                    <a:lnTo>
                      <a:pt x="206" y="58"/>
                    </a:lnTo>
                    <a:close/>
                    <a:moveTo>
                      <a:pt x="86" y="24"/>
                    </a:moveTo>
                    <a:lnTo>
                      <a:pt x="86" y="24"/>
                    </a:lnTo>
                    <a:lnTo>
                      <a:pt x="76" y="40"/>
                    </a:lnTo>
                    <a:lnTo>
                      <a:pt x="68" y="58"/>
                    </a:lnTo>
                    <a:lnTo>
                      <a:pt x="40" y="58"/>
                    </a:lnTo>
                    <a:lnTo>
                      <a:pt x="50" y="48"/>
                    </a:lnTo>
                    <a:lnTo>
                      <a:pt x="62" y="38"/>
                    </a:lnTo>
                    <a:lnTo>
                      <a:pt x="72" y="30"/>
                    </a:lnTo>
                    <a:lnTo>
                      <a:pt x="86" y="24"/>
                    </a:lnTo>
                    <a:close/>
                    <a:moveTo>
                      <a:pt x="40" y="186"/>
                    </a:moveTo>
                    <a:lnTo>
                      <a:pt x="68" y="186"/>
                    </a:lnTo>
                    <a:lnTo>
                      <a:pt x="78" y="206"/>
                    </a:lnTo>
                    <a:lnTo>
                      <a:pt x="90" y="222"/>
                    </a:lnTo>
                    <a:lnTo>
                      <a:pt x="76" y="216"/>
                    </a:lnTo>
                    <a:lnTo>
                      <a:pt x="62" y="208"/>
                    </a:lnTo>
                    <a:lnTo>
                      <a:pt x="50" y="198"/>
                    </a:lnTo>
                    <a:lnTo>
                      <a:pt x="40" y="186"/>
                    </a:lnTo>
                    <a:close/>
                    <a:moveTo>
                      <a:pt x="156" y="222"/>
                    </a:moveTo>
                    <a:lnTo>
                      <a:pt x="156" y="222"/>
                    </a:lnTo>
                    <a:lnTo>
                      <a:pt x="168" y="206"/>
                    </a:lnTo>
                    <a:lnTo>
                      <a:pt x="178" y="186"/>
                    </a:lnTo>
                    <a:lnTo>
                      <a:pt x="208" y="186"/>
                    </a:lnTo>
                    <a:lnTo>
                      <a:pt x="196" y="198"/>
                    </a:lnTo>
                    <a:lnTo>
                      <a:pt x="184" y="208"/>
                    </a:lnTo>
                    <a:lnTo>
                      <a:pt x="172" y="216"/>
                    </a:lnTo>
                    <a:lnTo>
                      <a:pt x="156" y="222"/>
                    </a:lnTo>
                    <a:close/>
                  </a:path>
                </a:pathLst>
              </a:custGeom>
              <a:solidFill>
                <a:schemeClr val="bg1"/>
              </a:solidFill>
              <a:ln w="9525">
                <a:noFill/>
                <a:round/>
                <a:headEnd/>
                <a:tailEnd/>
              </a:ln>
            </p:spPr>
            <p:txBody>
              <a:bodyPr/>
              <a:lstStyle/>
              <a:p>
                <a:pPr>
                  <a:buNone/>
                </a:pPr>
                <a:endParaRPr lang="zh-CN" altLang="en-US" sz="1799">
                  <a:solidFill>
                    <a:schemeClr val="bg1"/>
                  </a:solidFill>
                  <a:latin typeface="微软雅黑" pitchFamily="34" charset="-122"/>
                  <a:ea typeface="微软雅黑" pitchFamily="34" charset="-122"/>
                </a:endParaRPr>
              </a:p>
            </p:txBody>
          </p:sp>
        </p:grpSp>
        <p:grpSp>
          <p:nvGrpSpPr>
            <p:cNvPr id="15" name="组合 15"/>
            <p:cNvGrpSpPr/>
            <p:nvPr/>
          </p:nvGrpSpPr>
          <p:grpSpPr>
            <a:xfrm>
              <a:off x="8250970" y="3816444"/>
              <a:ext cx="539859" cy="539859"/>
              <a:chOff x="6180282" y="7775970"/>
              <a:chExt cx="540000" cy="540000"/>
            </a:xfrm>
          </p:grpSpPr>
          <p:sp>
            <p:nvSpPr>
              <p:cNvPr id="157" name="椭圆 156"/>
              <p:cNvSpPr/>
              <p:nvPr/>
            </p:nvSpPr>
            <p:spPr>
              <a:xfrm>
                <a:off x="6180282" y="7775970"/>
                <a:ext cx="540000" cy="5400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grpSp>
            <p:nvGrpSpPr>
              <p:cNvPr id="16" name="组合 3"/>
              <p:cNvGrpSpPr/>
              <p:nvPr/>
            </p:nvGrpSpPr>
            <p:grpSpPr>
              <a:xfrm>
                <a:off x="6298708" y="7876751"/>
                <a:ext cx="303148" cy="338438"/>
                <a:chOff x="8351108" y="8007191"/>
                <a:chExt cx="343402" cy="383378"/>
              </a:xfrm>
              <a:solidFill>
                <a:schemeClr val="bg1"/>
              </a:solidFill>
            </p:grpSpPr>
            <p:sp>
              <p:nvSpPr>
                <p:cNvPr id="115" name="Freeform 244"/>
                <p:cNvSpPr>
                  <a:spLocks noEditPoints="1"/>
                </p:cNvSpPr>
                <p:nvPr/>
              </p:nvSpPr>
              <p:spPr bwMode="auto">
                <a:xfrm>
                  <a:off x="8452636" y="8007191"/>
                  <a:ext cx="140347" cy="383378"/>
                </a:xfrm>
                <a:custGeom>
                  <a:avLst/>
                  <a:gdLst/>
                  <a:ahLst/>
                  <a:cxnLst>
                    <a:cxn ang="0">
                      <a:pos x="48" y="0"/>
                    </a:cxn>
                    <a:cxn ang="0">
                      <a:pos x="38" y="2"/>
                    </a:cxn>
                    <a:cxn ang="0">
                      <a:pos x="22" y="22"/>
                    </a:cxn>
                    <a:cxn ang="0">
                      <a:pos x="8" y="58"/>
                    </a:cxn>
                    <a:cxn ang="0">
                      <a:pos x="2" y="104"/>
                    </a:cxn>
                    <a:cxn ang="0">
                      <a:pos x="0" y="130"/>
                    </a:cxn>
                    <a:cxn ang="0">
                      <a:pos x="4" y="180"/>
                    </a:cxn>
                    <a:cxn ang="0">
                      <a:pos x="14" y="222"/>
                    </a:cxn>
                    <a:cxn ang="0">
                      <a:pos x="30" y="250"/>
                    </a:cxn>
                    <a:cxn ang="0">
                      <a:pos x="42" y="260"/>
                    </a:cxn>
                    <a:cxn ang="0">
                      <a:pos x="48" y="260"/>
                    </a:cxn>
                    <a:cxn ang="0">
                      <a:pos x="58" y="258"/>
                    </a:cxn>
                    <a:cxn ang="0">
                      <a:pos x="74" y="238"/>
                    </a:cxn>
                    <a:cxn ang="0">
                      <a:pos x="86" y="202"/>
                    </a:cxn>
                    <a:cxn ang="0">
                      <a:pos x="94" y="156"/>
                    </a:cxn>
                    <a:cxn ang="0">
                      <a:pos x="94" y="130"/>
                    </a:cxn>
                    <a:cxn ang="0">
                      <a:pos x="92" y="80"/>
                    </a:cxn>
                    <a:cxn ang="0">
                      <a:pos x="80" y="38"/>
                    </a:cxn>
                    <a:cxn ang="0">
                      <a:pos x="66" y="10"/>
                    </a:cxn>
                    <a:cxn ang="0">
                      <a:pos x="52" y="0"/>
                    </a:cxn>
                    <a:cxn ang="0">
                      <a:pos x="48" y="0"/>
                    </a:cxn>
                    <a:cxn ang="0">
                      <a:pos x="48" y="248"/>
                    </a:cxn>
                    <a:cxn ang="0">
                      <a:pos x="34" y="238"/>
                    </a:cxn>
                    <a:cxn ang="0">
                      <a:pos x="22" y="214"/>
                    </a:cxn>
                    <a:cxn ang="0">
                      <a:pos x="14" y="176"/>
                    </a:cxn>
                    <a:cxn ang="0">
                      <a:pos x="10" y="130"/>
                    </a:cxn>
                    <a:cxn ang="0">
                      <a:pos x="12" y="106"/>
                    </a:cxn>
                    <a:cxn ang="0">
                      <a:pos x="18" y="64"/>
                    </a:cxn>
                    <a:cxn ang="0">
                      <a:pos x="28" y="32"/>
                    </a:cxn>
                    <a:cxn ang="0">
                      <a:pos x="40" y="14"/>
                    </a:cxn>
                    <a:cxn ang="0">
                      <a:pos x="48" y="12"/>
                    </a:cxn>
                    <a:cxn ang="0">
                      <a:pos x="60" y="22"/>
                    </a:cxn>
                    <a:cxn ang="0">
                      <a:pos x="72" y="46"/>
                    </a:cxn>
                    <a:cxn ang="0">
                      <a:pos x="82" y="84"/>
                    </a:cxn>
                    <a:cxn ang="0">
                      <a:pos x="84" y="130"/>
                    </a:cxn>
                    <a:cxn ang="0">
                      <a:pos x="84" y="154"/>
                    </a:cxn>
                    <a:cxn ang="0">
                      <a:pos x="78" y="196"/>
                    </a:cxn>
                    <a:cxn ang="0">
                      <a:pos x="68" y="228"/>
                    </a:cxn>
                    <a:cxn ang="0">
                      <a:pos x="54" y="246"/>
                    </a:cxn>
                    <a:cxn ang="0">
                      <a:pos x="48" y="248"/>
                    </a:cxn>
                  </a:cxnLst>
                  <a:rect l="0" t="0" r="r" b="b"/>
                  <a:pathLst>
                    <a:path w="94" h="260">
                      <a:moveTo>
                        <a:pt x="48" y="0"/>
                      </a:moveTo>
                      <a:lnTo>
                        <a:pt x="48" y="0"/>
                      </a:lnTo>
                      <a:lnTo>
                        <a:pt x="42" y="0"/>
                      </a:lnTo>
                      <a:lnTo>
                        <a:pt x="38" y="2"/>
                      </a:lnTo>
                      <a:lnTo>
                        <a:pt x="30" y="10"/>
                      </a:lnTo>
                      <a:lnTo>
                        <a:pt x="22" y="22"/>
                      </a:lnTo>
                      <a:lnTo>
                        <a:pt x="14" y="38"/>
                      </a:lnTo>
                      <a:lnTo>
                        <a:pt x="8" y="58"/>
                      </a:lnTo>
                      <a:lnTo>
                        <a:pt x="4" y="80"/>
                      </a:lnTo>
                      <a:lnTo>
                        <a:pt x="2" y="104"/>
                      </a:lnTo>
                      <a:lnTo>
                        <a:pt x="0" y="130"/>
                      </a:lnTo>
                      <a:lnTo>
                        <a:pt x="0" y="130"/>
                      </a:lnTo>
                      <a:lnTo>
                        <a:pt x="2" y="156"/>
                      </a:lnTo>
                      <a:lnTo>
                        <a:pt x="4" y="180"/>
                      </a:lnTo>
                      <a:lnTo>
                        <a:pt x="8" y="202"/>
                      </a:lnTo>
                      <a:lnTo>
                        <a:pt x="14" y="222"/>
                      </a:lnTo>
                      <a:lnTo>
                        <a:pt x="22" y="238"/>
                      </a:lnTo>
                      <a:lnTo>
                        <a:pt x="30" y="250"/>
                      </a:lnTo>
                      <a:lnTo>
                        <a:pt x="38" y="258"/>
                      </a:lnTo>
                      <a:lnTo>
                        <a:pt x="42" y="260"/>
                      </a:lnTo>
                      <a:lnTo>
                        <a:pt x="48" y="260"/>
                      </a:lnTo>
                      <a:lnTo>
                        <a:pt x="48" y="260"/>
                      </a:lnTo>
                      <a:lnTo>
                        <a:pt x="52" y="260"/>
                      </a:lnTo>
                      <a:lnTo>
                        <a:pt x="58" y="258"/>
                      </a:lnTo>
                      <a:lnTo>
                        <a:pt x="66" y="250"/>
                      </a:lnTo>
                      <a:lnTo>
                        <a:pt x="74" y="238"/>
                      </a:lnTo>
                      <a:lnTo>
                        <a:pt x="80" y="222"/>
                      </a:lnTo>
                      <a:lnTo>
                        <a:pt x="86" y="202"/>
                      </a:lnTo>
                      <a:lnTo>
                        <a:pt x="92" y="180"/>
                      </a:lnTo>
                      <a:lnTo>
                        <a:pt x="94" y="156"/>
                      </a:lnTo>
                      <a:lnTo>
                        <a:pt x="94" y="130"/>
                      </a:lnTo>
                      <a:lnTo>
                        <a:pt x="94" y="130"/>
                      </a:lnTo>
                      <a:lnTo>
                        <a:pt x="94" y="104"/>
                      </a:lnTo>
                      <a:lnTo>
                        <a:pt x="92" y="80"/>
                      </a:lnTo>
                      <a:lnTo>
                        <a:pt x="86" y="58"/>
                      </a:lnTo>
                      <a:lnTo>
                        <a:pt x="80" y="38"/>
                      </a:lnTo>
                      <a:lnTo>
                        <a:pt x="74" y="22"/>
                      </a:lnTo>
                      <a:lnTo>
                        <a:pt x="66" y="10"/>
                      </a:lnTo>
                      <a:lnTo>
                        <a:pt x="58" y="2"/>
                      </a:lnTo>
                      <a:lnTo>
                        <a:pt x="52" y="0"/>
                      </a:lnTo>
                      <a:lnTo>
                        <a:pt x="48" y="0"/>
                      </a:lnTo>
                      <a:lnTo>
                        <a:pt x="48" y="0"/>
                      </a:lnTo>
                      <a:close/>
                      <a:moveTo>
                        <a:pt x="48" y="248"/>
                      </a:moveTo>
                      <a:lnTo>
                        <a:pt x="48" y="248"/>
                      </a:lnTo>
                      <a:lnTo>
                        <a:pt x="40" y="246"/>
                      </a:lnTo>
                      <a:lnTo>
                        <a:pt x="34" y="238"/>
                      </a:lnTo>
                      <a:lnTo>
                        <a:pt x="28" y="228"/>
                      </a:lnTo>
                      <a:lnTo>
                        <a:pt x="22" y="214"/>
                      </a:lnTo>
                      <a:lnTo>
                        <a:pt x="18" y="196"/>
                      </a:lnTo>
                      <a:lnTo>
                        <a:pt x="14" y="176"/>
                      </a:lnTo>
                      <a:lnTo>
                        <a:pt x="12" y="154"/>
                      </a:lnTo>
                      <a:lnTo>
                        <a:pt x="10" y="130"/>
                      </a:lnTo>
                      <a:lnTo>
                        <a:pt x="10" y="130"/>
                      </a:lnTo>
                      <a:lnTo>
                        <a:pt x="12" y="106"/>
                      </a:lnTo>
                      <a:lnTo>
                        <a:pt x="14" y="84"/>
                      </a:lnTo>
                      <a:lnTo>
                        <a:pt x="18" y="64"/>
                      </a:lnTo>
                      <a:lnTo>
                        <a:pt x="22" y="46"/>
                      </a:lnTo>
                      <a:lnTo>
                        <a:pt x="28" y="32"/>
                      </a:lnTo>
                      <a:lnTo>
                        <a:pt x="34" y="22"/>
                      </a:lnTo>
                      <a:lnTo>
                        <a:pt x="40" y="14"/>
                      </a:lnTo>
                      <a:lnTo>
                        <a:pt x="48" y="12"/>
                      </a:lnTo>
                      <a:lnTo>
                        <a:pt x="48" y="12"/>
                      </a:lnTo>
                      <a:lnTo>
                        <a:pt x="54" y="14"/>
                      </a:lnTo>
                      <a:lnTo>
                        <a:pt x="60" y="22"/>
                      </a:lnTo>
                      <a:lnTo>
                        <a:pt x="68" y="32"/>
                      </a:lnTo>
                      <a:lnTo>
                        <a:pt x="72" y="46"/>
                      </a:lnTo>
                      <a:lnTo>
                        <a:pt x="78" y="64"/>
                      </a:lnTo>
                      <a:lnTo>
                        <a:pt x="82" y="84"/>
                      </a:lnTo>
                      <a:lnTo>
                        <a:pt x="84" y="106"/>
                      </a:lnTo>
                      <a:lnTo>
                        <a:pt x="84" y="130"/>
                      </a:lnTo>
                      <a:lnTo>
                        <a:pt x="84" y="130"/>
                      </a:lnTo>
                      <a:lnTo>
                        <a:pt x="84" y="154"/>
                      </a:lnTo>
                      <a:lnTo>
                        <a:pt x="82" y="176"/>
                      </a:lnTo>
                      <a:lnTo>
                        <a:pt x="78" y="196"/>
                      </a:lnTo>
                      <a:lnTo>
                        <a:pt x="72" y="214"/>
                      </a:lnTo>
                      <a:lnTo>
                        <a:pt x="68" y="228"/>
                      </a:lnTo>
                      <a:lnTo>
                        <a:pt x="60" y="238"/>
                      </a:lnTo>
                      <a:lnTo>
                        <a:pt x="54" y="246"/>
                      </a:lnTo>
                      <a:lnTo>
                        <a:pt x="48" y="248"/>
                      </a:lnTo>
                      <a:lnTo>
                        <a:pt x="48" y="248"/>
                      </a:lnTo>
                      <a:close/>
                    </a:path>
                  </a:pathLst>
                </a:custGeom>
                <a:grpFill/>
                <a:ln w="9525">
                  <a:noFill/>
                  <a:round/>
                  <a:headEnd/>
                  <a:tailEnd/>
                </a:ln>
              </p:spPr>
              <p:txBody>
                <a:bodyPr/>
                <a:lstStyle/>
                <a:p>
                  <a:pPr defTabSz="2436441">
                    <a:defRPr/>
                  </a:pPr>
                  <a:endParaRPr lang="zh-CN" altLang="en-US" sz="1600" dirty="0">
                    <a:solidFill>
                      <a:schemeClr val="bg1"/>
                    </a:solidFill>
                    <a:latin typeface="微软雅黑" pitchFamily="34" charset="-122"/>
                    <a:ea typeface="微软雅黑" pitchFamily="34" charset="-122"/>
                    <a:cs typeface="Arial" pitchFamily="34" charset="0"/>
                  </a:endParaRPr>
                </a:p>
              </p:txBody>
            </p:sp>
            <p:sp>
              <p:nvSpPr>
                <p:cNvPr id="116" name="Freeform 245"/>
                <p:cNvSpPr>
                  <a:spLocks noEditPoints="1"/>
                </p:cNvSpPr>
                <p:nvPr/>
              </p:nvSpPr>
              <p:spPr bwMode="auto">
                <a:xfrm>
                  <a:off x="8351108" y="8086815"/>
                  <a:ext cx="343402" cy="227078"/>
                </a:xfrm>
                <a:custGeom>
                  <a:avLst/>
                  <a:gdLst/>
                  <a:ahLst/>
                  <a:cxnLst>
                    <a:cxn ang="0">
                      <a:pos x="2" y="10"/>
                    </a:cxn>
                    <a:cxn ang="0">
                      <a:pos x="0" y="20"/>
                    </a:cxn>
                    <a:cxn ang="0">
                      <a:pos x="8" y="44"/>
                    </a:cxn>
                    <a:cxn ang="0">
                      <a:pos x="32" y="74"/>
                    </a:cxn>
                    <a:cxn ang="0">
                      <a:pos x="70" y="104"/>
                    </a:cxn>
                    <a:cxn ang="0">
                      <a:pos x="92" y="118"/>
                    </a:cxn>
                    <a:cxn ang="0">
                      <a:pos x="138" y="140"/>
                    </a:cxn>
                    <a:cxn ang="0">
                      <a:pos x="178" y="152"/>
                    </a:cxn>
                    <a:cxn ang="0">
                      <a:pos x="210" y="152"/>
                    </a:cxn>
                    <a:cxn ang="0">
                      <a:pos x="226" y="146"/>
                    </a:cxn>
                    <a:cxn ang="0">
                      <a:pos x="228" y="142"/>
                    </a:cxn>
                    <a:cxn ang="0">
                      <a:pos x="230" y="132"/>
                    </a:cxn>
                    <a:cxn ang="0">
                      <a:pos x="222" y="108"/>
                    </a:cxn>
                    <a:cxn ang="0">
                      <a:pos x="198" y="78"/>
                    </a:cxn>
                    <a:cxn ang="0">
                      <a:pos x="162" y="48"/>
                    </a:cxn>
                    <a:cxn ang="0">
                      <a:pos x="140" y="36"/>
                    </a:cxn>
                    <a:cxn ang="0">
                      <a:pos x="94" y="12"/>
                    </a:cxn>
                    <a:cxn ang="0">
                      <a:pos x="52" y="0"/>
                    </a:cxn>
                    <a:cxn ang="0">
                      <a:pos x="20" y="0"/>
                    </a:cxn>
                    <a:cxn ang="0">
                      <a:pos x="6" y="6"/>
                    </a:cxn>
                    <a:cxn ang="0">
                      <a:pos x="2" y="10"/>
                    </a:cxn>
                    <a:cxn ang="0">
                      <a:pos x="218" y="134"/>
                    </a:cxn>
                    <a:cxn ang="0">
                      <a:pos x="202" y="142"/>
                    </a:cxn>
                    <a:cxn ang="0">
                      <a:pos x="176" y="140"/>
                    </a:cxn>
                    <a:cxn ang="0">
                      <a:pos x="138" y="128"/>
                    </a:cxn>
                    <a:cxn ang="0">
                      <a:pos x="96" y="108"/>
                    </a:cxn>
                    <a:cxn ang="0">
                      <a:pos x="76" y="96"/>
                    </a:cxn>
                    <a:cxn ang="0">
                      <a:pos x="42" y="68"/>
                    </a:cxn>
                    <a:cxn ang="0">
                      <a:pos x="20" y="44"/>
                    </a:cxn>
                    <a:cxn ang="0">
                      <a:pos x="12" y="24"/>
                    </a:cxn>
                    <a:cxn ang="0">
                      <a:pos x="14" y="18"/>
                    </a:cxn>
                    <a:cxn ang="0">
                      <a:pos x="28" y="10"/>
                    </a:cxn>
                    <a:cxn ang="0">
                      <a:pos x="56" y="12"/>
                    </a:cxn>
                    <a:cxn ang="0">
                      <a:pos x="92" y="24"/>
                    </a:cxn>
                    <a:cxn ang="0">
                      <a:pos x="134" y="44"/>
                    </a:cxn>
                    <a:cxn ang="0">
                      <a:pos x="154" y="56"/>
                    </a:cxn>
                    <a:cxn ang="0">
                      <a:pos x="188" y="84"/>
                    </a:cxn>
                    <a:cxn ang="0">
                      <a:pos x="210" y="108"/>
                    </a:cxn>
                    <a:cxn ang="0">
                      <a:pos x="218" y="128"/>
                    </a:cxn>
                    <a:cxn ang="0">
                      <a:pos x="218" y="134"/>
                    </a:cxn>
                  </a:cxnLst>
                  <a:rect l="0" t="0" r="r" b="b"/>
                  <a:pathLst>
                    <a:path w="230" h="154">
                      <a:moveTo>
                        <a:pt x="2" y="10"/>
                      </a:moveTo>
                      <a:lnTo>
                        <a:pt x="2" y="10"/>
                      </a:lnTo>
                      <a:lnTo>
                        <a:pt x="0" y="16"/>
                      </a:lnTo>
                      <a:lnTo>
                        <a:pt x="0" y="20"/>
                      </a:lnTo>
                      <a:lnTo>
                        <a:pt x="2" y="32"/>
                      </a:lnTo>
                      <a:lnTo>
                        <a:pt x="8" y="44"/>
                      </a:lnTo>
                      <a:lnTo>
                        <a:pt x="18" y="58"/>
                      </a:lnTo>
                      <a:lnTo>
                        <a:pt x="32" y="74"/>
                      </a:lnTo>
                      <a:lnTo>
                        <a:pt x="50" y="88"/>
                      </a:lnTo>
                      <a:lnTo>
                        <a:pt x="70" y="104"/>
                      </a:lnTo>
                      <a:lnTo>
                        <a:pt x="92" y="118"/>
                      </a:lnTo>
                      <a:lnTo>
                        <a:pt x="92" y="118"/>
                      </a:lnTo>
                      <a:lnTo>
                        <a:pt x="116" y="130"/>
                      </a:lnTo>
                      <a:lnTo>
                        <a:pt x="138" y="140"/>
                      </a:lnTo>
                      <a:lnTo>
                        <a:pt x="160" y="146"/>
                      </a:lnTo>
                      <a:lnTo>
                        <a:pt x="178" y="152"/>
                      </a:lnTo>
                      <a:lnTo>
                        <a:pt x="196" y="154"/>
                      </a:lnTo>
                      <a:lnTo>
                        <a:pt x="210" y="152"/>
                      </a:lnTo>
                      <a:lnTo>
                        <a:pt x="222" y="148"/>
                      </a:lnTo>
                      <a:lnTo>
                        <a:pt x="226" y="146"/>
                      </a:lnTo>
                      <a:lnTo>
                        <a:pt x="228" y="142"/>
                      </a:lnTo>
                      <a:lnTo>
                        <a:pt x="228" y="142"/>
                      </a:lnTo>
                      <a:lnTo>
                        <a:pt x="230" y="136"/>
                      </a:lnTo>
                      <a:lnTo>
                        <a:pt x="230" y="132"/>
                      </a:lnTo>
                      <a:lnTo>
                        <a:pt x="228" y="120"/>
                      </a:lnTo>
                      <a:lnTo>
                        <a:pt x="222" y="108"/>
                      </a:lnTo>
                      <a:lnTo>
                        <a:pt x="212" y="94"/>
                      </a:lnTo>
                      <a:lnTo>
                        <a:pt x="198" y="78"/>
                      </a:lnTo>
                      <a:lnTo>
                        <a:pt x="182" y="64"/>
                      </a:lnTo>
                      <a:lnTo>
                        <a:pt x="162" y="48"/>
                      </a:lnTo>
                      <a:lnTo>
                        <a:pt x="140" y="36"/>
                      </a:lnTo>
                      <a:lnTo>
                        <a:pt x="140" y="36"/>
                      </a:lnTo>
                      <a:lnTo>
                        <a:pt x="116" y="22"/>
                      </a:lnTo>
                      <a:lnTo>
                        <a:pt x="94" y="12"/>
                      </a:lnTo>
                      <a:lnTo>
                        <a:pt x="72" y="6"/>
                      </a:lnTo>
                      <a:lnTo>
                        <a:pt x="52" y="0"/>
                      </a:lnTo>
                      <a:lnTo>
                        <a:pt x="36" y="0"/>
                      </a:lnTo>
                      <a:lnTo>
                        <a:pt x="20" y="0"/>
                      </a:lnTo>
                      <a:lnTo>
                        <a:pt x="10" y="4"/>
                      </a:lnTo>
                      <a:lnTo>
                        <a:pt x="6" y="6"/>
                      </a:lnTo>
                      <a:lnTo>
                        <a:pt x="2" y="10"/>
                      </a:lnTo>
                      <a:lnTo>
                        <a:pt x="2" y="10"/>
                      </a:lnTo>
                      <a:close/>
                      <a:moveTo>
                        <a:pt x="218" y="134"/>
                      </a:moveTo>
                      <a:lnTo>
                        <a:pt x="218" y="134"/>
                      </a:lnTo>
                      <a:lnTo>
                        <a:pt x="212" y="140"/>
                      </a:lnTo>
                      <a:lnTo>
                        <a:pt x="202" y="142"/>
                      </a:lnTo>
                      <a:lnTo>
                        <a:pt x="190" y="142"/>
                      </a:lnTo>
                      <a:lnTo>
                        <a:pt x="176" y="140"/>
                      </a:lnTo>
                      <a:lnTo>
                        <a:pt x="158" y="136"/>
                      </a:lnTo>
                      <a:lnTo>
                        <a:pt x="138" y="128"/>
                      </a:lnTo>
                      <a:lnTo>
                        <a:pt x="118" y="120"/>
                      </a:lnTo>
                      <a:lnTo>
                        <a:pt x="96" y="108"/>
                      </a:lnTo>
                      <a:lnTo>
                        <a:pt x="96" y="108"/>
                      </a:lnTo>
                      <a:lnTo>
                        <a:pt x="76" y="96"/>
                      </a:lnTo>
                      <a:lnTo>
                        <a:pt x="58" y="82"/>
                      </a:lnTo>
                      <a:lnTo>
                        <a:pt x="42" y="68"/>
                      </a:lnTo>
                      <a:lnTo>
                        <a:pt x="30" y="56"/>
                      </a:lnTo>
                      <a:lnTo>
                        <a:pt x="20" y="44"/>
                      </a:lnTo>
                      <a:lnTo>
                        <a:pt x="14" y="34"/>
                      </a:lnTo>
                      <a:lnTo>
                        <a:pt x="12" y="24"/>
                      </a:lnTo>
                      <a:lnTo>
                        <a:pt x="14" y="18"/>
                      </a:lnTo>
                      <a:lnTo>
                        <a:pt x="14" y="18"/>
                      </a:lnTo>
                      <a:lnTo>
                        <a:pt x="20" y="12"/>
                      </a:lnTo>
                      <a:lnTo>
                        <a:pt x="28" y="10"/>
                      </a:lnTo>
                      <a:lnTo>
                        <a:pt x="40" y="10"/>
                      </a:lnTo>
                      <a:lnTo>
                        <a:pt x="56" y="12"/>
                      </a:lnTo>
                      <a:lnTo>
                        <a:pt x="72" y="16"/>
                      </a:lnTo>
                      <a:lnTo>
                        <a:pt x="92" y="24"/>
                      </a:lnTo>
                      <a:lnTo>
                        <a:pt x="112" y="32"/>
                      </a:lnTo>
                      <a:lnTo>
                        <a:pt x="134" y="44"/>
                      </a:lnTo>
                      <a:lnTo>
                        <a:pt x="134" y="44"/>
                      </a:lnTo>
                      <a:lnTo>
                        <a:pt x="154" y="56"/>
                      </a:lnTo>
                      <a:lnTo>
                        <a:pt x="172" y="70"/>
                      </a:lnTo>
                      <a:lnTo>
                        <a:pt x="188" y="84"/>
                      </a:lnTo>
                      <a:lnTo>
                        <a:pt x="200" y="96"/>
                      </a:lnTo>
                      <a:lnTo>
                        <a:pt x="210" y="108"/>
                      </a:lnTo>
                      <a:lnTo>
                        <a:pt x="216" y="118"/>
                      </a:lnTo>
                      <a:lnTo>
                        <a:pt x="218" y="128"/>
                      </a:lnTo>
                      <a:lnTo>
                        <a:pt x="218" y="134"/>
                      </a:lnTo>
                      <a:lnTo>
                        <a:pt x="218" y="134"/>
                      </a:lnTo>
                      <a:close/>
                    </a:path>
                  </a:pathLst>
                </a:custGeom>
                <a:grpFill/>
                <a:ln w="9525">
                  <a:noFill/>
                  <a:round/>
                  <a:headEnd/>
                  <a:tailEnd/>
                </a:ln>
              </p:spPr>
              <p:txBody>
                <a:bodyPr/>
                <a:lstStyle/>
                <a:p>
                  <a:pPr defTabSz="2436441">
                    <a:defRPr/>
                  </a:pPr>
                  <a:endParaRPr lang="zh-CN" altLang="en-US" sz="1600" dirty="0">
                    <a:solidFill>
                      <a:schemeClr val="bg1"/>
                    </a:solidFill>
                    <a:latin typeface="微软雅黑" pitchFamily="34" charset="-122"/>
                    <a:ea typeface="微软雅黑" pitchFamily="34" charset="-122"/>
                    <a:cs typeface="Arial" pitchFamily="34" charset="0"/>
                  </a:endParaRPr>
                </a:p>
              </p:txBody>
            </p:sp>
            <p:sp>
              <p:nvSpPr>
                <p:cNvPr id="117" name="Freeform 246"/>
                <p:cNvSpPr>
                  <a:spLocks noEditPoints="1"/>
                </p:cNvSpPr>
                <p:nvPr/>
              </p:nvSpPr>
              <p:spPr bwMode="auto">
                <a:xfrm>
                  <a:off x="8351108" y="8086815"/>
                  <a:ext cx="343402" cy="227078"/>
                </a:xfrm>
                <a:custGeom>
                  <a:avLst/>
                  <a:gdLst/>
                  <a:ahLst/>
                  <a:cxnLst>
                    <a:cxn ang="0">
                      <a:pos x="140" y="118"/>
                    </a:cxn>
                    <a:cxn ang="0">
                      <a:pos x="182" y="88"/>
                    </a:cxn>
                    <a:cxn ang="0">
                      <a:pos x="212" y="58"/>
                    </a:cxn>
                    <a:cxn ang="0">
                      <a:pos x="228" y="32"/>
                    </a:cxn>
                    <a:cxn ang="0">
                      <a:pos x="230" y="16"/>
                    </a:cxn>
                    <a:cxn ang="0">
                      <a:pos x="228" y="10"/>
                    </a:cxn>
                    <a:cxn ang="0">
                      <a:pos x="222" y="4"/>
                    </a:cxn>
                    <a:cxn ang="0">
                      <a:pos x="196" y="0"/>
                    </a:cxn>
                    <a:cxn ang="0">
                      <a:pos x="160" y="6"/>
                    </a:cxn>
                    <a:cxn ang="0">
                      <a:pos x="116" y="22"/>
                    </a:cxn>
                    <a:cxn ang="0">
                      <a:pos x="92" y="36"/>
                    </a:cxn>
                    <a:cxn ang="0">
                      <a:pos x="50" y="64"/>
                    </a:cxn>
                    <a:cxn ang="0">
                      <a:pos x="18" y="94"/>
                    </a:cxn>
                    <a:cxn ang="0">
                      <a:pos x="2" y="120"/>
                    </a:cxn>
                    <a:cxn ang="0">
                      <a:pos x="0" y="136"/>
                    </a:cxn>
                    <a:cxn ang="0">
                      <a:pos x="2" y="142"/>
                    </a:cxn>
                    <a:cxn ang="0">
                      <a:pos x="10" y="148"/>
                    </a:cxn>
                    <a:cxn ang="0">
                      <a:pos x="36" y="154"/>
                    </a:cxn>
                    <a:cxn ang="0">
                      <a:pos x="72" y="146"/>
                    </a:cxn>
                    <a:cxn ang="0">
                      <a:pos x="116" y="130"/>
                    </a:cxn>
                    <a:cxn ang="0">
                      <a:pos x="140" y="118"/>
                    </a:cxn>
                    <a:cxn ang="0">
                      <a:pos x="134" y="108"/>
                    </a:cxn>
                    <a:cxn ang="0">
                      <a:pos x="92" y="128"/>
                    </a:cxn>
                    <a:cxn ang="0">
                      <a:pos x="56" y="140"/>
                    </a:cxn>
                    <a:cxn ang="0">
                      <a:pos x="28" y="142"/>
                    </a:cxn>
                    <a:cxn ang="0">
                      <a:pos x="14" y="134"/>
                    </a:cxn>
                    <a:cxn ang="0">
                      <a:pos x="12" y="128"/>
                    </a:cxn>
                    <a:cxn ang="0">
                      <a:pos x="20" y="108"/>
                    </a:cxn>
                    <a:cxn ang="0">
                      <a:pos x="42" y="84"/>
                    </a:cxn>
                    <a:cxn ang="0">
                      <a:pos x="76" y="56"/>
                    </a:cxn>
                    <a:cxn ang="0">
                      <a:pos x="96" y="44"/>
                    </a:cxn>
                    <a:cxn ang="0">
                      <a:pos x="138" y="24"/>
                    </a:cxn>
                    <a:cxn ang="0">
                      <a:pos x="176" y="12"/>
                    </a:cxn>
                    <a:cxn ang="0">
                      <a:pos x="202" y="10"/>
                    </a:cxn>
                    <a:cxn ang="0">
                      <a:pos x="218" y="18"/>
                    </a:cxn>
                    <a:cxn ang="0">
                      <a:pos x="218" y="24"/>
                    </a:cxn>
                    <a:cxn ang="0">
                      <a:pos x="210" y="44"/>
                    </a:cxn>
                    <a:cxn ang="0">
                      <a:pos x="188" y="68"/>
                    </a:cxn>
                    <a:cxn ang="0">
                      <a:pos x="154" y="96"/>
                    </a:cxn>
                    <a:cxn ang="0">
                      <a:pos x="134" y="108"/>
                    </a:cxn>
                  </a:cxnLst>
                  <a:rect l="0" t="0" r="r" b="b"/>
                  <a:pathLst>
                    <a:path w="230" h="154">
                      <a:moveTo>
                        <a:pt x="140" y="118"/>
                      </a:moveTo>
                      <a:lnTo>
                        <a:pt x="140" y="118"/>
                      </a:lnTo>
                      <a:lnTo>
                        <a:pt x="162" y="104"/>
                      </a:lnTo>
                      <a:lnTo>
                        <a:pt x="182" y="88"/>
                      </a:lnTo>
                      <a:lnTo>
                        <a:pt x="198" y="74"/>
                      </a:lnTo>
                      <a:lnTo>
                        <a:pt x="212" y="58"/>
                      </a:lnTo>
                      <a:lnTo>
                        <a:pt x="222" y="44"/>
                      </a:lnTo>
                      <a:lnTo>
                        <a:pt x="228" y="32"/>
                      </a:lnTo>
                      <a:lnTo>
                        <a:pt x="230" y="20"/>
                      </a:lnTo>
                      <a:lnTo>
                        <a:pt x="230" y="16"/>
                      </a:lnTo>
                      <a:lnTo>
                        <a:pt x="228" y="10"/>
                      </a:lnTo>
                      <a:lnTo>
                        <a:pt x="228" y="10"/>
                      </a:lnTo>
                      <a:lnTo>
                        <a:pt x="226" y="6"/>
                      </a:lnTo>
                      <a:lnTo>
                        <a:pt x="222" y="4"/>
                      </a:lnTo>
                      <a:lnTo>
                        <a:pt x="210" y="0"/>
                      </a:lnTo>
                      <a:lnTo>
                        <a:pt x="196" y="0"/>
                      </a:lnTo>
                      <a:lnTo>
                        <a:pt x="178" y="0"/>
                      </a:lnTo>
                      <a:lnTo>
                        <a:pt x="160" y="6"/>
                      </a:lnTo>
                      <a:lnTo>
                        <a:pt x="138" y="12"/>
                      </a:lnTo>
                      <a:lnTo>
                        <a:pt x="116" y="22"/>
                      </a:lnTo>
                      <a:lnTo>
                        <a:pt x="92" y="36"/>
                      </a:lnTo>
                      <a:lnTo>
                        <a:pt x="92" y="36"/>
                      </a:lnTo>
                      <a:lnTo>
                        <a:pt x="70" y="48"/>
                      </a:lnTo>
                      <a:lnTo>
                        <a:pt x="50" y="64"/>
                      </a:lnTo>
                      <a:lnTo>
                        <a:pt x="32" y="78"/>
                      </a:lnTo>
                      <a:lnTo>
                        <a:pt x="18" y="94"/>
                      </a:lnTo>
                      <a:lnTo>
                        <a:pt x="8" y="108"/>
                      </a:lnTo>
                      <a:lnTo>
                        <a:pt x="2" y="120"/>
                      </a:lnTo>
                      <a:lnTo>
                        <a:pt x="0" y="132"/>
                      </a:lnTo>
                      <a:lnTo>
                        <a:pt x="0" y="136"/>
                      </a:lnTo>
                      <a:lnTo>
                        <a:pt x="2" y="142"/>
                      </a:lnTo>
                      <a:lnTo>
                        <a:pt x="2" y="142"/>
                      </a:lnTo>
                      <a:lnTo>
                        <a:pt x="6" y="146"/>
                      </a:lnTo>
                      <a:lnTo>
                        <a:pt x="10" y="148"/>
                      </a:lnTo>
                      <a:lnTo>
                        <a:pt x="20" y="152"/>
                      </a:lnTo>
                      <a:lnTo>
                        <a:pt x="36" y="154"/>
                      </a:lnTo>
                      <a:lnTo>
                        <a:pt x="52" y="152"/>
                      </a:lnTo>
                      <a:lnTo>
                        <a:pt x="72" y="146"/>
                      </a:lnTo>
                      <a:lnTo>
                        <a:pt x="94" y="140"/>
                      </a:lnTo>
                      <a:lnTo>
                        <a:pt x="116" y="130"/>
                      </a:lnTo>
                      <a:lnTo>
                        <a:pt x="140" y="118"/>
                      </a:lnTo>
                      <a:lnTo>
                        <a:pt x="140" y="118"/>
                      </a:lnTo>
                      <a:close/>
                      <a:moveTo>
                        <a:pt x="134" y="108"/>
                      </a:moveTo>
                      <a:lnTo>
                        <a:pt x="134" y="108"/>
                      </a:lnTo>
                      <a:lnTo>
                        <a:pt x="112" y="120"/>
                      </a:lnTo>
                      <a:lnTo>
                        <a:pt x="92" y="128"/>
                      </a:lnTo>
                      <a:lnTo>
                        <a:pt x="72" y="136"/>
                      </a:lnTo>
                      <a:lnTo>
                        <a:pt x="56" y="140"/>
                      </a:lnTo>
                      <a:lnTo>
                        <a:pt x="40" y="142"/>
                      </a:lnTo>
                      <a:lnTo>
                        <a:pt x="28" y="142"/>
                      </a:lnTo>
                      <a:lnTo>
                        <a:pt x="20" y="140"/>
                      </a:lnTo>
                      <a:lnTo>
                        <a:pt x="14" y="134"/>
                      </a:lnTo>
                      <a:lnTo>
                        <a:pt x="14" y="134"/>
                      </a:lnTo>
                      <a:lnTo>
                        <a:pt x="12" y="128"/>
                      </a:lnTo>
                      <a:lnTo>
                        <a:pt x="14" y="118"/>
                      </a:lnTo>
                      <a:lnTo>
                        <a:pt x="20" y="108"/>
                      </a:lnTo>
                      <a:lnTo>
                        <a:pt x="30" y="96"/>
                      </a:lnTo>
                      <a:lnTo>
                        <a:pt x="42" y="84"/>
                      </a:lnTo>
                      <a:lnTo>
                        <a:pt x="58" y="70"/>
                      </a:lnTo>
                      <a:lnTo>
                        <a:pt x="76" y="56"/>
                      </a:lnTo>
                      <a:lnTo>
                        <a:pt x="96" y="44"/>
                      </a:lnTo>
                      <a:lnTo>
                        <a:pt x="96" y="44"/>
                      </a:lnTo>
                      <a:lnTo>
                        <a:pt x="118" y="32"/>
                      </a:lnTo>
                      <a:lnTo>
                        <a:pt x="138" y="24"/>
                      </a:lnTo>
                      <a:lnTo>
                        <a:pt x="158" y="16"/>
                      </a:lnTo>
                      <a:lnTo>
                        <a:pt x="176" y="12"/>
                      </a:lnTo>
                      <a:lnTo>
                        <a:pt x="190" y="10"/>
                      </a:lnTo>
                      <a:lnTo>
                        <a:pt x="202" y="10"/>
                      </a:lnTo>
                      <a:lnTo>
                        <a:pt x="212" y="12"/>
                      </a:lnTo>
                      <a:lnTo>
                        <a:pt x="218" y="18"/>
                      </a:lnTo>
                      <a:lnTo>
                        <a:pt x="218" y="18"/>
                      </a:lnTo>
                      <a:lnTo>
                        <a:pt x="218" y="24"/>
                      </a:lnTo>
                      <a:lnTo>
                        <a:pt x="216" y="34"/>
                      </a:lnTo>
                      <a:lnTo>
                        <a:pt x="210" y="44"/>
                      </a:lnTo>
                      <a:lnTo>
                        <a:pt x="200" y="56"/>
                      </a:lnTo>
                      <a:lnTo>
                        <a:pt x="188" y="68"/>
                      </a:lnTo>
                      <a:lnTo>
                        <a:pt x="172" y="82"/>
                      </a:lnTo>
                      <a:lnTo>
                        <a:pt x="154" y="96"/>
                      </a:lnTo>
                      <a:lnTo>
                        <a:pt x="134" y="108"/>
                      </a:lnTo>
                      <a:lnTo>
                        <a:pt x="134" y="108"/>
                      </a:lnTo>
                      <a:close/>
                    </a:path>
                  </a:pathLst>
                </a:custGeom>
                <a:grpFill/>
                <a:ln w="9525">
                  <a:noFill/>
                  <a:round/>
                  <a:headEnd/>
                  <a:tailEnd/>
                </a:ln>
              </p:spPr>
              <p:txBody>
                <a:bodyPr/>
                <a:lstStyle/>
                <a:p>
                  <a:pPr defTabSz="2436441">
                    <a:defRPr/>
                  </a:pPr>
                  <a:endParaRPr lang="zh-CN" altLang="en-US" sz="1600" dirty="0">
                    <a:solidFill>
                      <a:schemeClr val="bg1"/>
                    </a:solidFill>
                    <a:latin typeface="微软雅黑" pitchFamily="34" charset="-122"/>
                    <a:ea typeface="微软雅黑" pitchFamily="34" charset="-122"/>
                    <a:cs typeface="Arial" pitchFamily="34" charset="0"/>
                  </a:endParaRPr>
                </a:p>
              </p:txBody>
            </p:sp>
            <p:sp>
              <p:nvSpPr>
                <p:cNvPr id="118" name="Freeform 247"/>
                <p:cNvSpPr>
                  <a:spLocks/>
                </p:cNvSpPr>
                <p:nvPr/>
              </p:nvSpPr>
              <p:spPr bwMode="auto">
                <a:xfrm>
                  <a:off x="8497427" y="8172338"/>
                  <a:ext cx="53750" cy="53083"/>
                </a:xfrm>
                <a:custGeom>
                  <a:avLst/>
                  <a:gdLst/>
                  <a:ahLst/>
                  <a:cxnLst>
                    <a:cxn ang="0">
                      <a:pos x="36" y="18"/>
                    </a:cxn>
                    <a:cxn ang="0">
                      <a:pos x="36" y="18"/>
                    </a:cxn>
                    <a:cxn ang="0">
                      <a:pos x="34" y="26"/>
                    </a:cxn>
                    <a:cxn ang="0">
                      <a:pos x="30" y="30"/>
                    </a:cxn>
                    <a:cxn ang="0">
                      <a:pos x="24" y="34"/>
                    </a:cxn>
                    <a:cxn ang="0">
                      <a:pos x="18" y="36"/>
                    </a:cxn>
                    <a:cxn ang="0">
                      <a:pos x="18" y="36"/>
                    </a:cxn>
                    <a:cxn ang="0">
                      <a:pos x="10" y="34"/>
                    </a:cxn>
                    <a:cxn ang="0">
                      <a:pos x="4" y="30"/>
                    </a:cxn>
                    <a:cxn ang="0">
                      <a:pos x="0" y="26"/>
                    </a:cxn>
                    <a:cxn ang="0">
                      <a:pos x="0" y="18"/>
                    </a:cxn>
                    <a:cxn ang="0">
                      <a:pos x="0" y="18"/>
                    </a:cxn>
                    <a:cxn ang="0">
                      <a:pos x="0" y="10"/>
                    </a:cxn>
                    <a:cxn ang="0">
                      <a:pos x="4" y="6"/>
                    </a:cxn>
                    <a:cxn ang="0">
                      <a:pos x="10" y="2"/>
                    </a:cxn>
                    <a:cxn ang="0">
                      <a:pos x="18" y="0"/>
                    </a:cxn>
                    <a:cxn ang="0">
                      <a:pos x="18" y="0"/>
                    </a:cxn>
                    <a:cxn ang="0">
                      <a:pos x="24" y="2"/>
                    </a:cxn>
                    <a:cxn ang="0">
                      <a:pos x="30" y="6"/>
                    </a:cxn>
                    <a:cxn ang="0">
                      <a:pos x="34" y="10"/>
                    </a:cxn>
                    <a:cxn ang="0">
                      <a:pos x="36" y="18"/>
                    </a:cxn>
                    <a:cxn ang="0">
                      <a:pos x="36" y="18"/>
                    </a:cxn>
                  </a:cxnLst>
                  <a:rect l="0" t="0" r="r" b="b"/>
                  <a:pathLst>
                    <a:path w="36" h="36">
                      <a:moveTo>
                        <a:pt x="36" y="18"/>
                      </a:moveTo>
                      <a:lnTo>
                        <a:pt x="36" y="18"/>
                      </a:lnTo>
                      <a:lnTo>
                        <a:pt x="34" y="26"/>
                      </a:lnTo>
                      <a:lnTo>
                        <a:pt x="30" y="30"/>
                      </a:lnTo>
                      <a:lnTo>
                        <a:pt x="24" y="34"/>
                      </a:lnTo>
                      <a:lnTo>
                        <a:pt x="18" y="36"/>
                      </a:lnTo>
                      <a:lnTo>
                        <a:pt x="18" y="36"/>
                      </a:lnTo>
                      <a:lnTo>
                        <a:pt x="10" y="34"/>
                      </a:lnTo>
                      <a:lnTo>
                        <a:pt x="4" y="30"/>
                      </a:lnTo>
                      <a:lnTo>
                        <a:pt x="0" y="26"/>
                      </a:lnTo>
                      <a:lnTo>
                        <a:pt x="0" y="18"/>
                      </a:lnTo>
                      <a:lnTo>
                        <a:pt x="0" y="18"/>
                      </a:lnTo>
                      <a:lnTo>
                        <a:pt x="0" y="10"/>
                      </a:lnTo>
                      <a:lnTo>
                        <a:pt x="4" y="6"/>
                      </a:lnTo>
                      <a:lnTo>
                        <a:pt x="10" y="2"/>
                      </a:lnTo>
                      <a:lnTo>
                        <a:pt x="18" y="0"/>
                      </a:lnTo>
                      <a:lnTo>
                        <a:pt x="18" y="0"/>
                      </a:lnTo>
                      <a:lnTo>
                        <a:pt x="24" y="2"/>
                      </a:lnTo>
                      <a:lnTo>
                        <a:pt x="30" y="6"/>
                      </a:lnTo>
                      <a:lnTo>
                        <a:pt x="34" y="10"/>
                      </a:lnTo>
                      <a:lnTo>
                        <a:pt x="36" y="18"/>
                      </a:lnTo>
                      <a:lnTo>
                        <a:pt x="36" y="18"/>
                      </a:lnTo>
                      <a:close/>
                    </a:path>
                  </a:pathLst>
                </a:custGeom>
                <a:grpFill/>
                <a:ln w="9525">
                  <a:noFill/>
                  <a:round/>
                  <a:headEnd/>
                  <a:tailEnd/>
                </a:ln>
              </p:spPr>
              <p:txBody>
                <a:bodyPr/>
                <a:lstStyle/>
                <a:p>
                  <a:pPr defTabSz="2436441">
                    <a:defRPr/>
                  </a:pPr>
                  <a:endParaRPr lang="zh-CN" altLang="en-US" sz="1600" dirty="0">
                    <a:solidFill>
                      <a:schemeClr val="bg1"/>
                    </a:solidFill>
                    <a:latin typeface="微软雅黑" pitchFamily="34" charset="-122"/>
                    <a:ea typeface="微软雅黑" pitchFamily="34" charset="-122"/>
                    <a:cs typeface="Arial" pitchFamily="34" charset="0"/>
                  </a:endParaRPr>
                </a:p>
              </p:txBody>
            </p:sp>
          </p:grpSp>
        </p:grpSp>
        <p:grpSp>
          <p:nvGrpSpPr>
            <p:cNvPr id="17" name="组合 16"/>
            <p:cNvGrpSpPr/>
            <p:nvPr/>
          </p:nvGrpSpPr>
          <p:grpSpPr>
            <a:xfrm>
              <a:off x="8250970" y="3062569"/>
              <a:ext cx="539859" cy="539859"/>
              <a:chOff x="6180282" y="7166370"/>
              <a:chExt cx="540000" cy="540000"/>
            </a:xfrm>
          </p:grpSpPr>
          <p:sp>
            <p:nvSpPr>
              <p:cNvPr id="142" name="椭圆 141"/>
              <p:cNvSpPr/>
              <p:nvPr/>
            </p:nvSpPr>
            <p:spPr>
              <a:xfrm>
                <a:off x="6180282" y="7166370"/>
                <a:ext cx="540000" cy="5400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grpSp>
            <p:nvGrpSpPr>
              <p:cNvPr id="18" name="组合 2"/>
              <p:cNvGrpSpPr/>
              <p:nvPr/>
            </p:nvGrpSpPr>
            <p:grpSpPr>
              <a:xfrm>
                <a:off x="6305253" y="7296670"/>
                <a:ext cx="290058" cy="279400"/>
                <a:chOff x="8362176" y="7289296"/>
                <a:chExt cx="290058" cy="279400"/>
              </a:xfrm>
              <a:solidFill>
                <a:schemeClr val="bg1"/>
              </a:solidFill>
            </p:grpSpPr>
            <p:sp>
              <p:nvSpPr>
                <p:cNvPr id="124" name="AutoShape 78"/>
                <p:cNvSpPr>
                  <a:spLocks/>
                </p:cNvSpPr>
                <p:nvPr/>
              </p:nvSpPr>
              <p:spPr bwMode="auto">
                <a:xfrm>
                  <a:off x="8379114" y="7289296"/>
                  <a:ext cx="256183" cy="61383"/>
                </a:xfrm>
                <a:custGeom>
                  <a:avLst/>
                  <a:gdLst>
                    <a:gd name="T0" fmla="*/ 10800 w 21600"/>
                    <a:gd name="T1" fmla="*/ 10800 h 21600"/>
                  </a:gdLst>
                  <a:ahLst/>
                  <a:cxnLst>
                    <a:cxn ang="0">
                      <a:pos x="T0" y="T1"/>
                    </a:cxn>
                  </a:cxnLst>
                  <a:rect l="0" t="0" r="r" b="b"/>
                  <a:pathLst>
                    <a:path w="21600" h="21600">
                      <a:moveTo>
                        <a:pt x="18991" y="0"/>
                      </a:moveTo>
                      <a:lnTo>
                        <a:pt x="2609" y="0"/>
                      </a:lnTo>
                      <a:lnTo>
                        <a:pt x="2030" y="554"/>
                      </a:lnTo>
                      <a:lnTo>
                        <a:pt x="1595" y="554"/>
                      </a:lnTo>
                      <a:lnTo>
                        <a:pt x="1160" y="1662"/>
                      </a:lnTo>
                      <a:lnTo>
                        <a:pt x="725" y="2769"/>
                      </a:lnTo>
                      <a:lnTo>
                        <a:pt x="435" y="3877"/>
                      </a:lnTo>
                      <a:lnTo>
                        <a:pt x="145" y="5538"/>
                      </a:lnTo>
                      <a:lnTo>
                        <a:pt x="0" y="7200"/>
                      </a:lnTo>
                      <a:lnTo>
                        <a:pt x="0" y="8862"/>
                      </a:lnTo>
                      <a:lnTo>
                        <a:pt x="0" y="12738"/>
                      </a:lnTo>
                      <a:lnTo>
                        <a:pt x="0" y="14400"/>
                      </a:lnTo>
                      <a:lnTo>
                        <a:pt x="145" y="16062"/>
                      </a:lnTo>
                      <a:lnTo>
                        <a:pt x="435" y="17723"/>
                      </a:lnTo>
                      <a:lnTo>
                        <a:pt x="725" y="18831"/>
                      </a:lnTo>
                      <a:lnTo>
                        <a:pt x="1160" y="19938"/>
                      </a:lnTo>
                      <a:lnTo>
                        <a:pt x="1595" y="21046"/>
                      </a:lnTo>
                      <a:lnTo>
                        <a:pt x="2030" y="21600"/>
                      </a:lnTo>
                      <a:lnTo>
                        <a:pt x="2609" y="21600"/>
                      </a:lnTo>
                      <a:lnTo>
                        <a:pt x="18991" y="21600"/>
                      </a:lnTo>
                      <a:lnTo>
                        <a:pt x="19426" y="21600"/>
                      </a:lnTo>
                      <a:lnTo>
                        <a:pt x="20005" y="21046"/>
                      </a:lnTo>
                      <a:lnTo>
                        <a:pt x="20440" y="19938"/>
                      </a:lnTo>
                      <a:lnTo>
                        <a:pt x="20875" y="18831"/>
                      </a:lnTo>
                      <a:lnTo>
                        <a:pt x="21165" y="17723"/>
                      </a:lnTo>
                      <a:lnTo>
                        <a:pt x="21455" y="16062"/>
                      </a:lnTo>
                      <a:lnTo>
                        <a:pt x="21600" y="14400"/>
                      </a:lnTo>
                      <a:lnTo>
                        <a:pt x="21600" y="12738"/>
                      </a:lnTo>
                      <a:lnTo>
                        <a:pt x="21600" y="8862"/>
                      </a:lnTo>
                      <a:lnTo>
                        <a:pt x="21600" y="7200"/>
                      </a:lnTo>
                      <a:lnTo>
                        <a:pt x="21455" y="5538"/>
                      </a:lnTo>
                      <a:lnTo>
                        <a:pt x="21165" y="3877"/>
                      </a:lnTo>
                      <a:lnTo>
                        <a:pt x="20875" y="2769"/>
                      </a:lnTo>
                      <a:lnTo>
                        <a:pt x="20440" y="1662"/>
                      </a:lnTo>
                      <a:lnTo>
                        <a:pt x="20005" y="554"/>
                      </a:lnTo>
                      <a:lnTo>
                        <a:pt x="19426" y="554"/>
                      </a:lnTo>
                      <a:lnTo>
                        <a:pt x="18991" y="0"/>
                      </a:lnTo>
                      <a:close/>
                      <a:moveTo>
                        <a:pt x="3334" y="14400"/>
                      </a:moveTo>
                      <a:lnTo>
                        <a:pt x="3334" y="14400"/>
                      </a:lnTo>
                      <a:lnTo>
                        <a:pt x="2899" y="13846"/>
                      </a:lnTo>
                      <a:lnTo>
                        <a:pt x="2609" y="13292"/>
                      </a:lnTo>
                      <a:lnTo>
                        <a:pt x="2464" y="12185"/>
                      </a:lnTo>
                      <a:lnTo>
                        <a:pt x="2319" y="11077"/>
                      </a:lnTo>
                      <a:lnTo>
                        <a:pt x="2464" y="9415"/>
                      </a:lnTo>
                      <a:lnTo>
                        <a:pt x="2609" y="8308"/>
                      </a:lnTo>
                      <a:lnTo>
                        <a:pt x="2899" y="7754"/>
                      </a:lnTo>
                      <a:lnTo>
                        <a:pt x="3334" y="7200"/>
                      </a:lnTo>
                      <a:lnTo>
                        <a:pt x="3624" y="7754"/>
                      </a:lnTo>
                      <a:lnTo>
                        <a:pt x="3914" y="8308"/>
                      </a:lnTo>
                      <a:lnTo>
                        <a:pt x="4204" y="9415"/>
                      </a:lnTo>
                      <a:lnTo>
                        <a:pt x="4204" y="11077"/>
                      </a:lnTo>
                      <a:lnTo>
                        <a:pt x="4204" y="12185"/>
                      </a:lnTo>
                      <a:lnTo>
                        <a:pt x="3914" y="13292"/>
                      </a:lnTo>
                      <a:lnTo>
                        <a:pt x="3624" y="13846"/>
                      </a:lnTo>
                      <a:lnTo>
                        <a:pt x="3334" y="14400"/>
                      </a:lnTo>
                      <a:close/>
                      <a:moveTo>
                        <a:pt x="3334" y="14400"/>
                      </a:moveTo>
                    </a:path>
                  </a:pathLst>
                </a:custGeom>
                <a:grpFill/>
                <a:ln w="9525" cap="flat">
                  <a:noFill/>
                  <a:round/>
                  <a:headEnd type="none" w="med" len="med"/>
                  <a:tailEnd type="none" w="med" len="med"/>
                </a:ln>
                <a:effectLst/>
              </p:spPr>
              <p:txBody>
                <a:bodyPr lIns="0" tIns="0" rIns="0" bIns="0"/>
                <a:lstStyle/>
                <a:p>
                  <a:pPr>
                    <a:defRPr/>
                  </a:pPr>
                  <a:endParaRPr lang="zh-CN" altLang="en-US" sz="1200" kern="0" dirty="0">
                    <a:solidFill>
                      <a:schemeClr val="bg1"/>
                    </a:solidFill>
                    <a:latin typeface="微软雅黑" pitchFamily="34" charset="-122"/>
                    <a:ea typeface="微软雅黑" pitchFamily="34" charset="-122"/>
                    <a:cs typeface="Arial" pitchFamily="34" charset="0"/>
                  </a:endParaRPr>
                </a:p>
              </p:txBody>
            </p:sp>
            <p:sp>
              <p:nvSpPr>
                <p:cNvPr id="125" name="AutoShape 79"/>
                <p:cNvSpPr>
                  <a:spLocks/>
                </p:cNvSpPr>
                <p:nvPr/>
              </p:nvSpPr>
              <p:spPr bwMode="auto">
                <a:xfrm>
                  <a:off x="8379114" y="7361262"/>
                  <a:ext cx="256183" cy="63500"/>
                </a:xfrm>
                <a:custGeom>
                  <a:avLst/>
                  <a:gdLst>
                    <a:gd name="T0" fmla="*/ 10800 w 21600"/>
                    <a:gd name="T1" fmla="*/ 10800 h 21600"/>
                  </a:gdLst>
                  <a:ahLst/>
                  <a:cxnLst>
                    <a:cxn ang="0">
                      <a:pos x="T0" y="T1"/>
                    </a:cxn>
                  </a:cxnLst>
                  <a:rect l="0" t="0" r="r" b="b"/>
                  <a:pathLst>
                    <a:path w="21600" h="21600">
                      <a:moveTo>
                        <a:pt x="18991" y="0"/>
                      </a:moveTo>
                      <a:lnTo>
                        <a:pt x="2609" y="0"/>
                      </a:lnTo>
                      <a:lnTo>
                        <a:pt x="2030" y="554"/>
                      </a:lnTo>
                      <a:lnTo>
                        <a:pt x="1595" y="554"/>
                      </a:lnTo>
                      <a:lnTo>
                        <a:pt x="1160" y="1662"/>
                      </a:lnTo>
                      <a:lnTo>
                        <a:pt x="725" y="2769"/>
                      </a:lnTo>
                      <a:lnTo>
                        <a:pt x="435" y="3877"/>
                      </a:lnTo>
                      <a:lnTo>
                        <a:pt x="145" y="5538"/>
                      </a:lnTo>
                      <a:lnTo>
                        <a:pt x="0" y="7200"/>
                      </a:lnTo>
                      <a:lnTo>
                        <a:pt x="0" y="8862"/>
                      </a:lnTo>
                      <a:lnTo>
                        <a:pt x="0" y="12738"/>
                      </a:lnTo>
                      <a:lnTo>
                        <a:pt x="0" y="14400"/>
                      </a:lnTo>
                      <a:lnTo>
                        <a:pt x="145" y="16062"/>
                      </a:lnTo>
                      <a:lnTo>
                        <a:pt x="435" y="17723"/>
                      </a:lnTo>
                      <a:lnTo>
                        <a:pt x="725" y="18831"/>
                      </a:lnTo>
                      <a:lnTo>
                        <a:pt x="1160" y="19938"/>
                      </a:lnTo>
                      <a:lnTo>
                        <a:pt x="1595" y="21046"/>
                      </a:lnTo>
                      <a:lnTo>
                        <a:pt x="2030" y="21600"/>
                      </a:lnTo>
                      <a:lnTo>
                        <a:pt x="2609" y="21600"/>
                      </a:lnTo>
                      <a:lnTo>
                        <a:pt x="18991" y="21600"/>
                      </a:lnTo>
                      <a:lnTo>
                        <a:pt x="19426" y="21600"/>
                      </a:lnTo>
                      <a:lnTo>
                        <a:pt x="20005" y="21046"/>
                      </a:lnTo>
                      <a:lnTo>
                        <a:pt x="20440" y="19938"/>
                      </a:lnTo>
                      <a:lnTo>
                        <a:pt x="20875" y="18831"/>
                      </a:lnTo>
                      <a:lnTo>
                        <a:pt x="21165" y="17723"/>
                      </a:lnTo>
                      <a:lnTo>
                        <a:pt x="21455" y="16062"/>
                      </a:lnTo>
                      <a:lnTo>
                        <a:pt x="21600" y="14400"/>
                      </a:lnTo>
                      <a:lnTo>
                        <a:pt x="21600" y="12738"/>
                      </a:lnTo>
                      <a:lnTo>
                        <a:pt x="21600" y="8862"/>
                      </a:lnTo>
                      <a:lnTo>
                        <a:pt x="21600" y="7200"/>
                      </a:lnTo>
                      <a:lnTo>
                        <a:pt x="21455" y="5538"/>
                      </a:lnTo>
                      <a:lnTo>
                        <a:pt x="21165" y="3877"/>
                      </a:lnTo>
                      <a:lnTo>
                        <a:pt x="20875" y="2769"/>
                      </a:lnTo>
                      <a:lnTo>
                        <a:pt x="20440" y="1662"/>
                      </a:lnTo>
                      <a:lnTo>
                        <a:pt x="20005" y="554"/>
                      </a:lnTo>
                      <a:lnTo>
                        <a:pt x="19426" y="554"/>
                      </a:lnTo>
                      <a:lnTo>
                        <a:pt x="18991" y="0"/>
                      </a:lnTo>
                      <a:close/>
                      <a:moveTo>
                        <a:pt x="3334" y="14400"/>
                      </a:moveTo>
                      <a:lnTo>
                        <a:pt x="3334" y="14400"/>
                      </a:lnTo>
                      <a:lnTo>
                        <a:pt x="2899" y="13846"/>
                      </a:lnTo>
                      <a:lnTo>
                        <a:pt x="2609" y="13292"/>
                      </a:lnTo>
                      <a:lnTo>
                        <a:pt x="2464" y="12185"/>
                      </a:lnTo>
                      <a:lnTo>
                        <a:pt x="2319" y="11077"/>
                      </a:lnTo>
                      <a:lnTo>
                        <a:pt x="2464" y="9415"/>
                      </a:lnTo>
                      <a:lnTo>
                        <a:pt x="2609" y="8308"/>
                      </a:lnTo>
                      <a:lnTo>
                        <a:pt x="2899" y="7754"/>
                      </a:lnTo>
                      <a:lnTo>
                        <a:pt x="3334" y="7200"/>
                      </a:lnTo>
                      <a:lnTo>
                        <a:pt x="3624" y="7754"/>
                      </a:lnTo>
                      <a:lnTo>
                        <a:pt x="3914" y="8308"/>
                      </a:lnTo>
                      <a:lnTo>
                        <a:pt x="4204" y="9415"/>
                      </a:lnTo>
                      <a:lnTo>
                        <a:pt x="4204" y="11077"/>
                      </a:lnTo>
                      <a:lnTo>
                        <a:pt x="4204" y="12185"/>
                      </a:lnTo>
                      <a:lnTo>
                        <a:pt x="3914" y="13292"/>
                      </a:lnTo>
                      <a:lnTo>
                        <a:pt x="3624" y="13846"/>
                      </a:lnTo>
                      <a:lnTo>
                        <a:pt x="3334" y="14400"/>
                      </a:lnTo>
                      <a:close/>
                      <a:moveTo>
                        <a:pt x="3334" y="14400"/>
                      </a:moveTo>
                    </a:path>
                  </a:pathLst>
                </a:custGeom>
                <a:grpFill/>
                <a:ln w="9525" cap="flat">
                  <a:noFill/>
                  <a:round/>
                  <a:headEnd type="none" w="med" len="med"/>
                  <a:tailEnd type="none" w="med" len="med"/>
                </a:ln>
                <a:effectLst/>
              </p:spPr>
              <p:txBody>
                <a:bodyPr lIns="0" tIns="0" rIns="0" bIns="0"/>
                <a:lstStyle/>
                <a:p>
                  <a:pPr>
                    <a:defRPr/>
                  </a:pPr>
                  <a:endParaRPr lang="zh-CN" altLang="en-US" sz="1200" kern="0" dirty="0">
                    <a:solidFill>
                      <a:schemeClr val="bg1"/>
                    </a:solidFill>
                    <a:latin typeface="微软雅黑" pitchFamily="34" charset="-122"/>
                    <a:ea typeface="微软雅黑" pitchFamily="34" charset="-122"/>
                    <a:cs typeface="Arial" pitchFamily="34" charset="0"/>
                  </a:endParaRPr>
                </a:p>
              </p:txBody>
            </p:sp>
            <p:sp>
              <p:nvSpPr>
                <p:cNvPr id="126" name="AutoShape 80"/>
                <p:cNvSpPr>
                  <a:spLocks/>
                </p:cNvSpPr>
                <p:nvPr/>
              </p:nvSpPr>
              <p:spPr bwMode="auto">
                <a:xfrm>
                  <a:off x="8379114" y="7435345"/>
                  <a:ext cx="256183" cy="61384"/>
                </a:xfrm>
                <a:custGeom>
                  <a:avLst/>
                  <a:gdLst>
                    <a:gd name="T0" fmla="*/ 10800 w 21600"/>
                    <a:gd name="T1" fmla="*/ 10800 h 21600"/>
                  </a:gdLst>
                  <a:ahLst/>
                  <a:cxnLst>
                    <a:cxn ang="0">
                      <a:pos x="T0" y="T1"/>
                    </a:cxn>
                  </a:cxnLst>
                  <a:rect l="0" t="0" r="r" b="b"/>
                  <a:pathLst>
                    <a:path w="21600" h="21600">
                      <a:moveTo>
                        <a:pt x="18991" y="0"/>
                      </a:moveTo>
                      <a:lnTo>
                        <a:pt x="2609" y="0"/>
                      </a:lnTo>
                      <a:lnTo>
                        <a:pt x="2030" y="554"/>
                      </a:lnTo>
                      <a:lnTo>
                        <a:pt x="1595" y="554"/>
                      </a:lnTo>
                      <a:lnTo>
                        <a:pt x="1160" y="1662"/>
                      </a:lnTo>
                      <a:lnTo>
                        <a:pt x="725" y="2769"/>
                      </a:lnTo>
                      <a:lnTo>
                        <a:pt x="435" y="3877"/>
                      </a:lnTo>
                      <a:lnTo>
                        <a:pt x="145" y="5538"/>
                      </a:lnTo>
                      <a:lnTo>
                        <a:pt x="0" y="7200"/>
                      </a:lnTo>
                      <a:lnTo>
                        <a:pt x="0" y="8862"/>
                      </a:lnTo>
                      <a:lnTo>
                        <a:pt x="0" y="12738"/>
                      </a:lnTo>
                      <a:lnTo>
                        <a:pt x="0" y="14400"/>
                      </a:lnTo>
                      <a:lnTo>
                        <a:pt x="145" y="16062"/>
                      </a:lnTo>
                      <a:lnTo>
                        <a:pt x="435" y="17723"/>
                      </a:lnTo>
                      <a:lnTo>
                        <a:pt x="725" y="18831"/>
                      </a:lnTo>
                      <a:lnTo>
                        <a:pt x="1160" y="19938"/>
                      </a:lnTo>
                      <a:lnTo>
                        <a:pt x="1595" y="21046"/>
                      </a:lnTo>
                      <a:lnTo>
                        <a:pt x="2030" y="21600"/>
                      </a:lnTo>
                      <a:lnTo>
                        <a:pt x="2609" y="21600"/>
                      </a:lnTo>
                      <a:lnTo>
                        <a:pt x="18991" y="21600"/>
                      </a:lnTo>
                      <a:lnTo>
                        <a:pt x="19426" y="21600"/>
                      </a:lnTo>
                      <a:lnTo>
                        <a:pt x="20005" y="21046"/>
                      </a:lnTo>
                      <a:lnTo>
                        <a:pt x="20440" y="19938"/>
                      </a:lnTo>
                      <a:lnTo>
                        <a:pt x="20875" y="18831"/>
                      </a:lnTo>
                      <a:lnTo>
                        <a:pt x="21165" y="17723"/>
                      </a:lnTo>
                      <a:lnTo>
                        <a:pt x="21455" y="16062"/>
                      </a:lnTo>
                      <a:lnTo>
                        <a:pt x="21600" y="14400"/>
                      </a:lnTo>
                      <a:lnTo>
                        <a:pt x="21600" y="12738"/>
                      </a:lnTo>
                      <a:lnTo>
                        <a:pt x="21600" y="8862"/>
                      </a:lnTo>
                      <a:lnTo>
                        <a:pt x="21600" y="7200"/>
                      </a:lnTo>
                      <a:lnTo>
                        <a:pt x="21455" y="5538"/>
                      </a:lnTo>
                      <a:lnTo>
                        <a:pt x="21165" y="3877"/>
                      </a:lnTo>
                      <a:lnTo>
                        <a:pt x="20875" y="2769"/>
                      </a:lnTo>
                      <a:lnTo>
                        <a:pt x="20440" y="1662"/>
                      </a:lnTo>
                      <a:lnTo>
                        <a:pt x="20005" y="554"/>
                      </a:lnTo>
                      <a:lnTo>
                        <a:pt x="19426" y="554"/>
                      </a:lnTo>
                      <a:lnTo>
                        <a:pt x="18991" y="0"/>
                      </a:lnTo>
                      <a:close/>
                      <a:moveTo>
                        <a:pt x="3334" y="14400"/>
                      </a:moveTo>
                      <a:lnTo>
                        <a:pt x="3334" y="14400"/>
                      </a:lnTo>
                      <a:lnTo>
                        <a:pt x="2899" y="13846"/>
                      </a:lnTo>
                      <a:lnTo>
                        <a:pt x="2609" y="13292"/>
                      </a:lnTo>
                      <a:lnTo>
                        <a:pt x="2464" y="12185"/>
                      </a:lnTo>
                      <a:lnTo>
                        <a:pt x="2319" y="11077"/>
                      </a:lnTo>
                      <a:lnTo>
                        <a:pt x="2464" y="9415"/>
                      </a:lnTo>
                      <a:lnTo>
                        <a:pt x="2609" y="8308"/>
                      </a:lnTo>
                      <a:lnTo>
                        <a:pt x="2899" y="7754"/>
                      </a:lnTo>
                      <a:lnTo>
                        <a:pt x="3334" y="7200"/>
                      </a:lnTo>
                      <a:lnTo>
                        <a:pt x="3624" y="7754"/>
                      </a:lnTo>
                      <a:lnTo>
                        <a:pt x="3914" y="8308"/>
                      </a:lnTo>
                      <a:lnTo>
                        <a:pt x="4204" y="9415"/>
                      </a:lnTo>
                      <a:lnTo>
                        <a:pt x="4204" y="11077"/>
                      </a:lnTo>
                      <a:lnTo>
                        <a:pt x="4204" y="12185"/>
                      </a:lnTo>
                      <a:lnTo>
                        <a:pt x="3914" y="13292"/>
                      </a:lnTo>
                      <a:lnTo>
                        <a:pt x="3624" y="13846"/>
                      </a:lnTo>
                      <a:lnTo>
                        <a:pt x="3334" y="14400"/>
                      </a:lnTo>
                      <a:close/>
                      <a:moveTo>
                        <a:pt x="3334" y="14400"/>
                      </a:moveTo>
                    </a:path>
                  </a:pathLst>
                </a:custGeom>
                <a:grpFill/>
                <a:ln w="9525" cap="flat">
                  <a:noFill/>
                  <a:round/>
                  <a:headEnd type="none" w="med" len="med"/>
                  <a:tailEnd type="none" w="med" len="med"/>
                </a:ln>
                <a:effectLst/>
              </p:spPr>
              <p:txBody>
                <a:bodyPr lIns="0" tIns="0" rIns="0" bIns="0"/>
                <a:lstStyle/>
                <a:p>
                  <a:pPr>
                    <a:defRPr/>
                  </a:pPr>
                  <a:endParaRPr lang="zh-CN" altLang="en-US" sz="1200" kern="0" dirty="0">
                    <a:solidFill>
                      <a:schemeClr val="bg1"/>
                    </a:solidFill>
                    <a:latin typeface="微软雅黑" pitchFamily="34" charset="-122"/>
                    <a:ea typeface="微软雅黑" pitchFamily="34" charset="-122"/>
                    <a:cs typeface="Arial" pitchFamily="34" charset="0"/>
                  </a:endParaRPr>
                </a:p>
              </p:txBody>
            </p:sp>
            <p:sp>
              <p:nvSpPr>
                <p:cNvPr id="127" name="Freeform 81"/>
                <p:cNvSpPr>
                  <a:spLocks/>
                </p:cNvSpPr>
                <p:nvPr/>
              </p:nvSpPr>
              <p:spPr bwMode="auto">
                <a:xfrm>
                  <a:off x="8468037" y="7507312"/>
                  <a:ext cx="78336" cy="61384"/>
                </a:xfrm>
                <a:custGeom>
                  <a:avLst/>
                  <a:gdLst/>
                  <a:ahLst/>
                  <a:cxnLst>
                    <a:cxn ang="0">
                      <a:pos x="19722" y="9969"/>
                    </a:cxn>
                    <a:cxn ang="0">
                      <a:pos x="13148" y="9969"/>
                    </a:cxn>
                    <a:cxn ang="0">
                      <a:pos x="13148" y="0"/>
                    </a:cxn>
                    <a:cxn ang="0">
                      <a:pos x="8452" y="0"/>
                    </a:cxn>
                    <a:cxn ang="0">
                      <a:pos x="8452" y="9969"/>
                    </a:cxn>
                    <a:cxn ang="0">
                      <a:pos x="1878" y="9969"/>
                    </a:cxn>
                    <a:cxn ang="0">
                      <a:pos x="1878" y="9969"/>
                    </a:cxn>
                    <a:cxn ang="0">
                      <a:pos x="939" y="10523"/>
                    </a:cxn>
                    <a:cxn ang="0">
                      <a:pos x="470" y="10523"/>
                    </a:cxn>
                    <a:cxn ang="0">
                      <a:pos x="0" y="11631"/>
                    </a:cxn>
                    <a:cxn ang="0">
                      <a:pos x="0" y="12185"/>
                    </a:cxn>
                    <a:cxn ang="0">
                      <a:pos x="0" y="19385"/>
                    </a:cxn>
                    <a:cxn ang="0">
                      <a:pos x="0" y="19385"/>
                    </a:cxn>
                    <a:cxn ang="0">
                      <a:pos x="0" y="19938"/>
                    </a:cxn>
                    <a:cxn ang="0">
                      <a:pos x="470" y="21046"/>
                    </a:cxn>
                    <a:cxn ang="0">
                      <a:pos x="939" y="21600"/>
                    </a:cxn>
                    <a:cxn ang="0">
                      <a:pos x="1878" y="21600"/>
                    </a:cxn>
                    <a:cxn ang="0">
                      <a:pos x="19722" y="21600"/>
                    </a:cxn>
                    <a:cxn ang="0">
                      <a:pos x="19722" y="21600"/>
                    </a:cxn>
                    <a:cxn ang="0">
                      <a:pos x="20661" y="21600"/>
                    </a:cxn>
                    <a:cxn ang="0">
                      <a:pos x="21130" y="21046"/>
                    </a:cxn>
                    <a:cxn ang="0">
                      <a:pos x="21600" y="19938"/>
                    </a:cxn>
                    <a:cxn ang="0">
                      <a:pos x="21600" y="19385"/>
                    </a:cxn>
                    <a:cxn ang="0">
                      <a:pos x="21600" y="12185"/>
                    </a:cxn>
                    <a:cxn ang="0">
                      <a:pos x="21600" y="12185"/>
                    </a:cxn>
                    <a:cxn ang="0">
                      <a:pos x="21600" y="11631"/>
                    </a:cxn>
                    <a:cxn ang="0">
                      <a:pos x="21130" y="10523"/>
                    </a:cxn>
                    <a:cxn ang="0">
                      <a:pos x="20661" y="10523"/>
                    </a:cxn>
                    <a:cxn ang="0">
                      <a:pos x="19722" y="9969"/>
                    </a:cxn>
                    <a:cxn ang="0">
                      <a:pos x="19722" y="9969"/>
                    </a:cxn>
                    <a:cxn ang="0">
                      <a:pos x="19722" y="9969"/>
                    </a:cxn>
                  </a:cxnLst>
                  <a:rect l="0" t="0" r="r" b="b"/>
                  <a:pathLst>
                    <a:path w="21600" h="21600">
                      <a:moveTo>
                        <a:pt x="19722" y="9969"/>
                      </a:moveTo>
                      <a:lnTo>
                        <a:pt x="13148" y="9969"/>
                      </a:lnTo>
                      <a:lnTo>
                        <a:pt x="13148" y="0"/>
                      </a:lnTo>
                      <a:lnTo>
                        <a:pt x="8452" y="0"/>
                      </a:lnTo>
                      <a:lnTo>
                        <a:pt x="8452" y="9969"/>
                      </a:lnTo>
                      <a:lnTo>
                        <a:pt x="1878" y="9969"/>
                      </a:lnTo>
                      <a:lnTo>
                        <a:pt x="939" y="10523"/>
                      </a:lnTo>
                      <a:lnTo>
                        <a:pt x="470" y="10523"/>
                      </a:lnTo>
                      <a:lnTo>
                        <a:pt x="0" y="11631"/>
                      </a:lnTo>
                      <a:lnTo>
                        <a:pt x="0" y="12185"/>
                      </a:lnTo>
                      <a:lnTo>
                        <a:pt x="0" y="19385"/>
                      </a:lnTo>
                      <a:lnTo>
                        <a:pt x="0" y="19938"/>
                      </a:lnTo>
                      <a:lnTo>
                        <a:pt x="470" y="21046"/>
                      </a:lnTo>
                      <a:lnTo>
                        <a:pt x="939" y="21600"/>
                      </a:lnTo>
                      <a:lnTo>
                        <a:pt x="1878" y="21600"/>
                      </a:lnTo>
                      <a:lnTo>
                        <a:pt x="19722" y="21600"/>
                      </a:lnTo>
                      <a:lnTo>
                        <a:pt x="20661" y="21600"/>
                      </a:lnTo>
                      <a:lnTo>
                        <a:pt x="21130" y="21046"/>
                      </a:lnTo>
                      <a:lnTo>
                        <a:pt x="21600" y="19938"/>
                      </a:lnTo>
                      <a:lnTo>
                        <a:pt x="21600" y="19385"/>
                      </a:lnTo>
                      <a:lnTo>
                        <a:pt x="21600" y="12185"/>
                      </a:lnTo>
                      <a:lnTo>
                        <a:pt x="21600" y="11631"/>
                      </a:lnTo>
                      <a:lnTo>
                        <a:pt x="21130" y="10523"/>
                      </a:lnTo>
                      <a:lnTo>
                        <a:pt x="20661" y="10523"/>
                      </a:lnTo>
                      <a:lnTo>
                        <a:pt x="19722" y="9969"/>
                      </a:lnTo>
                      <a:close/>
                      <a:moveTo>
                        <a:pt x="19722" y="9969"/>
                      </a:moveTo>
                    </a:path>
                  </a:pathLst>
                </a:custGeom>
                <a:grpFill/>
                <a:ln w="9525" cap="flat">
                  <a:noFill/>
                  <a:round/>
                  <a:headEnd type="none" w="med" len="med"/>
                  <a:tailEnd type="none" w="med" len="med"/>
                </a:ln>
                <a:effectLst/>
              </p:spPr>
              <p:txBody>
                <a:bodyPr lIns="0" tIns="0" rIns="0" bIns="0"/>
                <a:lstStyle/>
                <a:p>
                  <a:pPr>
                    <a:defRPr/>
                  </a:pPr>
                  <a:endParaRPr lang="zh-CN" altLang="en-US" sz="1200" kern="0" dirty="0">
                    <a:solidFill>
                      <a:schemeClr val="bg1"/>
                    </a:solidFill>
                    <a:latin typeface="微软雅黑" pitchFamily="34" charset="-122"/>
                    <a:ea typeface="微软雅黑" pitchFamily="34" charset="-122"/>
                    <a:cs typeface="Arial" pitchFamily="34" charset="0"/>
                  </a:endParaRPr>
                </a:p>
              </p:txBody>
            </p:sp>
            <p:sp>
              <p:nvSpPr>
                <p:cNvPr id="128" name="AutoShape 82"/>
                <p:cNvSpPr>
                  <a:spLocks/>
                </p:cNvSpPr>
                <p:nvPr/>
              </p:nvSpPr>
              <p:spPr bwMode="auto">
                <a:xfrm>
                  <a:off x="8362176" y="7545412"/>
                  <a:ext cx="290058" cy="12700"/>
                </a:xfrm>
                <a:custGeom>
                  <a:avLst/>
                  <a:gdLst>
                    <a:gd name="T0" fmla="*/ 10800 w 21600"/>
                    <a:gd name="T1" fmla="*/ 10800 h 21600"/>
                  </a:gdLst>
                  <a:ahLst/>
                  <a:cxnLst>
                    <a:cxn ang="0">
                      <a:pos x="T0" y="T1"/>
                    </a:cxn>
                  </a:cxnLst>
                  <a:rect l="0" t="0" r="r" b="b"/>
                  <a:pathLst>
                    <a:path w="21600" h="21600">
                      <a:moveTo>
                        <a:pt x="0" y="12000"/>
                      </a:moveTo>
                      <a:lnTo>
                        <a:pt x="0" y="12000"/>
                      </a:lnTo>
                      <a:lnTo>
                        <a:pt x="0" y="14400"/>
                      </a:lnTo>
                      <a:lnTo>
                        <a:pt x="127" y="19200"/>
                      </a:lnTo>
                      <a:lnTo>
                        <a:pt x="381" y="21600"/>
                      </a:lnTo>
                      <a:lnTo>
                        <a:pt x="635" y="21600"/>
                      </a:lnTo>
                      <a:lnTo>
                        <a:pt x="6988" y="21600"/>
                      </a:lnTo>
                      <a:lnTo>
                        <a:pt x="6988" y="0"/>
                      </a:lnTo>
                      <a:lnTo>
                        <a:pt x="635" y="0"/>
                      </a:lnTo>
                      <a:lnTo>
                        <a:pt x="381" y="0"/>
                      </a:lnTo>
                      <a:lnTo>
                        <a:pt x="127" y="2400"/>
                      </a:lnTo>
                      <a:lnTo>
                        <a:pt x="0" y="7200"/>
                      </a:lnTo>
                      <a:lnTo>
                        <a:pt x="0" y="12000"/>
                      </a:lnTo>
                      <a:close/>
                      <a:moveTo>
                        <a:pt x="20965" y="0"/>
                      </a:moveTo>
                      <a:lnTo>
                        <a:pt x="14612" y="0"/>
                      </a:lnTo>
                      <a:lnTo>
                        <a:pt x="14612" y="21600"/>
                      </a:lnTo>
                      <a:lnTo>
                        <a:pt x="20965" y="21600"/>
                      </a:lnTo>
                      <a:lnTo>
                        <a:pt x="21219" y="21600"/>
                      </a:lnTo>
                      <a:lnTo>
                        <a:pt x="21473" y="19200"/>
                      </a:lnTo>
                      <a:lnTo>
                        <a:pt x="21600" y="14400"/>
                      </a:lnTo>
                      <a:lnTo>
                        <a:pt x="21600" y="12000"/>
                      </a:lnTo>
                      <a:lnTo>
                        <a:pt x="21600" y="7200"/>
                      </a:lnTo>
                      <a:lnTo>
                        <a:pt x="21473" y="2400"/>
                      </a:lnTo>
                      <a:lnTo>
                        <a:pt x="21219" y="0"/>
                      </a:lnTo>
                      <a:lnTo>
                        <a:pt x="20965" y="0"/>
                      </a:lnTo>
                      <a:close/>
                      <a:moveTo>
                        <a:pt x="20965" y="0"/>
                      </a:moveTo>
                    </a:path>
                  </a:pathLst>
                </a:custGeom>
                <a:grpFill/>
                <a:ln w="9525" cap="flat">
                  <a:noFill/>
                  <a:round/>
                  <a:headEnd type="none" w="med" len="med"/>
                  <a:tailEnd type="none" w="med" len="med"/>
                </a:ln>
                <a:effectLst/>
              </p:spPr>
              <p:txBody>
                <a:bodyPr lIns="0" tIns="0" rIns="0" bIns="0"/>
                <a:lstStyle/>
                <a:p>
                  <a:pPr>
                    <a:defRPr/>
                  </a:pPr>
                  <a:endParaRPr lang="zh-CN" altLang="en-US" sz="1200" kern="0" dirty="0">
                    <a:solidFill>
                      <a:schemeClr val="bg1"/>
                    </a:solidFill>
                    <a:latin typeface="微软雅黑" pitchFamily="34" charset="-122"/>
                    <a:ea typeface="微软雅黑" pitchFamily="34" charset="-122"/>
                    <a:cs typeface="Arial" pitchFamily="34" charset="0"/>
                  </a:endParaRPr>
                </a:p>
              </p:txBody>
            </p:sp>
          </p:grpSp>
        </p:grpSp>
        <p:grpSp>
          <p:nvGrpSpPr>
            <p:cNvPr id="19" name="组合 17"/>
            <p:cNvGrpSpPr/>
            <p:nvPr/>
          </p:nvGrpSpPr>
          <p:grpSpPr>
            <a:xfrm>
              <a:off x="7555843" y="3062569"/>
              <a:ext cx="539859" cy="539859"/>
              <a:chOff x="5323032" y="7166370"/>
              <a:chExt cx="540000" cy="540000"/>
            </a:xfrm>
          </p:grpSpPr>
          <p:sp>
            <p:nvSpPr>
              <p:cNvPr id="98" name="椭圆 97"/>
              <p:cNvSpPr/>
              <p:nvPr/>
            </p:nvSpPr>
            <p:spPr>
              <a:xfrm>
                <a:off x="5323032" y="7166370"/>
                <a:ext cx="540000" cy="5400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bg1"/>
                  </a:solidFill>
                </a:endParaRPr>
              </a:p>
            </p:txBody>
          </p:sp>
          <p:sp>
            <p:nvSpPr>
              <p:cNvPr id="139" name="AutoShape 72"/>
              <p:cNvSpPr>
                <a:spLocks/>
              </p:cNvSpPr>
              <p:nvPr/>
            </p:nvSpPr>
            <p:spPr bwMode="auto">
              <a:xfrm>
                <a:off x="5421538" y="7287145"/>
                <a:ext cx="342989" cy="298450"/>
              </a:xfrm>
              <a:custGeom>
                <a:avLst/>
                <a:gdLst>
                  <a:gd name="T0" fmla="*/ 10800 w 21600"/>
                  <a:gd name="T1" fmla="*/ 10800 h 21600"/>
                </a:gdLst>
                <a:ahLst/>
                <a:cxnLst>
                  <a:cxn ang="0">
                    <a:pos x="T0" y="T1"/>
                  </a:cxn>
                </a:cxnLst>
                <a:rect l="0" t="0" r="r" b="b"/>
                <a:pathLst>
                  <a:path w="21600" h="21600">
                    <a:moveTo>
                      <a:pt x="10100" y="0"/>
                    </a:moveTo>
                    <a:lnTo>
                      <a:pt x="10100" y="0"/>
                    </a:lnTo>
                    <a:lnTo>
                      <a:pt x="11132" y="85"/>
                    </a:lnTo>
                    <a:lnTo>
                      <a:pt x="12090" y="342"/>
                    </a:lnTo>
                    <a:lnTo>
                      <a:pt x="12975" y="768"/>
                    </a:lnTo>
                    <a:lnTo>
                      <a:pt x="13786" y="1366"/>
                    </a:lnTo>
                    <a:lnTo>
                      <a:pt x="14597" y="2049"/>
                    </a:lnTo>
                    <a:lnTo>
                      <a:pt x="15260" y="2903"/>
                    </a:lnTo>
                    <a:lnTo>
                      <a:pt x="15776" y="3757"/>
                    </a:lnTo>
                    <a:lnTo>
                      <a:pt x="16218" y="4781"/>
                    </a:lnTo>
                    <a:lnTo>
                      <a:pt x="16440" y="4781"/>
                    </a:lnTo>
                    <a:lnTo>
                      <a:pt x="16956" y="4781"/>
                    </a:lnTo>
                    <a:lnTo>
                      <a:pt x="17472" y="4866"/>
                    </a:lnTo>
                    <a:lnTo>
                      <a:pt x="17988" y="5037"/>
                    </a:lnTo>
                    <a:lnTo>
                      <a:pt x="18430" y="5208"/>
                    </a:lnTo>
                    <a:lnTo>
                      <a:pt x="18872" y="5464"/>
                    </a:lnTo>
                    <a:lnTo>
                      <a:pt x="19315" y="5806"/>
                    </a:lnTo>
                    <a:lnTo>
                      <a:pt x="19757" y="6147"/>
                    </a:lnTo>
                    <a:lnTo>
                      <a:pt x="20126" y="6489"/>
                    </a:lnTo>
                    <a:lnTo>
                      <a:pt x="20420" y="6915"/>
                    </a:lnTo>
                    <a:lnTo>
                      <a:pt x="20715" y="7428"/>
                    </a:lnTo>
                    <a:lnTo>
                      <a:pt x="21010" y="7940"/>
                    </a:lnTo>
                    <a:lnTo>
                      <a:pt x="21158" y="8452"/>
                    </a:lnTo>
                    <a:lnTo>
                      <a:pt x="21379" y="8964"/>
                    </a:lnTo>
                    <a:lnTo>
                      <a:pt x="21526" y="9562"/>
                    </a:lnTo>
                    <a:lnTo>
                      <a:pt x="21600" y="10160"/>
                    </a:lnTo>
                    <a:lnTo>
                      <a:pt x="21600" y="10757"/>
                    </a:lnTo>
                    <a:lnTo>
                      <a:pt x="21600" y="11355"/>
                    </a:lnTo>
                    <a:lnTo>
                      <a:pt x="21526" y="11953"/>
                    </a:lnTo>
                    <a:lnTo>
                      <a:pt x="21379" y="12465"/>
                    </a:lnTo>
                    <a:lnTo>
                      <a:pt x="21158" y="13062"/>
                    </a:lnTo>
                    <a:lnTo>
                      <a:pt x="21010" y="13575"/>
                    </a:lnTo>
                    <a:lnTo>
                      <a:pt x="20715" y="14087"/>
                    </a:lnTo>
                    <a:lnTo>
                      <a:pt x="20420" y="14514"/>
                    </a:lnTo>
                    <a:lnTo>
                      <a:pt x="20126" y="14941"/>
                    </a:lnTo>
                    <a:lnTo>
                      <a:pt x="19757" y="15368"/>
                    </a:lnTo>
                    <a:lnTo>
                      <a:pt x="19315" y="15709"/>
                    </a:lnTo>
                    <a:lnTo>
                      <a:pt x="18872" y="15965"/>
                    </a:lnTo>
                    <a:lnTo>
                      <a:pt x="18430" y="16221"/>
                    </a:lnTo>
                    <a:lnTo>
                      <a:pt x="17988" y="16392"/>
                    </a:lnTo>
                    <a:lnTo>
                      <a:pt x="17472" y="16563"/>
                    </a:lnTo>
                    <a:lnTo>
                      <a:pt x="16956" y="16648"/>
                    </a:lnTo>
                    <a:lnTo>
                      <a:pt x="16440" y="16648"/>
                    </a:lnTo>
                    <a:lnTo>
                      <a:pt x="16366" y="16648"/>
                    </a:lnTo>
                    <a:lnTo>
                      <a:pt x="16366" y="14770"/>
                    </a:lnTo>
                    <a:lnTo>
                      <a:pt x="18872" y="11867"/>
                    </a:lnTo>
                    <a:lnTo>
                      <a:pt x="18577" y="11270"/>
                    </a:lnTo>
                    <a:lnTo>
                      <a:pt x="18209" y="10757"/>
                    </a:lnTo>
                    <a:lnTo>
                      <a:pt x="17840" y="10245"/>
                    </a:lnTo>
                    <a:lnTo>
                      <a:pt x="17398" y="9818"/>
                    </a:lnTo>
                    <a:lnTo>
                      <a:pt x="16882" y="9391"/>
                    </a:lnTo>
                    <a:lnTo>
                      <a:pt x="16440" y="9050"/>
                    </a:lnTo>
                    <a:lnTo>
                      <a:pt x="16366" y="9221"/>
                    </a:lnTo>
                    <a:lnTo>
                      <a:pt x="16366" y="9050"/>
                    </a:lnTo>
                    <a:lnTo>
                      <a:pt x="16292" y="8623"/>
                    </a:lnTo>
                    <a:lnTo>
                      <a:pt x="16218" y="8281"/>
                    </a:lnTo>
                    <a:lnTo>
                      <a:pt x="16071" y="7940"/>
                    </a:lnTo>
                    <a:lnTo>
                      <a:pt x="15850" y="7684"/>
                    </a:lnTo>
                    <a:lnTo>
                      <a:pt x="15629" y="7428"/>
                    </a:lnTo>
                    <a:lnTo>
                      <a:pt x="15334" y="7257"/>
                    </a:lnTo>
                    <a:lnTo>
                      <a:pt x="15039" y="7172"/>
                    </a:lnTo>
                    <a:lnTo>
                      <a:pt x="14670" y="7086"/>
                    </a:lnTo>
                    <a:lnTo>
                      <a:pt x="6856" y="7086"/>
                    </a:lnTo>
                    <a:lnTo>
                      <a:pt x="6561" y="7172"/>
                    </a:lnTo>
                    <a:lnTo>
                      <a:pt x="6266" y="7257"/>
                    </a:lnTo>
                    <a:lnTo>
                      <a:pt x="5971" y="7428"/>
                    </a:lnTo>
                    <a:lnTo>
                      <a:pt x="5676" y="7684"/>
                    </a:lnTo>
                    <a:lnTo>
                      <a:pt x="5529" y="7940"/>
                    </a:lnTo>
                    <a:lnTo>
                      <a:pt x="5382" y="8281"/>
                    </a:lnTo>
                    <a:lnTo>
                      <a:pt x="5234" y="8623"/>
                    </a:lnTo>
                    <a:lnTo>
                      <a:pt x="5234" y="9050"/>
                    </a:lnTo>
                    <a:lnTo>
                      <a:pt x="5234" y="16648"/>
                    </a:lnTo>
                    <a:lnTo>
                      <a:pt x="4276" y="16648"/>
                    </a:lnTo>
                    <a:lnTo>
                      <a:pt x="3833" y="16648"/>
                    </a:lnTo>
                    <a:lnTo>
                      <a:pt x="3391" y="16563"/>
                    </a:lnTo>
                    <a:lnTo>
                      <a:pt x="2580" y="16307"/>
                    </a:lnTo>
                    <a:lnTo>
                      <a:pt x="1843" y="15880"/>
                    </a:lnTo>
                    <a:lnTo>
                      <a:pt x="1253" y="15197"/>
                    </a:lnTo>
                    <a:lnTo>
                      <a:pt x="663" y="14514"/>
                    </a:lnTo>
                    <a:lnTo>
                      <a:pt x="295" y="13660"/>
                    </a:lnTo>
                    <a:lnTo>
                      <a:pt x="74" y="12721"/>
                    </a:lnTo>
                    <a:lnTo>
                      <a:pt x="0" y="12209"/>
                    </a:lnTo>
                    <a:lnTo>
                      <a:pt x="0" y="11696"/>
                    </a:lnTo>
                    <a:lnTo>
                      <a:pt x="74" y="10843"/>
                    </a:lnTo>
                    <a:lnTo>
                      <a:pt x="221" y="9989"/>
                    </a:lnTo>
                    <a:lnTo>
                      <a:pt x="590" y="9221"/>
                    </a:lnTo>
                    <a:lnTo>
                      <a:pt x="1032" y="8538"/>
                    </a:lnTo>
                    <a:lnTo>
                      <a:pt x="1548" y="7940"/>
                    </a:lnTo>
                    <a:lnTo>
                      <a:pt x="2138" y="7428"/>
                    </a:lnTo>
                    <a:lnTo>
                      <a:pt x="2801" y="7086"/>
                    </a:lnTo>
                    <a:lnTo>
                      <a:pt x="3539" y="6830"/>
                    </a:lnTo>
                    <a:lnTo>
                      <a:pt x="3612" y="6147"/>
                    </a:lnTo>
                    <a:lnTo>
                      <a:pt x="3760" y="5464"/>
                    </a:lnTo>
                    <a:lnTo>
                      <a:pt x="3981" y="4781"/>
                    </a:lnTo>
                    <a:lnTo>
                      <a:pt x="4276" y="4183"/>
                    </a:lnTo>
                    <a:lnTo>
                      <a:pt x="4571" y="3586"/>
                    </a:lnTo>
                    <a:lnTo>
                      <a:pt x="4866" y="2988"/>
                    </a:lnTo>
                    <a:lnTo>
                      <a:pt x="5234" y="2476"/>
                    </a:lnTo>
                    <a:lnTo>
                      <a:pt x="5676" y="1964"/>
                    </a:lnTo>
                    <a:lnTo>
                      <a:pt x="6119" y="1537"/>
                    </a:lnTo>
                    <a:lnTo>
                      <a:pt x="6635" y="1195"/>
                    </a:lnTo>
                    <a:lnTo>
                      <a:pt x="7151" y="854"/>
                    </a:lnTo>
                    <a:lnTo>
                      <a:pt x="7667" y="598"/>
                    </a:lnTo>
                    <a:lnTo>
                      <a:pt x="8257" y="342"/>
                    </a:lnTo>
                    <a:lnTo>
                      <a:pt x="8846" y="171"/>
                    </a:lnTo>
                    <a:lnTo>
                      <a:pt x="9436" y="85"/>
                    </a:lnTo>
                    <a:lnTo>
                      <a:pt x="10100" y="0"/>
                    </a:lnTo>
                    <a:close/>
                    <a:moveTo>
                      <a:pt x="15702" y="18185"/>
                    </a:moveTo>
                    <a:lnTo>
                      <a:pt x="15702" y="18185"/>
                    </a:lnTo>
                    <a:lnTo>
                      <a:pt x="15629" y="18441"/>
                    </a:lnTo>
                    <a:lnTo>
                      <a:pt x="15481" y="18697"/>
                    </a:lnTo>
                    <a:lnTo>
                      <a:pt x="13343" y="21344"/>
                    </a:lnTo>
                    <a:lnTo>
                      <a:pt x="13048" y="21515"/>
                    </a:lnTo>
                    <a:lnTo>
                      <a:pt x="12754" y="21600"/>
                    </a:lnTo>
                    <a:lnTo>
                      <a:pt x="6856" y="21600"/>
                    </a:lnTo>
                    <a:lnTo>
                      <a:pt x="6487" y="21515"/>
                    </a:lnTo>
                    <a:lnTo>
                      <a:pt x="6192" y="21258"/>
                    </a:lnTo>
                    <a:lnTo>
                      <a:pt x="5971" y="20832"/>
                    </a:lnTo>
                    <a:lnTo>
                      <a:pt x="5898" y="20405"/>
                    </a:lnTo>
                    <a:lnTo>
                      <a:pt x="5898" y="9050"/>
                    </a:lnTo>
                    <a:lnTo>
                      <a:pt x="5971" y="8623"/>
                    </a:lnTo>
                    <a:lnTo>
                      <a:pt x="6192" y="8196"/>
                    </a:lnTo>
                    <a:lnTo>
                      <a:pt x="6487" y="8025"/>
                    </a:lnTo>
                    <a:lnTo>
                      <a:pt x="6856" y="7940"/>
                    </a:lnTo>
                    <a:lnTo>
                      <a:pt x="14670" y="7940"/>
                    </a:lnTo>
                    <a:lnTo>
                      <a:pt x="15039" y="8025"/>
                    </a:lnTo>
                    <a:lnTo>
                      <a:pt x="15408" y="8196"/>
                    </a:lnTo>
                    <a:lnTo>
                      <a:pt x="15629" y="8623"/>
                    </a:lnTo>
                    <a:lnTo>
                      <a:pt x="15702" y="9050"/>
                    </a:lnTo>
                    <a:lnTo>
                      <a:pt x="15702" y="10330"/>
                    </a:lnTo>
                    <a:lnTo>
                      <a:pt x="14744" y="11355"/>
                    </a:lnTo>
                    <a:lnTo>
                      <a:pt x="14744" y="9050"/>
                    </a:lnTo>
                    <a:lnTo>
                      <a:pt x="14670" y="8964"/>
                    </a:lnTo>
                    <a:lnTo>
                      <a:pt x="6856" y="8964"/>
                    </a:lnTo>
                    <a:lnTo>
                      <a:pt x="6782" y="9050"/>
                    </a:lnTo>
                    <a:lnTo>
                      <a:pt x="6782" y="20405"/>
                    </a:lnTo>
                    <a:lnTo>
                      <a:pt x="6856" y="20490"/>
                    </a:lnTo>
                    <a:lnTo>
                      <a:pt x="12532" y="20490"/>
                    </a:lnTo>
                    <a:lnTo>
                      <a:pt x="12680" y="20490"/>
                    </a:lnTo>
                    <a:lnTo>
                      <a:pt x="12680" y="20319"/>
                    </a:lnTo>
                    <a:lnTo>
                      <a:pt x="12680" y="18783"/>
                    </a:lnTo>
                    <a:lnTo>
                      <a:pt x="12754" y="18441"/>
                    </a:lnTo>
                    <a:lnTo>
                      <a:pt x="12901" y="18185"/>
                    </a:lnTo>
                    <a:lnTo>
                      <a:pt x="13122" y="18014"/>
                    </a:lnTo>
                    <a:lnTo>
                      <a:pt x="13417" y="18014"/>
                    </a:lnTo>
                    <a:lnTo>
                      <a:pt x="14597" y="18014"/>
                    </a:lnTo>
                    <a:lnTo>
                      <a:pt x="14744" y="17929"/>
                    </a:lnTo>
                    <a:lnTo>
                      <a:pt x="14744" y="17758"/>
                    </a:lnTo>
                    <a:lnTo>
                      <a:pt x="14744" y="16221"/>
                    </a:lnTo>
                    <a:lnTo>
                      <a:pt x="15702" y="15111"/>
                    </a:lnTo>
                    <a:lnTo>
                      <a:pt x="15702" y="18185"/>
                    </a:lnTo>
                    <a:close/>
                    <a:moveTo>
                      <a:pt x="8035" y="10074"/>
                    </a:moveTo>
                    <a:lnTo>
                      <a:pt x="13565" y="10074"/>
                    </a:lnTo>
                    <a:lnTo>
                      <a:pt x="13565" y="10757"/>
                    </a:lnTo>
                    <a:lnTo>
                      <a:pt x="8035" y="10757"/>
                    </a:lnTo>
                    <a:lnTo>
                      <a:pt x="8035" y="10074"/>
                    </a:lnTo>
                    <a:close/>
                    <a:moveTo>
                      <a:pt x="8035" y="11355"/>
                    </a:moveTo>
                    <a:lnTo>
                      <a:pt x="13565" y="11355"/>
                    </a:lnTo>
                    <a:lnTo>
                      <a:pt x="13565" y="12038"/>
                    </a:lnTo>
                    <a:lnTo>
                      <a:pt x="8035" y="12038"/>
                    </a:lnTo>
                    <a:lnTo>
                      <a:pt x="8035" y="11355"/>
                    </a:lnTo>
                    <a:close/>
                    <a:moveTo>
                      <a:pt x="8035" y="12636"/>
                    </a:moveTo>
                    <a:lnTo>
                      <a:pt x="10689" y="12636"/>
                    </a:lnTo>
                    <a:lnTo>
                      <a:pt x="10689" y="13319"/>
                    </a:lnTo>
                    <a:lnTo>
                      <a:pt x="8035" y="13319"/>
                    </a:lnTo>
                    <a:lnTo>
                      <a:pt x="8035" y="12636"/>
                    </a:lnTo>
                    <a:close/>
                    <a:moveTo>
                      <a:pt x="12016" y="16136"/>
                    </a:moveTo>
                    <a:lnTo>
                      <a:pt x="12016" y="16136"/>
                    </a:lnTo>
                    <a:lnTo>
                      <a:pt x="11648" y="17160"/>
                    </a:lnTo>
                    <a:lnTo>
                      <a:pt x="11648" y="17331"/>
                    </a:lnTo>
                    <a:lnTo>
                      <a:pt x="11869" y="17417"/>
                    </a:lnTo>
                    <a:lnTo>
                      <a:pt x="12754" y="16990"/>
                    </a:lnTo>
                    <a:lnTo>
                      <a:pt x="12459" y="16477"/>
                    </a:lnTo>
                    <a:lnTo>
                      <a:pt x="12016" y="16136"/>
                    </a:lnTo>
                    <a:close/>
                    <a:moveTo>
                      <a:pt x="16587" y="10074"/>
                    </a:moveTo>
                    <a:lnTo>
                      <a:pt x="12311" y="14941"/>
                    </a:lnTo>
                    <a:lnTo>
                      <a:pt x="12754" y="15282"/>
                    </a:lnTo>
                    <a:lnTo>
                      <a:pt x="13122" y="15709"/>
                    </a:lnTo>
                    <a:lnTo>
                      <a:pt x="13491" y="16136"/>
                    </a:lnTo>
                    <a:lnTo>
                      <a:pt x="13786" y="16648"/>
                    </a:lnTo>
                    <a:lnTo>
                      <a:pt x="17988" y="11696"/>
                    </a:lnTo>
                    <a:lnTo>
                      <a:pt x="17693" y="11270"/>
                    </a:lnTo>
                    <a:lnTo>
                      <a:pt x="17324" y="10757"/>
                    </a:lnTo>
                    <a:lnTo>
                      <a:pt x="16956" y="10416"/>
                    </a:lnTo>
                    <a:lnTo>
                      <a:pt x="16587" y="10074"/>
                    </a:lnTo>
                    <a:close/>
                    <a:moveTo>
                      <a:pt x="16587" y="10074"/>
                    </a:moveTo>
                  </a:path>
                </a:pathLst>
              </a:custGeom>
              <a:solidFill>
                <a:schemeClr val="bg1"/>
              </a:solidFill>
              <a:ln w="9525" cap="flat">
                <a:noFill/>
                <a:round/>
                <a:headEnd type="none" w="med" len="med"/>
                <a:tailEnd type="none" w="med" len="med"/>
              </a:ln>
              <a:effectLst/>
            </p:spPr>
            <p:txBody>
              <a:bodyPr lIns="0" tIns="0" rIns="0" bIns="0"/>
              <a:lstStyle/>
              <a:p>
                <a:pPr>
                  <a:defRPr/>
                </a:pPr>
                <a:endParaRPr lang="zh-CN" altLang="en-US" sz="1200" kern="0" dirty="0">
                  <a:solidFill>
                    <a:schemeClr val="bg1"/>
                  </a:solidFill>
                  <a:latin typeface="微软雅黑" pitchFamily="34" charset="-122"/>
                  <a:ea typeface="微软雅黑" pitchFamily="34" charset="-122"/>
                  <a:cs typeface="Arial" pitchFamily="34" charset="0"/>
                </a:endParaRPr>
              </a:p>
            </p:txBody>
          </p:sp>
        </p:grpSp>
        <p:sp>
          <p:nvSpPr>
            <p:cNvPr id="101" name="TextBox 86"/>
            <p:cNvSpPr txBox="1"/>
            <p:nvPr/>
          </p:nvSpPr>
          <p:spPr bwMode="auto">
            <a:xfrm>
              <a:off x="8310632" y="5735515"/>
              <a:ext cx="1822386" cy="567356"/>
            </a:xfrm>
            <a:prstGeom prst="rect">
              <a:avLst/>
            </a:prstGeom>
            <a:noFill/>
          </p:spPr>
          <p:txBody>
            <a:bodyPr wrap="square" lIns="121927" tIns="60963" rIns="121927" bIns="60963" anchor="ctr">
              <a:spAutoFit/>
            </a:bodyPr>
            <a:lstStyle/>
            <a:p>
              <a:pPr algn="ctr" defTabSz="2436441">
                <a:spcAft>
                  <a:spcPts val="800"/>
                </a:spcAft>
                <a:buClr>
                  <a:schemeClr val="tx2"/>
                </a:buClr>
                <a:defRPr/>
              </a:pPr>
              <a:r>
                <a:rPr lang="zh-CN" altLang="en-US" sz="1999" b="1" dirty="0">
                  <a:solidFill>
                    <a:srgbClr val="FFC000"/>
                  </a:solidFill>
                  <a:latin typeface="Arial" pitchFamily="34" charset="0"/>
                  <a:ea typeface="微软雅黑" pitchFamily="34" charset="-122"/>
                  <a:cs typeface="Arial" pitchFamily="34" charset="0"/>
                </a:rPr>
                <a:t>华为</a:t>
              </a:r>
              <a:endParaRPr lang="en-US" altLang="zh-CN" sz="1999" b="1" dirty="0">
                <a:solidFill>
                  <a:srgbClr val="FFC000"/>
                </a:solidFill>
                <a:latin typeface="Arial" pitchFamily="34" charset="0"/>
                <a:ea typeface="微软雅黑" pitchFamily="34" charset="-122"/>
                <a:cs typeface="Arial" pitchFamily="34" charset="0"/>
              </a:endParaRPr>
            </a:p>
          </p:txBody>
        </p:sp>
        <p:sp>
          <p:nvSpPr>
            <p:cNvPr id="102" name="TextBox 6"/>
            <p:cNvSpPr txBox="1"/>
            <p:nvPr/>
          </p:nvSpPr>
          <p:spPr bwMode="auto">
            <a:xfrm>
              <a:off x="3646385" y="5827114"/>
              <a:ext cx="1599783" cy="567356"/>
            </a:xfrm>
            <a:prstGeom prst="rect">
              <a:avLst/>
            </a:prstGeom>
            <a:noFill/>
          </p:spPr>
          <p:txBody>
            <a:bodyPr wrap="square" lIns="121927" tIns="60963" rIns="121927" bIns="60963" anchor="ctr">
              <a:spAutoFit/>
            </a:bodyPr>
            <a:lstStyle/>
            <a:p>
              <a:pPr algn="ctr" defTabSz="2436441">
                <a:spcAft>
                  <a:spcPts val="800"/>
                </a:spcAft>
                <a:buClr>
                  <a:schemeClr val="tx2"/>
                </a:buClr>
                <a:defRPr/>
              </a:pPr>
              <a:r>
                <a:rPr lang="zh-CN" altLang="en-US" sz="1999" b="1" dirty="0">
                  <a:solidFill>
                    <a:srgbClr val="FFC000"/>
                  </a:solidFill>
                  <a:latin typeface="Arial" pitchFamily="34" charset="0"/>
                  <a:ea typeface="微软雅黑" pitchFamily="34" charset="-122"/>
                  <a:cs typeface="Arial" pitchFamily="34" charset="0"/>
                </a:rPr>
                <a:t>合作伙伴</a:t>
              </a:r>
              <a:endParaRPr lang="en-US" altLang="zh-CN" sz="1999" b="1" dirty="0">
                <a:solidFill>
                  <a:srgbClr val="FFC000"/>
                </a:solidFill>
                <a:latin typeface="Arial" pitchFamily="34" charset="0"/>
                <a:ea typeface="微软雅黑" pitchFamily="34" charset="-122"/>
                <a:cs typeface="Arial" pitchFamily="34" charset="0"/>
              </a:endParaRPr>
            </a:p>
          </p:txBody>
        </p:sp>
        <p:sp>
          <p:nvSpPr>
            <p:cNvPr id="103" name="TextBox 5"/>
            <p:cNvSpPr txBox="1"/>
            <p:nvPr/>
          </p:nvSpPr>
          <p:spPr bwMode="auto">
            <a:xfrm>
              <a:off x="533262" y="5808069"/>
              <a:ext cx="1897249" cy="567356"/>
            </a:xfrm>
            <a:prstGeom prst="rect">
              <a:avLst/>
            </a:prstGeom>
            <a:noFill/>
          </p:spPr>
          <p:txBody>
            <a:bodyPr wrap="square" lIns="121927" tIns="60963" rIns="121927" bIns="60963" anchor="ctr">
              <a:spAutoFit/>
            </a:bodyPr>
            <a:lstStyle/>
            <a:p>
              <a:pPr algn="ctr" defTabSz="2436441">
                <a:spcAft>
                  <a:spcPts val="800"/>
                </a:spcAft>
                <a:buClr>
                  <a:schemeClr val="tx2"/>
                </a:buClr>
                <a:defRPr/>
              </a:pPr>
              <a:r>
                <a:rPr lang="zh-CN" altLang="en-US" sz="1999" b="1" dirty="0" smtClean="0">
                  <a:solidFill>
                    <a:srgbClr val="FFC000"/>
                  </a:solidFill>
                  <a:latin typeface="Arial" pitchFamily="34" charset="0"/>
                  <a:ea typeface="微软雅黑" pitchFamily="34" charset="-122"/>
                  <a:cs typeface="Arial" pitchFamily="34" charset="0"/>
                </a:rPr>
                <a:t>教育客户</a:t>
              </a:r>
              <a:endParaRPr lang="en-US" altLang="zh-CN" sz="1999" b="1" dirty="0">
                <a:solidFill>
                  <a:srgbClr val="FFC000"/>
                </a:solidFill>
                <a:latin typeface="Arial" pitchFamily="34" charset="0"/>
                <a:ea typeface="微软雅黑" pitchFamily="34" charset="-122"/>
                <a:cs typeface="Arial" pitchFamily="34" charset="0"/>
              </a:endParaRPr>
            </a:p>
          </p:txBody>
        </p:sp>
        <p:sp>
          <p:nvSpPr>
            <p:cNvPr id="105" name="2058218395"/>
            <p:cNvSpPr txBox="1">
              <a:spLocks/>
            </p:cNvSpPr>
            <p:nvPr/>
          </p:nvSpPr>
          <p:spPr>
            <a:xfrm>
              <a:off x="5896152" y="1770597"/>
              <a:ext cx="6295848" cy="486739"/>
            </a:xfrm>
            <a:prstGeom prst="rect">
              <a:avLst/>
            </a:prstGeom>
          </p:spPr>
          <p:txBody>
            <a:bodyPr>
              <a:noAutofit/>
            </a:bodyPr>
            <a:lstStyle/>
            <a:p>
              <a:pPr algn="ctr">
                <a:spcBef>
                  <a:spcPct val="20000"/>
                </a:spcBef>
              </a:pPr>
              <a:r>
                <a:rPr lang="zh-CN" altLang="en-US" sz="1799" dirty="0">
                  <a:solidFill>
                    <a:schemeClr val="bg1"/>
                  </a:solidFill>
                  <a:latin typeface="微软雅黑" pitchFamily="34" charset="-122"/>
                  <a:ea typeface="微软雅黑" pitchFamily="34" charset="-122"/>
                  <a:cs typeface="Arial" pitchFamily="34" charset="0"/>
                </a:rPr>
                <a:t>聚焦</a:t>
              </a:r>
              <a:r>
                <a:rPr lang="en-US" altLang="zh-CN" sz="1799" dirty="0">
                  <a:solidFill>
                    <a:schemeClr val="bg1"/>
                  </a:solidFill>
                  <a:latin typeface="微软雅黑" pitchFamily="34" charset="-122"/>
                  <a:ea typeface="微软雅黑" pitchFamily="34" charset="-122"/>
                  <a:cs typeface="Arial" pitchFamily="34" charset="0"/>
                </a:rPr>
                <a:t>ICT</a:t>
              </a:r>
              <a:r>
                <a:rPr lang="zh-CN" altLang="en-US" sz="1799" dirty="0">
                  <a:solidFill>
                    <a:schemeClr val="bg1"/>
                  </a:solidFill>
                  <a:latin typeface="微软雅黑" pitchFamily="34" charset="-122"/>
                  <a:ea typeface="微软雅黑" pitchFamily="34" charset="-122"/>
                  <a:cs typeface="Arial" pitchFamily="34" charset="0"/>
                </a:rPr>
                <a:t>基础架构</a:t>
              </a:r>
              <a:endParaRPr lang="en-US" altLang="zh-CN" sz="1799" dirty="0">
                <a:solidFill>
                  <a:schemeClr val="bg1"/>
                </a:solidFill>
                <a:latin typeface="微软雅黑" pitchFamily="34" charset="-122"/>
                <a:ea typeface="微软雅黑" pitchFamily="34" charset="-122"/>
                <a:cs typeface="Arial" pitchFamily="34" charset="0"/>
              </a:endParaRPr>
            </a:p>
          </p:txBody>
        </p:sp>
        <p:sp>
          <p:nvSpPr>
            <p:cNvPr id="106" name="副标题 1"/>
            <p:cNvSpPr txBox="1">
              <a:spLocks/>
            </p:cNvSpPr>
            <p:nvPr/>
          </p:nvSpPr>
          <p:spPr>
            <a:xfrm>
              <a:off x="2846259" y="1833272"/>
              <a:ext cx="3036777" cy="361391"/>
            </a:xfrm>
            <a:prstGeom prst="rect">
              <a:avLst/>
            </a:prstGeom>
          </p:spPr>
          <p:txBody>
            <a:bodyPr>
              <a:noAutofit/>
            </a:bodyPr>
            <a:lstStyle/>
            <a:p>
              <a:pPr algn="ctr">
                <a:spcBef>
                  <a:spcPct val="20000"/>
                </a:spcBef>
                <a:buNone/>
              </a:pPr>
              <a:r>
                <a:rPr lang="zh-CN" altLang="en-US" sz="1799" dirty="0">
                  <a:solidFill>
                    <a:schemeClr val="bg1"/>
                  </a:solidFill>
                  <a:latin typeface="微软雅黑" pitchFamily="34" charset="-122"/>
                  <a:ea typeface="微软雅黑" pitchFamily="34" charset="-122"/>
                  <a:cs typeface="Arial" pitchFamily="34" charset="0"/>
                </a:rPr>
                <a:t>新生态</a:t>
              </a:r>
            </a:p>
          </p:txBody>
        </p:sp>
        <p:sp>
          <p:nvSpPr>
            <p:cNvPr id="113" name="TextBox 61"/>
            <p:cNvSpPr txBox="1">
              <a:spLocks noChangeArrowheads="1"/>
            </p:cNvSpPr>
            <p:nvPr/>
          </p:nvSpPr>
          <p:spPr bwMode="auto">
            <a:xfrm>
              <a:off x="9781768" y="2613311"/>
              <a:ext cx="1534213" cy="425665"/>
            </a:xfrm>
            <a:prstGeom prst="rect">
              <a:avLst/>
            </a:prstGeom>
            <a:noFill/>
            <a:ln w="9525">
              <a:noFill/>
              <a:miter lim="800000"/>
              <a:headEnd/>
              <a:tailEnd/>
            </a:ln>
          </p:spPr>
          <p:txBody>
            <a:bodyPr wrap="square" anchor="ctr">
              <a:spAutoFit/>
            </a:bodyPr>
            <a:lstStyle/>
            <a:p>
              <a:pPr algn="ctr">
                <a:lnSpc>
                  <a:spcPts val="1799"/>
                </a:lnSpc>
                <a:spcAft>
                  <a:spcPts val="800"/>
                </a:spcAft>
                <a:buClr>
                  <a:schemeClr val="tx2"/>
                </a:buClr>
              </a:pPr>
              <a:r>
                <a:rPr lang="zh-CN" altLang="en-US" sz="1600" b="1" dirty="0">
                  <a:solidFill>
                    <a:schemeClr val="bg1"/>
                  </a:solidFill>
                  <a:latin typeface="Arial" pitchFamily="34" charset="0"/>
                  <a:ea typeface="微软雅黑" pitchFamily="34" charset="-122"/>
                  <a:cs typeface="Arial" pitchFamily="34" charset="0"/>
                </a:rPr>
                <a:t>产品创新</a:t>
              </a:r>
              <a:endParaRPr lang="en-US" altLang="zh-CN" sz="1600" b="1" dirty="0">
                <a:solidFill>
                  <a:schemeClr val="bg1"/>
                </a:solidFill>
                <a:latin typeface="Arial" pitchFamily="34" charset="0"/>
                <a:ea typeface="微软雅黑" pitchFamily="34" charset="-122"/>
                <a:cs typeface="Arial" pitchFamily="34" charset="0"/>
              </a:endParaRPr>
            </a:p>
          </p:txBody>
        </p:sp>
        <p:sp>
          <p:nvSpPr>
            <p:cNvPr id="114" name="TextBox 61"/>
            <p:cNvSpPr txBox="1">
              <a:spLocks noChangeArrowheads="1"/>
            </p:cNvSpPr>
            <p:nvPr/>
          </p:nvSpPr>
          <p:spPr bwMode="auto">
            <a:xfrm>
              <a:off x="7481469" y="2576267"/>
              <a:ext cx="1385527" cy="412693"/>
            </a:xfrm>
            <a:prstGeom prst="rect">
              <a:avLst/>
            </a:prstGeom>
            <a:noFill/>
            <a:ln w="9525">
              <a:noFill/>
              <a:miter lim="800000"/>
              <a:headEnd/>
              <a:tailEnd/>
            </a:ln>
          </p:spPr>
          <p:txBody>
            <a:bodyPr wrap="square" anchor="ctr">
              <a:noAutofit/>
            </a:bodyPr>
            <a:lstStyle/>
            <a:p>
              <a:pPr algn="ctr">
                <a:lnSpc>
                  <a:spcPts val="1799"/>
                </a:lnSpc>
                <a:buClr>
                  <a:schemeClr val="tx2"/>
                </a:buClr>
              </a:pPr>
              <a:r>
                <a:rPr lang="zh-CN" altLang="en-US" sz="1600" b="1" dirty="0">
                  <a:solidFill>
                    <a:schemeClr val="bg1"/>
                  </a:solidFill>
                  <a:latin typeface="Arial" pitchFamily="34" charset="0"/>
                  <a:ea typeface="微软雅黑" pitchFamily="34" charset="-122"/>
                  <a:cs typeface="Arial" pitchFamily="34" charset="0"/>
                </a:rPr>
                <a:t>技术创新</a:t>
              </a:r>
              <a:endParaRPr lang="en-US" altLang="zh-CN" sz="1600" b="1" dirty="0">
                <a:solidFill>
                  <a:schemeClr val="bg1"/>
                </a:solidFill>
                <a:latin typeface="Arial" pitchFamily="34" charset="0"/>
                <a:ea typeface="微软雅黑" pitchFamily="34" charset="-122"/>
                <a:cs typeface="Arial" pitchFamily="34" charset="0"/>
              </a:endParaRPr>
            </a:p>
          </p:txBody>
        </p:sp>
        <p:sp>
          <p:nvSpPr>
            <p:cNvPr id="134" name="Rounded Rectangle 3"/>
            <p:cNvSpPr/>
            <p:nvPr/>
          </p:nvSpPr>
          <p:spPr bwMode="auto">
            <a:xfrm rot="5400000">
              <a:off x="3859516" y="3595472"/>
              <a:ext cx="1071948" cy="224731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lIns="121927" tIns="60963" rIns="121927" bIns="60963" anchor="t"/>
            <a:lstStyle/>
            <a:p>
              <a:pPr algn="ctr" defTabSz="2436441">
                <a:defRPr/>
              </a:pPr>
              <a:r>
                <a:rPr lang="zh-CN" altLang="en-US" sz="1600" dirty="0">
                  <a:solidFill>
                    <a:schemeClr val="bg1"/>
                  </a:solidFill>
                  <a:latin typeface="Arial" pitchFamily="34" charset="0"/>
                  <a:ea typeface="微软雅黑" pitchFamily="34" charset="-122"/>
                  <a:cs typeface="Arial" pitchFamily="34" charset="0"/>
                </a:rPr>
                <a:t>行业应用</a:t>
              </a:r>
              <a:endParaRPr lang="en-US" altLang="zh-CN" sz="1600" dirty="0">
                <a:solidFill>
                  <a:schemeClr val="bg1"/>
                </a:solidFill>
                <a:latin typeface="Arial" pitchFamily="34" charset="0"/>
                <a:ea typeface="微软雅黑" pitchFamily="34" charset="-122"/>
                <a:cs typeface="Arial" pitchFamily="34" charset="0"/>
              </a:endParaRPr>
            </a:p>
            <a:p>
              <a:pPr algn="ctr" defTabSz="2436441">
                <a:defRPr/>
              </a:pPr>
              <a:r>
                <a:rPr lang="en-US" altLang="zh-CN" sz="1200" dirty="0">
                  <a:solidFill>
                    <a:schemeClr val="bg1"/>
                  </a:solidFill>
                  <a:latin typeface="Arial" pitchFamily="34" charset="0"/>
                  <a:ea typeface="微软雅黑" pitchFamily="34" charset="-122"/>
                  <a:cs typeface="Arial" pitchFamily="34" charset="0"/>
                </a:rPr>
                <a:t>(</a:t>
              </a:r>
              <a:r>
                <a:rPr lang="zh-CN" altLang="en-US" sz="1200" dirty="0">
                  <a:solidFill>
                    <a:schemeClr val="bg1"/>
                  </a:solidFill>
                  <a:latin typeface="Arial" pitchFamily="34" charset="0"/>
                  <a:ea typeface="微软雅黑" pitchFamily="34" charset="-122"/>
                  <a:cs typeface="Arial" pitchFamily="34" charset="0"/>
                </a:rPr>
                <a:t>例如</a:t>
              </a:r>
              <a:r>
                <a:rPr lang="en-US" altLang="zh-CN" sz="1200" dirty="0">
                  <a:solidFill>
                    <a:schemeClr val="bg1"/>
                  </a:solidFill>
                  <a:latin typeface="Arial" pitchFamily="34" charset="0"/>
                  <a:ea typeface="微软雅黑" pitchFamily="34" charset="-122"/>
                  <a:cs typeface="Arial" pitchFamily="34" charset="0"/>
                </a:rPr>
                <a:t>Telemedicine, Distance Education)</a:t>
              </a:r>
            </a:p>
          </p:txBody>
        </p:sp>
        <p:sp>
          <p:nvSpPr>
            <p:cNvPr id="153" name="Rounded Rectangle 3"/>
            <p:cNvSpPr/>
            <p:nvPr/>
          </p:nvSpPr>
          <p:spPr bwMode="auto">
            <a:xfrm rot="5400000">
              <a:off x="1174902" y="3780202"/>
              <a:ext cx="582534" cy="166806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lIns="121927" tIns="60963" rIns="121927" bIns="60963" anchor="t"/>
            <a:lstStyle/>
            <a:p>
              <a:pPr algn="ctr" defTabSz="2436441">
                <a:defRPr/>
              </a:pPr>
              <a:r>
                <a:rPr lang="zh-CN" altLang="en-US" sz="1600" dirty="0">
                  <a:solidFill>
                    <a:schemeClr val="bg1"/>
                  </a:solidFill>
                  <a:latin typeface="微软雅黑" pitchFamily="34" charset="-122"/>
                  <a:ea typeface="微软雅黑" pitchFamily="34" charset="-122"/>
                  <a:cs typeface="Arial" pitchFamily="34" charset="0"/>
                </a:rPr>
                <a:t>业务需求</a:t>
              </a:r>
            </a:p>
          </p:txBody>
        </p:sp>
        <p:cxnSp>
          <p:nvCxnSpPr>
            <p:cNvPr id="110" name="Straight Arrow Connector 30"/>
            <p:cNvCxnSpPr/>
            <p:nvPr/>
          </p:nvCxnSpPr>
          <p:spPr bwMode="auto">
            <a:xfrm>
              <a:off x="9001956" y="3748874"/>
              <a:ext cx="526913" cy="6348"/>
            </a:xfrm>
            <a:prstGeom prst="straightConnector1">
              <a:avLst/>
            </a:prstGeom>
            <a:ln>
              <a:solidFill>
                <a:schemeClr val="bg1">
                  <a:lumMod val="95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0" name="组合 95"/>
            <p:cNvGrpSpPr/>
            <p:nvPr/>
          </p:nvGrpSpPr>
          <p:grpSpPr>
            <a:xfrm>
              <a:off x="7549062" y="3824586"/>
              <a:ext cx="539859" cy="539859"/>
              <a:chOff x="7230451" y="6942668"/>
              <a:chExt cx="540000" cy="540000"/>
            </a:xfrm>
          </p:grpSpPr>
          <p:sp>
            <p:nvSpPr>
              <p:cNvPr id="97" name="椭圆 96"/>
              <p:cNvSpPr/>
              <p:nvPr/>
            </p:nvSpPr>
            <p:spPr>
              <a:xfrm>
                <a:off x="7230451" y="6942668"/>
                <a:ext cx="540000" cy="5400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prstClr val="white"/>
                  </a:solidFill>
                </a:endParaRPr>
              </a:p>
            </p:txBody>
          </p:sp>
          <p:grpSp>
            <p:nvGrpSpPr>
              <p:cNvPr id="21" name="组合 27"/>
              <p:cNvGrpSpPr/>
              <p:nvPr/>
            </p:nvGrpSpPr>
            <p:grpSpPr>
              <a:xfrm>
                <a:off x="7364099" y="7028091"/>
                <a:ext cx="272704" cy="369154"/>
                <a:chOff x="7762061" y="5579009"/>
                <a:chExt cx="315834" cy="427538"/>
              </a:xfrm>
            </p:grpSpPr>
            <p:sp>
              <p:nvSpPr>
                <p:cNvPr id="119" name="1465717562"/>
                <p:cNvSpPr>
                  <a:spLocks noEditPoints="1"/>
                </p:cNvSpPr>
                <p:nvPr/>
              </p:nvSpPr>
              <p:spPr bwMode="auto">
                <a:xfrm>
                  <a:off x="7825384" y="5963069"/>
                  <a:ext cx="78959" cy="26570"/>
                </a:xfrm>
                <a:custGeom>
                  <a:avLst/>
                  <a:gdLst>
                    <a:gd name="T0" fmla="*/ 15 w 15"/>
                    <a:gd name="T1" fmla="*/ 5 h 5"/>
                    <a:gd name="T2" fmla="*/ 15 w 15"/>
                    <a:gd name="T3" fmla="*/ 5 h 5"/>
                    <a:gd name="T4" fmla="*/ 14 w 15"/>
                    <a:gd name="T5" fmla="*/ 5 h 5"/>
                    <a:gd name="T6" fmla="*/ 14 w 15"/>
                    <a:gd name="T7" fmla="*/ 4 h 5"/>
                    <a:gd name="T8" fmla="*/ 14 w 15"/>
                    <a:gd name="T9" fmla="*/ 3 h 5"/>
                    <a:gd name="T10" fmla="*/ 14 w 15"/>
                    <a:gd name="T11" fmla="*/ 3 h 5"/>
                    <a:gd name="T12" fmla="*/ 13 w 15"/>
                    <a:gd name="T13" fmla="*/ 2 h 5"/>
                    <a:gd name="T14" fmla="*/ 11 w 15"/>
                    <a:gd name="T15" fmla="*/ 1 h 5"/>
                    <a:gd name="T16" fmla="*/ 11 w 15"/>
                    <a:gd name="T17" fmla="*/ 1 h 5"/>
                    <a:gd name="T18" fmla="*/ 10 w 15"/>
                    <a:gd name="T19" fmla="*/ 0 h 5"/>
                    <a:gd name="T20" fmla="*/ 10 w 15"/>
                    <a:gd name="T21" fmla="*/ 0 h 5"/>
                    <a:gd name="T22" fmla="*/ 7 w 15"/>
                    <a:gd name="T23" fmla="*/ 0 h 5"/>
                    <a:gd name="T24" fmla="*/ 5 w 15"/>
                    <a:gd name="T25" fmla="*/ 0 h 5"/>
                    <a:gd name="T26" fmla="*/ 4 w 15"/>
                    <a:gd name="T27" fmla="*/ 0 h 5"/>
                    <a:gd name="T28" fmla="*/ 3 w 15"/>
                    <a:gd name="T29" fmla="*/ 1 h 5"/>
                    <a:gd name="T30" fmla="*/ 3 w 15"/>
                    <a:gd name="T31" fmla="*/ 1 h 5"/>
                    <a:gd name="T32" fmla="*/ 1 w 15"/>
                    <a:gd name="T33" fmla="*/ 2 h 5"/>
                    <a:gd name="T34" fmla="*/ 1 w 15"/>
                    <a:gd name="T35" fmla="*/ 3 h 5"/>
                    <a:gd name="T36" fmla="*/ 0 w 15"/>
                    <a:gd name="T37" fmla="*/ 3 h 5"/>
                    <a:gd name="T38" fmla="*/ 0 w 15"/>
                    <a:gd name="T39" fmla="*/ 4 h 5"/>
                    <a:gd name="T40" fmla="*/ 0 w 15"/>
                    <a:gd name="T41" fmla="*/ 5 h 5"/>
                    <a:gd name="T42" fmla="*/ 0 w 15"/>
                    <a:gd name="T43" fmla="*/ 5 h 5"/>
                    <a:gd name="T44" fmla="*/ 0 w 15"/>
                    <a:gd name="T45" fmla="*/ 5 h 5"/>
                    <a:gd name="T46" fmla="*/ 15 w 15"/>
                    <a:gd name="T47" fmla="*/ 5 h 5"/>
                    <a:gd name="T48" fmla="*/ 14 w 15"/>
                    <a:gd name="T49" fmla="*/ 4 h 5"/>
                    <a:gd name="T50" fmla="*/ 14 w 15"/>
                    <a:gd name="T51" fmla="*/ 4 h 5"/>
                    <a:gd name="T52" fmla="*/ 14 w 15"/>
                    <a:gd name="T53" fmla="*/ 4 h 5"/>
                    <a:gd name="T54" fmla="*/ 0 w 15"/>
                    <a:gd name="T55" fmla="*/ 4 h 5"/>
                    <a:gd name="T56" fmla="*/ 0 w 15"/>
                    <a:gd name="T57" fmla="*/ 4 h 5"/>
                    <a:gd name="T58" fmla="*/ 0 w 15"/>
                    <a:gd name="T5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5">
                      <a:moveTo>
                        <a:pt x="15" y="5"/>
                      </a:moveTo>
                      <a:cubicBezTo>
                        <a:pt x="15" y="5"/>
                        <a:pt x="15" y="5"/>
                        <a:pt x="15" y="5"/>
                      </a:cubicBezTo>
                      <a:cubicBezTo>
                        <a:pt x="15" y="5"/>
                        <a:pt x="15" y="5"/>
                        <a:pt x="14" y="5"/>
                      </a:cubicBezTo>
                      <a:cubicBezTo>
                        <a:pt x="14" y="4"/>
                        <a:pt x="14" y="4"/>
                        <a:pt x="14" y="4"/>
                      </a:cubicBezTo>
                      <a:cubicBezTo>
                        <a:pt x="14" y="4"/>
                        <a:pt x="14" y="3"/>
                        <a:pt x="14" y="3"/>
                      </a:cubicBezTo>
                      <a:cubicBezTo>
                        <a:pt x="14" y="3"/>
                        <a:pt x="14" y="3"/>
                        <a:pt x="14" y="3"/>
                      </a:cubicBezTo>
                      <a:cubicBezTo>
                        <a:pt x="13" y="2"/>
                        <a:pt x="13" y="2"/>
                        <a:pt x="13" y="2"/>
                      </a:cubicBezTo>
                      <a:cubicBezTo>
                        <a:pt x="13" y="2"/>
                        <a:pt x="12" y="1"/>
                        <a:pt x="11" y="1"/>
                      </a:cubicBezTo>
                      <a:cubicBezTo>
                        <a:pt x="11" y="1"/>
                        <a:pt x="11" y="1"/>
                        <a:pt x="11" y="1"/>
                      </a:cubicBezTo>
                      <a:cubicBezTo>
                        <a:pt x="11" y="1"/>
                        <a:pt x="10" y="0"/>
                        <a:pt x="10" y="0"/>
                      </a:cubicBezTo>
                      <a:cubicBezTo>
                        <a:pt x="10" y="0"/>
                        <a:pt x="10" y="0"/>
                        <a:pt x="10" y="0"/>
                      </a:cubicBezTo>
                      <a:cubicBezTo>
                        <a:pt x="9" y="0"/>
                        <a:pt x="8" y="0"/>
                        <a:pt x="7" y="0"/>
                      </a:cubicBezTo>
                      <a:cubicBezTo>
                        <a:pt x="6" y="0"/>
                        <a:pt x="5" y="0"/>
                        <a:pt x="5" y="0"/>
                      </a:cubicBezTo>
                      <a:cubicBezTo>
                        <a:pt x="5" y="0"/>
                        <a:pt x="4" y="0"/>
                        <a:pt x="4" y="0"/>
                      </a:cubicBezTo>
                      <a:cubicBezTo>
                        <a:pt x="4" y="0"/>
                        <a:pt x="4" y="1"/>
                        <a:pt x="3" y="1"/>
                      </a:cubicBezTo>
                      <a:cubicBezTo>
                        <a:pt x="3" y="1"/>
                        <a:pt x="3" y="1"/>
                        <a:pt x="3" y="1"/>
                      </a:cubicBezTo>
                      <a:cubicBezTo>
                        <a:pt x="2" y="1"/>
                        <a:pt x="2" y="2"/>
                        <a:pt x="1" y="2"/>
                      </a:cubicBezTo>
                      <a:cubicBezTo>
                        <a:pt x="1" y="2"/>
                        <a:pt x="1" y="2"/>
                        <a:pt x="1" y="3"/>
                      </a:cubicBezTo>
                      <a:cubicBezTo>
                        <a:pt x="1" y="3"/>
                        <a:pt x="1" y="3"/>
                        <a:pt x="0" y="3"/>
                      </a:cubicBezTo>
                      <a:cubicBezTo>
                        <a:pt x="0" y="3"/>
                        <a:pt x="0" y="4"/>
                        <a:pt x="0" y="4"/>
                      </a:cubicBezTo>
                      <a:cubicBezTo>
                        <a:pt x="0" y="4"/>
                        <a:pt x="0" y="4"/>
                        <a:pt x="0" y="5"/>
                      </a:cubicBezTo>
                      <a:cubicBezTo>
                        <a:pt x="0" y="5"/>
                        <a:pt x="0" y="5"/>
                        <a:pt x="0" y="5"/>
                      </a:cubicBezTo>
                      <a:cubicBezTo>
                        <a:pt x="0" y="5"/>
                        <a:pt x="0" y="5"/>
                        <a:pt x="0" y="5"/>
                      </a:cubicBezTo>
                      <a:cubicBezTo>
                        <a:pt x="15" y="5"/>
                        <a:pt x="15" y="5"/>
                        <a:pt x="15" y="5"/>
                      </a:cubicBezTo>
                      <a:close/>
                      <a:moveTo>
                        <a:pt x="14" y="4"/>
                      </a:moveTo>
                      <a:cubicBezTo>
                        <a:pt x="14" y="4"/>
                        <a:pt x="14" y="4"/>
                        <a:pt x="14" y="4"/>
                      </a:cubicBezTo>
                      <a:cubicBezTo>
                        <a:pt x="14" y="4"/>
                        <a:pt x="14" y="4"/>
                        <a:pt x="14" y="4"/>
                      </a:cubicBezTo>
                      <a:close/>
                      <a:moveTo>
                        <a:pt x="0" y="4"/>
                      </a:moveTo>
                      <a:cubicBezTo>
                        <a:pt x="0" y="4"/>
                        <a:pt x="0" y="4"/>
                        <a:pt x="0" y="4"/>
                      </a:cubicBezTo>
                      <a:cubicBezTo>
                        <a:pt x="0" y="4"/>
                        <a:pt x="0" y="4"/>
                        <a:pt x="0" y="4"/>
                      </a:cubicBez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20" name="1423344781"/>
                <p:cNvSpPr>
                  <a:spLocks noChangeArrowheads="1"/>
                </p:cNvSpPr>
                <p:nvPr/>
              </p:nvSpPr>
              <p:spPr bwMode="auto">
                <a:xfrm>
                  <a:off x="7825384" y="5995275"/>
                  <a:ext cx="78959" cy="11272"/>
                </a:xfrm>
                <a:prstGeom prst="rect">
                  <a:avLst/>
                </a:prstGeom>
                <a:noFill/>
                <a:ln w="6350">
                  <a:solidFill>
                    <a:schemeClr val="bg1"/>
                  </a:solidFill>
                  <a:miter lim="800000"/>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22" name="305683168"/>
                <p:cNvSpPr>
                  <a:spLocks noEditPoints="1"/>
                </p:cNvSpPr>
                <p:nvPr/>
              </p:nvSpPr>
              <p:spPr bwMode="auto">
                <a:xfrm>
                  <a:off x="7941086" y="5963069"/>
                  <a:ext cx="78959" cy="26570"/>
                </a:xfrm>
                <a:custGeom>
                  <a:avLst/>
                  <a:gdLst>
                    <a:gd name="T0" fmla="*/ 15 w 15"/>
                    <a:gd name="T1" fmla="*/ 5 h 5"/>
                    <a:gd name="T2" fmla="*/ 15 w 15"/>
                    <a:gd name="T3" fmla="*/ 5 h 5"/>
                    <a:gd name="T4" fmla="*/ 15 w 15"/>
                    <a:gd name="T5" fmla="*/ 5 h 5"/>
                    <a:gd name="T6" fmla="*/ 15 w 15"/>
                    <a:gd name="T7" fmla="*/ 4 h 5"/>
                    <a:gd name="T8" fmla="*/ 14 w 15"/>
                    <a:gd name="T9" fmla="*/ 3 h 5"/>
                    <a:gd name="T10" fmla="*/ 14 w 15"/>
                    <a:gd name="T11" fmla="*/ 3 h 5"/>
                    <a:gd name="T12" fmla="*/ 13 w 15"/>
                    <a:gd name="T13" fmla="*/ 2 h 5"/>
                    <a:gd name="T14" fmla="*/ 11 w 15"/>
                    <a:gd name="T15" fmla="*/ 1 h 5"/>
                    <a:gd name="T16" fmla="*/ 11 w 15"/>
                    <a:gd name="T17" fmla="*/ 1 h 5"/>
                    <a:gd name="T18" fmla="*/ 10 w 15"/>
                    <a:gd name="T19" fmla="*/ 0 h 5"/>
                    <a:gd name="T20" fmla="*/ 10 w 15"/>
                    <a:gd name="T21" fmla="*/ 0 h 5"/>
                    <a:gd name="T22" fmla="*/ 7 w 15"/>
                    <a:gd name="T23" fmla="*/ 0 h 5"/>
                    <a:gd name="T24" fmla="*/ 5 w 15"/>
                    <a:gd name="T25" fmla="*/ 0 h 5"/>
                    <a:gd name="T26" fmla="*/ 5 w 15"/>
                    <a:gd name="T27" fmla="*/ 0 h 5"/>
                    <a:gd name="T28" fmla="*/ 3 w 15"/>
                    <a:gd name="T29" fmla="*/ 1 h 5"/>
                    <a:gd name="T30" fmla="*/ 3 w 15"/>
                    <a:gd name="T31" fmla="*/ 1 h 5"/>
                    <a:gd name="T32" fmla="*/ 1 w 15"/>
                    <a:gd name="T33" fmla="*/ 2 h 5"/>
                    <a:gd name="T34" fmla="*/ 1 w 15"/>
                    <a:gd name="T35" fmla="*/ 3 h 5"/>
                    <a:gd name="T36" fmla="*/ 1 w 15"/>
                    <a:gd name="T37" fmla="*/ 3 h 5"/>
                    <a:gd name="T38" fmla="*/ 0 w 15"/>
                    <a:gd name="T39" fmla="*/ 4 h 5"/>
                    <a:gd name="T40" fmla="*/ 0 w 15"/>
                    <a:gd name="T41" fmla="*/ 5 h 5"/>
                    <a:gd name="T42" fmla="*/ 0 w 15"/>
                    <a:gd name="T43" fmla="*/ 5 h 5"/>
                    <a:gd name="T44" fmla="*/ 0 w 15"/>
                    <a:gd name="T45" fmla="*/ 5 h 5"/>
                    <a:gd name="T46" fmla="*/ 15 w 15"/>
                    <a:gd name="T47" fmla="*/ 5 h 5"/>
                    <a:gd name="T48" fmla="*/ 14 w 15"/>
                    <a:gd name="T49" fmla="*/ 4 h 5"/>
                    <a:gd name="T50" fmla="*/ 14 w 15"/>
                    <a:gd name="T51" fmla="*/ 4 h 5"/>
                    <a:gd name="T52" fmla="*/ 14 w 15"/>
                    <a:gd name="T53" fmla="*/ 4 h 5"/>
                    <a:gd name="T54" fmla="*/ 0 w 15"/>
                    <a:gd name="T55" fmla="*/ 4 h 5"/>
                    <a:gd name="T56" fmla="*/ 0 w 15"/>
                    <a:gd name="T57" fmla="*/ 4 h 5"/>
                    <a:gd name="T58" fmla="*/ 0 w 15"/>
                    <a:gd name="T5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5">
                      <a:moveTo>
                        <a:pt x="15" y="5"/>
                      </a:moveTo>
                      <a:cubicBezTo>
                        <a:pt x="15" y="5"/>
                        <a:pt x="15" y="5"/>
                        <a:pt x="15" y="5"/>
                      </a:cubicBezTo>
                      <a:cubicBezTo>
                        <a:pt x="15" y="5"/>
                        <a:pt x="15" y="5"/>
                        <a:pt x="15" y="5"/>
                      </a:cubicBezTo>
                      <a:cubicBezTo>
                        <a:pt x="15" y="4"/>
                        <a:pt x="15" y="4"/>
                        <a:pt x="15" y="4"/>
                      </a:cubicBezTo>
                      <a:cubicBezTo>
                        <a:pt x="14" y="4"/>
                        <a:pt x="14" y="3"/>
                        <a:pt x="14" y="3"/>
                      </a:cubicBezTo>
                      <a:cubicBezTo>
                        <a:pt x="14" y="3"/>
                        <a:pt x="14" y="3"/>
                        <a:pt x="14" y="3"/>
                      </a:cubicBezTo>
                      <a:cubicBezTo>
                        <a:pt x="14" y="2"/>
                        <a:pt x="14" y="2"/>
                        <a:pt x="13" y="2"/>
                      </a:cubicBezTo>
                      <a:cubicBezTo>
                        <a:pt x="13" y="2"/>
                        <a:pt x="12" y="1"/>
                        <a:pt x="11" y="1"/>
                      </a:cubicBezTo>
                      <a:cubicBezTo>
                        <a:pt x="11" y="1"/>
                        <a:pt x="11" y="1"/>
                        <a:pt x="11" y="1"/>
                      </a:cubicBezTo>
                      <a:cubicBezTo>
                        <a:pt x="11" y="1"/>
                        <a:pt x="11" y="0"/>
                        <a:pt x="10" y="0"/>
                      </a:cubicBezTo>
                      <a:cubicBezTo>
                        <a:pt x="10" y="0"/>
                        <a:pt x="10" y="0"/>
                        <a:pt x="10" y="0"/>
                      </a:cubicBezTo>
                      <a:cubicBezTo>
                        <a:pt x="9" y="0"/>
                        <a:pt x="8" y="0"/>
                        <a:pt x="7" y="0"/>
                      </a:cubicBezTo>
                      <a:cubicBezTo>
                        <a:pt x="6" y="0"/>
                        <a:pt x="6" y="0"/>
                        <a:pt x="5" y="0"/>
                      </a:cubicBezTo>
                      <a:cubicBezTo>
                        <a:pt x="5" y="0"/>
                        <a:pt x="5" y="0"/>
                        <a:pt x="5" y="0"/>
                      </a:cubicBezTo>
                      <a:cubicBezTo>
                        <a:pt x="4" y="0"/>
                        <a:pt x="4" y="1"/>
                        <a:pt x="3" y="1"/>
                      </a:cubicBezTo>
                      <a:cubicBezTo>
                        <a:pt x="3" y="1"/>
                        <a:pt x="3" y="1"/>
                        <a:pt x="3" y="1"/>
                      </a:cubicBezTo>
                      <a:cubicBezTo>
                        <a:pt x="3" y="1"/>
                        <a:pt x="2" y="2"/>
                        <a:pt x="1" y="2"/>
                      </a:cubicBezTo>
                      <a:cubicBezTo>
                        <a:pt x="1" y="2"/>
                        <a:pt x="1" y="2"/>
                        <a:pt x="1" y="3"/>
                      </a:cubicBezTo>
                      <a:cubicBezTo>
                        <a:pt x="1" y="3"/>
                        <a:pt x="1" y="3"/>
                        <a:pt x="1" y="3"/>
                      </a:cubicBezTo>
                      <a:cubicBezTo>
                        <a:pt x="0" y="3"/>
                        <a:pt x="0" y="4"/>
                        <a:pt x="0" y="4"/>
                      </a:cubicBezTo>
                      <a:cubicBezTo>
                        <a:pt x="0" y="4"/>
                        <a:pt x="0" y="4"/>
                        <a:pt x="0" y="5"/>
                      </a:cubicBezTo>
                      <a:cubicBezTo>
                        <a:pt x="0" y="5"/>
                        <a:pt x="0" y="5"/>
                        <a:pt x="0" y="5"/>
                      </a:cubicBezTo>
                      <a:cubicBezTo>
                        <a:pt x="0" y="5"/>
                        <a:pt x="0" y="5"/>
                        <a:pt x="0" y="5"/>
                      </a:cubicBezTo>
                      <a:cubicBezTo>
                        <a:pt x="15" y="5"/>
                        <a:pt x="15" y="5"/>
                        <a:pt x="15" y="5"/>
                      </a:cubicBezTo>
                      <a:close/>
                      <a:moveTo>
                        <a:pt x="14" y="4"/>
                      </a:moveTo>
                      <a:cubicBezTo>
                        <a:pt x="14" y="4"/>
                        <a:pt x="14" y="4"/>
                        <a:pt x="14" y="4"/>
                      </a:cubicBezTo>
                      <a:cubicBezTo>
                        <a:pt x="14" y="4"/>
                        <a:pt x="14" y="4"/>
                        <a:pt x="14" y="4"/>
                      </a:cubicBezTo>
                      <a:close/>
                      <a:moveTo>
                        <a:pt x="0" y="4"/>
                      </a:moveTo>
                      <a:cubicBezTo>
                        <a:pt x="0" y="4"/>
                        <a:pt x="0" y="4"/>
                        <a:pt x="0" y="4"/>
                      </a:cubicBezTo>
                      <a:cubicBezTo>
                        <a:pt x="0" y="4"/>
                        <a:pt x="0" y="4"/>
                        <a:pt x="0" y="4"/>
                      </a:cubicBez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23" name="1164037813"/>
                <p:cNvSpPr>
                  <a:spLocks noChangeArrowheads="1"/>
                </p:cNvSpPr>
                <p:nvPr/>
              </p:nvSpPr>
              <p:spPr bwMode="auto">
                <a:xfrm>
                  <a:off x="7941086" y="5995275"/>
                  <a:ext cx="78959" cy="11272"/>
                </a:xfrm>
                <a:prstGeom prst="rect">
                  <a:avLst/>
                </a:prstGeom>
                <a:noFill/>
                <a:ln w="6350">
                  <a:solidFill>
                    <a:schemeClr val="bg1"/>
                  </a:solidFill>
                  <a:miter lim="800000"/>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29" name="795993772"/>
                <p:cNvSpPr>
                  <a:spLocks/>
                </p:cNvSpPr>
                <p:nvPr/>
              </p:nvSpPr>
              <p:spPr bwMode="auto">
                <a:xfrm>
                  <a:off x="8030207" y="5697367"/>
                  <a:ext cx="47688" cy="140903"/>
                </a:xfrm>
                <a:custGeom>
                  <a:avLst/>
                  <a:gdLst>
                    <a:gd name="T0" fmla="*/ 9 w 9"/>
                    <a:gd name="T1" fmla="*/ 6 h 26"/>
                    <a:gd name="T2" fmla="*/ 0 w 9"/>
                    <a:gd name="T3" fmla="*/ 0 h 26"/>
                    <a:gd name="T4" fmla="*/ 0 w 9"/>
                    <a:gd name="T5" fmla="*/ 26 h 26"/>
                    <a:gd name="T6" fmla="*/ 9 w 9"/>
                    <a:gd name="T7" fmla="*/ 26 h 26"/>
                    <a:gd name="T8" fmla="*/ 9 w 9"/>
                    <a:gd name="T9" fmla="*/ 6 h 26"/>
                  </a:gdLst>
                  <a:ahLst/>
                  <a:cxnLst>
                    <a:cxn ang="0">
                      <a:pos x="T0" y="T1"/>
                    </a:cxn>
                    <a:cxn ang="0">
                      <a:pos x="T2" y="T3"/>
                    </a:cxn>
                    <a:cxn ang="0">
                      <a:pos x="T4" y="T5"/>
                    </a:cxn>
                    <a:cxn ang="0">
                      <a:pos x="T6" y="T7"/>
                    </a:cxn>
                    <a:cxn ang="0">
                      <a:pos x="T8" y="T9"/>
                    </a:cxn>
                  </a:cxnLst>
                  <a:rect l="0" t="0" r="r" b="b"/>
                  <a:pathLst>
                    <a:path w="9" h="26">
                      <a:moveTo>
                        <a:pt x="9" y="6"/>
                      </a:moveTo>
                      <a:cubicBezTo>
                        <a:pt x="9" y="0"/>
                        <a:pt x="5" y="0"/>
                        <a:pt x="0" y="0"/>
                      </a:cubicBezTo>
                      <a:cubicBezTo>
                        <a:pt x="0" y="26"/>
                        <a:pt x="0" y="26"/>
                        <a:pt x="0" y="26"/>
                      </a:cubicBezTo>
                      <a:cubicBezTo>
                        <a:pt x="9" y="26"/>
                        <a:pt x="9" y="26"/>
                        <a:pt x="9" y="26"/>
                      </a:cubicBezTo>
                      <a:lnTo>
                        <a:pt x="9" y="6"/>
                      </a:ln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33" name="2055598120"/>
                <p:cNvSpPr>
                  <a:spLocks/>
                </p:cNvSpPr>
                <p:nvPr/>
              </p:nvSpPr>
              <p:spPr bwMode="auto">
                <a:xfrm>
                  <a:off x="7762061" y="5843905"/>
                  <a:ext cx="63323" cy="59582"/>
                </a:xfrm>
                <a:custGeom>
                  <a:avLst/>
                  <a:gdLst>
                    <a:gd name="T0" fmla="*/ 9 w 12"/>
                    <a:gd name="T1" fmla="*/ 0 h 11"/>
                    <a:gd name="T2" fmla="*/ 1 w 12"/>
                    <a:gd name="T3" fmla="*/ 3 h 11"/>
                    <a:gd name="T4" fmla="*/ 2 w 12"/>
                    <a:gd name="T5" fmla="*/ 8 h 11"/>
                    <a:gd name="T6" fmla="*/ 7 w 12"/>
                    <a:gd name="T7" fmla="*/ 11 h 11"/>
                    <a:gd name="T8" fmla="*/ 9 w 12"/>
                    <a:gd name="T9" fmla="*/ 11 h 11"/>
                    <a:gd name="T10" fmla="*/ 10 w 12"/>
                    <a:gd name="T11" fmla="*/ 9 h 11"/>
                    <a:gd name="T12" fmla="*/ 8 w 12"/>
                    <a:gd name="T13" fmla="*/ 7 h 11"/>
                    <a:gd name="T14" fmla="*/ 5 w 12"/>
                    <a:gd name="T15" fmla="*/ 6 h 11"/>
                    <a:gd name="T16" fmla="*/ 4 w 12"/>
                    <a:gd name="T17" fmla="*/ 4 h 11"/>
                    <a:gd name="T18" fmla="*/ 8 w 12"/>
                    <a:gd name="T19" fmla="*/ 3 h 11"/>
                    <a:gd name="T20" fmla="*/ 8 w 12"/>
                    <a:gd name="T21" fmla="*/ 3 h 11"/>
                    <a:gd name="T22" fmla="*/ 8 w 12"/>
                    <a:gd name="T23" fmla="*/ 4 h 11"/>
                    <a:gd name="T24" fmla="*/ 10 w 12"/>
                    <a:gd name="T25" fmla="*/ 6 h 11"/>
                    <a:gd name="T26" fmla="*/ 11 w 12"/>
                    <a:gd name="T27" fmla="*/ 4 h 11"/>
                    <a:gd name="T28" fmla="*/ 11 w 12"/>
                    <a:gd name="T29" fmla="*/ 4 h 11"/>
                    <a:gd name="T30" fmla="*/ 9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9" y="0"/>
                      </a:moveTo>
                      <a:cubicBezTo>
                        <a:pt x="6" y="0"/>
                        <a:pt x="3" y="1"/>
                        <a:pt x="1" y="3"/>
                      </a:cubicBezTo>
                      <a:cubicBezTo>
                        <a:pt x="1" y="4"/>
                        <a:pt x="0" y="6"/>
                        <a:pt x="2" y="8"/>
                      </a:cubicBezTo>
                      <a:cubicBezTo>
                        <a:pt x="4" y="10"/>
                        <a:pt x="5" y="11"/>
                        <a:pt x="7" y="11"/>
                      </a:cubicBezTo>
                      <a:cubicBezTo>
                        <a:pt x="8" y="11"/>
                        <a:pt x="8" y="11"/>
                        <a:pt x="9" y="11"/>
                      </a:cubicBezTo>
                      <a:cubicBezTo>
                        <a:pt x="10" y="11"/>
                        <a:pt x="10" y="10"/>
                        <a:pt x="10" y="9"/>
                      </a:cubicBezTo>
                      <a:cubicBezTo>
                        <a:pt x="10" y="8"/>
                        <a:pt x="9" y="7"/>
                        <a:pt x="8" y="7"/>
                      </a:cubicBezTo>
                      <a:cubicBezTo>
                        <a:pt x="6" y="8"/>
                        <a:pt x="6" y="8"/>
                        <a:pt x="5" y="6"/>
                      </a:cubicBezTo>
                      <a:cubicBezTo>
                        <a:pt x="4" y="5"/>
                        <a:pt x="4" y="5"/>
                        <a:pt x="4" y="4"/>
                      </a:cubicBezTo>
                      <a:cubicBezTo>
                        <a:pt x="5" y="4"/>
                        <a:pt x="6" y="3"/>
                        <a:pt x="8" y="3"/>
                      </a:cubicBezTo>
                      <a:cubicBezTo>
                        <a:pt x="8" y="3"/>
                        <a:pt x="8" y="3"/>
                        <a:pt x="8" y="3"/>
                      </a:cubicBezTo>
                      <a:cubicBezTo>
                        <a:pt x="8" y="4"/>
                        <a:pt x="8" y="4"/>
                        <a:pt x="8" y="4"/>
                      </a:cubicBezTo>
                      <a:cubicBezTo>
                        <a:pt x="8" y="5"/>
                        <a:pt x="9" y="6"/>
                        <a:pt x="10" y="6"/>
                      </a:cubicBezTo>
                      <a:cubicBezTo>
                        <a:pt x="11" y="6"/>
                        <a:pt x="11" y="5"/>
                        <a:pt x="11" y="4"/>
                      </a:cubicBezTo>
                      <a:cubicBezTo>
                        <a:pt x="11" y="4"/>
                        <a:pt x="11" y="4"/>
                        <a:pt x="11" y="4"/>
                      </a:cubicBezTo>
                      <a:cubicBezTo>
                        <a:pt x="11" y="3"/>
                        <a:pt x="12" y="0"/>
                        <a:pt x="9" y="0"/>
                      </a:cubicBez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35" name="1937646176"/>
                <p:cNvSpPr>
                  <a:spLocks/>
                </p:cNvSpPr>
                <p:nvPr/>
              </p:nvSpPr>
              <p:spPr bwMode="auto">
                <a:xfrm>
                  <a:off x="7830075" y="5849542"/>
                  <a:ext cx="184497" cy="107891"/>
                </a:xfrm>
                <a:custGeom>
                  <a:avLst/>
                  <a:gdLst>
                    <a:gd name="T0" fmla="*/ 25 w 35"/>
                    <a:gd name="T1" fmla="*/ 20 h 20"/>
                    <a:gd name="T2" fmla="*/ 32 w 35"/>
                    <a:gd name="T3" fmla="*/ 20 h 20"/>
                    <a:gd name="T4" fmla="*/ 32 w 35"/>
                    <a:gd name="T5" fmla="*/ 9 h 20"/>
                    <a:gd name="T6" fmla="*/ 35 w 35"/>
                    <a:gd name="T7" fmla="*/ 0 h 20"/>
                    <a:gd name="T8" fmla="*/ 0 w 35"/>
                    <a:gd name="T9" fmla="*/ 0 h 20"/>
                    <a:gd name="T10" fmla="*/ 3 w 35"/>
                    <a:gd name="T11" fmla="*/ 8 h 20"/>
                    <a:gd name="T12" fmla="*/ 3 w 35"/>
                    <a:gd name="T13" fmla="*/ 20 h 20"/>
                    <a:gd name="T14" fmla="*/ 10 w 35"/>
                    <a:gd name="T15" fmla="*/ 20 h 20"/>
                    <a:gd name="T16" fmla="*/ 10 w 35"/>
                    <a:gd name="T17" fmla="*/ 13 h 20"/>
                    <a:gd name="T18" fmla="*/ 25 w 35"/>
                    <a:gd name="T19" fmla="*/ 14 h 20"/>
                    <a:gd name="T20" fmla="*/ 25 w 35"/>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25" y="20"/>
                      </a:moveTo>
                      <a:cubicBezTo>
                        <a:pt x="32" y="20"/>
                        <a:pt x="32" y="20"/>
                        <a:pt x="32" y="20"/>
                      </a:cubicBezTo>
                      <a:cubicBezTo>
                        <a:pt x="32" y="9"/>
                        <a:pt x="32" y="9"/>
                        <a:pt x="32" y="9"/>
                      </a:cubicBezTo>
                      <a:cubicBezTo>
                        <a:pt x="34" y="7"/>
                        <a:pt x="35" y="4"/>
                        <a:pt x="35" y="0"/>
                      </a:cubicBezTo>
                      <a:cubicBezTo>
                        <a:pt x="0" y="0"/>
                        <a:pt x="0" y="0"/>
                        <a:pt x="0" y="0"/>
                      </a:cubicBezTo>
                      <a:cubicBezTo>
                        <a:pt x="0" y="3"/>
                        <a:pt x="1" y="6"/>
                        <a:pt x="3" y="8"/>
                      </a:cubicBezTo>
                      <a:cubicBezTo>
                        <a:pt x="3" y="20"/>
                        <a:pt x="3" y="20"/>
                        <a:pt x="3" y="20"/>
                      </a:cubicBezTo>
                      <a:cubicBezTo>
                        <a:pt x="10" y="20"/>
                        <a:pt x="10" y="20"/>
                        <a:pt x="10" y="20"/>
                      </a:cubicBezTo>
                      <a:cubicBezTo>
                        <a:pt x="10" y="13"/>
                        <a:pt x="10" y="13"/>
                        <a:pt x="10" y="13"/>
                      </a:cubicBezTo>
                      <a:cubicBezTo>
                        <a:pt x="15" y="15"/>
                        <a:pt x="20" y="15"/>
                        <a:pt x="25" y="14"/>
                      </a:cubicBezTo>
                      <a:lnTo>
                        <a:pt x="25" y="20"/>
                      </a:ln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41" name="1747977697"/>
                <p:cNvSpPr>
                  <a:spLocks noEditPoints="1"/>
                </p:cNvSpPr>
                <p:nvPr/>
              </p:nvSpPr>
              <p:spPr bwMode="auto">
                <a:xfrm>
                  <a:off x="7877762" y="5724742"/>
                  <a:ext cx="89121" cy="91788"/>
                </a:xfrm>
                <a:custGeom>
                  <a:avLst/>
                  <a:gdLst>
                    <a:gd name="T0" fmla="*/ 9 w 17"/>
                    <a:gd name="T1" fmla="*/ 0 h 17"/>
                    <a:gd name="T2" fmla="*/ 0 w 17"/>
                    <a:gd name="T3" fmla="*/ 8 h 17"/>
                    <a:gd name="T4" fmla="*/ 9 w 17"/>
                    <a:gd name="T5" fmla="*/ 17 h 17"/>
                    <a:gd name="T6" fmla="*/ 17 w 17"/>
                    <a:gd name="T7" fmla="*/ 8 h 17"/>
                    <a:gd name="T8" fmla="*/ 9 w 17"/>
                    <a:gd name="T9" fmla="*/ 0 h 17"/>
                    <a:gd name="T10" fmla="*/ 9 w 17"/>
                    <a:gd name="T11" fmla="*/ 15 h 17"/>
                    <a:gd name="T12" fmla="*/ 2 w 17"/>
                    <a:gd name="T13" fmla="*/ 8 h 17"/>
                    <a:gd name="T14" fmla="*/ 9 w 17"/>
                    <a:gd name="T15" fmla="*/ 2 h 17"/>
                    <a:gd name="T16" fmla="*/ 15 w 17"/>
                    <a:gd name="T17" fmla="*/ 8 h 17"/>
                    <a:gd name="T18" fmla="*/ 9 w 17"/>
                    <a:gd name="T19"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0"/>
                      </a:moveTo>
                      <a:cubicBezTo>
                        <a:pt x="4" y="0"/>
                        <a:pt x="0" y="4"/>
                        <a:pt x="0" y="8"/>
                      </a:cubicBezTo>
                      <a:cubicBezTo>
                        <a:pt x="0" y="13"/>
                        <a:pt x="4" y="17"/>
                        <a:pt x="9" y="17"/>
                      </a:cubicBezTo>
                      <a:cubicBezTo>
                        <a:pt x="13" y="17"/>
                        <a:pt x="17" y="13"/>
                        <a:pt x="17" y="8"/>
                      </a:cubicBezTo>
                      <a:cubicBezTo>
                        <a:pt x="17" y="4"/>
                        <a:pt x="13" y="0"/>
                        <a:pt x="9" y="0"/>
                      </a:cubicBezTo>
                      <a:close/>
                      <a:moveTo>
                        <a:pt x="9" y="15"/>
                      </a:moveTo>
                      <a:cubicBezTo>
                        <a:pt x="5" y="15"/>
                        <a:pt x="2" y="12"/>
                        <a:pt x="2" y="8"/>
                      </a:cubicBezTo>
                      <a:cubicBezTo>
                        <a:pt x="2" y="5"/>
                        <a:pt x="5" y="2"/>
                        <a:pt x="9" y="2"/>
                      </a:cubicBezTo>
                      <a:cubicBezTo>
                        <a:pt x="12" y="2"/>
                        <a:pt x="15" y="5"/>
                        <a:pt x="15" y="8"/>
                      </a:cubicBezTo>
                      <a:cubicBezTo>
                        <a:pt x="15" y="12"/>
                        <a:pt x="12" y="15"/>
                        <a:pt x="9" y="15"/>
                      </a:cubicBez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54" name="1301908117"/>
                <p:cNvSpPr>
                  <a:spLocks noEditPoints="1"/>
                </p:cNvSpPr>
                <p:nvPr/>
              </p:nvSpPr>
              <p:spPr bwMode="auto">
                <a:xfrm>
                  <a:off x="7830075" y="5697367"/>
                  <a:ext cx="189969" cy="140903"/>
                </a:xfrm>
                <a:custGeom>
                  <a:avLst/>
                  <a:gdLst>
                    <a:gd name="T0" fmla="*/ 36 w 36"/>
                    <a:gd name="T1" fmla="*/ 0 h 26"/>
                    <a:gd name="T2" fmla="*/ 0 w 36"/>
                    <a:gd name="T3" fmla="*/ 0 h 26"/>
                    <a:gd name="T4" fmla="*/ 0 w 36"/>
                    <a:gd name="T5" fmla="*/ 26 h 26"/>
                    <a:gd name="T6" fmla="*/ 36 w 36"/>
                    <a:gd name="T7" fmla="*/ 26 h 26"/>
                    <a:gd name="T8" fmla="*/ 36 w 36"/>
                    <a:gd name="T9" fmla="*/ 0 h 26"/>
                    <a:gd name="T10" fmla="*/ 18 w 36"/>
                    <a:gd name="T11" fmla="*/ 23 h 26"/>
                    <a:gd name="T12" fmla="*/ 8 w 36"/>
                    <a:gd name="T13" fmla="*/ 13 h 26"/>
                    <a:gd name="T14" fmla="*/ 18 w 36"/>
                    <a:gd name="T15" fmla="*/ 4 h 26"/>
                    <a:gd name="T16" fmla="*/ 27 w 36"/>
                    <a:gd name="T17" fmla="*/ 13 h 26"/>
                    <a:gd name="T18" fmla="*/ 18 w 3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6">
                      <a:moveTo>
                        <a:pt x="36" y="0"/>
                      </a:moveTo>
                      <a:cubicBezTo>
                        <a:pt x="0" y="0"/>
                        <a:pt x="0" y="0"/>
                        <a:pt x="0" y="0"/>
                      </a:cubicBezTo>
                      <a:cubicBezTo>
                        <a:pt x="0" y="26"/>
                        <a:pt x="0" y="26"/>
                        <a:pt x="0" y="26"/>
                      </a:cubicBezTo>
                      <a:cubicBezTo>
                        <a:pt x="36" y="26"/>
                        <a:pt x="36" y="26"/>
                        <a:pt x="36" y="26"/>
                      </a:cubicBezTo>
                      <a:lnTo>
                        <a:pt x="36" y="0"/>
                      </a:lnTo>
                      <a:close/>
                      <a:moveTo>
                        <a:pt x="18" y="23"/>
                      </a:moveTo>
                      <a:cubicBezTo>
                        <a:pt x="12" y="23"/>
                        <a:pt x="8" y="19"/>
                        <a:pt x="8" y="13"/>
                      </a:cubicBezTo>
                      <a:cubicBezTo>
                        <a:pt x="8" y="8"/>
                        <a:pt x="12" y="4"/>
                        <a:pt x="18" y="4"/>
                      </a:cubicBezTo>
                      <a:cubicBezTo>
                        <a:pt x="23" y="4"/>
                        <a:pt x="27" y="8"/>
                        <a:pt x="27" y="13"/>
                      </a:cubicBezTo>
                      <a:cubicBezTo>
                        <a:pt x="27" y="19"/>
                        <a:pt x="23" y="23"/>
                        <a:pt x="18" y="23"/>
                      </a:cubicBez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55" name="1989544730"/>
                <p:cNvSpPr>
                  <a:spLocks/>
                </p:cNvSpPr>
                <p:nvPr/>
              </p:nvSpPr>
              <p:spPr bwMode="auto">
                <a:xfrm>
                  <a:off x="8020044" y="5843905"/>
                  <a:ext cx="57851" cy="59582"/>
                </a:xfrm>
                <a:custGeom>
                  <a:avLst/>
                  <a:gdLst>
                    <a:gd name="T0" fmla="*/ 10 w 11"/>
                    <a:gd name="T1" fmla="*/ 3 h 11"/>
                    <a:gd name="T2" fmla="*/ 2 w 11"/>
                    <a:gd name="T3" fmla="*/ 0 h 11"/>
                    <a:gd name="T4" fmla="*/ 0 w 11"/>
                    <a:gd name="T5" fmla="*/ 4 h 11"/>
                    <a:gd name="T6" fmla="*/ 1 w 11"/>
                    <a:gd name="T7" fmla="*/ 4 h 11"/>
                    <a:gd name="T8" fmla="*/ 2 w 11"/>
                    <a:gd name="T9" fmla="*/ 6 h 11"/>
                    <a:gd name="T10" fmla="*/ 4 w 11"/>
                    <a:gd name="T11" fmla="*/ 4 h 11"/>
                    <a:gd name="T12" fmla="*/ 4 w 11"/>
                    <a:gd name="T13" fmla="*/ 3 h 11"/>
                    <a:gd name="T14" fmla="*/ 4 w 11"/>
                    <a:gd name="T15" fmla="*/ 3 h 11"/>
                    <a:gd name="T16" fmla="*/ 8 w 11"/>
                    <a:gd name="T17" fmla="*/ 4 h 11"/>
                    <a:gd name="T18" fmla="*/ 7 w 11"/>
                    <a:gd name="T19" fmla="*/ 6 h 11"/>
                    <a:gd name="T20" fmla="*/ 3 w 11"/>
                    <a:gd name="T21" fmla="*/ 7 h 11"/>
                    <a:gd name="T22" fmla="*/ 2 w 11"/>
                    <a:gd name="T23" fmla="*/ 9 h 11"/>
                    <a:gd name="T24" fmla="*/ 3 w 11"/>
                    <a:gd name="T25" fmla="*/ 11 h 11"/>
                    <a:gd name="T26" fmla="*/ 4 w 11"/>
                    <a:gd name="T27" fmla="*/ 11 h 11"/>
                    <a:gd name="T28" fmla="*/ 9 w 11"/>
                    <a:gd name="T29" fmla="*/ 8 h 11"/>
                    <a:gd name="T30" fmla="*/ 10 w 11"/>
                    <a:gd name="T3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1">
                      <a:moveTo>
                        <a:pt x="10" y="3"/>
                      </a:moveTo>
                      <a:cubicBezTo>
                        <a:pt x="9" y="1"/>
                        <a:pt x="6" y="0"/>
                        <a:pt x="2" y="0"/>
                      </a:cubicBezTo>
                      <a:cubicBezTo>
                        <a:pt x="0" y="0"/>
                        <a:pt x="0" y="3"/>
                        <a:pt x="0" y="4"/>
                      </a:cubicBezTo>
                      <a:cubicBezTo>
                        <a:pt x="1" y="4"/>
                        <a:pt x="1" y="4"/>
                        <a:pt x="1" y="4"/>
                      </a:cubicBezTo>
                      <a:cubicBezTo>
                        <a:pt x="0" y="5"/>
                        <a:pt x="1" y="6"/>
                        <a:pt x="2" y="6"/>
                      </a:cubicBezTo>
                      <a:cubicBezTo>
                        <a:pt x="3" y="6"/>
                        <a:pt x="4" y="5"/>
                        <a:pt x="4" y="4"/>
                      </a:cubicBezTo>
                      <a:cubicBezTo>
                        <a:pt x="4" y="4"/>
                        <a:pt x="4" y="4"/>
                        <a:pt x="4" y="3"/>
                      </a:cubicBezTo>
                      <a:cubicBezTo>
                        <a:pt x="4" y="3"/>
                        <a:pt x="4" y="3"/>
                        <a:pt x="4" y="3"/>
                      </a:cubicBezTo>
                      <a:cubicBezTo>
                        <a:pt x="6" y="3"/>
                        <a:pt x="7" y="4"/>
                        <a:pt x="8" y="4"/>
                      </a:cubicBezTo>
                      <a:cubicBezTo>
                        <a:pt x="8" y="5"/>
                        <a:pt x="8" y="5"/>
                        <a:pt x="7" y="6"/>
                      </a:cubicBezTo>
                      <a:cubicBezTo>
                        <a:pt x="6" y="8"/>
                        <a:pt x="6" y="8"/>
                        <a:pt x="3" y="7"/>
                      </a:cubicBezTo>
                      <a:cubicBezTo>
                        <a:pt x="3" y="7"/>
                        <a:pt x="2" y="8"/>
                        <a:pt x="2" y="9"/>
                      </a:cubicBezTo>
                      <a:cubicBezTo>
                        <a:pt x="2" y="10"/>
                        <a:pt x="2" y="11"/>
                        <a:pt x="3" y="11"/>
                      </a:cubicBezTo>
                      <a:cubicBezTo>
                        <a:pt x="4" y="11"/>
                        <a:pt x="4" y="11"/>
                        <a:pt x="4" y="11"/>
                      </a:cubicBezTo>
                      <a:cubicBezTo>
                        <a:pt x="7" y="11"/>
                        <a:pt x="8" y="10"/>
                        <a:pt x="9" y="8"/>
                      </a:cubicBezTo>
                      <a:cubicBezTo>
                        <a:pt x="11" y="6"/>
                        <a:pt x="11" y="4"/>
                        <a:pt x="10" y="3"/>
                      </a:cubicBez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56" name="586213195"/>
                <p:cNvSpPr>
                  <a:spLocks/>
                </p:cNvSpPr>
                <p:nvPr/>
              </p:nvSpPr>
              <p:spPr bwMode="auto">
                <a:xfrm>
                  <a:off x="7772224" y="5697367"/>
                  <a:ext cx="47688" cy="140903"/>
                </a:xfrm>
                <a:custGeom>
                  <a:avLst/>
                  <a:gdLst>
                    <a:gd name="T0" fmla="*/ 4 w 9"/>
                    <a:gd name="T1" fmla="*/ 8 h 26"/>
                    <a:gd name="T2" fmla="*/ 4 w 9"/>
                    <a:gd name="T3" fmla="*/ 10 h 26"/>
                    <a:gd name="T4" fmla="*/ 0 w 9"/>
                    <a:gd name="T5" fmla="*/ 10 h 26"/>
                    <a:gd name="T6" fmla="*/ 0 w 9"/>
                    <a:gd name="T7" fmla="*/ 11 h 26"/>
                    <a:gd name="T8" fmla="*/ 4 w 9"/>
                    <a:gd name="T9" fmla="*/ 11 h 26"/>
                    <a:gd name="T10" fmla="*/ 4 w 9"/>
                    <a:gd name="T11" fmla="*/ 13 h 26"/>
                    <a:gd name="T12" fmla="*/ 0 w 9"/>
                    <a:gd name="T13" fmla="*/ 13 h 26"/>
                    <a:gd name="T14" fmla="*/ 0 w 9"/>
                    <a:gd name="T15" fmla="*/ 26 h 26"/>
                    <a:gd name="T16" fmla="*/ 9 w 9"/>
                    <a:gd name="T17" fmla="*/ 26 h 26"/>
                    <a:gd name="T18" fmla="*/ 9 w 9"/>
                    <a:gd name="T19" fmla="*/ 0 h 26"/>
                    <a:gd name="T20" fmla="*/ 0 w 9"/>
                    <a:gd name="T21" fmla="*/ 6 h 26"/>
                    <a:gd name="T22" fmla="*/ 0 w 9"/>
                    <a:gd name="T23" fmla="*/ 8 h 26"/>
                    <a:gd name="T24" fmla="*/ 4 w 9"/>
                    <a:gd name="T2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6">
                      <a:moveTo>
                        <a:pt x="4" y="8"/>
                      </a:moveTo>
                      <a:cubicBezTo>
                        <a:pt x="4" y="10"/>
                        <a:pt x="4" y="10"/>
                        <a:pt x="4" y="10"/>
                      </a:cubicBezTo>
                      <a:cubicBezTo>
                        <a:pt x="0" y="10"/>
                        <a:pt x="0" y="10"/>
                        <a:pt x="0" y="10"/>
                      </a:cubicBezTo>
                      <a:cubicBezTo>
                        <a:pt x="0" y="11"/>
                        <a:pt x="0" y="11"/>
                        <a:pt x="0" y="11"/>
                      </a:cubicBezTo>
                      <a:cubicBezTo>
                        <a:pt x="4" y="11"/>
                        <a:pt x="4" y="11"/>
                        <a:pt x="4" y="11"/>
                      </a:cubicBezTo>
                      <a:cubicBezTo>
                        <a:pt x="4" y="13"/>
                        <a:pt x="4" y="13"/>
                        <a:pt x="4" y="13"/>
                      </a:cubicBezTo>
                      <a:cubicBezTo>
                        <a:pt x="0" y="13"/>
                        <a:pt x="0" y="13"/>
                        <a:pt x="0" y="13"/>
                      </a:cubicBezTo>
                      <a:cubicBezTo>
                        <a:pt x="0" y="26"/>
                        <a:pt x="0" y="26"/>
                        <a:pt x="0" y="26"/>
                      </a:cubicBezTo>
                      <a:cubicBezTo>
                        <a:pt x="9" y="26"/>
                        <a:pt x="9" y="26"/>
                        <a:pt x="9" y="26"/>
                      </a:cubicBezTo>
                      <a:cubicBezTo>
                        <a:pt x="9" y="0"/>
                        <a:pt x="9" y="0"/>
                        <a:pt x="9" y="0"/>
                      </a:cubicBezTo>
                      <a:cubicBezTo>
                        <a:pt x="3" y="0"/>
                        <a:pt x="0" y="0"/>
                        <a:pt x="0" y="6"/>
                      </a:cubicBezTo>
                      <a:cubicBezTo>
                        <a:pt x="0" y="8"/>
                        <a:pt x="0" y="8"/>
                        <a:pt x="0" y="8"/>
                      </a:cubicBezTo>
                      <a:lnTo>
                        <a:pt x="4" y="8"/>
                      </a:ln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60" name="495933997"/>
                <p:cNvSpPr>
                  <a:spLocks noChangeArrowheads="1"/>
                </p:cNvSpPr>
                <p:nvPr/>
              </p:nvSpPr>
              <p:spPr bwMode="auto">
                <a:xfrm>
                  <a:off x="7904342" y="5665161"/>
                  <a:ext cx="78959" cy="11272"/>
                </a:xfrm>
                <a:prstGeom prst="rect">
                  <a:avLst/>
                </a:prstGeom>
                <a:noFill/>
                <a:ln w="6350">
                  <a:solidFill>
                    <a:schemeClr val="bg1"/>
                  </a:solidFill>
                  <a:miter lim="800000"/>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61" name="347543686"/>
                <p:cNvSpPr>
                  <a:spLocks noChangeArrowheads="1"/>
                </p:cNvSpPr>
                <p:nvPr/>
              </p:nvSpPr>
              <p:spPr bwMode="auto">
                <a:xfrm>
                  <a:off x="7867600" y="5665161"/>
                  <a:ext cx="15635" cy="11272"/>
                </a:xfrm>
                <a:prstGeom prst="rect">
                  <a:avLst/>
                </a:prstGeom>
                <a:noFill/>
                <a:ln w="6350">
                  <a:solidFill>
                    <a:schemeClr val="bg1"/>
                  </a:solidFill>
                  <a:miter lim="800000"/>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67" name="441112256"/>
                <p:cNvSpPr>
                  <a:spLocks noChangeArrowheads="1"/>
                </p:cNvSpPr>
                <p:nvPr/>
              </p:nvSpPr>
              <p:spPr bwMode="auto">
                <a:xfrm>
                  <a:off x="7887926" y="5665161"/>
                  <a:ext cx="10945" cy="11272"/>
                </a:xfrm>
                <a:prstGeom prst="rect">
                  <a:avLst/>
                </a:prstGeom>
                <a:noFill/>
                <a:ln w="6350">
                  <a:solidFill>
                    <a:schemeClr val="bg1"/>
                  </a:solidFill>
                  <a:miter lim="800000"/>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sp>
              <p:nvSpPr>
                <p:cNvPr id="169" name="1032278185"/>
                <p:cNvSpPr>
                  <a:spLocks noEditPoints="1"/>
                </p:cNvSpPr>
                <p:nvPr/>
              </p:nvSpPr>
              <p:spPr bwMode="auto">
                <a:xfrm>
                  <a:off x="7830075" y="5579009"/>
                  <a:ext cx="189969" cy="107891"/>
                </a:xfrm>
                <a:custGeom>
                  <a:avLst/>
                  <a:gdLst>
                    <a:gd name="T0" fmla="*/ 0 w 36"/>
                    <a:gd name="T1" fmla="*/ 20 h 20"/>
                    <a:gd name="T2" fmla="*/ 35 w 36"/>
                    <a:gd name="T3" fmla="*/ 20 h 20"/>
                    <a:gd name="T4" fmla="*/ 0 w 36"/>
                    <a:gd name="T5" fmla="*/ 20 h 20"/>
                    <a:gd name="T6" fmla="*/ 31 w 36"/>
                    <a:gd name="T7" fmla="*/ 19 h 20"/>
                    <a:gd name="T8" fmla="*/ 6 w 36"/>
                    <a:gd name="T9" fmla="*/ 19 h 20"/>
                    <a:gd name="T10" fmla="*/ 6 w 36"/>
                    <a:gd name="T11" fmla="*/ 14 h 20"/>
                    <a:gd name="T12" fmla="*/ 31 w 36"/>
                    <a:gd name="T13" fmla="*/ 14 h 20"/>
                    <a:gd name="T14" fmla="*/ 31 w 36"/>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0">
                      <a:moveTo>
                        <a:pt x="0" y="20"/>
                      </a:moveTo>
                      <a:cubicBezTo>
                        <a:pt x="35" y="20"/>
                        <a:pt x="35" y="20"/>
                        <a:pt x="35" y="20"/>
                      </a:cubicBezTo>
                      <a:cubicBezTo>
                        <a:pt x="36" y="0"/>
                        <a:pt x="0" y="1"/>
                        <a:pt x="0" y="20"/>
                      </a:cubicBezTo>
                      <a:close/>
                      <a:moveTo>
                        <a:pt x="31" y="19"/>
                      </a:moveTo>
                      <a:cubicBezTo>
                        <a:pt x="6" y="19"/>
                        <a:pt x="6" y="19"/>
                        <a:pt x="6" y="19"/>
                      </a:cubicBezTo>
                      <a:cubicBezTo>
                        <a:pt x="6" y="14"/>
                        <a:pt x="6" y="14"/>
                        <a:pt x="6" y="14"/>
                      </a:cubicBezTo>
                      <a:cubicBezTo>
                        <a:pt x="31" y="14"/>
                        <a:pt x="31" y="14"/>
                        <a:pt x="31" y="14"/>
                      </a:cubicBezTo>
                      <a:lnTo>
                        <a:pt x="31" y="19"/>
                      </a:lnTo>
                      <a:close/>
                    </a:path>
                  </a:pathLst>
                </a:custGeom>
                <a:noFill/>
                <a:ln w="6350">
                  <a:solidFill>
                    <a:schemeClr val="bg1"/>
                  </a:solidFill>
                  <a:round/>
                  <a:headEnd/>
                  <a:tailEnd/>
                </a:ln>
              </p:spPr>
              <p:txBody>
                <a:bodyPr vert="horz" wrap="square" lIns="91437" tIns="45719" rIns="91437" bIns="45719" numCol="1" anchor="t" anchorCtr="0" compatLnSpc="1">
                  <a:prstTxWarp prst="textNoShape">
                    <a:avLst/>
                  </a:prstTxWarp>
                </a:bodyPr>
                <a:lstStyle/>
                <a:p>
                  <a:endParaRPr lang="zh-CN" altLang="en-US" sz="1799">
                    <a:solidFill>
                      <a:srgbClr val="3E3E3E"/>
                    </a:solidFill>
                    <a:latin typeface="微软雅黑" pitchFamily="34" charset="-122"/>
                    <a:ea typeface="微软雅黑" pitchFamily="34" charset="-122"/>
                  </a:endParaRPr>
                </a:p>
              </p:txBody>
            </p:sp>
          </p:grpSp>
        </p:grpSp>
      </p:grpSp>
      <p:sp>
        <p:nvSpPr>
          <p:cNvPr id="121" name="标题 1"/>
          <p:cNvSpPr txBox="1">
            <a:spLocks/>
          </p:cNvSpPr>
          <p:nvPr/>
        </p:nvSpPr>
        <p:spPr>
          <a:xfrm>
            <a:off x="360000" y="486000"/>
            <a:ext cx="11737723" cy="645647"/>
          </a:xfrm>
          <a:prstGeom prst="rect">
            <a:avLst/>
          </a:prstGeom>
        </p:spPr>
        <p:txBody>
          <a:bodyPr vert="horz" lIns="91461" tIns="45731" rIns="91461" bIns="45731" rtlCol="0" anchor="ctr">
            <a:noAutofit/>
          </a:bodyPr>
          <a:lstStyle>
            <a:defPPr>
              <a:defRPr lang="zh-CN"/>
            </a:defPPr>
            <a:lvl1pPr>
              <a:lnSpc>
                <a:spcPct val="90000"/>
              </a:lnSpc>
              <a:spcBef>
                <a:spcPct val="0"/>
              </a:spcBef>
              <a:buNone/>
              <a:defRPr sz="360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kumimoji="1" lang="zh-CN" altLang="en-US" b="1" dirty="0">
                <a:gradFill flip="none" rotWithShape="1">
                  <a:gsLst>
                    <a:gs pos="49000">
                      <a:srgbClr val="FFFFFF"/>
                    </a:gs>
                    <a:gs pos="100000">
                      <a:prstClr val="white">
                        <a:lumMod val="65000"/>
                      </a:prstClr>
                    </a:gs>
                  </a:gsLst>
                  <a:lin ang="5400000" scaled="1"/>
                  <a:tileRect/>
                </a:gradFill>
                <a:effectLst>
                  <a:outerShdw blurRad="38100" dist="38100" dir="2700000" algn="tl">
                    <a:srgbClr val="000000">
                      <a:alpha val="43137"/>
                    </a:srgbClr>
                  </a:outerShdw>
                </a:effectLst>
              </a:rPr>
              <a:t>以业务为驱动，分工合作，联合创新，推动数字化转型</a:t>
            </a:r>
          </a:p>
        </p:txBody>
      </p:sp>
      <p:sp>
        <p:nvSpPr>
          <p:cNvPr id="172" name="矩形 171"/>
          <p:cNvSpPr/>
          <p:nvPr/>
        </p:nvSpPr>
        <p:spPr>
          <a:xfrm>
            <a:off x="602375" y="4004139"/>
            <a:ext cx="5370046" cy="5527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5"/>
          <p:cNvSpPr/>
          <p:nvPr/>
        </p:nvSpPr>
        <p:spPr>
          <a:xfrm>
            <a:off x="5913837" y="4004139"/>
            <a:ext cx="5799654" cy="5527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直角三角形 176"/>
          <p:cNvSpPr/>
          <p:nvPr/>
        </p:nvSpPr>
        <p:spPr>
          <a:xfrm flipV="1">
            <a:off x="6189612" y="4004138"/>
            <a:ext cx="696578" cy="346717"/>
          </a:xfrm>
          <a:prstGeom prst="rtTriangle">
            <a:avLst/>
          </a:prstGeom>
          <a:solidFill>
            <a:srgbClr val="77D4F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8" name="组合 177"/>
          <p:cNvGrpSpPr/>
          <p:nvPr/>
        </p:nvGrpSpPr>
        <p:grpSpPr>
          <a:xfrm>
            <a:off x="6234130" y="4046255"/>
            <a:ext cx="254305" cy="117956"/>
            <a:chOff x="6162540" y="1590541"/>
            <a:chExt cx="276897" cy="244699"/>
          </a:xfrm>
        </p:grpSpPr>
        <p:grpSp>
          <p:nvGrpSpPr>
            <p:cNvPr id="278" name="组合 277"/>
            <p:cNvGrpSpPr/>
            <p:nvPr/>
          </p:nvGrpSpPr>
          <p:grpSpPr>
            <a:xfrm>
              <a:off x="6162540" y="1590541"/>
              <a:ext cx="276897" cy="103031"/>
              <a:chOff x="5299656" y="-103031"/>
              <a:chExt cx="347730" cy="103031"/>
            </a:xfrm>
          </p:grpSpPr>
          <p:sp>
            <p:nvSpPr>
              <p:cNvPr id="284" name="矩形 283"/>
              <p:cNvSpPr/>
              <p:nvPr/>
            </p:nvSpPr>
            <p:spPr>
              <a:xfrm>
                <a:off x="5299656" y="-103031"/>
                <a:ext cx="103031" cy="10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5" name="组合 284"/>
              <p:cNvGrpSpPr/>
              <p:nvPr/>
            </p:nvGrpSpPr>
            <p:grpSpPr>
              <a:xfrm>
                <a:off x="5454203" y="-103031"/>
                <a:ext cx="193183" cy="103031"/>
                <a:chOff x="5576552" y="-103031"/>
                <a:chExt cx="193183" cy="103031"/>
              </a:xfrm>
            </p:grpSpPr>
            <p:sp>
              <p:nvSpPr>
                <p:cNvPr id="286" name="矩形 285"/>
                <p:cNvSpPr/>
                <p:nvPr/>
              </p:nvSpPr>
              <p:spPr>
                <a:xfrm>
                  <a:off x="5576552" y="-103031"/>
                  <a:ext cx="193183"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6"/>
                <p:cNvSpPr/>
                <p:nvPr/>
              </p:nvSpPr>
              <p:spPr>
                <a:xfrm>
                  <a:off x="5576552" y="-36000"/>
                  <a:ext cx="193183"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9" name="组合 278"/>
            <p:cNvGrpSpPr/>
            <p:nvPr/>
          </p:nvGrpSpPr>
          <p:grpSpPr>
            <a:xfrm>
              <a:off x="6162540" y="1732209"/>
              <a:ext cx="276897" cy="103031"/>
              <a:chOff x="5299656" y="-103031"/>
              <a:chExt cx="347730" cy="103031"/>
            </a:xfrm>
          </p:grpSpPr>
          <p:sp>
            <p:nvSpPr>
              <p:cNvPr id="280" name="矩形 279"/>
              <p:cNvSpPr/>
              <p:nvPr/>
            </p:nvSpPr>
            <p:spPr>
              <a:xfrm>
                <a:off x="5299656" y="-103031"/>
                <a:ext cx="103031" cy="10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1" name="组合 280"/>
              <p:cNvGrpSpPr/>
              <p:nvPr/>
            </p:nvGrpSpPr>
            <p:grpSpPr>
              <a:xfrm>
                <a:off x="5454203" y="-103031"/>
                <a:ext cx="193183" cy="103031"/>
                <a:chOff x="5576552" y="-103031"/>
                <a:chExt cx="193183" cy="103031"/>
              </a:xfrm>
            </p:grpSpPr>
            <p:sp>
              <p:nvSpPr>
                <p:cNvPr id="282" name="矩形 281"/>
                <p:cNvSpPr/>
                <p:nvPr/>
              </p:nvSpPr>
              <p:spPr>
                <a:xfrm>
                  <a:off x="5576552" y="-103031"/>
                  <a:ext cx="193183"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2"/>
                <p:cNvSpPr/>
                <p:nvPr/>
              </p:nvSpPr>
              <p:spPr>
                <a:xfrm>
                  <a:off x="5576552" y="-36000"/>
                  <a:ext cx="193183"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179" name="直角三角形 178"/>
          <p:cNvSpPr/>
          <p:nvPr/>
        </p:nvSpPr>
        <p:spPr>
          <a:xfrm flipV="1">
            <a:off x="606234" y="4004138"/>
            <a:ext cx="696578" cy="346717"/>
          </a:xfrm>
          <a:prstGeom prst="rtTriangle">
            <a:avLst/>
          </a:prstGeom>
          <a:solidFill>
            <a:srgbClr val="77D4F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0" name="组合 179"/>
          <p:cNvGrpSpPr/>
          <p:nvPr/>
        </p:nvGrpSpPr>
        <p:grpSpPr>
          <a:xfrm>
            <a:off x="629676" y="4034899"/>
            <a:ext cx="319630" cy="113488"/>
            <a:chOff x="-1655181" y="2002420"/>
            <a:chExt cx="393540" cy="266218"/>
          </a:xfrm>
        </p:grpSpPr>
        <p:sp>
          <p:nvSpPr>
            <p:cNvPr id="275" name="矩形 274"/>
            <p:cNvSpPr/>
            <p:nvPr/>
          </p:nvSpPr>
          <p:spPr>
            <a:xfrm>
              <a:off x="-1504709" y="2002420"/>
              <a:ext cx="243068" cy="1620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5"/>
            <p:cNvSpPr/>
            <p:nvPr/>
          </p:nvSpPr>
          <p:spPr>
            <a:xfrm>
              <a:off x="-1562583" y="2060293"/>
              <a:ext cx="243068" cy="1620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6"/>
            <p:cNvSpPr/>
            <p:nvPr/>
          </p:nvSpPr>
          <p:spPr>
            <a:xfrm>
              <a:off x="-1655181" y="2106592"/>
              <a:ext cx="243068" cy="1620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2" name="矩形 181"/>
          <p:cNvSpPr/>
          <p:nvPr/>
        </p:nvSpPr>
        <p:spPr>
          <a:xfrm>
            <a:off x="2620280" y="3973379"/>
            <a:ext cx="1433618" cy="196295"/>
          </a:xfrm>
          <a:prstGeom prst="rect">
            <a:avLst/>
          </a:prstGeom>
        </p:spPr>
        <p:txBody>
          <a:bodyPr wrap="none">
            <a:spAutoFit/>
          </a:bodyPr>
          <a:lstStyle/>
          <a:p>
            <a:pPr algn="ctr">
              <a:lnSpc>
                <a:spcPct val="150000"/>
              </a:lnSpc>
              <a:defRPr/>
            </a:pPr>
            <a:r>
              <a:rPr lang="zh-CN" altLang="en-US" sz="1200" b="1" dirty="0">
                <a:solidFill>
                  <a:schemeClr val="bg1"/>
                </a:solidFill>
                <a:latin typeface="微软雅黑" pitchFamily="34" charset="-122"/>
                <a:ea typeface="微软雅黑" pitchFamily="34" charset="-122"/>
              </a:rPr>
              <a:t>校内师生综合服务</a:t>
            </a:r>
          </a:p>
        </p:txBody>
      </p:sp>
      <p:sp>
        <p:nvSpPr>
          <p:cNvPr id="183" name="矩形 182"/>
          <p:cNvSpPr/>
          <p:nvPr/>
        </p:nvSpPr>
        <p:spPr>
          <a:xfrm>
            <a:off x="382273" y="4095921"/>
            <a:ext cx="3738617" cy="502702"/>
          </a:xfrm>
          <a:prstGeom prst="rect">
            <a:avLst/>
          </a:prstGeom>
        </p:spPr>
        <p:txBody>
          <a:bodyPr wrap="square">
            <a:spAutoFit/>
          </a:bodyPr>
          <a:lstStyle/>
          <a:p>
            <a:pPr algn="ctr">
              <a:lnSpc>
                <a:spcPts val="1600"/>
              </a:lnSpc>
              <a:defRPr/>
            </a:pPr>
            <a:r>
              <a:rPr lang="zh-CN" altLang="en-US" sz="1000" b="1" dirty="0">
                <a:solidFill>
                  <a:schemeClr val="bg1"/>
                </a:solidFill>
                <a:latin typeface="微软雅黑" pitchFamily="34" charset="-122"/>
                <a:ea typeface="微软雅黑" pitchFamily="34" charset="-122"/>
              </a:rPr>
              <a:t>应用服务</a:t>
            </a:r>
            <a:r>
              <a:rPr lang="en-US" altLang="zh-CN" sz="1000" b="1" dirty="0">
                <a:solidFill>
                  <a:schemeClr val="bg1"/>
                </a:solidFill>
                <a:latin typeface="微软雅黑" pitchFamily="34" charset="-122"/>
                <a:ea typeface="微软雅黑" pitchFamily="34" charset="-122"/>
              </a:rPr>
              <a:t>-</a:t>
            </a:r>
            <a:r>
              <a:rPr lang="zh-CN" altLang="en-US" sz="1000" b="1" dirty="0">
                <a:solidFill>
                  <a:schemeClr val="bg1"/>
                </a:solidFill>
                <a:latin typeface="微软雅黑" pitchFamily="34" charset="-122"/>
                <a:ea typeface="微软雅黑" pitchFamily="34" charset="-122"/>
              </a:rPr>
              <a:t>金智</a:t>
            </a:r>
          </a:p>
          <a:p>
            <a:pPr algn="ctr">
              <a:lnSpc>
                <a:spcPts val="1600"/>
              </a:lnSpc>
              <a:defRPr/>
            </a:pPr>
            <a:r>
              <a:rPr lang="zh-CN" altLang="en-US" sz="1000" dirty="0">
                <a:solidFill>
                  <a:schemeClr val="bg1"/>
                </a:solidFill>
                <a:latin typeface="微软雅黑" pitchFamily="34" charset="-122"/>
                <a:ea typeface="微软雅黑" pitchFamily="34" charset="-122"/>
              </a:rPr>
              <a:t>奖学金服务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四六级</a:t>
            </a:r>
            <a:r>
              <a:rPr lang="zh-CN" altLang="en-US" sz="1000" dirty="0" smtClean="0">
                <a:solidFill>
                  <a:schemeClr val="bg1"/>
                </a:solidFill>
                <a:latin typeface="微软雅黑" pitchFamily="34" charset="-122"/>
                <a:ea typeface="微软雅黑" pitchFamily="34" charset="-122"/>
              </a:rPr>
              <a:t>服务成绩服务 </a:t>
            </a:r>
            <a:r>
              <a:rPr lang="en-US" altLang="zh-CN" sz="1000" dirty="0" smtClean="0">
                <a:solidFill>
                  <a:schemeClr val="bg1"/>
                </a:solidFill>
                <a:latin typeface="微软雅黑" pitchFamily="34" charset="-122"/>
                <a:ea typeface="微软雅黑" pitchFamily="34" charset="-122"/>
              </a:rPr>
              <a:t>| </a:t>
            </a:r>
            <a:r>
              <a:rPr lang="zh-CN" altLang="en-US" sz="1000" dirty="0" smtClean="0">
                <a:solidFill>
                  <a:schemeClr val="bg1"/>
                </a:solidFill>
                <a:latin typeface="微软雅黑" pitchFamily="34" charset="-122"/>
                <a:ea typeface="微软雅黑" pitchFamily="34" charset="-122"/>
              </a:rPr>
              <a:t>信息填报服务 </a:t>
            </a:r>
            <a:endParaRPr lang="zh-CN" altLang="en-US" sz="1000" dirty="0">
              <a:solidFill>
                <a:schemeClr val="bg1"/>
              </a:solidFill>
              <a:latin typeface="微软雅黑" pitchFamily="34" charset="-122"/>
              <a:ea typeface="微软雅黑" pitchFamily="34" charset="-122"/>
            </a:endParaRPr>
          </a:p>
        </p:txBody>
      </p:sp>
      <p:sp>
        <p:nvSpPr>
          <p:cNvPr id="184" name="矩形 183"/>
          <p:cNvSpPr/>
          <p:nvPr/>
        </p:nvSpPr>
        <p:spPr>
          <a:xfrm>
            <a:off x="3474469" y="4145300"/>
            <a:ext cx="2575517" cy="376233"/>
          </a:xfrm>
          <a:prstGeom prst="rect">
            <a:avLst/>
          </a:prstGeom>
        </p:spPr>
        <p:txBody>
          <a:bodyPr wrap="square">
            <a:spAutoFit/>
          </a:bodyPr>
          <a:lstStyle/>
          <a:p>
            <a:pPr algn="ctr">
              <a:lnSpc>
                <a:spcPts val="1600"/>
              </a:lnSpc>
              <a:defRPr/>
            </a:pPr>
            <a:r>
              <a:rPr lang="zh-CN" altLang="en-US" sz="1000" b="1" dirty="0">
                <a:solidFill>
                  <a:schemeClr val="bg1"/>
                </a:solidFill>
                <a:latin typeface="微软雅黑" pitchFamily="34" charset="-122"/>
                <a:ea typeface="微软雅黑" pitchFamily="34" charset="-122"/>
              </a:rPr>
              <a:t>应用服务</a:t>
            </a:r>
            <a:r>
              <a:rPr lang="en-US" altLang="zh-CN" sz="1000" b="1" dirty="0">
                <a:solidFill>
                  <a:schemeClr val="bg1"/>
                </a:solidFill>
                <a:latin typeface="微软雅黑" pitchFamily="34" charset="-122"/>
                <a:ea typeface="微软雅黑" pitchFamily="34" charset="-122"/>
              </a:rPr>
              <a:t>-</a:t>
            </a:r>
            <a:r>
              <a:rPr lang="zh-CN" altLang="en-US" sz="1000" b="1" dirty="0">
                <a:solidFill>
                  <a:schemeClr val="bg1"/>
                </a:solidFill>
                <a:latin typeface="微软雅黑" pitchFamily="34" charset="-122"/>
                <a:ea typeface="微软雅黑" pitchFamily="34" charset="-122"/>
              </a:rPr>
              <a:t>第三方</a:t>
            </a:r>
          </a:p>
          <a:p>
            <a:pPr algn="ctr">
              <a:lnSpc>
                <a:spcPts val="1600"/>
              </a:lnSpc>
              <a:defRPr/>
            </a:pPr>
            <a:r>
              <a:rPr lang="zh-CN" altLang="en-US" sz="1000" dirty="0">
                <a:solidFill>
                  <a:schemeClr val="bg1"/>
                </a:solidFill>
                <a:latin typeface="微软雅黑" pitchFamily="34" charset="-122"/>
                <a:ea typeface="微软雅黑" pitchFamily="34" charset="-122"/>
              </a:rPr>
              <a:t>科研项目申请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工资查询 </a:t>
            </a:r>
            <a:r>
              <a:rPr lang="en-US" altLang="zh-CN" sz="1000" dirty="0">
                <a:solidFill>
                  <a:schemeClr val="bg1"/>
                </a:solidFill>
                <a:latin typeface="微软雅黑" pitchFamily="34" charset="-122"/>
                <a:ea typeface="微软雅黑" pitchFamily="34" charset="-122"/>
              </a:rPr>
              <a:t> </a:t>
            </a:r>
          </a:p>
          <a:p>
            <a:pPr algn="ctr">
              <a:lnSpc>
                <a:spcPts val="1600"/>
              </a:lnSpc>
              <a:defRPr/>
            </a:pPr>
            <a:r>
              <a:rPr lang="zh-CN" altLang="en-US" sz="1000" dirty="0">
                <a:solidFill>
                  <a:schemeClr val="bg1"/>
                </a:solidFill>
                <a:latin typeface="微软雅黑" pitchFamily="34" charset="-122"/>
                <a:ea typeface="微软雅黑" pitchFamily="34" charset="-122"/>
              </a:rPr>
              <a:t>资产登记 </a:t>
            </a:r>
          </a:p>
        </p:txBody>
      </p:sp>
      <p:cxnSp>
        <p:nvCxnSpPr>
          <p:cNvPr id="186" name="直接连接符 30"/>
          <p:cNvCxnSpPr/>
          <p:nvPr/>
        </p:nvCxnSpPr>
        <p:spPr bwMode="auto">
          <a:xfrm>
            <a:off x="3984664" y="4209024"/>
            <a:ext cx="0" cy="347856"/>
          </a:xfrm>
          <a:prstGeom prst="line">
            <a:avLst/>
          </a:prstGeom>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187" name="矩形 186"/>
          <p:cNvSpPr/>
          <p:nvPr/>
        </p:nvSpPr>
        <p:spPr>
          <a:xfrm>
            <a:off x="8245842" y="3941549"/>
            <a:ext cx="1277790" cy="178949"/>
          </a:xfrm>
          <a:prstGeom prst="rect">
            <a:avLst/>
          </a:prstGeom>
        </p:spPr>
        <p:txBody>
          <a:bodyPr wrap="none">
            <a:spAutoFit/>
          </a:bodyPr>
          <a:lstStyle/>
          <a:p>
            <a:pPr algn="ctr">
              <a:lnSpc>
                <a:spcPct val="150000"/>
              </a:lnSpc>
              <a:defRPr/>
            </a:pPr>
            <a:r>
              <a:rPr lang="zh-CN" altLang="en-US" sz="1200" b="1" dirty="0">
                <a:solidFill>
                  <a:schemeClr val="bg1"/>
                </a:solidFill>
                <a:latin typeface="微软雅黑" pitchFamily="34" charset="-122"/>
                <a:ea typeface="微软雅黑" pitchFamily="34" charset="-122"/>
              </a:rPr>
              <a:t>校外服务应用池</a:t>
            </a:r>
          </a:p>
        </p:txBody>
      </p:sp>
      <p:sp>
        <p:nvSpPr>
          <p:cNvPr id="188" name="矩形 187"/>
          <p:cNvSpPr/>
          <p:nvPr/>
        </p:nvSpPr>
        <p:spPr>
          <a:xfrm>
            <a:off x="6007975" y="4145104"/>
            <a:ext cx="5632091" cy="376233"/>
          </a:xfrm>
          <a:prstGeom prst="rect">
            <a:avLst/>
          </a:prstGeom>
        </p:spPr>
        <p:txBody>
          <a:bodyPr wrap="square">
            <a:spAutoFit/>
          </a:bodyPr>
          <a:lstStyle/>
          <a:p>
            <a:pPr algn="ctr">
              <a:lnSpc>
                <a:spcPts val="1600"/>
              </a:lnSpc>
              <a:defRPr/>
            </a:pPr>
            <a:r>
              <a:rPr lang="zh-CN" altLang="en-US" sz="1000" b="1" dirty="0">
                <a:solidFill>
                  <a:schemeClr val="bg1"/>
                </a:solidFill>
                <a:latin typeface="微软雅黑" pitchFamily="34" charset="-122"/>
                <a:ea typeface="微软雅黑" pitchFamily="34" charset="-122"/>
              </a:rPr>
              <a:t>应用服务</a:t>
            </a:r>
            <a:r>
              <a:rPr lang="en-US" altLang="zh-CN" sz="1000" b="1" dirty="0">
                <a:solidFill>
                  <a:schemeClr val="bg1"/>
                </a:solidFill>
                <a:latin typeface="微软雅黑" pitchFamily="34" charset="-122"/>
                <a:ea typeface="微软雅黑" pitchFamily="34" charset="-122"/>
              </a:rPr>
              <a:t>-</a:t>
            </a:r>
            <a:r>
              <a:rPr lang="zh-CN" altLang="en-US" sz="1000" b="1" dirty="0">
                <a:solidFill>
                  <a:schemeClr val="bg1"/>
                </a:solidFill>
                <a:latin typeface="微软雅黑" pitchFamily="34" charset="-122"/>
                <a:ea typeface="微软雅黑" pitchFamily="34" charset="-122"/>
              </a:rPr>
              <a:t>金智</a:t>
            </a:r>
          </a:p>
          <a:p>
            <a:pPr algn="ctr">
              <a:lnSpc>
                <a:spcPts val="1600"/>
              </a:lnSpc>
              <a:defRPr/>
            </a:pPr>
            <a:r>
              <a:rPr lang="zh-CN" altLang="en-US" sz="1000" dirty="0">
                <a:solidFill>
                  <a:schemeClr val="bg1"/>
                </a:solidFill>
                <a:latin typeface="微软雅黑" pitchFamily="34" charset="-122"/>
                <a:ea typeface="微软雅黑" pitchFamily="34" charset="-122"/>
              </a:rPr>
              <a:t>心理评测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就业推荐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外卖服务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职业规划 </a:t>
            </a:r>
            <a:r>
              <a:rPr lang="en-US" altLang="zh-CN" sz="1000" dirty="0">
                <a:solidFill>
                  <a:schemeClr val="bg1"/>
                </a:solidFill>
                <a:latin typeface="微软雅黑" pitchFamily="34" charset="-122"/>
                <a:ea typeface="微软雅黑" pitchFamily="34" charset="-122"/>
              </a:rPr>
              <a:t> </a:t>
            </a:r>
          </a:p>
          <a:p>
            <a:pPr algn="ctr">
              <a:lnSpc>
                <a:spcPts val="1600"/>
              </a:lnSpc>
              <a:defRPr/>
            </a:pPr>
            <a:r>
              <a:rPr lang="zh-CN" altLang="en-US" sz="1000" dirty="0">
                <a:solidFill>
                  <a:schemeClr val="bg1"/>
                </a:solidFill>
                <a:latin typeface="微软雅黑" pitchFamily="34" charset="-122"/>
                <a:ea typeface="微软雅黑" pitchFamily="34" charset="-122"/>
              </a:rPr>
              <a:t>兼职实习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课程学习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出行服务</a:t>
            </a:r>
          </a:p>
        </p:txBody>
      </p:sp>
      <p:cxnSp>
        <p:nvCxnSpPr>
          <p:cNvPr id="189" name="直接连接符 36"/>
          <p:cNvCxnSpPr/>
          <p:nvPr/>
        </p:nvCxnSpPr>
        <p:spPr bwMode="auto">
          <a:xfrm>
            <a:off x="6178764" y="4184199"/>
            <a:ext cx="0" cy="347856"/>
          </a:xfrm>
          <a:prstGeom prst="line">
            <a:avLst/>
          </a:prstGeom>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190" name="矩形 189"/>
          <p:cNvSpPr/>
          <p:nvPr/>
        </p:nvSpPr>
        <p:spPr>
          <a:xfrm>
            <a:off x="540921" y="4611369"/>
            <a:ext cx="1840518" cy="100506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zh-CN" altLang="en-US" sz="1600" b="1" dirty="0">
                <a:solidFill>
                  <a:schemeClr val="bg1"/>
                </a:solidFill>
                <a:latin typeface="黑体" panose="02010609060101010101" pitchFamily="49" charset="-122"/>
                <a:ea typeface="黑体" panose="02010609060101010101" pitchFamily="49" charset="-122"/>
              </a:rPr>
              <a:t>开发服务</a:t>
            </a:r>
          </a:p>
        </p:txBody>
      </p:sp>
      <p:grpSp>
        <p:nvGrpSpPr>
          <p:cNvPr id="191" name="组合 51"/>
          <p:cNvGrpSpPr/>
          <p:nvPr/>
        </p:nvGrpSpPr>
        <p:grpSpPr>
          <a:xfrm>
            <a:off x="605718" y="4852516"/>
            <a:ext cx="1730256" cy="706625"/>
            <a:chOff x="1979517" y="3924742"/>
            <a:chExt cx="1365571" cy="1552575"/>
          </a:xfrm>
        </p:grpSpPr>
        <p:pic>
          <p:nvPicPr>
            <p:cNvPr id="272" name="图片 2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517" y="4121270"/>
              <a:ext cx="1356047" cy="1356047"/>
            </a:xfrm>
            <a:prstGeom prst="rect">
              <a:avLst/>
            </a:prstGeom>
          </p:spPr>
        </p:pic>
        <p:sp>
          <p:nvSpPr>
            <p:cNvPr id="273" name="矩形 272"/>
            <p:cNvSpPr/>
            <p:nvPr/>
          </p:nvSpPr>
          <p:spPr>
            <a:xfrm>
              <a:off x="1993544" y="4376446"/>
              <a:ext cx="1351544" cy="615193"/>
            </a:xfrm>
            <a:prstGeom prst="rect">
              <a:avLst/>
            </a:prstGeom>
          </p:spPr>
          <p:txBody>
            <a:bodyPr wrap="square">
              <a:spAutoFit/>
            </a:bodyPr>
            <a:lstStyle/>
            <a:p>
              <a:pPr algn="ctr">
                <a:lnSpc>
                  <a:spcPct val="150000"/>
                </a:lnSpc>
                <a:defRPr/>
              </a:pPr>
              <a:r>
                <a:rPr lang="zh-CN" altLang="en-US" sz="1000" dirty="0">
                  <a:solidFill>
                    <a:schemeClr val="bg1"/>
                  </a:solidFill>
                  <a:latin typeface="微软雅黑" pitchFamily="34" charset="-122"/>
                  <a:ea typeface="微软雅黑" pitchFamily="34" charset="-122"/>
                </a:rPr>
                <a:t>提供业务建模、表单、流程的快速业务开发平台</a:t>
              </a:r>
            </a:p>
          </p:txBody>
        </p:sp>
        <p:sp>
          <p:nvSpPr>
            <p:cNvPr id="274" name="矩形 273"/>
            <p:cNvSpPr/>
            <p:nvPr/>
          </p:nvSpPr>
          <p:spPr>
            <a:xfrm>
              <a:off x="2399815" y="3924742"/>
              <a:ext cx="639519" cy="393182"/>
            </a:xfrm>
            <a:prstGeom prst="rect">
              <a:avLst/>
            </a:prstGeom>
          </p:spPr>
          <p:txBody>
            <a:bodyPr wrap="none">
              <a:spAutoFit/>
            </a:bodyPr>
            <a:lstStyle/>
            <a:p>
              <a:pPr algn="r">
                <a:lnSpc>
                  <a:spcPct val="150000"/>
                </a:lnSpc>
                <a:defRPr/>
              </a:pPr>
              <a:r>
                <a:rPr lang="zh-CN" altLang="en-US" sz="1200" b="1" dirty="0">
                  <a:solidFill>
                    <a:schemeClr val="bg1"/>
                  </a:solidFill>
                  <a:latin typeface="微软雅黑" pitchFamily="34" charset="-122"/>
                  <a:ea typeface="微软雅黑" pitchFamily="34" charset="-122"/>
                </a:rPr>
                <a:t>开发平台</a:t>
              </a:r>
              <a:endParaRPr lang="en-US" altLang="zh-CN" sz="1200" b="1" dirty="0">
                <a:solidFill>
                  <a:schemeClr val="bg1"/>
                </a:solidFill>
                <a:latin typeface="微软雅黑" pitchFamily="34" charset="-122"/>
                <a:ea typeface="微软雅黑" pitchFamily="34" charset="-122"/>
              </a:endParaRPr>
            </a:p>
          </p:txBody>
        </p:sp>
      </p:grpSp>
      <p:cxnSp>
        <p:nvCxnSpPr>
          <p:cNvPr id="192" name="直接连接符 49"/>
          <p:cNvCxnSpPr/>
          <p:nvPr/>
        </p:nvCxnSpPr>
        <p:spPr>
          <a:xfrm>
            <a:off x="610726" y="4933346"/>
            <a:ext cx="17095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3" name="矩形 192"/>
          <p:cNvSpPr/>
          <p:nvPr/>
        </p:nvSpPr>
        <p:spPr>
          <a:xfrm>
            <a:off x="9961212" y="4586593"/>
            <a:ext cx="1710888" cy="1543298"/>
          </a:xfrm>
          <a:prstGeom prst="rect">
            <a:avLst/>
          </a:prstGeom>
          <a:solidFill>
            <a:srgbClr val="008C69"/>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zh-CN" altLang="en-US" sz="1600" b="1" dirty="0">
                <a:solidFill>
                  <a:schemeClr val="bg1"/>
                </a:solidFill>
                <a:latin typeface="黑体" panose="02010609060101010101" pitchFamily="49" charset="-122"/>
                <a:ea typeface="黑体" panose="02010609060101010101" pitchFamily="49" charset="-122"/>
              </a:rPr>
              <a:t>运营服务</a:t>
            </a:r>
          </a:p>
        </p:txBody>
      </p:sp>
      <p:grpSp>
        <p:nvGrpSpPr>
          <p:cNvPr id="194" name="组合 63"/>
          <p:cNvGrpSpPr/>
          <p:nvPr/>
        </p:nvGrpSpPr>
        <p:grpSpPr>
          <a:xfrm>
            <a:off x="9987031" y="4838355"/>
            <a:ext cx="1739842" cy="784545"/>
            <a:chOff x="1972337" y="3924744"/>
            <a:chExt cx="1373136" cy="1526018"/>
          </a:xfrm>
        </p:grpSpPr>
        <p:pic>
          <p:nvPicPr>
            <p:cNvPr id="269" name="图片 2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2337" y="4099218"/>
              <a:ext cx="1343935" cy="1351544"/>
            </a:xfrm>
            <a:prstGeom prst="rect">
              <a:avLst/>
            </a:prstGeom>
          </p:spPr>
        </p:pic>
        <p:sp>
          <p:nvSpPr>
            <p:cNvPr id="270" name="矩形 269"/>
            <p:cNvSpPr/>
            <p:nvPr/>
          </p:nvSpPr>
          <p:spPr>
            <a:xfrm>
              <a:off x="1993929" y="4268981"/>
              <a:ext cx="1351544" cy="1134571"/>
            </a:xfrm>
            <a:prstGeom prst="rect">
              <a:avLst/>
            </a:prstGeom>
          </p:spPr>
          <p:txBody>
            <a:bodyPr wrap="square">
              <a:spAutoFit/>
            </a:bodyPr>
            <a:lstStyle/>
            <a:p>
              <a:pPr algn="ctr">
                <a:lnSpc>
                  <a:spcPts val="1600"/>
                </a:lnSpc>
                <a:defRPr/>
              </a:pPr>
              <a:r>
                <a:rPr lang="zh-CN" altLang="en-US" sz="1000" dirty="0">
                  <a:solidFill>
                    <a:schemeClr val="bg1"/>
                  </a:solidFill>
                  <a:latin typeface="微软雅黑" pitchFamily="34" charset="-122"/>
                  <a:ea typeface="微软雅黑" pitchFamily="34" charset="-122"/>
                </a:rPr>
                <a:t>硬件数据监控</a:t>
              </a:r>
            </a:p>
            <a:p>
              <a:pPr algn="ctr">
                <a:lnSpc>
                  <a:spcPts val="1600"/>
                </a:lnSpc>
                <a:defRPr/>
              </a:pPr>
              <a:r>
                <a:rPr lang="zh-CN" altLang="en-US" sz="1000" dirty="0">
                  <a:solidFill>
                    <a:schemeClr val="bg1"/>
                  </a:solidFill>
                  <a:latin typeface="微软雅黑" pitchFamily="34" charset="-122"/>
                  <a:ea typeface="微软雅黑" pitchFamily="34" charset="-122"/>
                </a:rPr>
                <a:t>应用容器监控</a:t>
              </a:r>
            </a:p>
            <a:p>
              <a:pPr algn="ctr">
                <a:lnSpc>
                  <a:spcPts val="1600"/>
                </a:lnSpc>
                <a:defRPr/>
              </a:pPr>
              <a:r>
                <a:rPr lang="zh-CN" altLang="en-US" sz="1000" dirty="0">
                  <a:solidFill>
                    <a:schemeClr val="bg1"/>
                  </a:solidFill>
                  <a:latin typeface="微软雅黑" pitchFamily="34" charset="-122"/>
                  <a:ea typeface="微软雅黑" pitchFamily="34" charset="-122"/>
                </a:rPr>
                <a:t>用户行为数据</a:t>
              </a:r>
            </a:p>
            <a:p>
              <a:pPr algn="ctr">
                <a:lnSpc>
                  <a:spcPts val="1600"/>
                </a:lnSpc>
                <a:defRPr/>
              </a:pPr>
              <a:r>
                <a:rPr lang="zh-CN" altLang="en-US" sz="1000" dirty="0">
                  <a:solidFill>
                    <a:schemeClr val="bg1"/>
                  </a:solidFill>
                  <a:latin typeface="微软雅黑" pitchFamily="34" charset="-122"/>
                  <a:ea typeface="微软雅黑" pitchFamily="34" charset="-122"/>
                </a:rPr>
                <a:t>流程分析数据</a:t>
              </a:r>
            </a:p>
            <a:p>
              <a:pPr algn="ctr">
                <a:lnSpc>
                  <a:spcPts val="1600"/>
                </a:lnSpc>
                <a:defRPr/>
              </a:pPr>
              <a:r>
                <a:rPr lang="zh-CN" altLang="en-US" sz="1000" dirty="0">
                  <a:solidFill>
                    <a:schemeClr val="bg1"/>
                  </a:solidFill>
                  <a:latin typeface="微软雅黑" pitchFamily="34" charset="-122"/>
                  <a:ea typeface="微软雅黑" pitchFamily="34" charset="-122"/>
                </a:rPr>
                <a:t>应用云心数据</a:t>
              </a:r>
            </a:p>
          </p:txBody>
        </p:sp>
        <p:sp>
          <p:nvSpPr>
            <p:cNvPr id="271" name="矩形 270"/>
            <p:cNvSpPr/>
            <p:nvPr/>
          </p:nvSpPr>
          <p:spPr>
            <a:xfrm>
              <a:off x="2214752" y="3924744"/>
              <a:ext cx="885487" cy="348074"/>
            </a:xfrm>
            <a:prstGeom prst="rect">
              <a:avLst/>
            </a:prstGeom>
          </p:spPr>
          <p:txBody>
            <a:bodyPr wrap="none">
              <a:spAutoFit/>
            </a:bodyPr>
            <a:lstStyle/>
            <a:p>
              <a:pPr algn="r">
                <a:lnSpc>
                  <a:spcPct val="150000"/>
                </a:lnSpc>
                <a:defRPr/>
              </a:pPr>
              <a:r>
                <a:rPr lang="zh-CN" altLang="en-US" sz="1200" b="1" dirty="0">
                  <a:solidFill>
                    <a:schemeClr val="bg1"/>
                  </a:solidFill>
                  <a:latin typeface="微软雅黑" pitchFamily="34" charset="-122"/>
                  <a:ea typeface="微软雅黑" pitchFamily="34" charset="-122"/>
                </a:rPr>
                <a:t>运营监控平台</a:t>
              </a:r>
            </a:p>
          </p:txBody>
        </p:sp>
      </p:grpSp>
      <p:cxnSp>
        <p:nvCxnSpPr>
          <p:cNvPr id="196" name="直接连接符 61"/>
          <p:cNvCxnSpPr/>
          <p:nvPr/>
        </p:nvCxnSpPr>
        <p:spPr>
          <a:xfrm>
            <a:off x="10015395" y="4899703"/>
            <a:ext cx="17095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7" name="矩形 196"/>
          <p:cNvSpPr/>
          <p:nvPr/>
        </p:nvSpPr>
        <p:spPr>
          <a:xfrm>
            <a:off x="2367499" y="5468865"/>
            <a:ext cx="7596632" cy="194316"/>
          </a:xfrm>
          <a:prstGeom prst="rect">
            <a:avLst/>
          </a:prstGeom>
          <a:solidFill>
            <a:srgbClr val="52B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8" name="图片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9095" y="4793896"/>
            <a:ext cx="7600303" cy="676019"/>
          </a:xfrm>
          <a:prstGeom prst="rect">
            <a:avLst/>
          </a:prstGeom>
          <a:solidFill>
            <a:srgbClr val="108BAE"/>
          </a:solidFill>
          <a:ln>
            <a:noFill/>
          </a:ln>
          <a:effectLst/>
        </p:spPr>
      </p:pic>
      <p:sp>
        <p:nvSpPr>
          <p:cNvPr id="199" name="矩形 198"/>
          <p:cNvSpPr/>
          <p:nvPr/>
        </p:nvSpPr>
        <p:spPr>
          <a:xfrm>
            <a:off x="2367500" y="5316124"/>
            <a:ext cx="2386348" cy="759182"/>
          </a:xfrm>
          <a:prstGeom prst="rect">
            <a:avLst/>
          </a:prstGeom>
        </p:spPr>
        <p:txBody>
          <a:bodyPr wrap="square">
            <a:spAutoFit/>
          </a:bodyPr>
          <a:lstStyle/>
          <a:p>
            <a:pPr algn="ctr">
              <a:defRPr/>
            </a:pPr>
            <a:r>
              <a:rPr lang="zh-CN" altLang="en-US" sz="1000" b="1" dirty="0">
                <a:solidFill>
                  <a:schemeClr val="bg1"/>
                </a:solidFill>
                <a:latin typeface="微软雅黑" pitchFamily="34" charset="-122"/>
                <a:ea typeface="微软雅黑" pitchFamily="34" charset="-122"/>
              </a:rPr>
              <a:t>业务流程管控</a:t>
            </a:r>
            <a:endParaRPr lang="en-US" altLang="zh-CN" sz="1000" b="1" dirty="0">
              <a:solidFill>
                <a:schemeClr val="bg1"/>
              </a:solidFill>
              <a:latin typeface="微软雅黑" pitchFamily="34" charset="-122"/>
              <a:ea typeface="微软雅黑" pitchFamily="34" charset="-122"/>
            </a:endParaRPr>
          </a:p>
          <a:p>
            <a:pPr algn="ctr">
              <a:defRPr/>
            </a:pPr>
            <a:r>
              <a:rPr lang="zh-CN" altLang="en-US" sz="1000" dirty="0">
                <a:solidFill>
                  <a:schemeClr val="bg1"/>
                </a:solidFill>
                <a:latin typeface="微软雅黑" pitchFamily="34" charset="-122"/>
                <a:ea typeface="微软雅黑" pitchFamily="34" charset="-122"/>
              </a:rPr>
              <a:t>任务管理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流程监控 </a:t>
            </a:r>
            <a:endParaRPr lang="en-US" altLang="zh-CN" sz="1000" dirty="0">
              <a:solidFill>
                <a:schemeClr val="bg1"/>
              </a:solidFill>
              <a:latin typeface="微软雅黑" pitchFamily="34" charset="-122"/>
              <a:ea typeface="微软雅黑" pitchFamily="34" charset="-122"/>
            </a:endParaRPr>
          </a:p>
          <a:p>
            <a:pPr algn="ctr">
              <a:defRPr/>
            </a:pPr>
            <a:r>
              <a:rPr lang="zh-CN" altLang="en-US" sz="1000" dirty="0">
                <a:solidFill>
                  <a:schemeClr val="bg1"/>
                </a:solidFill>
                <a:latin typeface="微软雅黑" pitchFamily="34" charset="-122"/>
                <a:ea typeface="微软雅黑" pitchFamily="34" charset="-122"/>
              </a:rPr>
              <a:t>流程分析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流程归档</a:t>
            </a:r>
          </a:p>
          <a:p>
            <a:pPr algn="ctr">
              <a:lnSpc>
                <a:spcPts val="1600"/>
              </a:lnSpc>
              <a:defRPr/>
            </a:pPr>
            <a:endParaRPr lang="zh-CN" altLang="en-US" sz="1000" b="1" dirty="0">
              <a:solidFill>
                <a:schemeClr val="bg1"/>
              </a:solidFill>
              <a:latin typeface="微软雅黑" pitchFamily="34" charset="-122"/>
              <a:ea typeface="微软雅黑" pitchFamily="34" charset="-122"/>
            </a:endParaRPr>
          </a:p>
        </p:txBody>
      </p:sp>
      <p:sp>
        <p:nvSpPr>
          <p:cNvPr id="200" name="矩形 199"/>
          <p:cNvSpPr/>
          <p:nvPr/>
        </p:nvSpPr>
        <p:spPr>
          <a:xfrm>
            <a:off x="4791033" y="5317645"/>
            <a:ext cx="2617464" cy="400110"/>
          </a:xfrm>
          <a:prstGeom prst="rect">
            <a:avLst/>
          </a:prstGeom>
        </p:spPr>
        <p:txBody>
          <a:bodyPr wrap="square">
            <a:spAutoFit/>
          </a:bodyPr>
          <a:lstStyle/>
          <a:p>
            <a:pPr algn="ctr">
              <a:defRPr/>
            </a:pPr>
            <a:r>
              <a:rPr lang="zh-CN" altLang="en-US" sz="1000" b="1" dirty="0">
                <a:solidFill>
                  <a:schemeClr val="bg1"/>
                </a:solidFill>
                <a:latin typeface="微软雅黑" pitchFamily="34" charset="-122"/>
                <a:ea typeface="微软雅黑" pitchFamily="34" charset="-122"/>
              </a:rPr>
              <a:t>应用运营数据</a:t>
            </a:r>
            <a:endParaRPr lang="en-US" altLang="zh-CN" sz="1000" b="1" dirty="0">
              <a:solidFill>
                <a:schemeClr val="bg1"/>
              </a:solidFill>
              <a:latin typeface="微软雅黑" pitchFamily="34" charset="-122"/>
              <a:ea typeface="微软雅黑" pitchFamily="34" charset="-122"/>
            </a:endParaRPr>
          </a:p>
          <a:p>
            <a:pPr algn="ctr">
              <a:defRPr/>
            </a:pPr>
            <a:r>
              <a:rPr lang="zh-CN" altLang="en-US" sz="1000" dirty="0">
                <a:solidFill>
                  <a:schemeClr val="bg1"/>
                </a:solidFill>
                <a:latin typeface="微软雅黑" pitchFamily="34" charset="-122"/>
                <a:ea typeface="微软雅黑" pitchFamily="34" charset="-122"/>
              </a:rPr>
              <a:t>健  康  度 </a:t>
            </a:r>
            <a:r>
              <a:rPr lang="en-US" altLang="zh-CN" sz="1000" dirty="0">
                <a:solidFill>
                  <a:schemeClr val="bg1"/>
                </a:solidFill>
                <a:latin typeface="微软雅黑" pitchFamily="34" charset="-122"/>
                <a:ea typeface="微软雅黑" pitchFamily="34" charset="-122"/>
              </a:rPr>
              <a:t>| </a:t>
            </a:r>
            <a:r>
              <a:rPr lang="zh-CN" altLang="en-US" sz="1000" dirty="0" smtClean="0">
                <a:solidFill>
                  <a:schemeClr val="bg1"/>
                </a:solidFill>
                <a:latin typeface="微软雅黑" pitchFamily="34" charset="-122"/>
                <a:ea typeface="微软雅黑" pitchFamily="34" charset="-122"/>
              </a:rPr>
              <a:t>趋势分析行为</a:t>
            </a:r>
            <a:r>
              <a:rPr lang="zh-CN" altLang="en-US" sz="1000" dirty="0">
                <a:solidFill>
                  <a:schemeClr val="bg1"/>
                </a:solidFill>
                <a:latin typeface="微软雅黑" pitchFamily="34" charset="-122"/>
                <a:ea typeface="微软雅黑" pitchFamily="34" charset="-122"/>
              </a:rPr>
              <a:t>分析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异常分析</a:t>
            </a:r>
          </a:p>
        </p:txBody>
      </p:sp>
      <p:sp>
        <p:nvSpPr>
          <p:cNvPr id="201" name="矩形 200"/>
          <p:cNvSpPr/>
          <p:nvPr/>
        </p:nvSpPr>
        <p:spPr>
          <a:xfrm>
            <a:off x="7476873" y="5319439"/>
            <a:ext cx="2492525" cy="805349"/>
          </a:xfrm>
          <a:prstGeom prst="rect">
            <a:avLst/>
          </a:prstGeom>
        </p:spPr>
        <p:txBody>
          <a:bodyPr wrap="square">
            <a:spAutoFit/>
          </a:bodyPr>
          <a:lstStyle/>
          <a:p>
            <a:pPr algn="ctr">
              <a:defRPr/>
            </a:pPr>
            <a:r>
              <a:rPr lang="zh-CN" altLang="en-US" sz="1000" b="1" dirty="0">
                <a:solidFill>
                  <a:schemeClr val="bg1"/>
                </a:solidFill>
                <a:latin typeface="微软雅黑" pitchFamily="34" charset="-122"/>
                <a:ea typeface="微软雅黑" pitchFamily="34" charset="-122"/>
              </a:rPr>
              <a:t>应用管理</a:t>
            </a:r>
            <a:endParaRPr lang="en-US" altLang="zh-CN" sz="1000" b="1" dirty="0">
              <a:solidFill>
                <a:schemeClr val="bg1"/>
              </a:solidFill>
              <a:latin typeface="微软雅黑" pitchFamily="34" charset="-122"/>
              <a:ea typeface="微软雅黑" pitchFamily="34" charset="-122"/>
            </a:endParaRPr>
          </a:p>
          <a:p>
            <a:pPr algn="ctr">
              <a:defRPr/>
            </a:pPr>
            <a:r>
              <a:rPr lang="zh-CN" altLang="en-US" sz="1000" dirty="0">
                <a:solidFill>
                  <a:schemeClr val="bg1"/>
                </a:solidFill>
                <a:latin typeface="微软雅黑" pitchFamily="34" charset="-122"/>
                <a:ea typeface="微软雅黑" pitchFamily="34" charset="-122"/>
              </a:rPr>
              <a:t>应用集成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应用注册</a:t>
            </a:r>
            <a:endParaRPr lang="en-US" altLang="zh-CN" sz="1000" dirty="0">
              <a:solidFill>
                <a:schemeClr val="bg1"/>
              </a:solidFill>
              <a:latin typeface="微软雅黑" pitchFamily="34" charset="-122"/>
              <a:ea typeface="微软雅黑" pitchFamily="34" charset="-122"/>
            </a:endParaRPr>
          </a:p>
          <a:p>
            <a:pPr algn="ctr">
              <a:lnSpc>
                <a:spcPct val="130000"/>
              </a:lnSpc>
              <a:defRPr/>
            </a:pPr>
            <a:r>
              <a:rPr lang="zh-CN" altLang="en-US" sz="1000" dirty="0">
                <a:solidFill>
                  <a:schemeClr val="bg1"/>
                </a:solidFill>
                <a:latin typeface="微软雅黑" pitchFamily="34" charset="-122"/>
                <a:ea typeface="微软雅黑" pitchFamily="34" charset="-122"/>
              </a:rPr>
              <a:t>应用发布 </a:t>
            </a:r>
            <a:r>
              <a:rPr lang="en-US" altLang="zh-CN" sz="1000" dirty="0">
                <a:solidFill>
                  <a:schemeClr val="bg1"/>
                </a:solidFill>
                <a:latin typeface="微软雅黑" pitchFamily="34" charset="-122"/>
                <a:ea typeface="微软雅黑" pitchFamily="34" charset="-122"/>
              </a:rPr>
              <a:t>| </a:t>
            </a:r>
            <a:r>
              <a:rPr lang="zh-CN" altLang="en-US" sz="1000" dirty="0">
                <a:solidFill>
                  <a:schemeClr val="bg1"/>
                </a:solidFill>
                <a:latin typeface="微软雅黑" pitchFamily="34" charset="-122"/>
                <a:ea typeface="微软雅黑" pitchFamily="34" charset="-122"/>
              </a:rPr>
              <a:t>应用超市</a:t>
            </a:r>
          </a:p>
          <a:p>
            <a:pPr algn="ctr">
              <a:lnSpc>
                <a:spcPts val="1600"/>
              </a:lnSpc>
              <a:defRPr/>
            </a:pPr>
            <a:endParaRPr lang="zh-CN" altLang="en-US" sz="1000" b="1" dirty="0">
              <a:solidFill>
                <a:schemeClr val="bg1"/>
              </a:solidFill>
              <a:latin typeface="微软雅黑" pitchFamily="34" charset="-122"/>
              <a:ea typeface="微软雅黑" pitchFamily="34" charset="-122"/>
            </a:endParaRPr>
          </a:p>
        </p:txBody>
      </p:sp>
      <p:cxnSp>
        <p:nvCxnSpPr>
          <p:cNvPr id="202" name="直接连接符 20"/>
          <p:cNvCxnSpPr/>
          <p:nvPr/>
        </p:nvCxnSpPr>
        <p:spPr bwMode="auto">
          <a:xfrm>
            <a:off x="2381439" y="5333940"/>
            <a:ext cx="7596112" cy="25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直接连接符 21"/>
          <p:cNvCxnSpPr/>
          <p:nvPr/>
        </p:nvCxnSpPr>
        <p:spPr bwMode="auto">
          <a:xfrm>
            <a:off x="4757911" y="5370968"/>
            <a:ext cx="0" cy="264247"/>
          </a:xfrm>
          <a:prstGeom prst="line">
            <a:avLst/>
          </a:prstGeom>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4" name="直接连接符 22"/>
          <p:cNvCxnSpPr/>
          <p:nvPr/>
        </p:nvCxnSpPr>
        <p:spPr bwMode="auto">
          <a:xfrm>
            <a:off x="7480936" y="5377036"/>
            <a:ext cx="0" cy="257633"/>
          </a:xfrm>
          <a:prstGeom prst="line">
            <a:avLst/>
          </a:prstGeom>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205" name="矩形 204"/>
          <p:cNvSpPr/>
          <p:nvPr/>
        </p:nvSpPr>
        <p:spPr>
          <a:xfrm>
            <a:off x="2367499" y="4590539"/>
            <a:ext cx="7610052" cy="183749"/>
          </a:xfrm>
          <a:prstGeom prst="rect">
            <a:avLst/>
          </a:prstGeom>
          <a:solidFill>
            <a:srgbClr val="85C7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solidFill>
                  <a:schemeClr val="bg1"/>
                </a:solidFill>
                <a:latin typeface="黑体" panose="02010609060101010101" pitchFamily="49" charset="-122"/>
                <a:ea typeface="黑体" panose="02010609060101010101" pitchFamily="49" charset="-122"/>
              </a:rPr>
              <a:t>运行时态</a:t>
            </a:r>
          </a:p>
        </p:txBody>
      </p:sp>
      <p:grpSp>
        <p:nvGrpSpPr>
          <p:cNvPr id="208" name="组合 37"/>
          <p:cNvGrpSpPr/>
          <p:nvPr/>
        </p:nvGrpSpPr>
        <p:grpSpPr>
          <a:xfrm>
            <a:off x="2164700" y="4793896"/>
            <a:ext cx="7799431" cy="523749"/>
            <a:chOff x="3094402" y="3057644"/>
            <a:chExt cx="6155554" cy="1067934"/>
          </a:xfrm>
        </p:grpSpPr>
        <p:pic>
          <p:nvPicPr>
            <p:cNvPr id="265" name="图片 2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2918" y="3057644"/>
              <a:ext cx="3628412" cy="1067934"/>
            </a:xfrm>
            <a:prstGeom prst="rect">
              <a:avLst/>
            </a:prstGeom>
          </p:spPr>
        </p:pic>
        <p:sp>
          <p:nvSpPr>
            <p:cNvPr id="266" name="矩形 265"/>
            <p:cNvSpPr/>
            <p:nvPr/>
          </p:nvSpPr>
          <p:spPr>
            <a:xfrm>
              <a:off x="5696109" y="3359553"/>
              <a:ext cx="1207041" cy="320756"/>
            </a:xfrm>
            <a:prstGeom prst="rect">
              <a:avLst/>
            </a:prstGeom>
          </p:spPr>
          <p:txBody>
            <a:bodyPr wrap="none">
              <a:spAutoFit/>
            </a:bodyPr>
            <a:lstStyle/>
            <a:p>
              <a:pPr algn="ctr">
                <a:lnSpc>
                  <a:spcPct val="150000"/>
                </a:lnSpc>
                <a:defRPr/>
              </a:pPr>
              <a:r>
                <a:rPr lang="zh-CN" altLang="en-US" sz="1000" b="1" dirty="0">
                  <a:solidFill>
                    <a:schemeClr val="bg1"/>
                  </a:solidFill>
                  <a:latin typeface="微软雅黑" pitchFamily="34" charset="-122"/>
                  <a:ea typeface="微软雅黑" pitchFamily="34" charset="-122"/>
                </a:rPr>
                <a:t>服务门户（</a:t>
              </a:r>
              <a:r>
                <a:rPr lang="en-US" altLang="zh-CN" sz="1000" b="1" dirty="0">
                  <a:solidFill>
                    <a:schemeClr val="bg1"/>
                  </a:solidFill>
                  <a:latin typeface="微软雅黑" pitchFamily="34" charset="-122"/>
                  <a:ea typeface="微软雅黑" pitchFamily="34" charset="-122"/>
                </a:rPr>
                <a:t>PC</a:t>
              </a:r>
              <a:r>
                <a:rPr lang="zh-CN" altLang="en-US" sz="1000" b="1" dirty="0">
                  <a:solidFill>
                    <a:schemeClr val="bg1"/>
                  </a:solidFill>
                  <a:latin typeface="微软雅黑" pitchFamily="34" charset="-122"/>
                  <a:ea typeface="微软雅黑" pitchFamily="34" charset="-122"/>
                </a:rPr>
                <a:t>、移动）</a:t>
              </a:r>
            </a:p>
          </p:txBody>
        </p:sp>
        <p:cxnSp>
          <p:nvCxnSpPr>
            <p:cNvPr id="267" name="直接连接符 40"/>
            <p:cNvCxnSpPr/>
            <p:nvPr/>
          </p:nvCxnSpPr>
          <p:spPr bwMode="auto">
            <a:xfrm>
              <a:off x="3254457" y="3551494"/>
              <a:ext cx="5995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8" name="矩形 267"/>
            <p:cNvSpPr/>
            <p:nvPr/>
          </p:nvSpPr>
          <p:spPr>
            <a:xfrm>
              <a:off x="3094402" y="3703697"/>
              <a:ext cx="6006535" cy="297515"/>
            </a:xfrm>
            <a:prstGeom prst="rect">
              <a:avLst/>
            </a:prstGeom>
          </p:spPr>
          <p:txBody>
            <a:bodyPr wrap="square">
              <a:spAutoFit/>
            </a:bodyPr>
            <a:lstStyle/>
            <a:p>
              <a:pPr algn="ctr">
                <a:lnSpc>
                  <a:spcPts val="1600"/>
                </a:lnSpc>
                <a:defRPr/>
              </a:pPr>
              <a:r>
                <a:rPr lang="zh-CN" altLang="en-US" sz="900" dirty="0">
                  <a:solidFill>
                    <a:schemeClr val="bg1"/>
                  </a:solidFill>
                  <a:latin typeface="微软雅黑" pitchFamily="34" charset="-122"/>
                  <a:ea typeface="微软雅黑" pitchFamily="34" charset="-122"/>
                </a:rPr>
                <a:t>办事大厅 </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应用搜索 </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个人桌面 </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流程待办 </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应用边栏 </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应用排名 </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应用推荐 </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消息</a:t>
              </a:r>
              <a:r>
                <a:rPr lang="zh-CN" altLang="en-US" sz="900" dirty="0" smtClean="0">
                  <a:solidFill>
                    <a:schemeClr val="bg1"/>
                  </a:solidFill>
                  <a:latin typeface="微软雅黑" pitchFamily="34" charset="-122"/>
                  <a:ea typeface="微软雅黑" pitchFamily="34" charset="-122"/>
                </a:rPr>
                <a:t>通知 </a:t>
              </a:r>
              <a:r>
                <a:rPr lang="en-US" altLang="zh-CN" sz="900" dirty="0" smtClean="0">
                  <a:solidFill>
                    <a:schemeClr val="bg1"/>
                  </a:solidFill>
                  <a:latin typeface="微软雅黑" pitchFamily="34" charset="-122"/>
                  <a:ea typeface="微软雅黑" pitchFamily="34" charset="-122"/>
                </a:rPr>
                <a:t>| </a:t>
              </a:r>
              <a:r>
                <a:rPr lang="zh-CN" altLang="en-US" sz="900" dirty="0" smtClean="0">
                  <a:solidFill>
                    <a:schemeClr val="bg1"/>
                  </a:solidFill>
                  <a:latin typeface="微软雅黑" pitchFamily="34" charset="-122"/>
                  <a:ea typeface="微软雅黑" pitchFamily="34" charset="-122"/>
                </a:rPr>
                <a:t>应用中心</a:t>
              </a:r>
              <a:endParaRPr lang="zh-CN" altLang="en-US" sz="900" dirty="0">
                <a:solidFill>
                  <a:schemeClr val="bg1"/>
                </a:solidFill>
                <a:latin typeface="微软雅黑" pitchFamily="34" charset="-122"/>
                <a:ea typeface="微软雅黑" pitchFamily="34" charset="-122"/>
              </a:endParaRPr>
            </a:p>
          </p:txBody>
        </p:sp>
      </p:grpSp>
      <p:sp>
        <p:nvSpPr>
          <p:cNvPr id="209" name="矩形 208"/>
          <p:cNvSpPr/>
          <p:nvPr/>
        </p:nvSpPr>
        <p:spPr>
          <a:xfrm>
            <a:off x="5444850" y="4732993"/>
            <a:ext cx="1433618" cy="178949"/>
          </a:xfrm>
          <a:prstGeom prst="rect">
            <a:avLst/>
          </a:prstGeom>
        </p:spPr>
        <p:txBody>
          <a:bodyPr wrap="none">
            <a:spAutoFit/>
          </a:bodyPr>
          <a:lstStyle/>
          <a:p>
            <a:pPr algn="ctr">
              <a:lnSpc>
                <a:spcPct val="150000"/>
              </a:lnSpc>
              <a:defRPr/>
            </a:pPr>
            <a:r>
              <a:rPr lang="zh-CN" altLang="en-US" sz="1200" b="1" dirty="0">
                <a:solidFill>
                  <a:schemeClr val="bg1"/>
                </a:solidFill>
                <a:latin typeface="微软雅黑" pitchFamily="34" charset="-122"/>
                <a:ea typeface="微软雅黑" pitchFamily="34" charset="-122"/>
              </a:rPr>
              <a:t>应用管理服务平台</a:t>
            </a:r>
          </a:p>
        </p:txBody>
      </p:sp>
      <p:sp>
        <p:nvSpPr>
          <p:cNvPr id="210" name="矩形 209"/>
          <p:cNvSpPr/>
          <p:nvPr/>
        </p:nvSpPr>
        <p:spPr bwMode="auto">
          <a:xfrm>
            <a:off x="602375" y="5682239"/>
            <a:ext cx="11164943" cy="816830"/>
          </a:xfrm>
          <a:prstGeom prst="rect">
            <a:avLst/>
          </a:prstGeom>
          <a:solidFill>
            <a:srgbClr val="CC6600"/>
          </a:solidFill>
          <a:ln>
            <a:noFill/>
          </a:ln>
          <a:effectLst/>
          <a:extLst/>
        </p:spPr>
        <p:txBody>
          <a:bodyPr vert="horz" wrap="square" lIns="121948" tIns="60974" rIns="121948" bIns="60974" numCol="1" rtlCol="0" anchor="ctr" anchorCtr="0" compatLnSpc="1">
            <a:prstTxWarp prst="textNoShape">
              <a:avLst/>
            </a:prstTxWarp>
          </a:bodyPr>
          <a:lstStyle/>
          <a:p>
            <a:pPr algn="ctr">
              <a:buClr>
                <a:srgbClr val="CC9900"/>
              </a:buClr>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11" name="文本框 80"/>
          <p:cNvSpPr txBox="1"/>
          <p:nvPr/>
        </p:nvSpPr>
        <p:spPr>
          <a:xfrm>
            <a:off x="917280" y="6286092"/>
            <a:ext cx="1098264" cy="163580"/>
          </a:xfrm>
          <a:prstGeom prst="rect">
            <a:avLst/>
          </a:prstGeom>
          <a:noFill/>
        </p:spPr>
        <p:txBody>
          <a:bodyPr wrap="none" rtlCol="0">
            <a:spAutoFit/>
          </a:bodyPr>
          <a:lstStyle/>
          <a:p>
            <a:r>
              <a:rPr kumimoji="1" lang="zh-CN" altLang="en-US" sz="1400" dirty="0">
                <a:solidFill>
                  <a:schemeClr val="bg1"/>
                </a:solidFill>
                <a:latin typeface="Microsoft YaHei" charset="-122"/>
                <a:ea typeface="Microsoft YaHei" charset="-122"/>
                <a:cs typeface="Microsoft YaHei" charset="-122"/>
              </a:rPr>
              <a:t>数据库</a:t>
            </a:r>
            <a:r>
              <a:rPr kumimoji="1" lang="en-US" altLang="zh-CN" sz="1400" dirty="0">
                <a:solidFill>
                  <a:schemeClr val="bg1"/>
                </a:solidFill>
                <a:latin typeface="Microsoft YaHei" charset="-122"/>
                <a:ea typeface="Microsoft YaHei" charset="-122"/>
                <a:cs typeface="Microsoft YaHei" charset="-122"/>
              </a:rPr>
              <a:t>RAC</a:t>
            </a:r>
            <a:endParaRPr kumimoji="1" lang="zh-CN" altLang="en-US" sz="1400" dirty="0">
              <a:solidFill>
                <a:schemeClr val="bg1"/>
              </a:solidFill>
              <a:latin typeface="Microsoft YaHei" charset="-122"/>
              <a:ea typeface="Microsoft YaHei" charset="-122"/>
              <a:cs typeface="Microsoft YaHei" charset="-122"/>
            </a:endParaRPr>
          </a:p>
        </p:txBody>
      </p:sp>
      <p:grpSp>
        <p:nvGrpSpPr>
          <p:cNvPr id="212" name="组合 211"/>
          <p:cNvGrpSpPr/>
          <p:nvPr/>
        </p:nvGrpSpPr>
        <p:grpSpPr>
          <a:xfrm>
            <a:off x="955860" y="5888815"/>
            <a:ext cx="989005" cy="382941"/>
            <a:chOff x="911876" y="4985062"/>
            <a:chExt cx="1313352" cy="792784"/>
          </a:xfrm>
        </p:grpSpPr>
        <p:grpSp>
          <p:nvGrpSpPr>
            <p:cNvPr id="253" name="组合 521"/>
            <p:cNvGrpSpPr/>
            <p:nvPr/>
          </p:nvGrpSpPr>
          <p:grpSpPr>
            <a:xfrm>
              <a:off x="911876" y="4985062"/>
              <a:ext cx="602658" cy="792784"/>
              <a:chOff x="-909638" y="971550"/>
              <a:chExt cx="909638" cy="2039938"/>
            </a:xfrm>
            <a:solidFill>
              <a:schemeClr val="bg1"/>
            </a:solidFill>
          </p:grpSpPr>
          <p:sp>
            <p:nvSpPr>
              <p:cNvPr id="260" name="Freeform 147"/>
              <p:cNvSpPr>
                <a:spLocks/>
              </p:cNvSpPr>
              <p:nvPr/>
            </p:nvSpPr>
            <p:spPr bwMode="auto">
              <a:xfrm>
                <a:off x="-363538" y="132556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2"/>
                  </a:cxn>
                  <a:cxn ang="0">
                    <a:pos x="1502" y="128"/>
                  </a:cxn>
                  <a:cxn ang="0">
                    <a:pos x="1500" y="153"/>
                  </a:cxn>
                  <a:cxn ang="0">
                    <a:pos x="1493" y="177"/>
                  </a:cxn>
                  <a:cxn ang="0">
                    <a:pos x="1481" y="199"/>
                  </a:cxn>
                  <a:cxn ang="0">
                    <a:pos x="1465" y="217"/>
                  </a:cxn>
                  <a:cxn ang="0">
                    <a:pos x="1447" y="232"/>
                  </a:cxn>
                  <a:cxn ang="0">
                    <a:pos x="1425" y="245"/>
                  </a:cxn>
                  <a:cxn ang="0">
                    <a:pos x="1401" y="252"/>
                  </a:cxn>
                  <a:cxn ang="0">
                    <a:pos x="1376" y="254"/>
                  </a:cxn>
                  <a:cxn ang="0">
                    <a:pos x="113" y="254"/>
                  </a:cxn>
                  <a:cxn ang="0">
                    <a:pos x="89" y="249"/>
                  </a:cxn>
                  <a:cxn ang="0">
                    <a:pos x="66" y="238"/>
                  </a:cxn>
                  <a:cxn ang="0">
                    <a:pos x="46" y="225"/>
                  </a:cxn>
                  <a:cxn ang="0">
                    <a:pos x="29" y="208"/>
                  </a:cxn>
                  <a:cxn ang="0">
                    <a:pos x="15" y="188"/>
                  </a:cxn>
                  <a:cxn ang="0">
                    <a:pos x="6" y="165"/>
                  </a:cxn>
                  <a:cxn ang="0">
                    <a:pos x="1" y="140"/>
                  </a:cxn>
                  <a:cxn ang="0">
                    <a:pos x="1" y="114"/>
                  </a:cxn>
                  <a:cxn ang="0">
                    <a:pos x="6" y="90"/>
                  </a:cxn>
                  <a:cxn ang="0">
                    <a:pos x="15" y="67"/>
                  </a:cxn>
                  <a:cxn ang="0">
                    <a:pos x="29" y="47"/>
                  </a:cxn>
                  <a:cxn ang="0">
                    <a:pos x="46" y="30"/>
                  </a:cxn>
                  <a:cxn ang="0">
                    <a:pos x="66" y="16"/>
                  </a:cxn>
                  <a:cxn ang="0">
                    <a:pos x="89" y="7"/>
                  </a:cxn>
                  <a:cxn ang="0">
                    <a:pos x="113" y="1"/>
                  </a:cxn>
                </a:cxnLst>
                <a:rect l="0" t="0" r="r" b="b"/>
                <a:pathLst>
                  <a:path w="1502" h="254">
                    <a:moveTo>
                      <a:pt x="127" y="0"/>
                    </a:moveTo>
                    <a:lnTo>
                      <a:pt x="1376" y="0"/>
                    </a:lnTo>
                    <a:lnTo>
                      <a:pt x="1388" y="1"/>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2"/>
                    </a:lnTo>
                    <a:lnTo>
                      <a:pt x="1502" y="114"/>
                    </a:lnTo>
                    <a:lnTo>
                      <a:pt x="1502" y="128"/>
                    </a:lnTo>
                    <a:lnTo>
                      <a:pt x="1502" y="140"/>
                    </a:lnTo>
                    <a:lnTo>
                      <a:pt x="1500" y="153"/>
                    </a:lnTo>
                    <a:lnTo>
                      <a:pt x="1497" y="165"/>
                    </a:lnTo>
                    <a:lnTo>
                      <a:pt x="1493" y="177"/>
                    </a:lnTo>
                    <a:lnTo>
                      <a:pt x="1487" y="188"/>
                    </a:lnTo>
                    <a:lnTo>
                      <a:pt x="1481" y="199"/>
                    </a:lnTo>
                    <a:lnTo>
                      <a:pt x="1473" y="208"/>
                    </a:lnTo>
                    <a:lnTo>
                      <a:pt x="1465" y="217"/>
                    </a:lnTo>
                    <a:lnTo>
                      <a:pt x="1456" y="225"/>
                    </a:lnTo>
                    <a:lnTo>
                      <a:pt x="1447" y="232"/>
                    </a:lnTo>
                    <a:lnTo>
                      <a:pt x="1436" y="238"/>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38"/>
                    </a:lnTo>
                    <a:lnTo>
                      <a:pt x="56" y="232"/>
                    </a:lnTo>
                    <a:lnTo>
                      <a:pt x="46" y="225"/>
                    </a:lnTo>
                    <a:lnTo>
                      <a:pt x="37" y="217"/>
                    </a:lnTo>
                    <a:lnTo>
                      <a:pt x="29" y="208"/>
                    </a:lnTo>
                    <a:lnTo>
                      <a:pt x="22" y="199"/>
                    </a:lnTo>
                    <a:lnTo>
                      <a:pt x="15" y="188"/>
                    </a:lnTo>
                    <a:lnTo>
                      <a:pt x="10" y="177"/>
                    </a:lnTo>
                    <a:lnTo>
                      <a:pt x="6" y="165"/>
                    </a:lnTo>
                    <a:lnTo>
                      <a:pt x="3" y="153"/>
                    </a:lnTo>
                    <a:lnTo>
                      <a:pt x="1" y="140"/>
                    </a:lnTo>
                    <a:lnTo>
                      <a:pt x="0" y="128"/>
                    </a:lnTo>
                    <a:lnTo>
                      <a:pt x="1" y="114"/>
                    </a:lnTo>
                    <a:lnTo>
                      <a:pt x="3" y="102"/>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61" name="Freeform 148"/>
              <p:cNvSpPr>
                <a:spLocks/>
              </p:cNvSpPr>
              <p:nvPr/>
            </p:nvSpPr>
            <p:spPr bwMode="auto">
              <a:xfrm>
                <a:off x="-363538" y="160178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1"/>
                  </a:cxn>
                  <a:cxn ang="0">
                    <a:pos x="1502" y="127"/>
                  </a:cxn>
                  <a:cxn ang="0">
                    <a:pos x="1500" y="152"/>
                  </a:cxn>
                  <a:cxn ang="0">
                    <a:pos x="1493" y="176"/>
                  </a:cxn>
                  <a:cxn ang="0">
                    <a:pos x="1481" y="198"/>
                  </a:cxn>
                  <a:cxn ang="0">
                    <a:pos x="1465" y="217"/>
                  </a:cxn>
                  <a:cxn ang="0">
                    <a:pos x="1447" y="232"/>
                  </a:cxn>
                  <a:cxn ang="0">
                    <a:pos x="1425" y="244"/>
                  </a:cxn>
                  <a:cxn ang="0">
                    <a:pos x="1401" y="252"/>
                  </a:cxn>
                  <a:cxn ang="0">
                    <a:pos x="1376" y="254"/>
                  </a:cxn>
                  <a:cxn ang="0">
                    <a:pos x="113" y="254"/>
                  </a:cxn>
                  <a:cxn ang="0">
                    <a:pos x="89" y="248"/>
                  </a:cxn>
                  <a:cxn ang="0">
                    <a:pos x="66" y="239"/>
                  </a:cxn>
                  <a:cxn ang="0">
                    <a:pos x="46" y="224"/>
                  </a:cxn>
                  <a:cxn ang="0">
                    <a:pos x="29" y="208"/>
                  </a:cxn>
                  <a:cxn ang="0">
                    <a:pos x="15" y="188"/>
                  </a:cxn>
                  <a:cxn ang="0">
                    <a:pos x="6" y="165"/>
                  </a:cxn>
                  <a:cxn ang="0">
                    <a:pos x="1" y="140"/>
                  </a:cxn>
                  <a:cxn ang="0">
                    <a:pos x="1" y="114"/>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1"/>
                    </a:lnTo>
                    <a:lnTo>
                      <a:pt x="1502" y="114"/>
                    </a:lnTo>
                    <a:lnTo>
                      <a:pt x="1502" y="127"/>
                    </a:lnTo>
                    <a:lnTo>
                      <a:pt x="1502" y="140"/>
                    </a:lnTo>
                    <a:lnTo>
                      <a:pt x="1500" y="152"/>
                    </a:lnTo>
                    <a:lnTo>
                      <a:pt x="1497" y="165"/>
                    </a:lnTo>
                    <a:lnTo>
                      <a:pt x="1493" y="176"/>
                    </a:lnTo>
                    <a:lnTo>
                      <a:pt x="1487" y="188"/>
                    </a:lnTo>
                    <a:lnTo>
                      <a:pt x="1481" y="198"/>
                    </a:lnTo>
                    <a:lnTo>
                      <a:pt x="1473" y="208"/>
                    </a:lnTo>
                    <a:lnTo>
                      <a:pt x="1465" y="217"/>
                    </a:lnTo>
                    <a:lnTo>
                      <a:pt x="1456" y="224"/>
                    </a:lnTo>
                    <a:lnTo>
                      <a:pt x="1447" y="232"/>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2"/>
                    </a:lnTo>
                    <a:lnTo>
                      <a:pt x="46" y="224"/>
                    </a:lnTo>
                    <a:lnTo>
                      <a:pt x="37" y="217"/>
                    </a:lnTo>
                    <a:lnTo>
                      <a:pt x="29" y="208"/>
                    </a:lnTo>
                    <a:lnTo>
                      <a:pt x="22" y="198"/>
                    </a:lnTo>
                    <a:lnTo>
                      <a:pt x="15" y="188"/>
                    </a:lnTo>
                    <a:lnTo>
                      <a:pt x="10" y="176"/>
                    </a:lnTo>
                    <a:lnTo>
                      <a:pt x="6" y="165"/>
                    </a:lnTo>
                    <a:lnTo>
                      <a:pt x="3" y="152"/>
                    </a:lnTo>
                    <a:lnTo>
                      <a:pt x="1" y="140"/>
                    </a:lnTo>
                    <a:lnTo>
                      <a:pt x="0" y="127"/>
                    </a:lnTo>
                    <a:lnTo>
                      <a:pt x="1" y="114"/>
                    </a:lnTo>
                    <a:lnTo>
                      <a:pt x="3" y="101"/>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62" name="Freeform 149"/>
              <p:cNvSpPr>
                <a:spLocks/>
              </p:cNvSpPr>
              <p:nvPr/>
            </p:nvSpPr>
            <p:spPr bwMode="auto">
              <a:xfrm>
                <a:off x="-363538" y="187801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3"/>
                  </a:cxn>
                  <a:cxn ang="0">
                    <a:pos x="1502" y="128"/>
                  </a:cxn>
                  <a:cxn ang="0">
                    <a:pos x="1500" y="153"/>
                  </a:cxn>
                  <a:cxn ang="0">
                    <a:pos x="1493" y="177"/>
                  </a:cxn>
                  <a:cxn ang="0">
                    <a:pos x="1481" y="199"/>
                  </a:cxn>
                  <a:cxn ang="0">
                    <a:pos x="1465" y="218"/>
                  </a:cxn>
                  <a:cxn ang="0">
                    <a:pos x="1447" y="233"/>
                  </a:cxn>
                  <a:cxn ang="0">
                    <a:pos x="1425" y="245"/>
                  </a:cxn>
                  <a:cxn ang="0">
                    <a:pos x="1401" y="252"/>
                  </a:cxn>
                  <a:cxn ang="0">
                    <a:pos x="1376" y="254"/>
                  </a:cxn>
                  <a:cxn ang="0">
                    <a:pos x="113" y="254"/>
                  </a:cxn>
                  <a:cxn ang="0">
                    <a:pos x="89" y="249"/>
                  </a:cxn>
                  <a:cxn ang="0">
                    <a:pos x="66" y="240"/>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30"/>
                  </a:cxn>
                  <a:cxn ang="0">
                    <a:pos x="66" y="16"/>
                  </a:cxn>
                  <a:cxn ang="0">
                    <a:pos x="89" y="7"/>
                  </a:cxn>
                  <a:cxn ang="0">
                    <a:pos x="113" y="2"/>
                  </a:cxn>
                </a:cxnLst>
                <a:rect l="0" t="0" r="r" b="b"/>
                <a:pathLst>
                  <a:path w="1502" h="254">
                    <a:moveTo>
                      <a:pt x="127" y="0"/>
                    </a:moveTo>
                    <a:lnTo>
                      <a:pt x="1376" y="0"/>
                    </a:lnTo>
                    <a:lnTo>
                      <a:pt x="1388" y="2"/>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3"/>
                    </a:lnTo>
                    <a:lnTo>
                      <a:pt x="1502" y="115"/>
                    </a:lnTo>
                    <a:lnTo>
                      <a:pt x="1502" y="128"/>
                    </a:lnTo>
                    <a:lnTo>
                      <a:pt x="1502" y="140"/>
                    </a:lnTo>
                    <a:lnTo>
                      <a:pt x="1500" y="153"/>
                    </a:lnTo>
                    <a:lnTo>
                      <a:pt x="1497" y="165"/>
                    </a:lnTo>
                    <a:lnTo>
                      <a:pt x="1493" y="177"/>
                    </a:lnTo>
                    <a:lnTo>
                      <a:pt x="1487" y="188"/>
                    </a:lnTo>
                    <a:lnTo>
                      <a:pt x="1481" y="199"/>
                    </a:lnTo>
                    <a:lnTo>
                      <a:pt x="1473" y="208"/>
                    </a:lnTo>
                    <a:lnTo>
                      <a:pt x="1465" y="218"/>
                    </a:lnTo>
                    <a:lnTo>
                      <a:pt x="1456" y="226"/>
                    </a:lnTo>
                    <a:lnTo>
                      <a:pt x="1447" y="233"/>
                    </a:lnTo>
                    <a:lnTo>
                      <a:pt x="1436" y="240"/>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40"/>
                    </a:lnTo>
                    <a:lnTo>
                      <a:pt x="56" y="233"/>
                    </a:lnTo>
                    <a:lnTo>
                      <a:pt x="46" y="226"/>
                    </a:lnTo>
                    <a:lnTo>
                      <a:pt x="37" y="218"/>
                    </a:lnTo>
                    <a:lnTo>
                      <a:pt x="29" y="208"/>
                    </a:lnTo>
                    <a:lnTo>
                      <a:pt x="22" y="199"/>
                    </a:lnTo>
                    <a:lnTo>
                      <a:pt x="15" y="188"/>
                    </a:lnTo>
                    <a:lnTo>
                      <a:pt x="10" y="177"/>
                    </a:lnTo>
                    <a:lnTo>
                      <a:pt x="6" y="165"/>
                    </a:lnTo>
                    <a:lnTo>
                      <a:pt x="3" y="153"/>
                    </a:lnTo>
                    <a:lnTo>
                      <a:pt x="1" y="140"/>
                    </a:lnTo>
                    <a:lnTo>
                      <a:pt x="0" y="128"/>
                    </a:lnTo>
                    <a:lnTo>
                      <a:pt x="1" y="115"/>
                    </a:lnTo>
                    <a:lnTo>
                      <a:pt x="3" y="103"/>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2"/>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63" name="Freeform 150"/>
              <p:cNvSpPr>
                <a:spLocks/>
              </p:cNvSpPr>
              <p:nvPr/>
            </p:nvSpPr>
            <p:spPr bwMode="auto">
              <a:xfrm>
                <a:off x="-363538" y="215423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2"/>
                  </a:cxn>
                  <a:cxn ang="0">
                    <a:pos x="1502" y="127"/>
                  </a:cxn>
                  <a:cxn ang="0">
                    <a:pos x="1500" y="152"/>
                  </a:cxn>
                  <a:cxn ang="0">
                    <a:pos x="1493" y="176"/>
                  </a:cxn>
                  <a:cxn ang="0">
                    <a:pos x="1481" y="198"/>
                  </a:cxn>
                  <a:cxn ang="0">
                    <a:pos x="1465" y="217"/>
                  </a:cxn>
                  <a:cxn ang="0">
                    <a:pos x="1447" y="233"/>
                  </a:cxn>
                  <a:cxn ang="0">
                    <a:pos x="1425" y="244"/>
                  </a:cxn>
                  <a:cxn ang="0">
                    <a:pos x="1401" y="252"/>
                  </a:cxn>
                  <a:cxn ang="0">
                    <a:pos x="1376" y="254"/>
                  </a:cxn>
                  <a:cxn ang="0">
                    <a:pos x="113" y="254"/>
                  </a:cxn>
                  <a:cxn ang="0">
                    <a:pos x="89" y="248"/>
                  </a:cxn>
                  <a:cxn ang="0">
                    <a:pos x="66" y="239"/>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2"/>
                    </a:lnTo>
                    <a:lnTo>
                      <a:pt x="1502" y="115"/>
                    </a:lnTo>
                    <a:lnTo>
                      <a:pt x="1502" y="127"/>
                    </a:lnTo>
                    <a:lnTo>
                      <a:pt x="1502" y="140"/>
                    </a:lnTo>
                    <a:lnTo>
                      <a:pt x="1500" y="152"/>
                    </a:lnTo>
                    <a:lnTo>
                      <a:pt x="1497" y="165"/>
                    </a:lnTo>
                    <a:lnTo>
                      <a:pt x="1493" y="176"/>
                    </a:lnTo>
                    <a:lnTo>
                      <a:pt x="1487" y="188"/>
                    </a:lnTo>
                    <a:lnTo>
                      <a:pt x="1481" y="198"/>
                    </a:lnTo>
                    <a:lnTo>
                      <a:pt x="1473" y="208"/>
                    </a:lnTo>
                    <a:lnTo>
                      <a:pt x="1465" y="217"/>
                    </a:lnTo>
                    <a:lnTo>
                      <a:pt x="1456" y="226"/>
                    </a:lnTo>
                    <a:lnTo>
                      <a:pt x="1447" y="233"/>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3"/>
                    </a:lnTo>
                    <a:lnTo>
                      <a:pt x="46" y="226"/>
                    </a:lnTo>
                    <a:lnTo>
                      <a:pt x="37" y="217"/>
                    </a:lnTo>
                    <a:lnTo>
                      <a:pt x="29" y="208"/>
                    </a:lnTo>
                    <a:lnTo>
                      <a:pt x="22" y="198"/>
                    </a:lnTo>
                    <a:lnTo>
                      <a:pt x="15" y="188"/>
                    </a:lnTo>
                    <a:lnTo>
                      <a:pt x="10" y="176"/>
                    </a:lnTo>
                    <a:lnTo>
                      <a:pt x="6" y="165"/>
                    </a:lnTo>
                    <a:lnTo>
                      <a:pt x="3" y="152"/>
                    </a:lnTo>
                    <a:lnTo>
                      <a:pt x="1" y="140"/>
                    </a:lnTo>
                    <a:lnTo>
                      <a:pt x="0" y="127"/>
                    </a:lnTo>
                    <a:lnTo>
                      <a:pt x="1" y="115"/>
                    </a:lnTo>
                    <a:lnTo>
                      <a:pt x="3" y="102"/>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64" name="Freeform 151"/>
              <p:cNvSpPr>
                <a:spLocks noEditPoints="1"/>
              </p:cNvSpPr>
              <p:nvPr/>
            </p:nvSpPr>
            <p:spPr bwMode="auto">
              <a:xfrm>
                <a:off x="-909638" y="971550"/>
                <a:ext cx="909638" cy="2039938"/>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grpFill/>
              <a:ln w="9525">
                <a:noFill/>
                <a:round/>
                <a:headEnd/>
                <a:tailEnd/>
              </a:ln>
            </p:spPr>
            <p:txBody>
              <a:bodyPr/>
              <a:lstStyle/>
              <a:p>
                <a:pPr>
                  <a:defRPr/>
                </a:pPr>
                <a:endParaRPr lang="zh-CN" altLang="en-US">
                  <a:solidFill>
                    <a:srgbClr val="000000"/>
                  </a:solidFill>
                </a:endParaRPr>
              </a:p>
            </p:txBody>
          </p:sp>
        </p:grpSp>
        <p:grpSp>
          <p:nvGrpSpPr>
            <p:cNvPr id="254" name="组合 521"/>
            <p:cNvGrpSpPr/>
            <p:nvPr/>
          </p:nvGrpSpPr>
          <p:grpSpPr>
            <a:xfrm>
              <a:off x="1622570" y="4985062"/>
              <a:ext cx="602658" cy="792784"/>
              <a:chOff x="-909638" y="971550"/>
              <a:chExt cx="909638" cy="2039938"/>
            </a:xfrm>
            <a:solidFill>
              <a:schemeClr val="bg1"/>
            </a:solidFill>
          </p:grpSpPr>
          <p:sp>
            <p:nvSpPr>
              <p:cNvPr id="255" name="Freeform 147"/>
              <p:cNvSpPr>
                <a:spLocks/>
              </p:cNvSpPr>
              <p:nvPr/>
            </p:nvSpPr>
            <p:spPr bwMode="auto">
              <a:xfrm>
                <a:off x="-363538" y="132556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2"/>
                  </a:cxn>
                  <a:cxn ang="0">
                    <a:pos x="1502" y="128"/>
                  </a:cxn>
                  <a:cxn ang="0">
                    <a:pos x="1500" y="153"/>
                  </a:cxn>
                  <a:cxn ang="0">
                    <a:pos x="1493" y="177"/>
                  </a:cxn>
                  <a:cxn ang="0">
                    <a:pos x="1481" y="199"/>
                  </a:cxn>
                  <a:cxn ang="0">
                    <a:pos x="1465" y="217"/>
                  </a:cxn>
                  <a:cxn ang="0">
                    <a:pos x="1447" y="232"/>
                  </a:cxn>
                  <a:cxn ang="0">
                    <a:pos x="1425" y="245"/>
                  </a:cxn>
                  <a:cxn ang="0">
                    <a:pos x="1401" y="252"/>
                  </a:cxn>
                  <a:cxn ang="0">
                    <a:pos x="1376" y="254"/>
                  </a:cxn>
                  <a:cxn ang="0">
                    <a:pos x="113" y="254"/>
                  </a:cxn>
                  <a:cxn ang="0">
                    <a:pos x="89" y="249"/>
                  </a:cxn>
                  <a:cxn ang="0">
                    <a:pos x="66" y="238"/>
                  </a:cxn>
                  <a:cxn ang="0">
                    <a:pos x="46" y="225"/>
                  </a:cxn>
                  <a:cxn ang="0">
                    <a:pos x="29" y="208"/>
                  </a:cxn>
                  <a:cxn ang="0">
                    <a:pos x="15" y="188"/>
                  </a:cxn>
                  <a:cxn ang="0">
                    <a:pos x="6" y="165"/>
                  </a:cxn>
                  <a:cxn ang="0">
                    <a:pos x="1" y="140"/>
                  </a:cxn>
                  <a:cxn ang="0">
                    <a:pos x="1" y="114"/>
                  </a:cxn>
                  <a:cxn ang="0">
                    <a:pos x="6" y="90"/>
                  </a:cxn>
                  <a:cxn ang="0">
                    <a:pos x="15" y="67"/>
                  </a:cxn>
                  <a:cxn ang="0">
                    <a:pos x="29" y="47"/>
                  </a:cxn>
                  <a:cxn ang="0">
                    <a:pos x="46" y="30"/>
                  </a:cxn>
                  <a:cxn ang="0">
                    <a:pos x="66" y="16"/>
                  </a:cxn>
                  <a:cxn ang="0">
                    <a:pos x="89" y="7"/>
                  </a:cxn>
                  <a:cxn ang="0">
                    <a:pos x="113" y="1"/>
                  </a:cxn>
                </a:cxnLst>
                <a:rect l="0" t="0" r="r" b="b"/>
                <a:pathLst>
                  <a:path w="1502" h="254">
                    <a:moveTo>
                      <a:pt x="127" y="0"/>
                    </a:moveTo>
                    <a:lnTo>
                      <a:pt x="1376" y="0"/>
                    </a:lnTo>
                    <a:lnTo>
                      <a:pt x="1388" y="1"/>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2"/>
                    </a:lnTo>
                    <a:lnTo>
                      <a:pt x="1502" y="114"/>
                    </a:lnTo>
                    <a:lnTo>
                      <a:pt x="1502" y="128"/>
                    </a:lnTo>
                    <a:lnTo>
                      <a:pt x="1502" y="140"/>
                    </a:lnTo>
                    <a:lnTo>
                      <a:pt x="1500" y="153"/>
                    </a:lnTo>
                    <a:lnTo>
                      <a:pt x="1497" y="165"/>
                    </a:lnTo>
                    <a:lnTo>
                      <a:pt x="1493" y="177"/>
                    </a:lnTo>
                    <a:lnTo>
                      <a:pt x="1487" y="188"/>
                    </a:lnTo>
                    <a:lnTo>
                      <a:pt x="1481" y="199"/>
                    </a:lnTo>
                    <a:lnTo>
                      <a:pt x="1473" y="208"/>
                    </a:lnTo>
                    <a:lnTo>
                      <a:pt x="1465" y="217"/>
                    </a:lnTo>
                    <a:lnTo>
                      <a:pt x="1456" y="225"/>
                    </a:lnTo>
                    <a:lnTo>
                      <a:pt x="1447" y="232"/>
                    </a:lnTo>
                    <a:lnTo>
                      <a:pt x="1436" y="238"/>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38"/>
                    </a:lnTo>
                    <a:lnTo>
                      <a:pt x="56" y="232"/>
                    </a:lnTo>
                    <a:lnTo>
                      <a:pt x="46" y="225"/>
                    </a:lnTo>
                    <a:lnTo>
                      <a:pt x="37" y="217"/>
                    </a:lnTo>
                    <a:lnTo>
                      <a:pt x="29" y="208"/>
                    </a:lnTo>
                    <a:lnTo>
                      <a:pt x="22" y="199"/>
                    </a:lnTo>
                    <a:lnTo>
                      <a:pt x="15" y="188"/>
                    </a:lnTo>
                    <a:lnTo>
                      <a:pt x="10" y="177"/>
                    </a:lnTo>
                    <a:lnTo>
                      <a:pt x="6" y="165"/>
                    </a:lnTo>
                    <a:lnTo>
                      <a:pt x="3" y="153"/>
                    </a:lnTo>
                    <a:lnTo>
                      <a:pt x="1" y="140"/>
                    </a:lnTo>
                    <a:lnTo>
                      <a:pt x="0" y="128"/>
                    </a:lnTo>
                    <a:lnTo>
                      <a:pt x="1" y="114"/>
                    </a:lnTo>
                    <a:lnTo>
                      <a:pt x="3" y="102"/>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56" name="Freeform 148"/>
              <p:cNvSpPr>
                <a:spLocks/>
              </p:cNvSpPr>
              <p:nvPr/>
            </p:nvSpPr>
            <p:spPr bwMode="auto">
              <a:xfrm>
                <a:off x="-363538" y="160178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1"/>
                  </a:cxn>
                  <a:cxn ang="0">
                    <a:pos x="1502" y="127"/>
                  </a:cxn>
                  <a:cxn ang="0">
                    <a:pos x="1500" y="152"/>
                  </a:cxn>
                  <a:cxn ang="0">
                    <a:pos x="1493" y="176"/>
                  </a:cxn>
                  <a:cxn ang="0">
                    <a:pos x="1481" y="198"/>
                  </a:cxn>
                  <a:cxn ang="0">
                    <a:pos x="1465" y="217"/>
                  </a:cxn>
                  <a:cxn ang="0">
                    <a:pos x="1447" y="232"/>
                  </a:cxn>
                  <a:cxn ang="0">
                    <a:pos x="1425" y="244"/>
                  </a:cxn>
                  <a:cxn ang="0">
                    <a:pos x="1401" y="252"/>
                  </a:cxn>
                  <a:cxn ang="0">
                    <a:pos x="1376" y="254"/>
                  </a:cxn>
                  <a:cxn ang="0">
                    <a:pos x="113" y="254"/>
                  </a:cxn>
                  <a:cxn ang="0">
                    <a:pos x="89" y="248"/>
                  </a:cxn>
                  <a:cxn ang="0">
                    <a:pos x="66" y="239"/>
                  </a:cxn>
                  <a:cxn ang="0">
                    <a:pos x="46" y="224"/>
                  </a:cxn>
                  <a:cxn ang="0">
                    <a:pos x="29" y="208"/>
                  </a:cxn>
                  <a:cxn ang="0">
                    <a:pos x="15" y="188"/>
                  </a:cxn>
                  <a:cxn ang="0">
                    <a:pos x="6" y="165"/>
                  </a:cxn>
                  <a:cxn ang="0">
                    <a:pos x="1" y="140"/>
                  </a:cxn>
                  <a:cxn ang="0">
                    <a:pos x="1" y="114"/>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1"/>
                    </a:lnTo>
                    <a:lnTo>
                      <a:pt x="1502" y="114"/>
                    </a:lnTo>
                    <a:lnTo>
                      <a:pt x="1502" y="127"/>
                    </a:lnTo>
                    <a:lnTo>
                      <a:pt x="1502" y="140"/>
                    </a:lnTo>
                    <a:lnTo>
                      <a:pt x="1500" y="152"/>
                    </a:lnTo>
                    <a:lnTo>
                      <a:pt x="1497" y="165"/>
                    </a:lnTo>
                    <a:lnTo>
                      <a:pt x="1493" y="176"/>
                    </a:lnTo>
                    <a:lnTo>
                      <a:pt x="1487" y="188"/>
                    </a:lnTo>
                    <a:lnTo>
                      <a:pt x="1481" y="198"/>
                    </a:lnTo>
                    <a:lnTo>
                      <a:pt x="1473" y="208"/>
                    </a:lnTo>
                    <a:lnTo>
                      <a:pt x="1465" y="217"/>
                    </a:lnTo>
                    <a:lnTo>
                      <a:pt x="1456" y="224"/>
                    </a:lnTo>
                    <a:lnTo>
                      <a:pt x="1447" y="232"/>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2"/>
                    </a:lnTo>
                    <a:lnTo>
                      <a:pt x="46" y="224"/>
                    </a:lnTo>
                    <a:lnTo>
                      <a:pt x="37" y="217"/>
                    </a:lnTo>
                    <a:lnTo>
                      <a:pt x="29" y="208"/>
                    </a:lnTo>
                    <a:lnTo>
                      <a:pt x="22" y="198"/>
                    </a:lnTo>
                    <a:lnTo>
                      <a:pt x="15" y="188"/>
                    </a:lnTo>
                    <a:lnTo>
                      <a:pt x="10" y="176"/>
                    </a:lnTo>
                    <a:lnTo>
                      <a:pt x="6" y="165"/>
                    </a:lnTo>
                    <a:lnTo>
                      <a:pt x="3" y="152"/>
                    </a:lnTo>
                    <a:lnTo>
                      <a:pt x="1" y="140"/>
                    </a:lnTo>
                    <a:lnTo>
                      <a:pt x="0" y="127"/>
                    </a:lnTo>
                    <a:lnTo>
                      <a:pt x="1" y="114"/>
                    </a:lnTo>
                    <a:lnTo>
                      <a:pt x="3" y="101"/>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57" name="Freeform 149"/>
              <p:cNvSpPr>
                <a:spLocks/>
              </p:cNvSpPr>
              <p:nvPr/>
            </p:nvSpPr>
            <p:spPr bwMode="auto">
              <a:xfrm>
                <a:off x="-363538" y="187801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3"/>
                  </a:cxn>
                  <a:cxn ang="0">
                    <a:pos x="1502" y="128"/>
                  </a:cxn>
                  <a:cxn ang="0">
                    <a:pos x="1500" y="153"/>
                  </a:cxn>
                  <a:cxn ang="0">
                    <a:pos x="1493" y="177"/>
                  </a:cxn>
                  <a:cxn ang="0">
                    <a:pos x="1481" y="199"/>
                  </a:cxn>
                  <a:cxn ang="0">
                    <a:pos x="1465" y="218"/>
                  </a:cxn>
                  <a:cxn ang="0">
                    <a:pos x="1447" y="233"/>
                  </a:cxn>
                  <a:cxn ang="0">
                    <a:pos x="1425" y="245"/>
                  </a:cxn>
                  <a:cxn ang="0">
                    <a:pos x="1401" y="252"/>
                  </a:cxn>
                  <a:cxn ang="0">
                    <a:pos x="1376" y="254"/>
                  </a:cxn>
                  <a:cxn ang="0">
                    <a:pos x="113" y="254"/>
                  </a:cxn>
                  <a:cxn ang="0">
                    <a:pos x="89" y="249"/>
                  </a:cxn>
                  <a:cxn ang="0">
                    <a:pos x="66" y="240"/>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30"/>
                  </a:cxn>
                  <a:cxn ang="0">
                    <a:pos x="66" y="16"/>
                  </a:cxn>
                  <a:cxn ang="0">
                    <a:pos x="89" y="7"/>
                  </a:cxn>
                  <a:cxn ang="0">
                    <a:pos x="113" y="2"/>
                  </a:cxn>
                </a:cxnLst>
                <a:rect l="0" t="0" r="r" b="b"/>
                <a:pathLst>
                  <a:path w="1502" h="254">
                    <a:moveTo>
                      <a:pt x="127" y="0"/>
                    </a:moveTo>
                    <a:lnTo>
                      <a:pt x="1376" y="0"/>
                    </a:lnTo>
                    <a:lnTo>
                      <a:pt x="1388" y="2"/>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3"/>
                    </a:lnTo>
                    <a:lnTo>
                      <a:pt x="1502" y="115"/>
                    </a:lnTo>
                    <a:lnTo>
                      <a:pt x="1502" y="128"/>
                    </a:lnTo>
                    <a:lnTo>
                      <a:pt x="1502" y="140"/>
                    </a:lnTo>
                    <a:lnTo>
                      <a:pt x="1500" y="153"/>
                    </a:lnTo>
                    <a:lnTo>
                      <a:pt x="1497" y="165"/>
                    </a:lnTo>
                    <a:lnTo>
                      <a:pt x="1493" y="177"/>
                    </a:lnTo>
                    <a:lnTo>
                      <a:pt x="1487" y="188"/>
                    </a:lnTo>
                    <a:lnTo>
                      <a:pt x="1481" y="199"/>
                    </a:lnTo>
                    <a:lnTo>
                      <a:pt x="1473" y="208"/>
                    </a:lnTo>
                    <a:lnTo>
                      <a:pt x="1465" y="218"/>
                    </a:lnTo>
                    <a:lnTo>
                      <a:pt x="1456" y="226"/>
                    </a:lnTo>
                    <a:lnTo>
                      <a:pt x="1447" y="233"/>
                    </a:lnTo>
                    <a:lnTo>
                      <a:pt x="1436" y="240"/>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40"/>
                    </a:lnTo>
                    <a:lnTo>
                      <a:pt x="56" y="233"/>
                    </a:lnTo>
                    <a:lnTo>
                      <a:pt x="46" y="226"/>
                    </a:lnTo>
                    <a:lnTo>
                      <a:pt x="37" y="218"/>
                    </a:lnTo>
                    <a:lnTo>
                      <a:pt x="29" y="208"/>
                    </a:lnTo>
                    <a:lnTo>
                      <a:pt x="22" y="199"/>
                    </a:lnTo>
                    <a:lnTo>
                      <a:pt x="15" y="188"/>
                    </a:lnTo>
                    <a:lnTo>
                      <a:pt x="10" y="177"/>
                    </a:lnTo>
                    <a:lnTo>
                      <a:pt x="6" y="165"/>
                    </a:lnTo>
                    <a:lnTo>
                      <a:pt x="3" y="153"/>
                    </a:lnTo>
                    <a:lnTo>
                      <a:pt x="1" y="140"/>
                    </a:lnTo>
                    <a:lnTo>
                      <a:pt x="0" y="128"/>
                    </a:lnTo>
                    <a:lnTo>
                      <a:pt x="1" y="115"/>
                    </a:lnTo>
                    <a:lnTo>
                      <a:pt x="3" y="103"/>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2"/>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58" name="Freeform 150"/>
              <p:cNvSpPr>
                <a:spLocks/>
              </p:cNvSpPr>
              <p:nvPr/>
            </p:nvSpPr>
            <p:spPr bwMode="auto">
              <a:xfrm>
                <a:off x="-363538" y="215423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2"/>
                  </a:cxn>
                  <a:cxn ang="0">
                    <a:pos x="1502" y="127"/>
                  </a:cxn>
                  <a:cxn ang="0">
                    <a:pos x="1500" y="152"/>
                  </a:cxn>
                  <a:cxn ang="0">
                    <a:pos x="1493" y="176"/>
                  </a:cxn>
                  <a:cxn ang="0">
                    <a:pos x="1481" y="198"/>
                  </a:cxn>
                  <a:cxn ang="0">
                    <a:pos x="1465" y="217"/>
                  </a:cxn>
                  <a:cxn ang="0">
                    <a:pos x="1447" y="233"/>
                  </a:cxn>
                  <a:cxn ang="0">
                    <a:pos x="1425" y="244"/>
                  </a:cxn>
                  <a:cxn ang="0">
                    <a:pos x="1401" y="252"/>
                  </a:cxn>
                  <a:cxn ang="0">
                    <a:pos x="1376" y="254"/>
                  </a:cxn>
                  <a:cxn ang="0">
                    <a:pos x="113" y="254"/>
                  </a:cxn>
                  <a:cxn ang="0">
                    <a:pos x="89" y="248"/>
                  </a:cxn>
                  <a:cxn ang="0">
                    <a:pos x="66" y="239"/>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2"/>
                    </a:lnTo>
                    <a:lnTo>
                      <a:pt x="1502" y="115"/>
                    </a:lnTo>
                    <a:lnTo>
                      <a:pt x="1502" y="127"/>
                    </a:lnTo>
                    <a:lnTo>
                      <a:pt x="1502" y="140"/>
                    </a:lnTo>
                    <a:lnTo>
                      <a:pt x="1500" y="152"/>
                    </a:lnTo>
                    <a:lnTo>
                      <a:pt x="1497" y="165"/>
                    </a:lnTo>
                    <a:lnTo>
                      <a:pt x="1493" y="176"/>
                    </a:lnTo>
                    <a:lnTo>
                      <a:pt x="1487" y="188"/>
                    </a:lnTo>
                    <a:lnTo>
                      <a:pt x="1481" y="198"/>
                    </a:lnTo>
                    <a:lnTo>
                      <a:pt x="1473" y="208"/>
                    </a:lnTo>
                    <a:lnTo>
                      <a:pt x="1465" y="217"/>
                    </a:lnTo>
                    <a:lnTo>
                      <a:pt x="1456" y="226"/>
                    </a:lnTo>
                    <a:lnTo>
                      <a:pt x="1447" y="233"/>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3"/>
                    </a:lnTo>
                    <a:lnTo>
                      <a:pt x="46" y="226"/>
                    </a:lnTo>
                    <a:lnTo>
                      <a:pt x="37" y="217"/>
                    </a:lnTo>
                    <a:lnTo>
                      <a:pt x="29" y="208"/>
                    </a:lnTo>
                    <a:lnTo>
                      <a:pt x="22" y="198"/>
                    </a:lnTo>
                    <a:lnTo>
                      <a:pt x="15" y="188"/>
                    </a:lnTo>
                    <a:lnTo>
                      <a:pt x="10" y="176"/>
                    </a:lnTo>
                    <a:lnTo>
                      <a:pt x="6" y="165"/>
                    </a:lnTo>
                    <a:lnTo>
                      <a:pt x="3" y="152"/>
                    </a:lnTo>
                    <a:lnTo>
                      <a:pt x="1" y="140"/>
                    </a:lnTo>
                    <a:lnTo>
                      <a:pt x="0" y="127"/>
                    </a:lnTo>
                    <a:lnTo>
                      <a:pt x="1" y="115"/>
                    </a:lnTo>
                    <a:lnTo>
                      <a:pt x="3" y="102"/>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59" name="Freeform 151"/>
              <p:cNvSpPr>
                <a:spLocks noEditPoints="1"/>
              </p:cNvSpPr>
              <p:nvPr/>
            </p:nvSpPr>
            <p:spPr bwMode="auto">
              <a:xfrm>
                <a:off x="-909638" y="971550"/>
                <a:ext cx="909638" cy="2039938"/>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grpFill/>
              <a:ln w="9525">
                <a:noFill/>
                <a:round/>
                <a:headEnd/>
                <a:tailEnd/>
              </a:ln>
            </p:spPr>
            <p:txBody>
              <a:bodyPr/>
              <a:lstStyle/>
              <a:p>
                <a:pPr>
                  <a:defRPr/>
                </a:pPr>
                <a:endParaRPr lang="zh-CN" altLang="en-US">
                  <a:solidFill>
                    <a:srgbClr val="000000"/>
                  </a:solidFill>
                </a:endParaRPr>
              </a:p>
            </p:txBody>
          </p:sp>
        </p:grpSp>
      </p:grpSp>
      <p:grpSp>
        <p:nvGrpSpPr>
          <p:cNvPr id="213" name="组合 212"/>
          <p:cNvGrpSpPr/>
          <p:nvPr/>
        </p:nvGrpSpPr>
        <p:grpSpPr>
          <a:xfrm>
            <a:off x="3091792" y="5888815"/>
            <a:ext cx="982370" cy="382941"/>
            <a:chOff x="2859293" y="4985062"/>
            <a:chExt cx="1304539" cy="792784"/>
          </a:xfrm>
        </p:grpSpPr>
        <p:grpSp>
          <p:nvGrpSpPr>
            <p:cNvPr id="241" name="组合 521"/>
            <p:cNvGrpSpPr/>
            <p:nvPr/>
          </p:nvGrpSpPr>
          <p:grpSpPr>
            <a:xfrm>
              <a:off x="2859293" y="4985062"/>
              <a:ext cx="602658" cy="792784"/>
              <a:chOff x="-909638" y="971550"/>
              <a:chExt cx="909638" cy="2039938"/>
            </a:xfrm>
            <a:solidFill>
              <a:schemeClr val="bg1"/>
            </a:solidFill>
          </p:grpSpPr>
          <p:sp>
            <p:nvSpPr>
              <p:cNvPr id="248" name="Freeform 147"/>
              <p:cNvSpPr>
                <a:spLocks/>
              </p:cNvSpPr>
              <p:nvPr/>
            </p:nvSpPr>
            <p:spPr bwMode="auto">
              <a:xfrm>
                <a:off x="-363538" y="132556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2"/>
                  </a:cxn>
                  <a:cxn ang="0">
                    <a:pos x="1502" y="128"/>
                  </a:cxn>
                  <a:cxn ang="0">
                    <a:pos x="1500" y="153"/>
                  </a:cxn>
                  <a:cxn ang="0">
                    <a:pos x="1493" y="177"/>
                  </a:cxn>
                  <a:cxn ang="0">
                    <a:pos x="1481" y="199"/>
                  </a:cxn>
                  <a:cxn ang="0">
                    <a:pos x="1465" y="217"/>
                  </a:cxn>
                  <a:cxn ang="0">
                    <a:pos x="1447" y="232"/>
                  </a:cxn>
                  <a:cxn ang="0">
                    <a:pos x="1425" y="245"/>
                  </a:cxn>
                  <a:cxn ang="0">
                    <a:pos x="1401" y="252"/>
                  </a:cxn>
                  <a:cxn ang="0">
                    <a:pos x="1376" y="254"/>
                  </a:cxn>
                  <a:cxn ang="0">
                    <a:pos x="113" y="254"/>
                  </a:cxn>
                  <a:cxn ang="0">
                    <a:pos x="89" y="249"/>
                  </a:cxn>
                  <a:cxn ang="0">
                    <a:pos x="66" y="238"/>
                  </a:cxn>
                  <a:cxn ang="0">
                    <a:pos x="46" y="225"/>
                  </a:cxn>
                  <a:cxn ang="0">
                    <a:pos x="29" y="208"/>
                  </a:cxn>
                  <a:cxn ang="0">
                    <a:pos x="15" y="188"/>
                  </a:cxn>
                  <a:cxn ang="0">
                    <a:pos x="6" y="165"/>
                  </a:cxn>
                  <a:cxn ang="0">
                    <a:pos x="1" y="140"/>
                  </a:cxn>
                  <a:cxn ang="0">
                    <a:pos x="1" y="114"/>
                  </a:cxn>
                  <a:cxn ang="0">
                    <a:pos x="6" y="90"/>
                  </a:cxn>
                  <a:cxn ang="0">
                    <a:pos x="15" y="67"/>
                  </a:cxn>
                  <a:cxn ang="0">
                    <a:pos x="29" y="47"/>
                  </a:cxn>
                  <a:cxn ang="0">
                    <a:pos x="46" y="30"/>
                  </a:cxn>
                  <a:cxn ang="0">
                    <a:pos x="66" y="16"/>
                  </a:cxn>
                  <a:cxn ang="0">
                    <a:pos x="89" y="7"/>
                  </a:cxn>
                  <a:cxn ang="0">
                    <a:pos x="113" y="1"/>
                  </a:cxn>
                </a:cxnLst>
                <a:rect l="0" t="0" r="r" b="b"/>
                <a:pathLst>
                  <a:path w="1502" h="254">
                    <a:moveTo>
                      <a:pt x="127" y="0"/>
                    </a:moveTo>
                    <a:lnTo>
                      <a:pt x="1376" y="0"/>
                    </a:lnTo>
                    <a:lnTo>
                      <a:pt x="1388" y="1"/>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2"/>
                    </a:lnTo>
                    <a:lnTo>
                      <a:pt x="1502" y="114"/>
                    </a:lnTo>
                    <a:lnTo>
                      <a:pt x="1502" y="128"/>
                    </a:lnTo>
                    <a:lnTo>
                      <a:pt x="1502" y="140"/>
                    </a:lnTo>
                    <a:lnTo>
                      <a:pt x="1500" y="153"/>
                    </a:lnTo>
                    <a:lnTo>
                      <a:pt x="1497" y="165"/>
                    </a:lnTo>
                    <a:lnTo>
                      <a:pt x="1493" y="177"/>
                    </a:lnTo>
                    <a:lnTo>
                      <a:pt x="1487" y="188"/>
                    </a:lnTo>
                    <a:lnTo>
                      <a:pt x="1481" y="199"/>
                    </a:lnTo>
                    <a:lnTo>
                      <a:pt x="1473" y="208"/>
                    </a:lnTo>
                    <a:lnTo>
                      <a:pt x="1465" y="217"/>
                    </a:lnTo>
                    <a:lnTo>
                      <a:pt x="1456" y="225"/>
                    </a:lnTo>
                    <a:lnTo>
                      <a:pt x="1447" y="232"/>
                    </a:lnTo>
                    <a:lnTo>
                      <a:pt x="1436" y="238"/>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38"/>
                    </a:lnTo>
                    <a:lnTo>
                      <a:pt x="56" y="232"/>
                    </a:lnTo>
                    <a:lnTo>
                      <a:pt x="46" y="225"/>
                    </a:lnTo>
                    <a:lnTo>
                      <a:pt x="37" y="217"/>
                    </a:lnTo>
                    <a:lnTo>
                      <a:pt x="29" y="208"/>
                    </a:lnTo>
                    <a:lnTo>
                      <a:pt x="22" y="199"/>
                    </a:lnTo>
                    <a:lnTo>
                      <a:pt x="15" y="188"/>
                    </a:lnTo>
                    <a:lnTo>
                      <a:pt x="10" y="177"/>
                    </a:lnTo>
                    <a:lnTo>
                      <a:pt x="6" y="165"/>
                    </a:lnTo>
                    <a:lnTo>
                      <a:pt x="3" y="153"/>
                    </a:lnTo>
                    <a:lnTo>
                      <a:pt x="1" y="140"/>
                    </a:lnTo>
                    <a:lnTo>
                      <a:pt x="0" y="128"/>
                    </a:lnTo>
                    <a:lnTo>
                      <a:pt x="1" y="114"/>
                    </a:lnTo>
                    <a:lnTo>
                      <a:pt x="3" y="102"/>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49" name="Freeform 148"/>
              <p:cNvSpPr>
                <a:spLocks/>
              </p:cNvSpPr>
              <p:nvPr/>
            </p:nvSpPr>
            <p:spPr bwMode="auto">
              <a:xfrm>
                <a:off x="-363538" y="160178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1"/>
                  </a:cxn>
                  <a:cxn ang="0">
                    <a:pos x="1502" y="127"/>
                  </a:cxn>
                  <a:cxn ang="0">
                    <a:pos x="1500" y="152"/>
                  </a:cxn>
                  <a:cxn ang="0">
                    <a:pos x="1493" y="176"/>
                  </a:cxn>
                  <a:cxn ang="0">
                    <a:pos x="1481" y="198"/>
                  </a:cxn>
                  <a:cxn ang="0">
                    <a:pos x="1465" y="217"/>
                  </a:cxn>
                  <a:cxn ang="0">
                    <a:pos x="1447" y="232"/>
                  </a:cxn>
                  <a:cxn ang="0">
                    <a:pos x="1425" y="244"/>
                  </a:cxn>
                  <a:cxn ang="0">
                    <a:pos x="1401" y="252"/>
                  </a:cxn>
                  <a:cxn ang="0">
                    <a:pos x="1376" y="254"/>
                  </a:cxn>
                  <a:cxn ang="0">
                    <a:pos x="113" y="254"/>
                  </a:cxn>
                  <a:cxn ang="0">
                    <a:pos x="89" y="248"/>
                  </a:cxn>
                  <a:cxn ang="0">
                    <a:pos x="66" y="239"/>
                  </a:cxn>
                  <a:cxn ang="0">
                    <a:pos x="46" y="224"/>
                  </a:cxn>
                  <a:cxn ang="0">
                    <a:pos x="29" y="208"/>
                  </a:cxn>
                  <a:cxn ang="0">
                    <a:pos x="15" y="188"/>
                  </a:cxn>
                  <a:cxn ang="0">
                    <a:pos x="6" y="165"/>
                  </a:cxn>
                  <a:cxn ang="0">
                    <a:pos x="1" y="140"/>
                  </a:cxn>
                  <a:cxn ang="0">
                    <a:pos x="1" y="114"/>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1"/>
                    </a:lnTo>
                    <a:lnTo>
                      <a:pt x="1502" y="114"/>
                    </a:lnTo>
                    <a:lnTo>
                      <a:pt x="1502" y="127"/>
                    </a:lnTo>
                    <a:lnTo>
                      <a:pt x="1502" y="140"/>
                    </a:lnTo>
                    <a:lnTo>
                      <a:pt x="1500" y="152"/>
                    </a:lnTo>
                    <a:lnTo>
                      <a:pt x="1497" y="165"/>
                    </a:lnTo>
                    <a:lnTo>
                      <a:pt x="1493" y="176"/>
                    </a:lnTo>
                    <a:lnTo>
                      <a:pt x="1487" y="188"/>
                    </a:lnTo>
                    <a:lnTo>
                      <a:pt x="1481" y="198"/>
                    </a:lnTo>
                    <a:lnTo>
                      <a:pt x="1473" y="208"/>
                    </a:lnTo>
                    <a:lnTo>
                      <a:pt x="1465" y="217"/>
                    </a:lnTo>
                    <a:lnTo>
                      <a:pt x="1456" y="224"/>
                    </a:lnTo>
                    <a:lnTo>
                      <a:pt x="1447" y="232"/>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2"/>
                    </a:lnTo>
                    <a:lnTo>
                      <a:pt x="46" y="224"/>
                    </a:lnTo>
                    <a:lnTo>
                      <a:pt x="37" y="217"/>
                    </a:lnTo>
                    <a:lnTo>
                      <a:pt x="29" y="208"/>
                    </a:lnTo>
                    <a:lnTo>
                      <a:pt x="22" y="198"/>
                    </a:lnTo>
                    <a:lnTo>
                      <a:pt x="15" y="188"/>
                    </a:lnTo>
                    <a:lnTo>
                      <a:pt x="10" y="176"/>
                    </a:lnTo>
                    <a:lnTo>
                      <a:pt x="6" y="165"/>
                    </a:lnTo>
                    <a:lnTo>
                      <a:pt x="3" y="152"/>
                    </a:lnTo>
                    <a:lnTo>
                      <a:pt x="1" y="140"/>
                    </a:lnTo>
                    <a:lnTo>
                      <a:pt x="0" y="127"/>
                    </a:lnTo>
                    <a:lnTo>
                      <a:pt x="1" y="114"/>
                    </a:lnTo>
                    <a:lnTo>
                      <a:pt x="3" y="101"/>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50" name="Freeform 149"/>
              <p:cNvSpPr>
                <a:spLocks/>
              </p:cNvSpPr>
              <p:nvPr/>
            </p:nvSpPr>
            <p:spPr bwMode="auto">
              <a:xfrm>
                <a:off x="-363538" y="187801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3"/>
                  </a:cxn>
                  <a:cxn ang="0">
                    <a:pos x="1502" y="128"/>
                  </a:cxn>
                  <a:cxn ang="0">
                    <a:pos x="1500" y="153"/>
                  </a:cxn>
                  <a:cxn ang="0">
                    <a:pos x="1493" y="177"/>
                  </a:cxn>
                  <a:cxn ang="0">
                    <a:pos x="1481" y="199"/>
                  </a:cxn>
                  <a:cxn ang="0">
                    <a:pos x="1465" y="218"/>
                  </a:cxn>
                  <a:cxn ang="0">
                    <a:pos x="1447" y="233"/>
                  </a:cxn>
                  <a:cxn ang="0">
                    <a:pos x="1425" y="245"/>
                  </a:cxn>
                  <a:cxn ang="0">
                    <a:pos x="1401" y="252"/>
                  </a:cxn>
                  <a:cxn ang="0">
                    <a:pos x="1376" y="254"/>
                  </a:cxn>
                  <a:cxn ang="0">
                    <a:pos x="113" y="254"/>
                  </a:cxn>
                  <a:cxn ang="0">
                    <a:pos x="89" y="249"/>
                  </a:cxn>
                  <a:cxn ang="0">
                    <a:pos x="66" y="240"/>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30"/>
                  </a:cxn>
                  <a:cxn ang="0">
                    <a:pos x="66" y="16"/>
                  </a:cxn>
                  <a:cxn ang="0">
                    <a:pos x="89" y="7"/>
                  </a:cxn>
                  <a:cxn ang="0">
                    <a:pos x="113" y="2"/>
                  </a:cxn>
                </a:cxnLst>
                <a:rect l="0" t="0" r="r" b="b"/>
                <a:pathLst>
                  <a:path w="1502" h="254">
                    <a:moveTo>
                      <a:pt x="127" y="0"/>
                    </a:moveTo>
                    <a:lnTo>
                      <a:pt x="1376" y="0"/>
                    </a:lnTo>
                    <a:lnTo>
                      <a:pt x="1388" y="2"/>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3"/>
                    </a:lnTo>
                    <a:lnTo>
                      <a:pt x="1502" y="115"/>
                    </a:lnTo>
                    <a:lnTo>
                      <a:pt x="1502" y="128"/>
                    </a:lnTo>
                    <a:lnTo>
                      <a:pt x="1502" y="140"/>
                    </a:lnTo>
                    <a:lnTo>
                      <a:pt x="1500" y="153"/>
                    </a:lnTo>
                    <a:lnTo>
                      <a:pt x="1497" y="165"/>
                    </a:lnTo>
                    <a:lnTo>
                      <a:pt x="1493" y="177"/>
                    </a:lnTo>
                    <a:lnTo>
                      <a:pt x="1487" y="188"/>
                    </a:lnTo>
                    <a:lnTo>
                      <a:pt x="1481" y="199"/>
                    </a:lnTo>
                    <a:lnTo>
                      <a:pt x="1473" y="208"/>
                    </a:lnTo>
                    <a:lnTo>
                      <a:pt x="1465" y="218"/>
                    </a:lnTo>
                    <a:lnTo>
                      <a:pt x="1456" y="226"/>
                    </a:lnTo>
                    <a:lnTo>
                      <a:pt x="1447" y="233"/>
                    </a:lnTo>
                    <a:lnTo>
                      <a:pt x="1436" y="240"/>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40"/>
                    </a:lnTo>
                    <a:lnTo>
                      <a:pt x="56" y="233"/>
                    </a:lnTo>
                    <a:lnTo>
                      <a:pt x="46" y="226"/>
                    </a:lnTo>
                    <a:lnTo>
                      <a:pt x="37" y="218"/>
                    </a:lnTo>
                    <a:lnTo>
                      <a:pt x="29" y="208"/>
                    </a:lnTo>
                    <a:lnTo>
                      <a:pt x="22" y="199"/>
                    </a:lnTo>
                    <a:lnTo>
                      <a:pt x="15" y="188"/>
                    </a:lnTo>
                    <a:lnTo>
                      <a:pt x="10" y="177"/>
                    </a:lnTo>
                    <a:lnTo>
                      <a:pt x="6" y="165"/>
                    </a:lnTo>
                    <a:lnTo>
                      <a:pt x="3" y="153"/>
                    </a:lnTo>
                    <a:lnTo>
                      <a:pt x="1" y="140"/>
                    </a:lnTo>
                    <a:lnTo>
                      <a:pt x="0" y="128"/>
                    </a:lnTo>
                    <a:lnTo>
                      <a:pt x="1" y="115"/>
                    </a:lnTo>
                    <a:lnTo>
                      <a:pt x="3" y="103"/>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2"/>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51" name="Freeform 150"/>
              <p:cNvSpPr>
                <a:spLocks/>
              </p:cNvSpPr>
              <p:nvPr/>
            </p:nvSpPr>
            <p:spPr bwMode="auto">
              <a:xfrm>
                <a:off x="-363538" y="215423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2"/>
                  </a:cxn>
                  <a:cxn ang="0">
                    <a:pos x="1502" y="127"/>
                  </a:cxn>
                  <a:cxn ang="0">
                    <a:pos x="1500" y="152"/>
                  </a:cxn>
                  <a:cxn ang="0">
                    <a:pos x="1493" y="176"/>
                  </a:cxn>
                  <a:cxn ang="0">
                    <a:pos x="1481" y="198"/>
                  </a:cxn>
                  <a:cxn ang="0">
                    <a:pos x="1465" y="217"/>
                  </a:cxn>
                  <a:cxn ang="0">
                    <a:pos x="1447" y="233"/>
                  </a:cxn>
                  <a:cxn ang="0">
                    <a:pos x="1425" y="244"/>
                  </a:cxn>
                  <a:cxn ang="0">
                    <a:pos x="1401" y="252"/>
                  </a:cxn>
                  <a:cxn ang="0">
                    <a:pos x="1376" y="254"/>
                  </a:cxn>
                  <a:cxn ang="0">
                    <a:pos x="113" y="254"/>
                  </a:cxn>
                  <a:cxn ang="0">
                    <a:pos x="89" y="248"/>
                  </a:cxn>
                  <a:cxn ang="0">
                    <a:pos x="66" y="239"/>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2"/>
                    </a:lnTo>
                    <a:lnTo>
                      <a:pt x="1502" y="115"/>
                    </a:lnTo>
                    <a:lnTo>
                      <a:pt x="1502" y="127"/>
                    </a:lnTo>
                    <a:lnTo>
                      <a:pt x="1502" y="140"/>
                    </a:lnTo>
                    <a:lnTo>
                      <a:pt x="1500" y="152"/>
                    </a:lnTo>
                    <a:lnTo>
                      <a:pt x="1497" y="165"/>
                    </a:lnTo>
                    <a:lnTo>
                      <a:pt x="1493" y="176"/>
                    </a:lnTo>
                    <a:lnTo>
                      <a:pt x="1487" y="188"/>
                    </a:lnTo>
                    <a:lnTo>
                      <a:pt x="1481" y="198"/>
                    </a:lnTo>
                    <a:lnTo>
                      <a:pt x="1473" y="208"/>
                    </a:lnTo>
                    <a:lnTo>
                      <a:pt x="1465" y="217"/>
                    </a:lnTo>
                    <a:lnTo>
                      <a:pt x="1456" y="226"/>
                    </a:lnTo>
                    <a:lnTo>
                      <a:pt x="1447" y="233"/>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3"/>
                    </a:lnTo>
                    <a:lnTo>
                      <a:pt x="46" y="226"/>
                    </a:lnTo>
                    <a:lnTo>
                      <a:pt x="37" y="217"/>
                    </a:lnTo>
                    <a:lnTo>
                      <a:pt x="29" y="208"/>
                    </a:lnTo>
                    <a:lnTo>
                      <a:pt x="22" y="198"/>
                    </a:lnTo>
                    <a:lnTo>
                      <a:pt x="15" y="188"/>
                    </a:lnTo>
                    <a:lnTo>
                      <a:pt x="10" y="176"/>
                    </a:lnTo>
                    <a:lnTo>
                      <a:pt x="6" y="165"/>
                    </a:lnTo>
                    <a:lnTo>
                      <a:pt x="3" y="152"/>
                    </a:lnTo>
                    <a:lnTo>
                      <a:pt x="1" y="140"/>
                    </a:lnTo>
                    <a:lnTo>
                      <a:pt x="0" y="127"/>
                    </a:lnTo>
                    <a:lnTo>
                      <a:pt x="1" y="115"/>
                    </a:lnTo>
                    <a:lnTo>
                      <a:pt x="3" y="102"/>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52" name="Freeform 151"/>
              <p:cNvSpPr>
                <a:spLocks noEditPoints="1"/>
              </p:cNvSpPr>
              <p:nvPr/>
            </p:nvSpPr>
            <p:spPr bwMode="auto">
              <a:xfrm>
                <a:off x="-909638" y="971550"/>
                <a:ext cx="909638" cy="2039938"/>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grpFill/>
              <a:ln w="9525">
                <a:noFill/>
                <a:round/>
                <a:headEnd/>
                <a:tailEnd/>
              </a:ln>
            </p:spPr>
            <p:txBody>
              <a:bodyPr/>
              <a:lstStyle/>
              <a:p>
                <a:pPr>
                  <a:defRPr/>
                </a:pPr>
                <a:endParaRPr lang="zh-CN" altLang="en-US">
                  <a:solidFill>
                    <a:srgbClr val="000000"/>
                  </a:solidFill>
                </a:endParaRPr>
              </a:p>
            </p:txBody>
          </p:sp>
        </p:grpSp>
        <p:grpSp>
          <p:nvGrpSpPr>
            <p:cNvPr id="242" name="组合 521"/>
            <p:cNvGrpSpPr/>
            <p:nvPr/>
          </p:nvGrpSpPr>
          <p:grpSpPr>
            <a:xfrm>
              <a:off x="3561174" y="4985062"/>
              <a:ext cx="602658" cy="792784"/>
              <a:chOff x="-909638" y="971550"/>
              <a:chExt cx="909638" cy="2039938"/>
            </a:xfrm>
            <a:solidFill>
              <a:schemeClr val="bg1"/>
            </a:solidFill>
          </p:grpSpPr>
          <p:sp>
            <p:nvSpPr>
              <p:cNvPr id="243" name="Freeform 147"/>
              <p:cNvSpPr>
                <a:spLocks/>
              </p:cNvSpPr>
              <p:nvPr/>
            </p:nvSpPr>
            <p:spPr bwMode="auto">
              <a:xfrm>
                <a:off x="-363538" y="132556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2"/>
                  </a:cxn>
                  <a:cxn ang="0">
                    <a:pos x="1502" y="128"/>
                  </a:cxn>
                  <a:cxn ang="0">
                    <a:pos x="1500" y="153"/>
                  </a:cxn>
                  <a:cxn ang="0">
                    <a:pos x="1493" y="177"/>
                  </a:cxn>
                  <a:cxn ang="0">
                    <a:pos x="1481" y="199"/>
                  </a:cxn>
                  <a:cxn ang="0">
                    <a:pos x="1465" y="217"/>
                  </a:cxn>
                  <a:cxn ang="0">
                    <a:pos x="1447" y="232"/>
                  </a:cxn>
                  <a:cxn ang="0">
                    <a:pos x="1425" y="245"/>
                  </a:cxn>
                  <a:cxn ang="0">
                    <a:pos x="1401" y="252"/>
                  </a:cxn>
                  <a:cxn ang="0">
                    <a:pos x="1376" y="254"/>
                  </a:cxn>
                  <a:cxn ang="0">
                    <a:pos x="113" y="254"/>
                  </a:cxn>
                  <a:cxn ang="0">
                    <a:pos x="89" y="249"/>
                  </a:cxn>
                  <a:cxn ang="0">
                    <a:pos x="66" y="238"/>
                  </a:cxn>
                  <a:cxn ang="0">
                    <a:pos x="46" y="225"/>
                  </a:cxn>
                  <a:cxn ang="0">
                    <a:pos x="29" y="208"/>
                  </a:cxn>
                  <a:cxn ang="0">
                    <a:pos x="15" y="188"/>
                  </a:cxn>
                  <a:cxn ang="0">
                    <a:pos x="6" y="165"/>
                  </a:cxn>
                  <a:cxn ang="0">
                    <a:pos x="1" y="140"/>
                  </a:cxn>
                  <a:cxn ang="0">
                    <a:pos x="1" y="114"/>
                  </a:cxn>
                  <a:cxn ang="0">
                    <a:pos x="6" y="90"/>
                  </a:cxn>
                  <a:cxn ang="0">
                    <a:pos x="15" y="67"/>
                  </a:cxn>
                  <a:cxn ang="0">
                    <a:pos x="29" y="47"/>
                  </a:cxn>
                  <a:cxn ang="0">
                    <a:pos x="46" y="30"/>
                  </a:cxn>
                  <a:cxn ang="0">
                    <a:pos x="66" y="16"/>
                  </a:cxn>
                  <a:cxn ang="0">
                    <a:pos x="89" y="7"/>
                  </a:cxn>
                  <a:cxn ang="0">
                    <a:pos x="113" y="1"/>
                  </a:cxn>
                </a:cxnLst>
                <a:rect l="0" t="0" r="r" b="b"/>
                <a:pathLst>
                  <a:path w="1502" h="254">
                    <a:moveTo>
                      <a:pt x="127" y="0"/>
                    </a:moveTo>
                    <a:lnTo>
                      <a:pt x="1376" y="0"/>
                    </a:lnTo>
                    <a:lnTo>
                      <a:pt x="1388" y="1"/>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2"/>
                    </a:lnTo>
                    <a:lnTo>
                      <a:pt x="1502" y="114"/>
                    </a:lnTo>
                    <a:lnTo>
                      <a:pt x="1502" y="128"/>
                    </a:lnTo>
                    <a:lnTo>
                      <a:pt x="1502" y="140"/>
                    </a:lnTo>
                    <a:lnTo>
                      <a:pt x="1500" y="153"/>
                    </a:lnTo>
                    <a:lnTo>
                      <a:pt x="1497" y="165"/>
                    </a:lnTo>
                    <a:lnTo>
                      <a:pt x="1493" y="177"/>
                    </a:lnTo>
                    <a:lnTo>
                      <a:pt x="1487" y="188"/>
                    </a:lnTo>
                    <a:lnTo>
                      <a:pt x="1481" y="199"/>
                    </a:lnTo>
                    <a:lnTo>
                      <a:pt x="1473" y="208"/>
                    </a:lnTo>
                    <a:lnTo>
                      <a:pt x="1465" y="217"/>
                    </a:lnTo>
                    <a:lnTo>
                      <a:pt x="1456" y="225"/>
                    </a:lnTo>
                    <a:lnTo>
                      <a:pt x="1447" y="232"/>
                    </a:lnTo>
                    <a:lnTo>
                      <a:pt x="1436" y="238"/>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38"/>
                    </a:lnTo>
                    <a:lnTo>
                      <a:pt x="56" y="232"/>
                    </a:lnTo>
                    <a:lnTo>
                      <a:pt x="46" y="225"/>
                    </a:lnTo>
                    <a:lnTo>
                      <a:pt x="37" y="217"/>
                    </a:lnTo>
                    <a:lnTo>
                      <a:pt x="29" y="208"/>
                    </a:lnTo>
                    <a:lnTo>
                      <a:pt x="22" y="199"/>
                    </a:lnTo>
                    <a:lnTo>
                      <a:pt x="15" y="188"/>
                    </a:lnTo>
                    <a:lnTo>
                      <a:pt x="10" y="177"/>
                    </a:lnTo>
                    <a:lnTo>
                      <a:pt x="6" y="165"/>
                    </a:lnTo>
                    <a:lnTo>
                      <a:pt x="3" y="153"/>
                    </a:lnTo>
                    <a:lnTo>
                      <a:pt x="1" y="140"/>
                    </a:lnTo>
                    <a:lnTo>
                      <a:pt x="0" y="128"/>
                    </a:lnTo>
                    <a:lnTo>
                      <a:pt x="1" y="114"/>
                    </a:lnTo>
                    <a:lnTo>
                      <a:pt x="3" y="102"/>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44" name="Freeform 148"/>
              <p:cNvSpPr>
                <a:spLocks/>
              </p:cNvSpPr>
              <p:nvPr/>
            </p:nvSpPr>
            <p:spPr bwMode="auto">
              <a:xfrm>
                <a:off x="-363538" y="160178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1"/>
                  </a:cxn>
                  <a:cxn ang="0">
                    <a:pos x="1502" y="127"/>
                  </a:cxn>
                  <a:cxn ang="0">
                    <a:pos x="1500" y="152"/>
                  </a:cxn>
                  <a:cxn ang="0">
                    <a:pos x="1493" y="176"/>
                  </a:cxn>
                  <a:cxn ang="0">
                    <a:pos x="1481" y="198"/>
                  </a:cxn>
                  <a:cxn ang="0">
                    <a:pos x="1465" y="217"/>
                  </a:cxn>
                  <a:cxn ang="0">
                    <a:pos x="1447" y="232"/>
                  </a:cxn>
                  <a:cxn ang="0">
                    <a:pos x="1425" y="244"/>
                  </a:cxn>
                  <a:cxn ang="0">
                    <a:pos x="1401" y="252"/>
                  </a:cxn>
                  <a:cxn ang="0">
                    <a:pos x="1376" y="254"/>
                  </a:cxn>
                  <a:cxn ang="0">
                    <a:pos x="113" y="254"/>
                  </a:cxn>
                  <a:cxn ang="0">
                    <a:pos x="89" y="248"/>
                  </a:cxn>
                  <a:cxn ang="0">
                    <a:pos x="66" y="239"/>
                  </a:cxn>
                  <a:cxn ang="0">
                    <a:pos x="46" y="224"/>
                  </a:cxn>
                  <a:cxn ang="0">
                    <a:pos x="29" y="208"/>
                  </a:cxn>
                  <a:cxn ang="0">
                    <a:pos x="15" y="188"/>
                  </a:cxn>
                  <a:cxn ang="0">
                    <a:pos x="6" y="165"/>
                  </a:cxn>
                  <a:cxn ang="0">
                    <a:pos x="1" y="140"/>
                  </a:cxn>
                  <a:cxn ang="0">
                    <a:pos x="1" y="114"/>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1"/>
                    </a:lnTo>
                    <a:lnTo>
                      <a:pt x="1502" y="114"/>
                    </a:lnTo>
                    <a:lnTo>
                      <a:pt x="1502" y="127"/>
                    </a:lnTo>
                    <a:lnTo>
                      <a:pt x="1502" y="140"/>
                    </a:lnTo>
                    <a:lnTo>
                      <a:pt x="1500" y="152"/>
                    </a:lnTo>
                    <a:lnTo>
                      <a:pt x="1497" y="165"/>
                    </a:lnTo>
                    <a:lnTo>
                      <a:pt x="1493" y="176"/>
                    </a:lnTo>
                    <a:lnTo>
                      <a:pt x="1487" y="188"/>
                    </a:lnTo>
                    <a:lnTo>
                      <a:pt x="1481" y="198"/>
                    </a:lnTo>
                    <a:lnTo>
                      <a:pt x="1473" y="208"/>
                    </a:lnTo>
                    <a:lnTo>
                      <a:pt x="1465" y="217"/>
                    </a:lnTo>
                    <a:lnTo>
                      <a:pt x="1456" y="224"/>
                    </a:lnTo>
                    <a:lnTo>
                      <a:pt x="1447" y="232"/>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2"/>
                    </a:lnTo>
                    <a:lnTo>
                      <a:pt x="46" y="224"/>
                    </a:lnTo>
                    <a:lnTo>
                      <a:pt x="37" y="217"/>
                    </a:lnTo>
                    <a:lnTo>
                      <a:pt x="29" y="208"/>
                    </a:lnTo>
                    <a:lnTo>
                      <a:pt x="22" y="198"/>
                    </a:lnTo>
                    <a:lnTo>
                      <a:pt x="15" y="188"/>
                    </a:lnTo>
                    <a:lnTo>
                      <a:pt x="10" y="176"/>
                    </a:lnTo>
                    <a:lnTo>
                      <a:pt x="6" y="165"/>
                    </a:lnTo>
                    <a:lnTo>
                      <a:pt x="3" y="152"/>
                    </a:lnTo>
                    <a:lnTo>
                      <a:pt x="1" y="140"/>
                    </a:lnTo>
                    <a:lnTo>
                      <a:pt x="0" y="127"/>
                    </a:lnTo>
                    <a:lnTo>
                      <a:pt x="1" y="114"/>
                    </a:lnTo>
                    <a:lnTo>
                      <a:pt x="3" y="101"/>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45" name="Freeform 149"/>
              <p:cNvSpPr>
                <a:spLocks/>
              </p:cNvSpPr>
              <p:nvPr/>
            </p:nvSpPr>
            <p:spPr bwMode="auto">
              <a:xfrm>
                <a:off x="-363538" y="187801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3"/>
                  </a:cxn>
                  <a:cxn ang="0">
                    <a:pos x="1502" y="128"/>
                  </a:cxn>
                  <a:cxn ang="0">
                    <a:pos x="1500" y="153"/>
                  </a:cxn>
                  <a:cxn ang="0">
                    <a:pos x="1493" y="177"/>
                  </a:cxn>
                  <a:cxn ang="0">
                    <a:pos x="1481" y="199"/>
                  </a:cxn>
                  <a:cxn ang="0">
                    <a:pos x="1465" y="218"/>
                  </a:cxn>
                  <a:cxn ang="0">
                    <a:pos x="1447" y="233"/>
                  </a:cxn>
                  <a:cxn ang="0">
                    <a:pos x="1425" y="245"/>
                  </a:cxn>
                  <a:cxn ang="0">
                    <a:pos x="1401" y="252"/>
                  </a:cxn>
                  <a:cxn ang="0">
                    <a:pos x="1376" y="254"/>
                  </a:cxn>
                  <a:cxn ang="0">
                    <a:pos x="113" y="254"/>
                  </a:cxn>
                  <a:cxn ang="0">
                    <a:pos x="89" y="249"/>
                  </a:cxn>
                  <a:cxn ang="0">
                    <a:pos x="66" y="240"/>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30"/>
                  </a:cxn>
                  <a:cxn ang="0">
                    <a:pos x="66" y="16"/>
                  </a:cxn>
                  <a:cxn ang="0">
                    <a:pos x="89" y="7"/>
                  </a:cxn>
                  <a:cxn ang="0">
                    <a:pos x="113" y="2"/>
                  </a:cxn>
                </a:cxnLst>
                <a:rect l="0" t="0" r="r" b="b"/>
                <a:pathLst>
                  <a:path w="1502" h="254">
                    <a:moveTo>
                      <a:pt x="127" y="0"/>
                    </a:moveTo>
                    <a:lnTo>
                      <a:pt x="1376" y="0"/>
                    </a:lnTo>
                    <a:lnTo>
                      <a:pt x="1388" y="2"/>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3"/>
                    </a:lnTo>
                    <a:lnTo>
                      <a:pt x="1502" y="115"/>
                    </a:lnTo>
                    <a:lnTo>
                      <a:pt x="1502" y="128"/>
                    </a:lnTo>
                    <a:lnTo>
                      <a:pt x="1502" y="140"/>
                    </a:lnTo>
                    <a:lnTo>
                      <a:pt x="1500" y="153"/>
                    </a:lnTo>
                    <a:lnTo>
                      <a:pt x="1497" y="165"/>
                    </a:lnTo>
                    <a:lnTo>
                      <a:pt x="1493" y="177"/>
                    </a:lnTo>
                    <a:lnTo>
                      <a:pt x="1487" y="188"/>
                    </a:lnTo>
                    <a:lnTo>
                      <a:pt x="1481" y="199"/>
                    </a:lnTo>
                    <a:lnTo>
                      <a:pt x="1473" y="208"/>
                    </a:lnTo>
                    <a:lnTo>
                      <a:pt x="1465" y="218"/>
                    </a:lnTo>
                    <a:lnTo>
                      <a:pt x="1456" y="226"/>
                    </a:lnTo>
                    <a:lnTo>
                      <a:pt x="1447" y="233"/>
                    </a:lnTo>
                    <a:lnTo>
                      <a:pt x="1436" y="240"/>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40"/>
                    </a:lnTo>
                    <a:lnTo>
                      <a:pt x="56" y="233"/>
                    </a:lnTo>
                    <a:lnTo>
                      <a:pt x="46" y="226"/>
                    </a:lnTo>
                    <a:lnTo>
                      <a:pt x="37" y="218"/>
                    </a:lnTo>
                    <a:lnTo>
                      <a:pt x="29" y="208"/>
                    </a:lnTo>
                    <a:lnTo>
                      <a:pt x="22" y="199"/>
                    </a:lnTo>
                    <a:lnTo>
                      <a:pt x="15" y="188"/>
                    </a:lnTo>
                    <a:lnTo>
                      <a:pt x="10" y="177"/>
                    </a:lnTo>
                    <a:lnTo>
                      <a:pt x="6" y="165"/>
                    </a:lnTo>
                    <a:lnTo>
                      <a:pt x="3" y="153"/>
                    </a:lnTo>
                    <a:lnTo>
                      <a:pt x="1" y="140"/>
                    </a:lnTo>
                    <a:lnTo>
                      <a:pt x="0" y="128"/>
                    </a:lnTo>
                    <a:lnTo>
                      <a:pt x="1" y="115"/>
                    </a:lnTo>
                    <a:lnTo>
                      <a:pt x="3" y="103"/>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2"/>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46" name="Freeform 150"/>
              <p:cNvSpPr>
                <a:spLocks/>
              </p:cNvSpPr>
              <p:nvPr/>
            </p:nvSpPr>
            <p:spPr bwMode="auto">
              <a:xfrm>
                <a:off x="-363538" y="215423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2"/>
                  </a:cxn>
                  <a:cxn ang="0">
                    <a:pos x="1502" y="127"/>
                  </a:cxn>
                  <a:cxn ang="0">
                    <a:pos x="1500" y="152"/>
                  </a:cxn>
                  <a:cxn ang="0">
                    <a:pos x="1493" y="176"/>
                  </a:cxn>
                  <a:cxn ang="0">
                    <a:pos x="1481" y="198"/>
                  </a:cxn>
                  <a:cxn ang="0">
                    <a:pos x="1465" y="217"/>
                  </a:cxn>
                  <a:cxn ang="0">
                    <a:pos x="1447" y="233"/>
                  </a:cxn>
                  <a:cxn ang="0">
                    <a:pos x="1425" y="244"/>
                  </a:cxn>
                  <a:cxn ang="0">
                    <a:pos x="1401" y="252"/>
                  </a:cxn>
                  <a:cxn ang="0">
                    <a:pos x="1376" y="254"/>
                  </a:cxn>
                  <a:cxn ang="0">
                    <a:pos x="113" y="254"/>
                  </a:cxn>
                  <a:cxn ang="0">
                    <a:pos x="89" y="248"/>
                  </a:cxn>
                  <a:cxn ang="0">
                    <a:pos x="66" y="239"/>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2"/>
                    </a:lnTo>
                    <a:lnTo>
                      <a:pt x="1502" y="115"/>
                    </a:lnTo>
                    <a:lnTo>
                      <a:pt x="1502" y="127"/>
                    </a:lnTo>
                    <a:lnTo>
                      <a:pt x="1502" y="140"/>
                    </a:lnTo>
                    <a:lnTo>
                      <a:pt x="1500" y="152"/>
                    </a:lnTo>
                    <a:lnTo>
                      <a:pt x="1497" y="165"/>
                    </a:lnTo>
                    <a:lnTo>
                      <a:pt x="1493" y="176"/>
                    </a:lnTo>
                    <a:lnTo>
                      <a:pt x="1487" y="188"/>
                    </a:lnTo>
                    <a:lnTo>
                      <a:pt x="1481" y="198"/>
                    </a:lnTo>
                    <a:lnTo>
                      <a:pt x="1473" y="208"/>
                    </a:lnTo>
                    <a:lnTo>
                      <a:pt x="1465" y="217"/>
                    </a:lnTo>
                    <a:lnTo>
                      <a:pt x="1456" y="226"/>
                    </a:lnTo>
                    <a:lnTo>
                      <a:pt x="1447" y="233"/>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3"/>
                    </a:lnTo>
                    <a:lnTo>
                      <a:pt x="46" y="226"/>
                    </a:lnTo>
                    <a:lnTo>
                      <a:pt x="37" y="217"/>
                    </a:lnTo>
                    <a:lnTo>
                      <a:pt x="29" y="208"/>
                    </a:lnTo>
                    <a:lnTo>
                      <a:pt x="22" y="198"/>
                    </a:lnTo>
                    <a:lnTo>
                      <a:pt x="15" y="188"/>
                    </a:lnTo>
                    <a:lnTo>
                      <a:pt x="10" y="176"/>
                    </a:lnTo>
                    <a:lnTo>
                      <a:pt x="6" y="165"/>
                    </a:lnTo>
                    <a:lnTo>
                      <a:pt x="3" y="152"/>
                    </a:lnTo>
                    <a:lnTo>
                      <a:pt x="1" y="140"/>
                    </a:lnTo>
                    <a:lnTo>
                      <a:pt x="0" y="127"/>
                    </a:lnTo>
                    <a:lnTo>
                      <a:pt x="1" y="115"/>
                    </a:lnTo>
                    <a:lnTo>
                      <a:pt x="3" y="102"/>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47" name="Freeform 151"/>
              <p:cNvSpPr>
                <a:spLocks noEditPoints="1"/>
              </p:cNvSpPr>
              <p:nvPr/>
            </p:nvSpPr>
            <p:spPr bwMode="auto">
              <a:xfrm>
                <a:off x="-909638" y="971550"/>
                <a:ext cx="909638" cy="2039938"/>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grpFill/>
              <a:ln w="9525">
                <a:noFill/>
                <a:round/>
                <a:headEnd/>
                <a:tailEnd/>
              </a:ln>
            </p:spPr>
            <p:txBody>
              <a:bodyPr/>
              <a:lstStyle/>
              <a:p>
                <a:pPr>
                  <a:defRPr/>
                </a:pPr>
                <a:endParaRPr lang="zh-CN" altLang="en-US">
                  <a:solidFill>
                    <a:srgbClr val="000000"/>
                  </a:solidFill>
                </a:endParaRPr>
              </a:p>
            </p:txBody>
          </p:sp>
        </p:grpSp>
      </p:grpSp>
      <p:grpSp>
        <p:nvGrpSpPr>
          <p:cNvPr id="214" name="组合 521"/>
          <p:cNvGrpSpPr/>
          <p:nvPr/>
        </p:nvGrpSpPr>
        <p:grpSpPr>
          <a:xfrm>
            <a:off x="5307834" y="5889047"/>
            <a:ext cx="453825" cy="382941"/>
            <a:chOff x="-909638" y="971550"/>
            <a:chExt cx="909638" cy="2039938"/>
          </a:xfrm>
          <a:solidFill>
            <a:schemeClr val="bg1"/>
          </a:solidFill>
        </p:grpSpPr>
        <p:sp>
          <p:nvSpPr>
            <p:cNvPr id="236" name="Freeform 147"/>
            <p:cNvSpPr>
              <a:spLocks/>
            </p:cNvSpPr>
            <p:nvPr/>
          </p:nvSpPr>
          <p:spPr bwMode="auto">
            <a:xfrm>
              <a:off x="-363538" y="132556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2"/>
                </a:cxn>
                <a:cxn ang="0">
                  <a:pos x="1502" y="128"/>
                </a:cxn>
                <a:cxn ang="0">
                  <a:pos x="1500" y="153"/>
                </a:cxn>
                <a:cxn ang="0">
                  <a:pos x="1493" y="177"/>
                </a:cxn>
                <a:cxn ang="0">
                  <a:pos x="1481" y="199"/>
                </a:cxn>
                <a:cxn ang="0">
                  <a:pos x="1465" y="217"/>
                </a:cxn>
                <a:cxn ang="0">
                  <a:pos x="1447" y="232"/>
                </a:cxn>
                <a:cxn ang="0">
                  <a:pos x="1425" y="245"/>
                </a:cxn>
                <a:cxn ang="0">
                  <a:pos x="1401" y="252"/>
                </a:cxn>
                <a:cxn ang="0">
                  <a:pos x="1376" y="254"/>
                </a:cxn>
                <a:cxn ang="0">
                  <a:pos x="113" y="254"/>
                </a:cxn>
                <a:cxn ang="0">
                  <a:pos x="89" y="249"/>
                </a:cxn>
                <a:cxn ang="0">
                  <a:pos x="66" y="238"/>
                </a:cxn>
                <a:cxn ang="0">
                  <a:pos x="46" y="225"/>
                </a:cxn>
                <a:cxn ang="0">
                  <a:pos x="29" y="208"/>
                </a:cxn>
                <a:cxn ang="0">
                  <a:pos x="15" y="188"/>
                </a:cxn>
                <a:cxn ang="0">
                  <a:pos x="6" y="165"/>
                </a:cxn>
                <a:cxn ang="0">
                  <a:pos x="1" y="140"/>
                </a:cxn>
                <a:cxn ang="0">
                  <a:pos x="1" y="114"/>
                </a:cxn>
                <a:cxn ang="0">
                  <a:pos x="6" y="90"/>
                </a:cxn>
                <a:cxn ang="0">
                  <a:pos x="15" y="67"/>
                </a:cxn>
                <a:cxn ang="0">
                  <a:pos x="29" y="47"/>
                </a:cxn>
                <a:cxn ang="0">
                  <a:pos x="46" y="30"/>
                </a:cxn>
                <a:cxn ang="0">
                  <a:pos x="66" y="16"/>
                </a:cxn>
                <a:cxn ang="0">
                  <a:pos x="89" y="7"/>
                </a:cxn>
                <a:cxn ang="0">
                  <a:pos x="113" y="1"/>
                </a:cxn>
              </a:cxnLst>
              <a:rect l="0" t="0" r="r" b="b"/>
              <a:pathLst>
                <a:path w="1502" h="254">
                  <a:moveTo>
                    <a:pt x="127" y="0"/>
                  </a:moveTo>
                  <a:lnTo>
                    <a:pt x="1376" y="0"/>
                  </a:lnTo>
                  <a:lnTo>
                    <a:pt x="1388" y="1"/>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2"/>
                  </a:lnTo>
                  <a:lnTo>
                    <a:pt x="1502" y="114"/>
                  </a:lnTo>
                  <a:lnTo>
                    <a:pt x="1502" y="128"/>
                  </a:lnTo>
                  <a:lnTo>
                    <a:pt x="1502" y="140"/>
                  </a:lnTo>
                  <a:lnTo>
                    <a:pt x="1500" y="153"/>
                  </a:lnTo>
                  <a:lnTo>
                    <a:pt x="1497" y="165"/>
                  </a:lnTo>
                  <a:lnTo>
                    <a:pt x="1493" y="177"/>
                  </a:lnTo>
                  <a:lnTo>
                    <a:pt x="1487" y="188"/>
                  </a:lnTo>
                  <a:lnTo>
                    <a:pt x="1481" y="199"/>
                  </a:lnTo>
                  <a:lnTo>
                    <a:pt x="1473" y="208"/>
                  </a:lnTo>
                  <a:lnTo>
                    <a:pt x="1465" y="217"/>
                  </a:lnTo>
                  <a:lnTo>
                    <a:pt x="1456" y="225"/>
                  </a:lnTo>
                  <a:lnTo>
                    <a:pt x="1447" y="232"/>
                  </a:lnTo>
                  <a:lnTo>
                    <a:pt x="1436" y="238"/>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38"/>
                  </a:lnTo>
                  <a:lnTo>
                    <a:pt x="56" y="232"/>
                  </a:lnTo>
                  <a:lnTo>
                    <a:pt x="46" y="225"/>
                  </a:lnTo>
                  <a:lnTo>
                    <a:pt x="37" y="217"/>
                  </a:lnTo>
                  <a:lnTo>
                    <a:pt x="29" y="208"/>
                  </a:lnTo>
                  <a:lnTo>
                    <a:pt x="22" y="199"/>
                  </a:lnTo>
                  <a:lnTo>
                    <a:pt x="15" y="188"/>
                  </a:lnTo>
                  <a:lnTo>
                    <a:pt x="10" y="177"/>
                  </a:lnTo>
                  <a:lnTo>
                    <a:pt x="6" y="165"/>
                  </a:lnTo>
                  <a:lnTo>
                    <a:pt x="3" y="153"/>
                  </a:lnTo>
                  <a:lnTo>
                    <a:pt x="1" y="140"/>
                  </a:lnTo>
                  <a:lnTo>
                    <a:pt x="0" y="128"/>
                  </a:lnTo>
                  <a:lnTo>
                    <a:pt x="1" y="114"/>
                  </a:lnTo>
                  <a:lnTo>
                    <a:pt x="3" y="102"/>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37" name="Freeform 148"/>
            <p:cNvSpPr>
              <a:spLocks/>
            </p:cNvSpPr>
            <p:nvPr/>
          </p:nvSpPr>
          <p:spPr bwMode="auto">
            <a:xfrm>
              <a:off x="-363538" y="160178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1"/>
                </a:cxn>
                <a:cxn ang="0">
                  <a:pos x="1502" y="127"/>
                </a:cxn>
                <a:cxn ang="0">
                  <a:pos x="1500" y="152"/>
                </a:cxn>
                <a:cxn ang="0">
                  <a:pos x="1493" y="176"/>
                </a:cxn>
                <a:cxn ang="0">
                  <a:pos x="1481" y="198"/>
                </a:cxn>
                <a:cxn ang="0">
                  <a:pos x="1465" y="217"/>
                </a:cxn>
                <a:cxn ang="0">
                  <a:pos x="1447" y="232"/>
                </a:cxn>
                <a:cxn ang="0">
                  <a:pos x="1425" y="244"/>
                </a:cxn>
                <a:cxn ang="0">
                  <a:pos x="1401" y="252"/>
                </a:cxn>
                <a:cxn ang="0">
                  <a:pos x="1376" y="254"/>
                </a:cxn>
                <a:cxn ang="0">
                  <a:pos x="113" y="254"/>
                </a:cxn>
                <a:cxn ang="0">
                  <a:pos x="89" y="248"/>
                </a:cxn>
                <a:cxn ang="0">
                  <a:pos x="66" y="239"/>
                </a:cxn>
                <a:cxn ang="0">
                  <a:pos x="46" y="224"/>
                </a:cxn>
                <a:cxn ang="0">
                  <a:pos x="29" y="208"/>
                </a:cxn>
                <a:cxn ang="0">
                  <a:pos x="15" y="188"/>
                </a:cxn>
                <a:cxn ang="0">
                  <a:pos x="6" y="165"/>
                </a:cxn>
                <a:cxn ang="0">
                  <a:pos x="1" y="140"/>
                </a:cxn>
                <a:cxn ang="0">
                  <a:pos x="1" y="114"/>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1"/>
                  </a:lnTo>
                  <a:lnTo>
                    <a:pt x="1502" y="114"/>
                  </a:lnTo>
                  <a:lnTo>
                    <a:pt x="1502" y="127"/>
                  </a:lnTo>
                  <a:lnTo>
                    <a:pt x="1502" y="140"/>
                  </a:lnTo>
                  <a:lnTo>
                    <a:pt x="1500" y="152"/>
                  </a:lnTo>
                  <a:lnTo>
                    <a:pt x="1497" y="165"/>
                  </a:lnTo>
                  <a:lnTo>
                    <a:pt x="1493" y="176"/>
                  </a:lnTo>
                  <a:lnTo>
                    <a:pt x="1487" y="188"/>
                  </a:lnTo>
                  <a:lnTo>
                    <a:pt x="1481" y="198"/>
                  </a:lnTo>
                  <a:lnTo>
                    <a:pt x="1473" y="208"/>
                  </a:lnTo>
                  <a:lnTo>
                    <a:pt x="1465" y="217"/>
                  </a:lnTo>
                  <a:lnTo>
                    <a:pt x="1456" y="224"/>
                  </a:lnTo>
                  <a:lnTo>
                    <a:pt x="1447" y="232"/>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2"/>
                  </a:lnTo>
                  <a:lnTo>
                    <a:pt x="46" y="224"/>
                  </a:lnTo>
                  <a:lnTo>
                    <a:pt x="37" y="217"/>
                  </a:lnTo>
                  <a:lnTo>
                    <a:pt x="29" y="208"/>
                  </a:lnTo>
                  <a:lnTo>
                    <a:pt x="22" y="198"/>
                  </a:lnTo>
                  <a:lnTo>
                    <a:pt x="15" y="188"/>
                  </a:lnTo>
                  <a:lnTo>
                    <a:pt x="10" y="176"/>
                  </a:lnTo>
                  <a:lnTo>
                    <a:pt x="6" y="165"/>
                  </a:lnTo>
                  <a:lnTo>
                    <a:pt x="3" y="152"/>
                  </a:lnTo>
                  <a:lnTo>
                    <a:pt x="1" y="140"/>
                  </a:lnTo>
                  <a:lnTo>
                    <a:pt x="0" y="127"/>
                  </a:lnTo>
                  <a:lnTo>
                    <a:pt x="1" y="114"/>
                  </a:lnTo>
                  <a:lnTo>
                    <a:pt x="3" y="101"/>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38" name="Freeform 149"/>
            <p:cNvSpPr>
              <a:spLocks/>
            </p:cNvSpPr>
            <p:nvPr/>
          </p:nvSpPr>
          <p:spPr bwMode="auto">
            <a:xfrm>
              <a:off x="-363538" y="187801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3"/>
                </a:cxn>
                <a:cxn ang="0">
                  <a:pos x="1502" y="128"/>
                </a:cxn>
                <a:cxn ang="0">
                  <a:pos x="1500" y="153"/>
                </a:cxn>
                <a:cxn ang="0">
                  <a:pos x="1493" y="177"/>
                </a:cxn>
                <a:cxn ang="0">
                  <a:pos x="1481" y="199"/>
                </a:cxn>
                <a:cxn ang="0">
                  <a:pos x="1465" y="218"/>
                </a:cxn>
                <a:cxn ang="0">
                  <a:pos x="1447" y="233"/>
                </a:cxn>
                <a:cxn ang="0">
                  <a:pos x="1425" y="245"/>
                </a:cxn>
                <a:cxn ang="0">
                  <a:pos x="1401" y="252"/>
                </a:cxn>
                <a:cxn ang="0">
                  <a:pos x="1376" y="254"/>
                </a:cxn>
                <a:cxn ang="0">
                  <a:pos x="113" y="254"/>
                </a:cxn>
                <a:cxn ang="0">
                  <a:pos x="89" y="249"/>
                </a:cxn>
                <a:cxn ang="0">
                  <a:pos x="66" y="240"/>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30"/>
                </a:cxn>
                <a:cxn ang="0">
                  <a:pos x="66" y="16"/>
                </a:cxn>
                <a:cxn ang="0">
                  <a:pos x="89" y="7"/>
                </a:cxn>
                <a:cxn ang="0">
                  <a:pos x="113" y="2"/>
                </a:cxn>
              </a:cxnLst>
              <a:rect l="0" t="0" r="r" b="b"/>
              <a:pathLst>
                <a:path w="1502" h="254">
                  <a:moveTo>
                    <a:pt x="127" y="0"/>
                  </a:moveTo>
                  <a:lnTo>
                    <a:pt x="1376" y="0"/>
                  </a:lnTo>
                  <a:lnTo>
                    <a:pt x="1388" y="2"/>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3"/>
                  </a:lnTo>
                  <a:lnTo>
                    <a:pt x="1502" y="115"/>
                  </a:lnTo>
                  <a:lnTo>
                    <a:pt x="1502" y="128"/>
                  </a:lnTo>
                  <a:lnTo>
                    <a:pt x="1502" y="140"/>
                  </a:lnTo>
                  <a:lnTo>
                    <a:pt x="1500" y="153"/>
                  </a:lnTo>
                  <a:lnTo>
                    <a:pt x="1497" y="165"/>
                  </a:lnTo>
                  <a:lnTo>
                    <a:pt x="1493" y="177"/>
                  </a:lnTo>
                  <a:lnTo>
                    <a:pt x="1487" y="188"/>
                  </a:lnTo>
                  <a:lnTo>
                    <a:pt x="1481" y="199"/>
                  </a:lnTo>
                  <a:lnTo>
                    <a:pt x="1473" y="208"/>
                  </a:lnTo>
                  <a:lnTo>
                    <a:pt x="1465" y="218"/>
                  </a:lnTo>
                  <a:lnTo>
                    <a:pt x="1456" y="226"/>
                  </a:lnTo>
                  <a:lnTo>
                    <a:pt x="1447" y="233"/>
                  </a:lnTo>
                  <a:lnTo>
                    <a:pt x="1436" y="240"/>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40"/>
                  </a:lnTo>
                  <a:lnTo>
                    <a:pt x="56" y="233"/>
                  </a:lnTo>
                  <a:lnTo>
                    <a:pt x="46" y="226"/>
                  </a:lnTo>
                  <a:lnTo>
                    <a:pt x="37" y="218"/>
                  </a:lnTo>
                  <a:lnTo>
                    <a:pt x="29" y="208"/>
                  </a:lnTo>
                  <a:lnTo>
                    <a:pt x="22" y="199"/>
                  </a:lnTo>
                  <a:lnTo>
                    <a:pt x="15" y="188"/>
                  </a:lnTo>
                  <a:lnTo>
                    <a:pt x="10" y="177"/>
                  </a:lnTo>
                  <a:lnTo>
                    <a:pt x="6" y="165"/>
                  </a:lnTo>
                  <a:lnTo>
                    <a:pt x="3" y="153"/>
                  </a:lnTo>
                  <a:lnTo>
                    <a:pt x="1" y="140"/>
                  </a:lnTo>
                  <a:lnTo>
                    <a:pt x="0" y="128"/>
                  </a:lnTo>
                  <a:lnTo>
                    <a:pt x="1" y="115"/>
                  </a:lnTo>
                  <a:lnTo>
                    <a:pt x="3" y="103"/>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2"/>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39" name="Freeform 150"/>
            <p:cNvSpPr>
              <a:spLocks/>
            </p:cNvSpPr>
            <p:nvPr/>
          </p:nvSpPr>
          <p:spPr bwMode="auto">
            <a:xfrm>
              <a:off x="-363538" y="215423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2"/>
                </a:cxn>
                <a:cxn ang="0">
                  <a:pos x="1502" y="127"/>
                </a:cxn>
                <a:cxn ang="0">
                  <a:pos x="1500" y="152"/>
                </a:cxn>
                <a:cxn ang="0">
                  <a:pos x="1493" y="176"/>
                </a:cxn>
                <a:cxn ang="0">
                  <a:pos x="1481" y="198"/>
                </a:cxn>
                <a:cxn ang="0">
                  <a:pos x="1465" y="217"/>
                </a:cxn>
                <a:cxn ang="0">
                  <a:pos x="1447" y="233"/>
                </a:cxn>
                <a:cxn ang="0">
                  <a:pos x="1425" y="244"/>
                </a:cxn>
                <a:cxn ang="0">
                  <a:pos x="1401" y="252"/>
                </a:cxn>
                <a:cxn ang="0">
                  <a:pos x="1376" y="254"/>
                </a:cxn>
                <a:cxn ang="0">
                  <a:pos x="113" y="254"/>
                </a:cxn>
                <a:cxn ang="0">
                  <a:pos x="89" y="248"/>
                </a:cxn>
                <a:cxn ang="0">
                  <a:pos x="66" y="239"/>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2"/>
                  </a:lnTo>
                  <a:lnTo>
                    <a:pt x="1502" y="115"/>
                  </a:lnTo>
                  <a:lnTo>
                    <a:pt x="1502" y="127"/>
                  </a:lnTo>
                  <a:lnTo>
                    <a:pt x="1502" y="140"/>
                  </a:lnTo>
                  <a:lnTo>
                    <a:pt x="1500" y="152"/>
                  </a:lnTo>
                  <a:lnTo>
                    <a:pt x="1497" y="165"/>
                  </a:lnTo>
                  <a:lnTo>
                    <a:pt x="1493" y="176"/>
                  </a:lnTo>
                  <a:lnTo>
                    <a:pt x="1487" y="188"/>
                  </a:lnTo>
                  <a:lnTo>
                    <a:pt x="1481" y="198"/>
                  </a:lnTo>
                  <a:lnTo>
                    <a:pt x="1473" y="208"/>
                  </a:lnTo>
                  <a:lnTo>
                    <a:pt x="1465" y="217"/>
                  </a:lnTo>
                  <a:lnTo>
                    <a:pt x="1456" y="226"/>
                  </a:lnTo>
                  <a:lnTo>
                    <a:pt x="1447" y="233"/>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3"/>
                  </a:lnTo>
                  <a:lnTo>
                    <a:pt x="46" y="226"/>
                  </a:lnTo>
                  <a:lnTo>
                    <a:pt x="37" y="217"/>
                  </a:lnTo>
                  <a:lnTo>
                    <a:pt x="29" y="208"/>
                  </a:lnTo>
                  <a:lnTo>
                    <a:pt x="22" y="198"/>
                  </a:lnTo>
                  <a:lnTo>
                    <a:pt x="15" y="188"/>
                  </a:lnTo>
                  <a:lnTo>
                    <a:pt x="10" y="176"/>
                  </a:lnTo>
                  <a:lnTo>
                    <a:pt x="6" y="165"/>
                  </a:lnTo>
                  <a:lnTo>
                    <a:pt x="3" y="152"/>
                  </a:lnTo>
                  <a:lnTo>
                    <a:pt x="1" y="140"/>
                  </a:lnTo>
                  <a:lnTo>
                    <a:pt x="0" y="127"/>
                  </a:lnTo>
                  <a:lnTo>
                    <a:pt x="1" y="115"/>
                  </a:lnTo>
                  <a:lnTo>
                    <a:pt x="3" y="102"/>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a:lstStyle/>
            <a:p>
              <a:pPr>
                <a:defRPr/>
              </a:pPr>
              <a:endParaRPr lang="zh-CN" altLang="en-US">
                <a:solidFill>
                  <a:srgbClr val="000000"/>
                </a:solidFill>
              </a:endParaRPr>
            </a:p>
          </p:txBody>
        </p:sp>
        <p:sp>
          <p:nvSpPr>
            <p:cNvPr id="240" name="Freeform 151"/>
            <p:cNvSpPr>
              <a:spLocks noEditPoints="1"/>
            </p:cNvSpPr>
            <p:nvPr/>
          </p:nvSpPr>
          <p:spPr bwMode="auto">
            <a:xfrm>
              <a:off x="-909638" y="971550"/>
              <a:ext cx="909638" cy="2039938"/>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grpFill/>
            <a:ln w="9525">
              <a:noFill/>
              <a:round/>
              <a:headEnd/>
              <a:tailEnd/>
            </a:ln>
          </p:spPr>
          <p:txBody>
            <a:bodyPr/>
            <a:lstStyle/>
            <a:p>
              <a:pPr>
                <a:defRPr/>
              </a:pPr>
              <a:endParaRPr lang="zh-CN" altLang="en-US">
                <a:solidFill>
                  <a:srgbClr val="000000"/>
                </a:solidFill>
              </a:endParaRPr>
            </a:p>
          </p:txBody>
        </p:sp>
      </p:grpSp>
      <p:sp>
        <p:nvSpPr>
          <p:cNvPr id="215" name="矩形 214"/>
          <p:cNvSpPr/>
          <p:nvPr/>
        </p:nvSpPr>
        <p:spPr>
          <a:xfrm>
            <a:off x="4415402" y="6018459"/>
            <a:ext cx="57873" cy="4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6" name="矩形 215"/>
          <p:cNvSpPr/>
          <p:nvPr/>
        </p:nvSpPr>
        <p:spPr>
          <a:xfrm>
            <a:off x="4652526" y="6018566"/>
            <a:ext cx="57873" cy="4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7" name="矩形 216"/>
          <p:cNvSpPr/>
          <p:nvPr/>
        </p:nvSpPr>
        <p:spPr>
          <a:xfrm>
            <a:off x="4901707" y="6018459"/>
            <a:ext cx="57873" cy="4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8" name="文本框 89"/>
          <p:cNvSpPr txBox="1"/>
          <p:nvPr/>
        </p:nvSpPr>
        <p:spPr>
          <a:xfrm>
            <a:off x="3894643" y="6300150"/>
            <a:ext cx="1095991" cy="163580"/>
          </a:xfrm>
          <a:prstGeom prst="rect">
            <a:avLst/>
          </a:prstGeom>
          <a:noFill/>
        </p:spPr>
        <p:txBody>
          <a:bodyPr wrap="none" rtlCol="0">
            <a:spAutoFit/>
          </a:bodyPr>
          <a:lstStyle/>
          <a:p>
            <a:r>
              <a:rPr kumimoji="1" lang="zh-CN" altLang="en-US" sz="1400" dirty="0">
                <a:solidFill>
                  <a:schemeClr val="bg1"/>
                </a:solidFill>
                <a:latin typeface="Microsoft YaHei" charset="-122"/>
                <a:ea typeface="Microsoft YaHei" charset="-122"/>
                <a:cs typeface="Microsoft YaHei" charset="-122"/>
              </a:rPr>
              <a:t>虚拟化平台</a:t>
            </a:r>
          </a:p>
        </p:txBody>
      </p:sp>
      <p:pic>
        <p:nvPicPr>
          <p:cNvPr id="219" name="Picture 6" descr="C:\Users\ytx-003\Desktop\ptt\p7\p7_0003_矢量智能对象-副本-8.png"/>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6613475" y="5920554"/>
            <a:ext cx="758007" cy="307146"/>
          </a:xfrm>
          <a:prstGeom prst="rect">
            <a:avLst/>
          </a:prstGeom>
          <a:noFill/>
          <a:extLst/>
        </p:spPr>
      </p:pic>
      <p:sp>
        <p:nvSpPr>
          <p:cNvPr id="220" name="文本框 91"/>
          <p:cNvSpPr txBox="1"/>
          <p:nvPr/>
        </p:nvSpPr>
        <p:spPr>
          <a:xfrm>
            <a:off x="6093142" y="6286091"/>
            <a:ext cx="1459589" cy="163580"/>
          </a:xfrm>
          <a:prstGeom prst="rect">
            <a:avLst/>
          </a:prstGeom>
          <a:noFill/>
        </p:spPr>
        <p:txBody>
          <a:bodyPr wrap="none" rtlCol="0">
            <a:spAutoFit/>
          </a:bodyPr>
          <a:lstStyle/>
          <a:p>
            <a:r>
              <a:rPr kumimoji="1" lang="zh-CN" altLang="en-US" sz="1400" dirty="0">
                <a:solidFill>
                  <a:schemeClr val="bg1"/>
                </a:solidFill>
                <a:latin typeface="Microsoft YaHei" charset="-122"/>
                <a:ea typeface="Microsoft YaHei" charset="-122"/>
                <a:cs typeface="Microsoft YaHei" charset="-122"/>
              </a:rPr>
              <a:t>分布式存储引擎</a:t>
            </a:r>
          </a:p>
        </p:txBody>
      </p:sp>
      <p:sp>
        <p:nvSpPr>
          <p:cNvPr id="221" name="文本框 92"/>
          <p:cNvSpPr txBox="1"/>
          <p:nvPr/>
        </p:nvSpPr>
        <p:spPr>
          <a:xfrm>
            <a:off x="8320511" y="6285068"/>
            <a:ext cx="914191" cy="163580"/>
          </a:xfrm>
          <a:prstGeom prst="rect">
            <a:avLst/>
          </a:prstGeom>
          <a:noFill/>
        </p:spPr>
        <p:txBody>
          <a:bodyPr wrap="none" rtlCol="0">
            <a:spAutoFit/>
          </a:bodyPr>
          <a:lstStyle/>
          <a:p>
            <a:r>
              <a:rPr kumimoji="1" lang="zh-CN" altLang="en-US" sz="1400" dirty="0">
                <a:solidFill>
                  <a:schemeClr val="bg1"/>
                </a:solidFill>
                <a:latin typeface="Microsoft YaHei" charset="-122"/>
                <a:ea typeface="Microsoft YaHei" charset="-122"/>
                <a:cs typeface="Microsoft YaHei" charset="-122"/>
              </a:rPr>
              <a:t>高速网络</a:t>
            </a:r>
          </a:p>
        </p:txBody>
      </p:sp>
      <p:grpSp>
        <p:nvGrpSpPr>
          <p:cNvPr id="222" name="组合 384"/>
          <p:cNvGrpSpPr>
            <a:grpSpLocks/>
          </p:cNvGrpSpPr>
          <p:nvPr/>
        </p:nvGrpSpPr>
        <p:grpSpPr bwMode="auto">
          <a:xfrm>
            <a:off x="8209816" y="5951908"/>
            <a:ext cx="1089199" cy="205461"/>
            <a:chOff x="3298897" y="4070557"/>
            <a:chExt cx="1315004" cy="615892"/>
          </a:xfrm>
          <a:solidFill>
            <a:schemeClr val="bg1"/>
          </a:solidFill>
        </p:grpSpPr>
        <p:sp>
          <p:nvSpPr>
            <p:cNvPr id="234" name="Freeform 13"/>
            <p:cNvSpPr>
              <a:spLocks noEditPoints="1"/>
            </p:cNvSpPr>
            <p:nvPr/>
          </p:nvSpPr>
          <p:spPr bwMode="auto">
            <a:xfrm>
              <a:off x="3356151" y="4070557"/>
              <a:ext cx="1257750" cy="299487"/>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a:lstStyle/>
            <a:p>
              <a:pPr>
                <a:defRPr/>
              </a:pPr>
              <a:endParaRPr lang="zh-CN" altLang="en-US">
                <a:solidFill>
                  <a:srgbClr val="000000"/>
                </a:solidFill>
                <a:latin typeface="Arial" pitchFamily="34" charset="0"/>
                <a:cs typeface="Arial" pitchFamily="34" charset="0"/>
              </a:endParaRPr>
            </a:p>
          </p:txBody>
        </p:sp>
        <p:sp>
          <p:nvSpPr>
            <p:cNvPr id="235" name="Freeform 13"/>
            <p:cNvSpPr>
              <a:spLocks noEditPoints="1"/>
            </p:cNvSpPr>
            <p:nvPr/>
          </p:nvSpPr>
          <p:spPr bwMode="auto">
            <a:xfrm>
              <a:off x="3298897" y="4386962"/>
              <a:ext cx="1257750" cy="299487"/>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a:lstStyle/>
            <a:p>
              <a:pPr>
                <a:defRPr/>
              </a:pPr>
              <a:endParaRPr lang="zh-CN" altLang="en-US">
                <a:solidFill>
                  <a:srgbClr val="000000"/>
                </a:solidFill>
                <a:latin typeface="Arial" pitchFamily="34" charset="0"/>
                <a:cs typeface="Arial" pitchFamily="34" charset="0"/>
              </a:endParaRPr>
            </a:p>
          </p:txBody>
        </p:sp>
      </p:grpSp>
      <p:pic>
        <p:nvPicPr>
          <p:cNvPr id="223" name="Picture 16" descr="C:\Users\ytx-003\Desktop\page\p13_0003_图层-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8918" y="5888442"/>
            <a:ext cx="750750" cy="226839"/>
          </a:xfrm>
          <a:prstGeom prst="rect">
            <a:avLst/>
          </a:prstGeom>
          <a:noFill/>
        </p:spPr>
      </p:pic>
      <p:pic>
        <p:nvPicPr>
          <p:cNvPr id="224" name="Picture 14" descr="C:\Users\ytx-003\Desktop\14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75317" y="5993462"/>
            <a:ext cx="752545" cy="227905"/>
          </a:xfrm>
          <a:prstGeom prst="rect">
            <a:avLst/>
          </a:prstGeom>
          <a:noFill/>
        </p:spPr>
      </p:pic>
      <p:sp>
        <p:nvSpPr>
          <p:cNvPr id="225" name="文本框 96"/>
          <p:cNvSpPr txBox="1"/>
          <p:nvPr/>
        </p:nvSpPr>
        <p:spPr>
          <a:xfrm>
            <a:off x="10084164" y="6285067"/>
            <a:ext cx="550593" cy="163580"/>
          </a:xfrm>
          <a:prstGeom prst="rect">
            <a:avLst/>
          </a:prstGeom>
          <a:noFill/>
        </p:spPr>
        <p:txBody>
          <a:bodyPr wrap="none" rtlCol="0">
            <a:spAutoFit/>
          </a:bodyPr>
          <a:lstStyle/>
          <a:p>
            <a:r>
              <a:rPr kumimoji="1" lang="zh-CN" altLang="en-US" sz="1400" dirty="0">
                <a:solidFill>
                  <a:schemeClr val="bg1"/>
                </a:solidFill>
                <a:latin typeface="Microsoft YaHei" charset="-122"/>
                <a:ea typeface="Microsoft YaHei" charset="-122"/>
                <a:cs typeface="Microsoft YaHei" charset="-122"/>
              </a:rPr>
              <a:t>管理</a:t>
            </a:r>
          </a:p>
        </p:txBody>
      </p:sp>
      <p:cxnSp>
        <p:nvCxnSpPr>
          <p:cNvPr id="226" name="直接连接符 40"/>
          <p:cNvCxnSpPr/>
          <p:nvPr/>
        </p:nvCxnSpPr>
        <p:spPr bwMode="auto">
          <a:xfrm>
            <a:off x="652587" y="5841064"/>
            <a:ext cx="11125947" cy="0"/>
          </a:xfrm>
          <a:prstGeom prst="line">
            <a:avLst/>
          </a:prstGeom>
          <a:solidFill>
            <a:srgbClr val="FF5956"/>
          </a:solidFill>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直接连接符 21"/>
          <p:cNvCxnSpPr/>
          <p:nvPr/>
        </p:nvCxnSpPr>
        <p:spPr bwMode="auto">
          <a:xfrm>
            <a:off x="2560751" y="5848455"/>
            <a:ext cx="0" cy="587555"/>
          </a:xfrm>
          <a:prstGeom prst="line">
            <a:avLst/>
          </a:prstGeom>
          <a:solidFill>
            <a:srgbClr val="FF5956"/>
          </a:solidFill>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8" name="直接连接符 21"/>
          <p:cNvCxnSpPr/>
          <p:nvPr/>
        </p:nvCxnSpPr>
        <p:spPr bwMode="auto">
          <a:xfrm>
            <a:off x="6093142" y="5863538"/>
            <a:ext cx="0" cy="587555"/>
          </a:xfrm>
          <a:prstGeom prst="line">
            <a:avLst/>
          </a:prstGeom>
          <a:solidFill>
            <a:srgbClr val="FF5956"/>
          </a:solidFill>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9" name="直接连接符 21"/>
          <p:cNvCxnSpPr/>
          <p:nvPr/>
        </p:nvCxnSpPr>
        <p:spPr bwMode="auto">
          <a:xfrm>
            <a:off x="8011820" y="5863538"/>
            <a:ext cx="0" cy="587555"/>
          </a:xfrm>
          <a:prstGeom prst="line">
            <a:avLst/>
          </a:prstGeom>
          <a:solidFill>
            <a:srgbClr val="FF5956"/>
          </a:solidFill>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0" name="直接连接符 21"/>
          <p:cNvCxnSpPr/>
          <p:nvPr/>
        </p:nvCxnSpPr>
        <p:spPr bwMode="auto">
          <a:xfrm>
            <a:off x="9502119" y="5863538"/>
            <a:ext cx="0" cy="587555"/>
          </a:xfrm>
          <a:prstGeom prst="line">
            <a:avLst/>
          </a:prstGeom>
          <a:solidFill>
            <a:srgbClr val="FF5956"/>
          </a:solidFill>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231" name="文本框 72"/>
          <p:cNvSpPr txBox="1"/>
          <p:nvPr/>
        </p:nvSpPr>
        <p:spPr>
          <a:xfrm>
            <a:off x="5672357" y="5674834"/>
            <a:ext cx="2305931" cy="163580"/>
          </a:xfrm>
          <a:prstGeom prst="rect">
            <a:avLst/>
          </a:prstGeom>
          <a:noFill/>
        </p:spPr>
        <p:txBody>
          <a:bodyPr wrap="none" rtlCol="0">
            <a:spAutoFit/>
          </a:bodyPr>
          <a:lstStyle/>
          <a:p>
            <a:r>
              <a:rPr kumimoji="1" lang="en-US" altLang="zh-CN" sz="1400" dirty="0">
                <a:solidFill>
                  <a:schemeClr val="bg1"/>
                </a:solidFill>
                <a:latin typeface="Microsoft YaHei" charset="-122"/>
                <a:ea typeface="Microsoft YaHei" charset="-122"/>
                <a:cs typeface="Microsoft YaHei" charset="-122"/>
              </a:rPr>
              <a:t>Campusphere</a:t>
            </a:r>
            <a:r>
              <a:rPr kumimoji="1" lang="zh-CN" altLang="en-US" sz="1400" dirty="0">
                <a:solidFill>
                  <a:schemeClr val="bg1"/>
                </a:solidFill>
                <a:latin typeface="Microsoft YaHei" charset="-122"/>
                <a:ea typeface="Microsoft YaHei" charset="-122"/>
                <a:cs typeface="Microsoft YaHei" charset="-122"/>
              </a:rPr>
              <a:t>平台一体机</a:t>
            </a:r>
          </a:p>
        </p:txBody>
      </p:sp>
      <p:sp>
        <p:nvSpPr>
          <p:cNvPr id="232" name="矩形 231"/>
          <p:cNvSpPr/>
          <p:nvPr/>
        </p:nvSpPr>
        <p:spPr bwMode="auto">
          <a:xfrm>
            <a:off x="598835" y="3799112"/>
            <a:ext cx="11111114" cy="208223"/>
          </a:xfrm>
          <a:prstGeom prst="rect">
            <a:avLst/>
          </a:prstGeom>
          <a:solidFill>
            <a:srgbClr val="00B0F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endParaRPr kumimoji="1" lang="zh-CN" altLang="en-US">
              <a:solidFill>
                <a:schemeClr val="lt1"/>
              </a:solidFill>
              <a:latin typeface="Microsoft YaHei" charset="0"/>
              <a:ea typeface="Microsoft YaHei" charset="0"/>
              <a:cs typeface="Microsoft YaHei" charset="0"/>
            </a:endParaRPr>
          </a:p>
        </p:txBody>
      </p:sp>
      <p:sp>
        <p:nvSpPr>
          <p:cNvPr id="233" name="矩形 232"/>
          <p:cNvSpPr/>
          <p:nvPr/>
        </p:nvSpPr>
        <p:spPr>
          <a:xfrm>
            <a:off x="4910075" y="3676427"/>
            <a:ext cx="3082799" cy="245369"/>
          </a:xfrm>
          <a:prstGeom prst="rect">
            <a:avLst/>
          </a:prstGeom>
          <a:ln>
            <a:noFill/>
          </a:ln>
          <a:scene3d>
            <a:camera prst="orthographicFront"/>
            <a:lightRig rig="threePt" dir="t"/>
          </a:scene3d>
          <a:sp3d>
            <a:bevelT/>
          </a:sp3d>
        </p:spPr>
        <p:txBody>
          <a:bodyPr wrap="none">
            <a:spAutoFit/>
          </a:bodyPr>
          <a:lstStyle/>
          <a:p>
            <a:pPr algn="ctr">
              <a:lnSpc>
                <a:spcPct val="150000"/>
              </a:lnSpc>
              <a:defRPr/>
            </a:pPr>
            <a:r>
              <a:rPr lang="zh-CN" altLang="en-US" sz="1600" b="1" dirty="0">
                <a:solidFill>
                  <a:schemeClr val="bg1"/>
                </a:solidFill>
                <a:latin typeface="Microsoft YaHei" charset="0"/>
                <a:ea typeface="Microsoft YaHei" charset="0"/>
                <a:cs typeface="Microsoft YaHei" charset="0"/>
              </a:rPr>
              <a:t>应用</a:t>
            </a:r>
            <a:r>
              <a:rPr lang="zh-CN" altLang="en-US" sz="1600" b="1" dirty="0" smtClean="0">
                <a:solidFill>
                  <a:schemeClr val="bg1"/>
                </a:solidFill>
                <a:latin typeface="Microsoft YaHei" charset="0"/>
                <a:ea typeface="Microsoft YaHei" charset="0"/>
                <a:cs typeface="Microsoft YaHei" charset="0"/>
              </a:rPr>
              <a:t>超市   </a:t>
            </a:r>
            <a:r>
              <a:rPr lang="zh-CN" altLang="en-US" sz="1200" dirty="0" smtClean="0">
                <a:solidFill>
                  <a:schemeClr val="bg1"/>
                </a:solidFill>
                <a:latin typeface="Microsoft YaHei" charset="0"/>
                <a:ea typeface="Microsoft YaHei" charset="0"/>
                <a:cs typeface="Microsoft YaHei" charset="0"/>
              </a:rPr>
              <a:t>面向</a:t>
            </a:r>
            <a:r>
              <a:rPr lang="zh-CN" altLang="en-US" sz="1200" dirty="0">
                <a:solidFill>
                  <a:schemeClr val="bg1"/>
                </a:solidFill>
                <a:latin typeface="Microsoft YaHei" charset="0"/>
                <a:ea typeface="Microsoft YaHei" charset="0"/>
                <a:cs typeface="Microsoft YaHei" charset="0"/>
              </a:rPr>
              <a:t>师生的碎片化服务</a:t>
            </a:r>
            <a:r>
              <a:rPr lang="en-US" altLang="zh-CN" sz="1200" dirty="0">
                <a:solidFill>
                  <a:schemeClr val="bg1"/>
                </a:solidFill>
                <a:latin typeface="Microsoft YaHei" charset="0"/>
                <a:ea typeface="Microsoft YaHei" charset="0"/>
                <a:cs typeface="Microsoft YaHei" charset="0"/>
              </a:rPr>
              <a:t>APP</a:t>
            </a:r>
            <a:endParaRPr lang="zh-CN" altLang="en-US" sz="1200" dirty="0">
              <a:solidFill>
                <a:schemeClr val="bg1"/>
              </a:solidFill>
              <a:latin typeface="Microsoft YaHei" charset="0"/>
              <a:ea typeface="Microsoft YaHei" charset="0"/>
              <a:cs typeface="Microsoft YaHei" charset="0"/>
            </a:endParaRPr>
          </a:p>
        </p:txBody>
      </p:sp>
    </p:spTree>
    <p:extLst>
      <p:ext uri="{BB962C8B-B14F-4D97-AF65-F5344CB8AC3E}">
        <p14:creationId xmlns:p14="http://schemas.microsoft.com/office/powerpoint/2010/main" val="3616893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标题 29"/>
          <p:cNvSpPr>
            <a:spLocks noGrp="1"/>
          </p:cNvSpPr>
          <p:nvPr>
            <p:ph type="title"/>
          </p:nvPr>
        </p:nvSpPr>
        <p:spPr bwMode="auto">
          <a:xfrm>
            <a:off x="360000" y="486000"/>
            <a:ext cx="11140800" cy="510481"/>
          </a:xfrm>
        </p:spPr>
        <p:txBody>
          <a:bodyPr vert="horz" lIns="81638" tIns="40819" rIns="81638" bIns="40819" rtlCol="0" anchor="ctr">
            <a:noAutofit/>
          </a:bodyPr>
          <a:lstStyle/>
          <a:p>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cs typeface="Arial" pitchFamily="34" charset="0"/>
                <a:sym typeface="Arial" pitchFamily="34" charset="0"/>
              </a:rPr>
              <a:t>华为</a:t>
            </a: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cs typeface="Arial" pitchFamily="34" charset="0"/>
                <a:sym typeface="Arial" pitchFamily="34" charset="0"/>
              </a:rPr>
              <a:t>持续投入，积极参与教育信息化建设</a:t>
            </a:r>
          </a:p>
        </p:txBody>
      </p:sp>
      <p:pic>
        <p:nvPicPr>
          <p:cNvPr id="19" name="图片 56"/>
          <p:cNvPicPr>
            <a:picLocks/>
          </p:cNvPicPr>
          <p:nvPr/>
        </p:nvPicPr>
        <p:blipFill>
          <a:blip r:embed="rId3" cstate="screen">
            <a:duotone>
              <a:schemeClr val="accent3">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400272" y="1293321"/>
            <a:ext cx="6124680" cy="3055406"/>
          </a:xfrm>
          <a:prstGeom prst="rect">
            <a:avLst/>
          </a:prstGeom>
          <a:ln>
            <a:noFill/>
          </a:ln>
          <a:effectLst/>
        </p:spPr>
      </p:pic>
      <p:sp>
        <p:nvSpPr>
          <p:cNvPr id="21" name="TextBox 5"/>
          <p:cNvSpPr txBox="1"/>
          <p:nvPr/>
        </p:nvSpPr>
        <p:spPr>
          <a:xfrm>
            <a:off x="5744023" y="1774179"/>
            <a:ext cx="6048716" cy="4999702"/>
          </a:xfrm>
          <a:prstGeom prst="rect">
            <a:avLst/>
          </a:prstGeom>
          <a:noFill/>
        </p:spPr>
        <p:txBody>
          <a:bodyPr lIns="0" tIns="0" rIns="0" bIns="0">
            <a:spAutoFit/>
          </a:bodyPr>
          <a:lstStyle/>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全国教育科研骨干网</a:t>
            </a:r>
            <a:r>
              <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rPr>
              <a:t>( </a:t>
            </a:r>
            <a:r>
              <a:rPr lang="en-US" altLang="zh-CN" sz="1867" b="1" dirty="0" err="1">
                <a:solidFill>
                  <a:schemeClr val="bg1"/>
                </a:solidFill>
                <a:latin typeface="微软雅黑" panose="020B0503020204020204" pitchFamily="34" charset="-122"/>
                <a:ea typeface="微软雅黑" panose="020B0503020204020204" pitchFamily="34" charset="-122"/>
                <a:cs typeface="Arial" pitchFamily="34" charset="0"/>
              </a:rPr>
              <a:t>Cernet</a:t>
            </a:r>
            <a:r>
              <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rPr>
              <a:t>)</a:t>
            </a: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一、二、三期</a:t>
            </a:r>
            <a:endPar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清华大学平安校园、无线校园</a:t>
            </a: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南京大学无线校园</a:t>
            </a:r>
            <a:endPar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武汉大学无线校园</a:t>
            </a:r>
            <a:endPar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香港中文大学深圳分校智慧校园</a:t>
            </a:r>
            <a:endPar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华中科技大学无线校园</a:t>
            </a:r>
            <a:endPar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南开大学校园无线网、</a:t>
            </a:r>
            <a:r>
              <a:rPr lang="zh-CN" altLang="en-US" sz="1867" b="1" dirty="0" smtClean="0">
                <a:solidFill>
                  <a:schemeClr val="bg1"/>
                </a:solidFill>
                <a:latin typeface="微软雅黑" panose="020B0503020204020204" pitchFamily="34" charset="-122"/>
                <a:ea typeface="微软雅黑" panose="020B0503020204020204" pitchFamily="34" charset="-122"/>
                <a:cs typeface="Arial" pitchFamily="34" charset="0"/>
              </a:rPr>
              <a:t>校园虚拟化</a:t>
            </a:r>
            <a:endPar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天津大学云数据中心</a:t>
            </a:r>
            <a:endPar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60000"/>
              </a:lnSpc>
              <a:buClr>
                <a:schemeClr val="tx1">
                  <a:lumMod val="50000"/>
                  <a:lumOff val="50000"/>
                </a:schemeClr>
              </a:buClr>
              <a:buSzPct val="70000"/>
              <a:buFont typeface="Wingdings" pitchFamily="2" charset="2"/>
              <a:buChar char="l"/>
            </a:pPr>
            <a:r>
              <a:rPr lang="zh-CN" altLang="en-US" sz="1867" b="1" dirty="0">
                <a:solidFill>
                  <a:schemeClr val="bg1"/>
                </a:solidFill>
                <a:latin typeface="微软雅黑" panose="020B0503020204020204" pitchFamily="34" charset="-122"/>
                <a:ea typeface="微软雅黑" panose="020B0503020204020204" pitchFamily="34" charset="-122"/>
                <a:cs typeface="Arial" pitchFamily="34" charset="0"/>
              </a:rPr>
              <a:t>重庆大学智慧桌面云、实训室</a:t>
            </a:r>
            <a:endParaRPr lang="en-US" altLang="zh-CN" sz="1867" b="1" dirty="0">
              <a:solidFill>
                <a:schemeClr val="bg1"/>
              </a:solidFill>
              <a:latin typeface="微软雅黑" panose="020B0503020204020204" pitchFamily="34" charset="-122"/>
              <a:ea typeface="微软雅黑" panose="020B0503020204020204" pitchFamily="34" charset="-122"/>
              <a:cs typeface="Arial" pitchFamily="34" charset="0"/>
            </a:endParaRPr>
          </a:p>
          <a:p>
            <a:pPr marL="241368" indent="-241368">
              <a:lnSpc>
                <a:spcPct val="150000"/>
              </a:lnSpc>
              <a:buClr>
                <a:prstClr val="black">
                  <a:lumMod val="50000"/>
                  <a:lumOff val="50000"/>
                </a:prstClr>
              </a:buClr>
              <a:buSzPct val="60000"/>
              <a:buFont typeface="Wingdings" pitchFamily="2" charset="2"/>
              <a:buChar char="l"/>
              <a:defRPr/>
            </a:pPr>
            <a:r>
              <a:rPr lang="en-US" altLang="zh-CN" sz="1867" b="1" dirty="0">
                <a:solidFill>
                  <a:schemeClr val="bg1"/>
                </a:solidFill>
                <a:latin typeface="微软雅黑" pitchFamily="34" charset="-122"/>
                <a:ea typeface="微软雅黑" pitchFamily="34" charset="-122"/>
              </a:rPr>
              <a:t>……</a:t>
            </a:r>
          </a:p>
          <a:p>
            <a:pPr marL="241368" indent="-241368">
              <a:lnSpc>
                <a:spcPct val="150000"/>
              </a:lnSpc>
              <a:buClr>
                <a:prstClr val="black">
                  <a:lumMod val="50000"/>
                  <a:lumOff val="50000"/>
                </a:prstClr>
              </a:buClr>
              <a:buSzPct val="60000"/>
              <a:buFont typeface="Wingdings" pitchFamily="2" charset="2"/>
              <a:buChar char="l"/>
              <a:defRPr/>
            </a:pPr>
            <a:endParaRPr lang="en-US" altLang="zh-CN" sz="1867" b="1" dirty="0">
              <a:solidFill>
                <a:schemeClr val="bg1"/>
              </a:solidFill>
              <a:latin typeface="微软雅黑" pitchFamily="34" charset="-122"/>
              <a:ea typeface="微软雅黑" pitchFamily="34" charset="-122"/>
            </a:endParaRPr>
          </a:p>
        </p:txBody>
      </p:sp>
      <p:sp>
        <p:nvSpPr>
          <p:cNvPr id="22" name="矩形 21"/>
          <p:cNvSpPr/>
          <p:nvPr/>
        </p:nvSpPr>
        <p:spPr>
          <a:xfrm>
            <a:off x="5847762" y="1215248"/>
            <a:ext cx="5091762" cy="440369"/>
          </a:xfrm>
          <a:prstGeom prst="rect">
            <a:avLst/>
          </a:prstGeom>
        </p:spPr>
        <p:txBody>
          <a:bodyPr lIns="89827" tIns="44913" rIns="89827" bIns="44913" anchor="ctr"/>
          <a:lstStyle/>
          <a:p>
            <a:pPr algn="ctr" defTabSz="898317">
              <a:buClr>
                <a:srgbClr val="CC9900"/>
              </a:buClr>
              <a:defRPr/>
            </a:pPr>
            <a:r>
              <a:rPr lang="zh-CN" altLang="en-US" sz="2134" b="1" kern="0" dirty="0">
                <a:solidFill>
                  <a:srgbClr val="00B0F0"/>
                </a:solidFill>
                <a:latin typeface="微软雅黑" panose="020B0503020204020204" pitchFamily="34" charset="-122"/>
                <a:ea typeface="微软雅黑" panose="020B0503020204020204" pitchFamily="34" charset="-122"/>
                <a:cs typeface="Arial" pitchFamily="34" charset="0"/>
              </a:rPr>
              <a:t>华为与教育界开展的广泛合作</a:t>
            </a:r>
          </a:p>
        </p:txBody>
      </p:sp>
      <p:cxnSp>
        <p:nvCxnSpPr>
          <p:cNvPr id="31" name="直接连接符 30"/>
          <p:cNvCxnSpPr/>
          <p:nvPr/>
        </p:nvCxnSpPr>
        <p:spPr bwMode="auto">
          <a:xfrm>
            <a:off x="5703797" y="1659851"/>
            <a:ext cx="5428389" cy="12703"/>
          </a:xfrm>
          <a:prstGeom prst="line">
            <a:avLst/>
          </a:prstGeom>
          <a:ln w="25400">
            <a:solidFill>
              <a:schemeClr val="bg1">
                <a:lumMod val="50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cxnSp>
      <p:sp>
        <p:nvSpPr>
          <p:cNvPr id="27" name="圆角矩形 2"/>
          <p:cNvSpPr>
            <a:spLocks noChangeArrowheads="1"/>
          </p:cNvSpPr>
          <p:nvPr/>
        </p:nvSpPr>
        <p:spPr bwMode="auto">
          <a:xfrm>
            <a:off x="524411" y="1601870"/>
            <a:ext cx="4798894" cy="4523916"/>
          </a:xfrm>
          <a:prstGeom prst="roundRect">
            <a:avLst>
              <a:gd name="adj" fmla="val 1559"/>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91437" tIns="45719" rIns="91437" bIns="45719" anchor="ctr"/>
          <a:lstStyle/>
          <a:p>
            <a:pPr algn="ctr" defTabSz="914414">
              <a:buSzPct val="60000"/>
              <a:defRPr/>
            </a:pPr>
            <a:endParaRPr lang="zh-CN" altLang="en-US" sz="667" kern="0" dirty="0">
              <a:solidFill>
                <a:srgbClr val="5F5F5F"/>
              </a:solidFill>
              <a:latin typeface="微软雅黑" panose="020B0503020204020204" pitchFamily="34" charset="-122"/>
              <a:ea typeface="微软雅黑" panose="020B0503020204020204" pitchFamily="34" charset="-122"/>
              <a:cs typeface="Arial" pitchFamily="34" charset="0"/>
            </a:endParaRPr>
          </a:p>
        </p:txBody>
      </p:sp>
      <p:sp>
        <p:nvSpPr>
          <p:cNvPr id="28" name="圆角矩形 27"/>
          <p:cNvSpPr/>
          <p:nvPr/>
        </p:nvSpPr>
        <p:spPr bwMode="auto">
          <a:xfrm>
            <a:off x="511448" y="1326360"/>
            <a:ext cx="4820421" cy="657752"/>
          </a:xfrm>
          <a:prstGeom prst="roundRect">
            <a:avLst>
              <a:gd name="adj" fmla="val 0"/>
            </a:avLst>
          </a:prstGeom>
          <a:solidFill>
            <a:srgbClr val="BC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lIns="29963" tIns="14983" rIns="29963" bIns="14983" anchor="ctr" anchorCtr="1"/>
          <a:lstStyle/>
          <a:p>
            <a:pPr defTabSz="784238">
              <a:buClr>
                <a:srgbClr val="CC9900"/>
              </a:buClr>
              <a:buFont typeface="Wingdings" pitchFamily="2" charset="2"/>
              <a:buChar char="n"/>
              <a:defRPr/>
            </a:pPr>
            <a:endParaRPr lang="zh-CN" altLang="en-US" sz="1867" b="1">
              <a:solidFill>
                <a:prstClr val="white"/>
              </a:solidFill>
              <a:latin typeface="微软雅黑" panose="020B0503020204020204" pitchFamily="34" charset="-122"/>
              <a:ea typeface="微软雅黑" panose="020B0503020204020204" pitchFamily="34" charset="-122"/>
              <a:cs typeface="Arial" pitchFamily="34" charset="0"/>
            </a:endParaRPr>
          </a:p>
        </p:txBody>
      </p:sp>
      <p:sp>
        <p:nvSpPr>
          <p:cNvPr id="29" name="矩形 9"/>
          <p:cNvSpPr>
            <a:spLocks noChangeArrowheads="1"/>
          </p:cNvSpPr>
          <p:nvPr/>
        </p:nvSpPr>
        <p:spPr bwMode="auto">
          <a:xfrm>
            <a:off x="834336" y="1289350"/>
            <a:ext cx="4126339" cy="73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27" tIns="44913" rIns="89827" bIns="44913"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Clr>
                <a:srgbClr val="CC9900"/>
              </a:buClr>
            </a:pPr>
            <a:r>
              <a:rPr lang="zh-CN" altLang="en-US" sz="1600" b="1" dirty="0">
                <a:solidFill>
                  <a:schemeClr val="bg1"/>
                </a:solidFill>
                <a:latin typeface="微软雅黑" panose="020B0503020204020204" pitchFamily="34" charset="-122"/>
                <a:ea typeface="微软雅黑" panose="020B0503020204020204" pitchFamily="34" charset="-122"/>
                <a:cs typeface="Helvetica Neue Bold Condensed"/>
              </a:rPr>
              <a:t>华为积极参与全国</a:t>
            </a:r>
            <a:endParaRPr lang="en-US" altLang="zh-CN" sz="1600" b="1" dirty="0">
              <a:solidFill>
                <a:schemeClr val="bg1"/>
              </a:solidFill>
              <a:latin typeface="微软雅黑" panose="020B0503020204020204" pitchFamily="34" charset="-122"/>
              <a:ea typeface="微软雅黑" panose="020B0503020204020204" pitchFamily="34" charset="-122"/>
              <a:cs typeface="Helvetica Neue Bold Condensed"/>
            </a:endParaRPr>
          </a:p>
          <a:p>
            <a:pPr algn="ctr" eaLnBrk="1" hangingPunct="1">
              <a:buClr>
                <a:srgbClr val="CC9900"/>
              </a:buClr>
            </a:pPr>
            <a:r>
              <a:rPr lang="zh-CN" altLang="en-US" sz="1600" b="1" dirty="0">
                <a:solidFill>
                  <a:schemeClr val="bg1"/>
                </a:solidFill>
                <a:latin typeface="微软雅黑" panose="020B0503020204020204" pitchFamily="34" charset="-122"/>
                <a:ea typeface="微软雅黑" panose="020B0503020204020204" pitchFamily="34" charset="-122"/>
                <a:cs typeface="Helvetica Neue Bold Condensed"/>
              </a:rPr>
              <a:t>各大高校信息化建设</a:t>
            </a:r>
          </a:p>
        </p:txBody>
      </p:sp>
      <p:pic>
        <p:nvPicPr>
          <p:cNvPr id="30" name="Picture 2" descr="E:\home\f00207940\My Documents\Reference\Template\图片库\行业\教育\北京师范大学.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8555" y="2314053"/>
            <a:ext cx="802402" cy="8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E:\home\f00207940\My Documents\Reference\Template\图片库\行业\教育\复旦.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467" y="3516599"/>
            <a:ext cx="901909" cy="89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E:\home\f00207940\My Documents\Reference\Template\图片库\行业\教育\上海交大.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419" y="3480606"/>
            <a:ext cx="853215" cy="86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E:\home\f00207940\My Documents\Reference\Template\图片库\行业\教育\西安电子科技大学.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4252" y="4750900"/>
            <a:ext cx="772763" cy="78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descr="E:\home\f00207940\My Documents\Reference\Template\图片库\行业\教育\南京航空航天大学.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2138" y="4666214"/>
            <a:ext cx="810871" cy="82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9" name="Picture 7" descr="E:\home\f00207940\My Documents\Reference\Template\图片库\行业\教育\上海财经大学.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310" y="2275945"/>
            <a:ext cx="817223" cy="82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E:\home\f00207940\My Documents\Reference\Template\图片库\行业\教育\西南交通大学.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2295" y="3563176"/>
            <a:ext cx="696546"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descr="E:\home\f00207940\My Documents\Reference\Template\图片库\行业\教育\湖北工业大学.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601" y="4721260"/>
            <a:ext cx="787582"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 descr="http://www.edu.cn/include/new_zhong_guo_jiao_yu/img/logo.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9609" y="2379685"/>
            <a:ext cx="1221599" cy="66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269572"/>
      </p:ext>
    </p:extLst>
  </p:cSld>
  <p:clrMapOvr>
    <a:masterClrMapping/>
  </p:clrMapOvr>
  <p:transition spd="slow" advClick="0" advTm="8000">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5" name="组合 2"/>
          <p:cNvGrpSpPr>
            <a:grpSpLocks/>
          </p:cNvGrpSpPr>
          <p:nvPr/>
        </p:nvGrpSpPr>
        <p:grpSpPr bwMode="auto">
          <a:xfrm>
            <a:off x="1169128" y="1409537"/>
            <a:ext cx="8183425" cy="4774140"/>
            <a:chOff x="2531673" y="1076738"/>
            <a:chExt cx="6216791" cy="5332854"/>
          </a:xfrm>
        </p:grpSpPr>
        <p:sp>
          <p:nvSpPr>
            <p:cNvPr id="22" name="左弧形箭头 21"/>
            <p:cNvSpPr/>
            <p:nvPr/>
          </p:nvSpPr>
          <p:spPr bwMode="auto">
            <a:xfrm rot="10800000" flipH="1">
              <a:off x="4587345" y="2300247"/>
              <a:ext cx="622681" cy="2449366"/>
            </a:xfrm>
            <a:prstGeom prst="curvedRightArrow">
              <a:avLst/>
            </a:prstGeom>
            <a:solidFill>
              <a:schemeClr val="bg1">
                <a:lumMod val="65000"/>
                <a:lumOff val="3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CC9900"/>
                </a:buClr>
                <a:buFont typeface="Wingdings" pitchFamily="2" charset="2"/>
                <a:buChar char="n"/>
                <a:defRPr/>
              </a:pPr>
              <a:endParaRPr lang="zh-CN" altLang="en-US">
                <a:solidFill>
                  <a:srgbClr val="000000"/>
                </a:solidFill>
                <a:latin typeface="微软雅黑" pitchFamily="34" charset="-122"/>
                <a:ea typeface="微软雅黑" pitchFamily="34" charset="-122"/>
              </a:endParaRPr>
            </a:p>
          </p:txBody>
        </p:sp>
        <p:sp>
          <p:nvSpPr>
            <p:cNvPr id="23" name="右箭头标注 22"/>
            <p:cNvSpPr/>
            <p:nvPr/>
          </p:nvSpPr>
          <p:spPr bwMode="auto">
            <a:xfrm>
              <a:off x="2531673" y="2084196"/>
              <a:ext cx="2452719" cy="2951920"/>
            </a:xfrm>
            <a:prstGeom prst="rightArrowCallout">
              <a:avLst>
                <a:gd name="adj1" fmla="val 25702"/>
                <a:gd name="adj2" fmla="val 12851"/>
                <a:gd name="adj3" fmla="val 16738"/>
                <a:gd name="adj4" fmla="val 64977"/>
              </a:avLst>
            </a:prstGeom>
            <a:solidFill>
              <a:schemeClr val="bg1">
                <a:lumMod val="75000"/>
              </a:schemeClr>
            </a:solidFill>
            <a:ln w="9525" cap="flat" cmpd="sng">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24" name="右箭头标注 23"/>
            <p:cNvSpPr/>
            <p:nvPr/>
          </p:nvSpPr>
          <p:spPr bwMode="auto">
            <a:xfrm rot="16200000">
              <a:off x="4828154" y="3905287"/>
              <a:ext cx="1512360" cy="2336804"/>
            </a:xfrm>
            <a:prstGeom prst="rightArrowCallout">
              <a:avLst>
                <a:gd name="adj1" fmla="val 49774"/>
                <a:gd name="adj2" fmla="val 24887"/>
                <a:gd name="adj3" fmla="val 16116"/>
                <a:gd name="adj4" fmla="val 64977"/>
              </a:avLst>
            </a:prstGeom>
            <a:solidFill>
              <a:schemeClr val="accent4"/>
            </a:solidFill>
            <a:ln w="9525" cap="flat" cmpd="sng">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25" name="右箭头标注 24"/>
            <p:cNvSpPr/>
            <p:nvPr/>
          </p:nvSpPr>
          <p:spPr bwMode="auto">
            <a:xfrm rot="5400000">
              <a:off x="4714882" y="777790"/>
              <a:ext cx="1728411" cy="2326308"/>
            </a:xfrm>
            <a:prstGeom prst="rightArrowCallout">
              <a:avLst>
                <a:gd name="adj1" fmla="val 44656"/>
                <a:gd name="adj2" fmla="val 22328"/>
                <a:gd name="adj3" fmla="val 15280"/>
                <a:gd name="adj4" fmla="val 64977"/>
              </a:avLst>
            </a:prstGeom>
            <a:solidFill>
              <a:schemeClr val="accent3"/>
            </a:solidFill>
            <a:ln w="9525" cap="flat" cmpd="sng">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26" name="椭圆 25"/>
            <p:cNvSpPr>
              <a:spLocks noChangeAspect="1"/>
            </p:cNvSpPr>
            <p:nvPr/>
          </p:nvSpPr>
          <p:spPr bwMode="auto">
            <a:xfrm>
              <a:off x="3565073" y="3237253"/>
              <a:ext cx="510738" cy="648154"/>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27" name="椭圆 26"/>
            <p:cNvSpPr>
              <a:spLocks noChangeAspect="1"/>
            </p:cNvSpPr>
            <p:nvPr/>
          </p:nvSpPr>
          <p:spPr bwMode="auto">
            <a:xfrm>
              <a:off x="2713259" y="4171910"/>
              <a:ext cx="510738" cy="648154"/>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28" name="椭圆 27"/>
            <p:cNvSpPr>
              <a:spLocks noChangeAspect="1"/>
            </p:cNvSpPr>
            <p:nvPr/>
          </p:nvSpPr>
          <p:spPr bwMode="auto">
            <a:xfrm>
              <a:off x="2713259" y="2300247"/>
              <a:ext cx="510738" cy="648154"/>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29" name="TextBox 11"/>
            <p:cNvSpPr txBox="1"/>
            <p:nvPr/>
          </p:nvSpPr>
          <p:spPr>
            <a:xfrm>
              <a:off x="3678172" y="3421939"/>
              <a:ext cx="323193"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学生</a:t>
              </a:r>
            </a:p>
          </p:txBody>
        </p:sp>
        <p:sp>
          <p:nvSpPr>
            <p:cNvPr id="30" name="TextBox 12"/>
            <p:cNvSpPr txBox="1"/>
            <p:nvPr/>
          </p:nvSpPr>
          <p:spPr>
            <a:xfrm>
              <a:off x="2808587" y="2493891"/>
              <a:ext cx="323193"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老师</a:t>
              </a:r>
            </a:p>
          </p:txBody>
        </p:sp>
        <p:sp>
          <p:nvSpPr>
            <p:cNvPr id="31" name="TextBox 13"/>
            <p:cNvSpPr txBox="1"/>
            <p:nvPr/>
          </p:nvSpPr>
          <p:spPr>
            <a:xfrm>
              <a:off x="2805957" y="4348164"/>
              <a:ext cx="323193" cy="266328"/>
            </a:xfrm>
            <a:prstGeom prst="rect">
              <a:avLst/>
            </a:prstGeom>
            <a:noFill/>
          </p:spPr>
          <p:txBody>
            <a:bodyPr wrap="none">
              <a:prstTxWarp prst="textPlain">
                <a:avLst/>
              </a:prstTxWarp>
              <a:spAutoFit/>
            </a:bodyPr>
            <a:lstStyle/>
            <a:p>
              <a:pPr>
                <a:defRPr/>
              </a:pPr>
              <a:r>
                <a:rPr lang="zh-CN" altLang="en-US" sz="3601" b="1" dirty="0" smtClean="0">
                  <a:solidFill>
                    <a:prstClr val="black"/>
                  </a:solidFill>
                  <a:latin typeface="微软雅黑" pitchFamily="34" charset="-122"/>
                  <a:ea typeface="微软雅黑" pitchFamily="34" charset="-122"/>
                  <a:cs typeface="Times New Roman" pitchFamily="18" charset="0"/>
                </a:rPr>
                <a:t>企业</a:t>
              </a:r>
              <a:endParaRPr lang="zh-CN" altLang="en-US" sz="3601" b="1" dirty="0">
                <a:solidFill>
                  <a:prstClr val="black"/>
                </a:solidFill>
                <a:latin typeface="微软雅黑" pitchFamily="34" charset="-122"/>
                <a:ea typeface="微软雅黑" pitchFamily="34" charset="-122"/>
                <a:cs typeface="Times New Roman" pitchFamily="18" charset="0"/>
              </a:endParaRPr>
            </a:p>
          </p:txBody>
        </p:sp>
        <p:sp>
          <p:nvSpPr>
            <p:cNvPr id="32" name="椭圆 31"/>
            <p:cNvSpPr>
              <a:spLocks noChangeAspect="1"/>
            </p:cNvSpPr>
            <p:nvPr/>
          </p:nvSpPr>
          <p:spPr bwMode="auto">
            <a:xfrm>
              <a:off x="5323719" y="4892863"/>
              <a:ext cx="510738" cy="648154"/>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33" name="椭圆 32"/>
            <p:cNvSpPr>
              <a:spLocks noChangeAspect="1"/>
            </p:cNvSpPr>
            <p:nvPr/>
          </p:nvSpPr>
          <p:spPr bwMode="auto">
            <a:xfrm>
              <a:off x="6175532" y="4899909"/>
              <a:ext cx="508990" cy="648154"/>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34" name="椭圆 33"/>
            <p:cNvSpPr>
              <a:spLocks noChangeAspect="1"/>
            </p:cNvSpPr>
            <p:nvPr/>
          </p:nvSpPr>
          <p:spPr bwMode="auto">
            <a:xfrm>
              <a:off x="4473654" y="4899909"/>
              <a:ext cx="510738" cy="648154"/>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35" name="TextBox 23"/>
            <p:cNvSpPr txBox="1"/>
            <p:nvPr/>
          </p:nvSpPr>
          <p:spPr>
            <a:xfrm>
              <a:off x="5426630" y="5078123"/>
              <a:ext cx="323192"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方案</a:t>
              </a:r>
            </a:p>
          </p:txBody>
        </p:sp>
        <p:sp>
          <p:nvSpPr>
            <p:cNvPr id="36" name="TextBox 24"/>
            <p:cNvSpPr txBox="1"/>
            <p:nvPr/>
          </p:nvSpPr>
          <p:spPr>
            <a:xfrm>
              <a:off x="4575913" y="5064475"/>
              <a:ext cx="323192"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内容</a:t>
              </a:r>
            </a:p>
          </p:txBody>
        </p:sp>
        <p:sp>
          <p:nvSpPr>
            <p:cNvPr id="37" name="TextBox 25"/>
            <p:cNvSpPr txBox="1"/>
            <p:nvPr/>
          </p:nvSpPr>
          <p:spPr>
            <a:xfrm>
              <a:off x="6277347" y="5068243"/>
              <a:ext cx="323192"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应用</a:t>
              </a:r>
            </a:p>
          </p:txBody>
        </p:sp>
        <p:sp>
          <p:nvSpPr>
            <p:cNvPr id="38" name="椭圆 37"/>
            <p:cNvSpPr>
              <a:spLocks noChangeAspect="1"/>
            </p:cNvSpPr>
            <p:nvPr/>
          </p:nvSpPr>
          <p:spPr bwMode="auto">
            <a:xfrm>
              <a:off x="5029869" y="2840375"/>
              <a:ext cx="1133419" cy="1439560"/>
            </a:xfrm>
            <a:prstGeom prst="ellipse">
              <a:avLst/>
            </a:prstGeom>
            <a:solidFill>
              <a:schemeClr val="accent6">
                <a:lumMod val="20000"/>
                <a:lumOff val="80000"/>
              </a:schemeClr>
            </a:solidFill>
            <a:ln w="0" cmpd="sng">
              <a:solidFill>
                <a:schemeClr val="accent6">
                  <a:lumMod val="7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a:solidFill>
                  <a:srgbClr val="000000"/>
                </a:solidFill>
                <a:latin typeface="微软雅黑" pitchFamily="34" charset="-122"/>
                <a:ea typeface="微软雅黑" pitchFamily="34" charset="-122"/>
              </a:endParaRPr>
            </a:p>
          </p:txBody>
        </p:sp>
        <p:pic>
          <p:nvPicPr>
            <p:cNvPr id="44053" name="Picture 2" descr="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3807" y="3006887"/>
              <a:ext cx="885244" cy="11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54" name="直接箭头连接符 39"/>
            <p:cNvCxnSpPr>
              <a:cxnSpLocks noChangeShapeType="1"/>
              <a:stCxn id="28" idx="6"/>
              <a:endCxn id="26" idx="1"/>
            </p:cNvCxnSpPr>
            <p:nvPr/>
          </p:nvCxnSpPr>
          <p:spPr bwMode="auto">
            <a:xfrm>
              <a:off x="3224457" y="2624911"/>
              <a:ext cx="415037" cy="706975"/>
            </a:xfrm>
            <a:prstGeom prst="straightConnector1">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55" name="直接箭头连接符 40"/>
            <p:cNvCxnSpPr>
              <a:cxnSpLocks noChangeShapeType="1"/>
              <a:stCxn id="27" idx="6"/>
              <a:endCxn id="26" idx="3"/>
            </p:cNvCxnSpPr>
            <p:nvPr/>
          </p:nvCxnSpPr>
          <p:spPr bwMode="auto">
            <a:xfrm flipV="1">
              <a:off x="3224457" y="3790143"/>
              <a:ext cx="415037" cy="706975"/>
            </a:xfrm>
            <a:prstGeom prst="straightConnector1">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56" name="直接箭头连接符 41"/>
            <p:cNvCxnSpPr>
              <a:cxnSpLocks noChangeShapeType="1"/>
              <a:stCxn id="28" idx="4"/>
              <a:endCxn id="27" idx="0"/>
            </p:cNvCxnSpPr>
            <p:nvPr/>
          </p:nvCxnSpPr>
          <p:spPr bwMode="auto">
            <a:xfrm>
              <a:off x="2969241" y="2948947"/>
              <a:ext cx="0" cy="1224136"/>
            </a:xfrm>
            <a:prstGeom prst="straightConnector1">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椭圆 42"/>
            <p:cNvSpPr>
              <a:spLocks noChangeAspect="1"/>
            </p:cNvSpPr>
            <p:nvPr/>
          </p:nvSpPr>
          <p:spPr bwMode="auto">
            <a:xfrm rot="16200000">
              <a:off x="4460918" y="1504749"/>
              <a:ext cx="648154" cy="510738"/>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44" name="椭圆 43"/>
            <p:cNvSpPr>
              <a:spLocks noChangeAspect="1"/>
            </p:cNvSpPr>
            <p:nvPr/>
          </p:nvSpPr>
          <p:spPr bwMode="auto">
            <a:xfrm rot="16200000">
              <a:off x="6049104" y="1504749"/>
              <a:ext cx="648154" cy="510738"/>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45" name="椭圆 44"/>
            <p:cNvSpPr>
              <a:spLocks noChangeAspect="1"/>
            </p:cNvSpPr>
            <p:nvPr/>
          </p:nvSpPr>
          <p:spPr bwMode="auto">
            <a:xfrm rot="16200000">
              <a:off x="5255011" y="1504749"/>
              <a:ext cx="648154" cy="510738"/>
            </a:xfrm>
            <a:prstGeom prst="ellipse">
              <a:avLst/>
            </a:prstGeom>
            <a:solidFill>
              <a:schemeClr val="bg1">
                <a:lumMod val="75000"/>
                <a:lumOff val="25000"/>
              </a:schemeClr>
            </a:solidFill>
            <a:ln w="12700">
              <a:solidFill>
                <a:schemeClr val="bg1">
                  <a:lumMod val="75000"/>
                  <a:lumOff val="25000"/>
                </a:schemeClr>
              </a:solidFill>
            </a:ln>
            <a:effectLst>
              <a:outerShdw blurRad="63500" sx="102000" sy="102000" algn="ctr" rotWithShape="0">
                <a:prstClr val="black">
                  <a:alpha val="40000"/>
                </a:prstClr>
              </a:outerShdw>
            </a:effectLst>
            <a:extLst/>
          </p:spPr>
          <p:txBody>
            <a:bodyPr/>
            <a:lstStyle/>
            <a:p>
              <a:pPr>
                <a:buClr>
                  <a:srgbClr val="CC9900"/>
                </a:buClr>
                <a:buFont typeface="Wingdings" pitchFamily="2" charset="2"/>
                <a:buChar char="n"/>
                <a:defRPr/>
              </a:pPr>
              <a:endParaRPr lang="zh-CN" altLang="en-US" dirty="0">
                <a:solidFill>
                  <a:srgbClr val="000000"/>
                </a:solidFill>
                <a:latin typeface="微软雅黑" pitchFamily="34" charset="-122"/>
                <a:ea typeface="微软雅黑" pitchFamily="34" charset="-122"/>
              </a:endParaRPr>
            </a:p>
          </p:txBody>
        </p:sp>
        <p:sp>
          <p:nvSpPr>
            <p:cNvPr id="46" name="TextBox 17"/>
            <p:cNvSpPr txBox="1"/>
            <p:nvPr/>
          </p:nvSpPr>
          <p:spPr>
            <a:xfrm>
              <a:off x="4603757" y="1602499"/>
              <a:ext cx="323192"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政府</a:t>
              </a:r>
            </a:p>
          </p:txBody>
        </p:sp>
        <p:sp>
          <p:nvSpPr>
            <p:cNvPr id="47" name="TextBox 18"/>
            <p:cNvSpPr txBox="1"/>
            <p:nvPr/>
          </p:nvSpPr>
          <p:spPr>
            <a:xfrm>
              <a:off x="5437379" y="1602499"/>
              <a:ext cx="323192"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学校</a:t>
              </a:r>
            </a:p>
          </p:txBody>
        </p:sp>
        <p:sp>
          <p:nvSpPr>
            <p:cNvPr id="48" name="TextBox 19"/>
            <p:cNvSpPr txBox="1"/>
            <p:nvPr/>
          </p:nvSpPr>
          <p:spPr>
            <a:xfrm>
              <a:off x="6231381" y="1602499"/>
              <a:ext cx="323192" cy="266328"/>
            </a:xfrm>
            <a:prstGeom prst="rect">
              <a:avLst/>
            </a:prstGeom>
            <a:noFill/>
          </p:spPr>
          <p:txBody>
            <a:bodyPr wrap="none">
              <a:prstTxWarp prst="textPlain">
                <a:avLst/>
              </a:prstTxWarp>
              <a:spAutoFit/>
            </a:bodyPr>
            <a:lstStyle/>
            <a:p>
              <a:pPr>
                <a:defRPr/>
              </a:pPr>
              <a:r>
                <a:rPr lang="zh-CN" altLang="en-US" sz="3601" b="1" dirty="0">
                  <a:solidFill>
                    <a:prstClr val="black"/>
                  </a:solidFill>
                  <a:latin typeface="微软雅黑" pitchFamily="34" charset="-122"/>
                  <a:ea typeface="微软雅黑" pitchFamily="34" charset="-122"/>
                  <a:cs typeface="Times New Roman" pitchFamily="18" charset="0"/>
                </a:rPr>
                <a:t>社会</a:t>
              </a:r>
            </a:p>
          </p:txBody>
        </p:sp>
        <p:sp>
          <p:nvSpPr>
            <p:cNvPr id="49" name="圆角右箭头 48"/>
            <p:cNvSpPr/>
            <p:nvPr/>
          </p:nvSpPr>
          <p:spPr bwMode="auto">
            <a:xfrm rot="16200000" flipH="1">
              <a:off x="3532686" y="1200951"/>
              <a:ext cx="575353" cy="1191138"/>
            </a:xfrm>
            <a:prstGeom prst="bentArrow">
              <a:avLst>
                <a:gd name="adj1" fmla="val 34476"/>
                <a:gd name="adj2" fmla="val 25000"/>
                <a:gd name="adj3" fmla="val 25000"/>
                <a:gd name="adj4" fmla="val 43750"/>
              </a:avLst>
            </a:prstGeom>
            <a:solidFill>
              <a:schemeClr val="bg1">
                <a:lumMod val="65000"/>
                <a:lumOff val="3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CC9900"/>
                </a:buClr>
                <a:buFont typeface="Wingdings" pitchFamily="2" charset="2"/>
                <a:buChar char="n"/>
                <a:defRPr/>
              </a:pPr>
              <a:endParaRPr lang="zh-CN" altLang="en-US">
                <a:solidFill>
                  <a:srgbClr val="000000"/>
                </a:solidFill>
                <a:latin typeface="微软雅黑" pitchFamily="34" charset="-122"/>
                <a:ea typeface="微软雅黑" pitchFamily="34" charset="-122"/>
              </a:endParaRPr>
            </a:p>
          </p:txBody>
        </p:sp>
        <p:sp>
          <p:nvSpPr>
            <p:cNvPr id="50" name="圆角右箭头 49"/>
            <p:cNvSpPr/>
            <p:nvPr/>
          </p:nvSpPr>
          <p:spPr bwMode="auto">
            <a:xfrm rot="16200000">
              <a:off x="3532386" y="4786243"/>
              <a:ext cx="577703" cy="1077448"/>
            </a:xfrm>
            <a:prstGeom prst="bentArrow">
              <a:avLst>
                <a:gd name="adj1" fmla="val 34477"/>
                <a:gd name="adj2" fmla="val 25000"/>
                <a:gd name="adj3" fmla="val 25000"/>
                <a:gd name="adj4" fmla="val 43750"/>
              </a:avLst>
            </a:prstGeom>
            <a:solidFill>
              <a:schemeClr val="bg1">
                <a:lumMod val="65000"/>
                <a:lumOff val="3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CC9900"/>
                </a:buClr>
                <a:buFont typeface="Wingdings" pitchFamily="2" charset="2"/>
                <a:buChar char="n"/>
                <a:defRPr/>
              </a:pPr>
              <a:endParaRPr lang="zh-CN" altLang="en-US">
                <a:solidFill>
                  <a:srgbClr val="000000"/>
                </a:solidFill>
                <a:latin typeface="微软雅黑" pitchFamily="34" charset="-122"/>
                <a:ea typeface="微软雅黑" pitchFamily="34" charset="-122"/>
              </a:endParaRPr>
            </a:p>
          </p:txBody>
        </p:sp>
        <p:sp>
          <p:nvSpPr>
            <p:cNvPr id="51" name="圆角右箭头 50"/>
            <p:cNvSpPr/>
            <p:nvPr/>
          </p:nvSpPr>
          <p:spPr bwMode="auto">
            <a:xfrm flipH="1" flipV="1">
              <a:off x="6742241" y="5036115"/>
              <a:ext cx="850064" cy="577703"/>
            </a:xfrm>
            <a:prstGeom prst="bentArrow">
              <a:avLst>
                <a:gd name="adj1" fmla="val 34477"/>
                <a:gd name="adj2" fmla="val 25000"/>
                <a:gd name="adj3" fmla="val 36846"/>
                <a:gd name="adj4" fmla="val 57965"/>
              </a:avLst>
            </a:prstGeom>
            <a:solidFill>
              <a:schemeClr val="bg1">
                <a:lumMod val="65000"/>
                <a:lumOff val="3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CC9900"/>
                </a:buClr>
                <a:buFont typeface="Wingdings" pitchFamily="2" charset="2"/>
                <a:buChar char="n"/>
                <a:defRPr/>
              </a:pPr>
              <a:endParaRPr lang="zh-CN" altLang="en-US">
                <a:solidFill>
                  <a:srgbClr val="000000"/>
                </a:solidFill>
                <a:latin typeface="微软雅黑" pitchFamily="34" charset="-122"/>
                <a:ea typeface="微软雅黑" pitchFamily="34" charset="-122"/>
              </a:endParaRPr>
            </a:p>
          </p:txBody>
        </p:sp>
        <p:sp>
          <p:nvSpPr>
            <p:cNvPr id="52" name="圆角右箭头 51"/>
            <p:cNvSpPr/>
            <p:nvPr/>
          </p:nvSpPr>
          <p:spPr bwMode="auto">
            <a:xfrm flipH="1">
              <a:off x="6742241" y="1581641"/>
              <a:ext cx="850064" cy="3454474"/>
            </a:xfrm>
            <a:prstGeom prst="bentArrow">
              <a:avLst>
                <a:gd name="adj1" fmla="val 17420"/>
                <a:gd name="adj2" fmla="val 13628"/>
                <a:gd name="adj3" fmla="val 17420"/>
                <a:gd name="adj4" fmla="val 34905"/>
              </a:avLst>
            </a:prstGeom>
            <a:solidFill>
              <a:schemeClr val="bg1">
                <a:lumMod val="65000"/>
                <a:lumOff val="3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CC9900"/>
                </a:buClr>
                <a:buFont typeface="Wingdings" pitchFamily="2" charset="2"/>
                <a:buChar char="n"/>
                <a:defRPr/>
              </a:pPr>
              <a:endParaRPr lang="zh-CN" altLang="en-US">
                <a:solidFill>
                  <a:srgbClr val="000000"/>
                </a:solidFill>
                <a:latin typeface="微软雅黑" pitchFamily="34" charset="-122"/>
                <a:ea typeface="微软雅黑" pitchFamily="34" charset="-122"/>
              </a:endParaRPr>
            </a:p>
          </p:txBody>
        </p:sp>
        <p:cxnSp>
          <p:nvCxnSpPr>
            <p:cNvPr id="44067" name="直接箭头连接符 52"/>
            <p:cNvCxnSpPr>
              <a:cxnSpLocks noChangeShapeType="1"/>
              <a:stCxn id="43" idx="4"/>
              <a:endCxn id="45" idx="0"/>
            </p:cNvCxnSpPr>
            <p:nvPr/>
          </p:nvCxnSpPr>
          <p:spPr bwMode="auto">
            <a:xfrm>
              <a:off x="5040378" y="1760815"/>
              <a:ext cx="283572" cy="0"/>
            </a:xfrm>
            <a:prstGeom prst="straightConnector1">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68" name="直接箭头连接符 53"/>
            <p:cNvCxnSpPr>
              <a:cxnSpLocks noChangeShapeType="1"/>
              <a:stCxn id="45" idx="4"/>
              <a:endCxn id="44" idx="0"/>
            </p:cNvCxnSpPr>
            <p:nvPr/>
          </p:nvCxnSpPr>
          <p:spPr bwMode="auto">
            <a:xfrm>
              <a:off x="5834380" y="1760815"/>
              <a:ext cx="283572" cy="0"/>
            </a:xfrm>
            <a:prstGeom prst="straightConnector1">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69" name="直接箭头连接符 87"/>
            <p:cNvCxnSpPr>
              <a:cxnSpLocks noChangeShapeType="1"/>
              <a:stCxn id="43" idx="6"/>
              <a:endCxn id="44" idx="6"/>
            </p:cNvCxnSpPr>
            <p:nvPr/>
          </p:nvCxnSpPr>
          <p:spPr bwMode="auto">
            <a:xfrm rot="5400000" flipH="1" flipV="1">
              <a:off x="5577818" y="642778"/>
              <a:ext cx="12700" cy="1588005"/>
            </a:xfrm>
            <a:prstGeom prst="bentConnector3">
              <a:avLst>
                <a:gd name="adj1" fmla="val 1907472"/>
              </a:avLst>
            </a:prstGeom>
            <a:noFill/>
            <a:ln w="28575">
              <a:solidFill>
                <a:schemeClr val="bg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70" name="直接箭头连接符 55"/>
            <p:cNvCxnSpPr>
              <a:cxnSpLocks noChangeShapeType="1"/>
              <a:endCxn id="32" idx="2"/>
            </p:cNvCxnSpPr>
            <p:nvPr/>
          </p:nvCxnSpPr>
          <p:spPr bwMode="auto">
            <a:xfrm>
              <a:off x="4983665" y="5217199"/>
              <a:ext cx="340287" cy="0"/>
            </a:xfrm>
            <a:prstGeom prst="straightConnector1">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71" name="直接箭头连接符 56"/>
            <p:cNvCxnSpPr>
              <a:cxnSpLocks noChangeShapeType="1"/>
              <a:stCxn id="32" idx="6"/>
            </p:cNvCxnSpPr>
            <p:nvPr/>
          </p:nvCxnSpPr>
          <p:spPr bwMode="auto">
            <a:xfrm>
              <a:off x="5834381" y="5217199"/>
              <a:ext cx="340287" cy="0"/>
            </a:xfrm>
            <a:prstGeom prst="straightConnector1">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72" name="直接箭头连接符 87"/>
            <p:cNvCxnSpPr>
              <a:cxnSpLocks noChangeShapeType="1"/>
            </p:cNvCxnSpPr>
            <p:nvPr/>
          </p:nvCxnSpPr>
          <p:spPr bwMode="auto">
            <a:xfrm rot="16200000" flipH="1">
              <a:off x="5577818" y="4690518"/>
              <a:ext cx="12700" cy="1701433"/>
            </a:xfrm>
            <a:prstGeom prst="bentConnector3">
              <a:avLst>
                <a:gd name="adj1" fmla="val 1800000"/>
              </a:avLst>
            </a:prstGeom>
            <a:noFill/>
            <a:ln w="28575">
              <a:solidFill>
                <a:schemeClr val="bg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Box 102"/>
            <p:cNvSpPr txBox="1"/>
            <p:nvPr/>
          </p:nvSpPr>
          <p:spPr>
            <a:xfrm>
              <a:off x="5436284" y="2193605"/>
              <a:ext cx="288032" cy="432048"/>
            </a:xfrm>
            <a:prstGeom prst="rect">
              <a:avLst/>
            </a:prstGeom>
            <a:noFill/>
          </p:spPr>
          <p:txBody>
            <a:bodyPr wrap="none">
              <a:prstTxWarp prst="textPlain">
                <a:avLst/>
              </a:prstTxWarp>
              <a:spAutoFit/>
            </a:bodyPr>
            <a:lstStyle/>
            <a:p>
              <a:pPr>
                <a:defRPr/>
              </a:pPr>
              <a:r>
                <a:rPr lang="zh-CN" altLang="en-US" sz="3601" b="1" dirty="0">
                  <a:solidFill>
                    <a:srgbClr val="C00000"/>
                  </a:solidFill>
                  <a:latin typeface="微软雅黑" pitchFamily="34" charset="-122"/>
                  <a:ea typeface="微软雅黑" pitchFamily="34" charset="-122"/>
                  <a:cs typeface="Times New Roman" pitchFamily="18" charset="0"/>
                </a:rPr>
                <a:t>管理</a:t>
              </a:r>
              <a:endParaRPr lang="en-US" altLang="zh-CN" sz="3601" b="1" dirty="0">
                <a:solidFill>
                  <a:srgbClr val="C00000"/>
                </a:solidFill>
                <a:latin typeface="微软雅黑" pitchFamily="34" charset="-122"/>
                <a:ea typeface="微软雅黑" pitchFamily="34" charset="-122"/>
                <a:cs typeface="Times New Roman" pitchFamily="18" charset="0"/>
              </a:endParaRPr>
            </a:p>
            <a:p>
              <a:pPr>
                <a:defRPr/>
              </a:pPr>
              <a:r>
                <a:rPr lang="zh-CN" altLang="en-US" sz="3601" b="1" dirty="0">
                  <a:solidFill>
                    <a:srgbClr val="C00000"/>
                  </a:solidFill>
                  <a:latin typeface="微软雅黑" pitchFamily="34" charset="-122"/>
                  <a:ea typeface="微软雅黑" pitchFamily="34" charset="-122"/>
                  <a:cs typeface="Times New Roman" pitchFamily="18" charset="0"/>
                </a:rPr>
                <a:t>服务</a:t>
              </a:r>
            </a:p>
          </p:txBody>
        </p:sp>
        <p:sp>
          <p:nvSpPr>
            <p:cNvPr id="60" name="TextBox 103"/>
            <p:cNvSpPr txBox="1"/>
            <p:nvPr/>
          </p:nvSpPr>
          <p:spPr>
            <a:xfrm>
              <a:off x="5440692" y="4416403"/>
              <a:ext cx="288032" cy="432048"/>
            </a:xfrm>
            <a:prstGeom prst="rect">
              <a:avLst/>
            </a:prstGeom>
            <a:noFill/>
          </p:spPr>
          <p:txBody>
            <a:bodyPr wrap="none">
              <a:prstTxWarp prst="textPlain">
                <a:avLst/>
              </a:prstTxWarp>
              <a:spAutoFit/>
            </a:bodyPr>
            <a:lstStyle/>
            <a:p>
              <a:pPr>
                <a:defRPr/>
              </a:pPr>
              <a:r>
                <a:rPr lang="zh-CN" altLang="en-US" sz="3601" b="1" dirty="0">
                  <a:solidFill>
                    <a:srgbClr val="C00000"/>
                  </a:solidFill>
                  <a:latin typeface="微软雅黑" pitchFamily="34" charset="-122"/>
                  <a:ea typeface="微软雅黑" pitchFamily="34" charset="-122"/>
                  <a:cs typeface="Times New Roman" pitchFamily="18" charset="0"/>
                </a:rPr>
                <a:t>参与</a:t>
              </a:r>
              <a:endParaRPr lang="en-US" altLang="zh-CN" sz="3601" b="1" dirty="0">
                <a:solidFill>
                  <a:srgbClr val="C00000"/>
                </a:solidFill>
                <a:latin typeface="微软雅黑" pitchFamily="34" charset="-122"/>
                <a:ea typeface="微软雅黑" pitchFamily="34" charset="-122"/>
                <a:cs typeface="Times New Roman" pitchFamily="18" charset="0"/>
              </a:endParaRPr>
            </a:p>
            <a:p>
              <a:pPr>
                <a:defRPr/>
              </a:pPr>
              <a:r>
                <a:rPr lang="zh-CN" altLang="en-US" sz="3601" b="1" dirty="0">
                  <a:solidFill>
                    <a:srgbClr val="C00000"/>
                  </a:solidFill>
                  <a:latin typeface="微软雅黑" pitchFamily="34" charset="-122"/>
                  <a:ea typeface="微软雅黑" pitchFamily="34" charset="-122"/>
                  <a:cs typeface="Times New Roman" pitchFamily="18" charset="0"/>
                </a:rPr>
                <a:t>支撑</a:t>
              </a:r>
            </a:p>
          </p:txBody>
        </p:sp>
        <p:sp>
          <p:nvSpPr>
            <p:cNvPr id="61" name="TextBox 104"/>
            <p:cNvSpPr txBox="1"/>
            <p:nvPr/>
          </p:nvSpPr>
          <p:spPr>
            <a:xfrm>
              <a:off x="4356680" y="3344147"/>
              <a:ext cx="359336" cy="429733"/>
            </a:xfrm>
            <a:prstGeom prst="rect">
              <a:avLst/>
            </a:prstGeom>
            <a:noFill/>
          </p:spPr>
          <p:txBody>
            <a:bodyPr wrap="none">
              <a:prstTxWarp prst="textPlain">
                <a:avLst/>
              </a:prstTxWarp>
              <a:spAutoFit/>
            </a:bodyPr>
            <a:lstStyle/>
            <a:p>
              <a:pPr>
                <a:defRPr/>
              </a:pPr>
              <a:r>
                <a:rPr lang="zh-CN" altLang="en-US" sz="4401" b="1" dirty="0">
                  <a:solidFill>
                    <a:srgbClr val="C00000"/>
                  </a:solidFill>
                  <a:latin typeface="微软雅黑" pitchFamily="34" charset="-122"/>
                  <a:ea typeface="微软雅黑" pitchFamily="34" charset="-122"/>
                  <a:cs typeface="Times New Roman" pitchFamily="18" charset="0"/>
                </a:rPr>
                <a:t>教育</a:t>
              </a:r>
              <a:endParaRPr lang="en-US" altLang="zh-CN" sz="4401" b="1" dirty="0">
                <a:solidFill>
                  <a:srgbClr val="C00000"/>
                </a:solidFill>
                <a:latin typeface="微软雅黑" pitchFamily="34" charset="-122"/>
                <a:ea typeface="微软雅黑" pitchFamily="34" charset="-122"/>
                <a:cs typeface="Times New Roman" pitchFamily="18" charset="0"/>
              </a:endParaRPr>
            </a:p>
            <a:p>
              <a:pPr>
                <a:defRPr/>
              </a:pPr>
              <a:r>
                <a:rPr lang="zh-CN" altLang="en-US" sz="4401" b="1" dirty="0">
                  <a:solidFill>
                    <a:srgbClr val="C00000"/>
                  </a:solidFill>
                  <a:latin typeface="微软雅黑" pitchFamily="34" charset="-122"/>
                  <a:ea typeface="微软雅黑" pitchFamily="34" charset="-122"/>
                  <a:cs typeface="Times New Roman" pitchFamily="18" charset="0"/>
                </a:rPr>
                <a:t>实践</a:t>
              </a:r>
            </a:p>
          </p:txBody>
        </p:sp>
        <p:sp>
          <p:nvSpPr>
            <p:cNvPr id="62" name="圆角矩形 61"/>
            <p:cNvSpPr/>
            <p:nvPr/>
          </p:nvSpPr>
          <p:spPr bwMode="auto">
            <a:xfrm>
              <a:off x="6938141" y="1971473"/>
              <a:ext cx="1810323" cy="3264255"/>
            </a:xfrm>
            <a:prstGeom prst="roundRect">
              <a:avLst>
                <a:gd name="adj" fmla="val 9478"/>
              </a:avLst>
            </a:prstGeom>
            <a:solidFill>
              <a:schemeClr val="accent6">
                <a:lumMod val="20000"/>
                <a:lumOff val="80000"/>
              </a:schemeClr>
            </a:solidFill>
            <a:ln w="28575">
              <a:solidFill>
                <a:schemeClr val="accent6">
                  <a:lumMod val="60000"/>
                  <a:lumOff val="4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CC9900"/>
                </a:buClr>
                <a:buFont typeface="Wingdings" pitchFamily="2" charset="2"/>
                <a:buChar char="n"/>
                <a:defRPr/>
              </a:pPr>
              <a:endParaRPr lang="zh-CN" altLang="en-US">
                <a:solidFill>
                  <a:srgbClr val="000000"/>
                </a:solidFill>
                <a:latin typeface="微软雅黑" pitchFamily="34" charset="-122"/>
                <a:ea typeface="微软雅黑" pitchFamily="34" charset="-122"/>
              </a:endParaRPr>
            </a:p>
          </p:txBody>
        </p:sp>
        <p:sp>
          <p:nvSpPr>
            <p:cNvPr id="63" name="矩形 62"/>
            <p:cNvSpPr/>
            <p:nvPr/>
          </p:nvSpPr>
          <p:spPr>
            <a:xfrm>
              <a:off x="7020272" y="2182365"/>
              <a:ext cx="1656184" cy="336000"/>
            </a:xfrm>
            <a:prstGeom prst="rect">
              <a:avLst/>
            </a:prstGeom>
          </p:spPr>
          <p:txBody>
            <a:bodyPr wrap="none">
              <a:prstTxWarp prst="textPlain">
                <a:avLst/>
              </a:prstTxWarp>
              <a:spAutoFit/>
            </a:bodyPr>
            <a:lstStyle/>
            <a:p>
              <a:pPr algn="ctr">
                <a:lnSpc>
                  <a:spcPct val="110000"/>
                </a:lnSpc>
                <a:defRPr/>
              </a:pPr>
              <a:r>
                <a:rPr lang="zh-CN" altLang="en-US" b="1" dirty="0">
                  <a:solidFill>
                    <a:srgbClr val="C00000"/>
                  </a:solidFill>
                  <a:latin typeface="微软雅黑" pitchFamily="34" charset="-122"/>
                  <a:ea typeface="微软雅黑" pitchFamily="34" charset="-122"/>
                </a:rPr>
                <a:t>面向</a:t>
              </a:r>
              <a:r>
                <a:rPr lang="en-US" altLang="zh-CN" b="1" dirty="0">
                  <a:solidFill>
                    <a:srgbClr val="C00000"/>
                  </a:solidFill>
                  <a:latin typeface="微软雅黑" pitchFamily="34" charset="-122"/>
                  <a:ea typeface="微软雅黑" pitchFamily="34" charset="-122"/>
                </a:rPr>
                <a:t>21</a:t>
              </a:r>
              <a:r>
                <a:rPr lang="zh-CN" altLang="en-US" b="1" dirty="0">
                  <a:solidFill>
                    <a:srgbClr val="C00000"/>
                  </a:solidFill>
                  <a:latin typeface="微软雅黑" pitchFamily="34" charset="-122"/>
                  <a:ea typeface="微软雅黑" pitchFamily="34" charset="-122"/>
                </a:rPr>
                <a:t>世纪人才</a:t>
              </a:r>
              <a:endParaRPr lang="en-US" altLang="zh-CN" b="1" dirty="0">
                <a:solidFill>
                  <a:srgbClr val="0070C0"/>
                </a:solidFill>
                <a:latin typeface="微软雅黑" pitchFamily="34" charset="-122"/>
                <a:ea typeface="微软雅黑" pitchFamily="34" charset="-122"/>
              </a:endParaRPr>
            </a:p>
          </p:txBody>
        </p:sp>
        <p:sp>
          <p:nvSpPr>
            <p:cNvPr id="65" name="TextBox 45"/>
            <p:cNvSpPr txBox="1"/>
            <p:nvPr/>
          </p:nvSpPr>
          <p:spPr>
            <a:xfrm>
              <a:off x="7466496" y="2796232"/>
              <a:ext cx="720000" cy="240000"/>
            </a:xfrm>
            <a:prstGeom prst="rect">
              <a:avLst/>
            </a:prstGeom>
            <a:noFill/>
          </p:spPr>
          <p:txBody>
            <a:bodyPr wrap="none">
              <a:prstTxWarp prst="textPlain">
                <a:avLst/>
              </a:prstTxWarp>
              <a:spAutoFit/>
            </a:bodyPr>
            <a:lstStyle/>
            <a:p>
              <a:pPr algn="ctr">
                <a:defRPr/>
              </a:pPr>
              <a:r>
                <a:rPr lang="zh-CN" altLang="en-US" sz="3601" b="1" dirty="0">
                  <a:solidFill>
                    <a:srgbClr val="000000"/>
                  </a:solidFill>
                  <a:latin typeface="微软雅黑" pitchFamily="34" charset="-122"/>
                  <a:ea typeface="微软雅黑" pitchFamily="34" charset="-122"/>
                </a:rPr>
                <a:t>独立思考</a:t>
              </a:r>
            </a:p>
          </p:txBody>
        </p:sp>
        <p:sp>
          <p:nvSpPr>
            <p:cNvPr id="66" name="TextBox 46"/>
            <p:cNvSpPr txBox="1"/>
            <p:nvPr/>
          </p:nvSpPr>
          <p:spPr>
            <a:xfrm>
              <a:off x="7466496" y="3180275"/>
              <a:ext cx="720000" cy="240000"/>
            </a:xfrm>
            <a:prstGeom prst="rect">
              <a:avLst/>
            </a:prstGeom>
            <a:noFill/>
          </p:spPr>
          <p:txBody>
            <a:bodyPr wrap="none">
              <a:prstTxWarp prst="textPlain">
                <a:avLst/>
              </a:prstTxWarp>
              <a:spAutoFit/>
            </a:bodyPr>
            <a:lstStyle/>
            <a:p>
              <a:pPr algn="ctr">
                <a:defRPr/>
              </a:pPr>
              <a:r>
                <a:rPr lang="zh-CN" altLang="en-US" sz="3601" b="1" dirty="0">
                  <a:solidFill>
                    <a:srgbClr val="000000"/>
                  </a:solidFill>
                  <a:latin typeface="微软雅黑" pitchFamily="34" charset="-122"/>
                  <a:ea typeface="微软雅黑" pitchFamily="34" charset="-122"/>
                </a:rPr>
                <a:t>战略思维</a:t>
              </a:r>
            </a:p>
          </p:txBody>
        </p:sp>
        <p:sp>
          <p:nvSpPr>
            <p:cNvPr id="67" name="TextBox 47"/>
            <p:cNvSpPr txBox="1"/>
            <p:nvPr/>
          </p:nvSpPr>
          <p:spPr>
            <a:xfrm>
              <a:off x="7466496" y="3573499"/>
              <a:ext cx="720000" cy="240000"/>
            </a:xfrm>
            <a:prstGeom prst="rect">
              <a:avLst/>
            </a:prstGeom>
            <a:noFill/>
          </p:spPr>
          <p:txBody>
            <a:bodyPr wrap="none">
              <a:prstTxWarp prst="textPlain">
                <a:avLst/>
              </a:prstTxWarp>
              <a:spAutoFit/>
            </a:bodyPr>
            <a:lstStyle/>
            <a:p>
              <a:pPr algn="ctr">
                <a:defRPr/>
              </a:pPr>
              <a:r>
                <a:rPr lang="zh-CN" altLang="en-US" sz="3601" b="1" dirty="0">
                  <a:solidFill>
                    <a:srgbClr val="000000"/>
                  </a:solidFill>
                  <a:latin typeface="微软雅黑" pitchFamily="34" charset="-122"/>
                  <a:ea typeface="微软雅黑" pitchFamily="34" charset="-122"/>
                </a:rPr>
                <a:t>全球视野</a:t>
              </a:r>
            </a:p>
          </p:txBody>
        </p:sp>
        <p:sp>
          <p:nvSpPr>
            <p:cNvPr id="68" name="TextBox 48"/>
            <p:cNvSpPr txBox="1"/>
            <p:nvPr/>
          </p:nvSpPr>
          <p:spPr>
            <a:xfrm>
              <a:off x="7466496" y="3968787"/>
              <a:ext cx="720000" cy="240000"/>
            </a:xfrm>
            <a:prstGeom prst="rect">
              <a:avLst/>
            </a:prstGeom>
            <a:noFill/>
          </p:spPr>
          <p:txBody>
            <a:bodyPr wrap="none">
              <a:prstTxWarp prst="textPlain">
                <a:avLst/>
              </a:prstTxWarp>
              <a:spAutoFit/>
            </a:bodyPr>
            <a:lstStyle/>
            <a:p>
              <a:pPr algn="ctr">
                <a:defRPr/>
              </a:pPr>
              <a:r>
                <a:rPr lang="zh-CN" altLang="en-US" sz="3601" b="1" dirty="0">
                  <a:solidFill>
                    <a:srgbClr val="000000"/>
                  </a:solidFill>
                  <a:latin typeface="微软雅黑" pitchFamily="34" charset="-122"/>
                  <a:ea typeface="微软雅黑" pitchFamily="34" charset="-122"/>
                </a:rPr>
                <a:t>创新能力</a:t>
              </a:r>
              <a:endParaRPr lang="en-US" altLang="zh-CN" sz="3601" b="1" dirty="0">
                <a:solidFill>
                  <a:srgbClr val="000000"/>
                </a:solidFill>
                <a:latin typeface="微软雅黑" pitchFamily="34" charset="-122"/>
                <a:ea typeface="微软雅黑" pitchFamily="34" charset="-122"/>
              </a:endParaRPr>
            </a:p>
          </p:txBody>
        </p:sp>
        <p:sp>
          <p:nvSpPr>
            <p:cNvPr id="69" name="TextBox 49"/>
            <p:cNvSpPr txBox="1"/>
            <p:nvPr/>
          </p:nvSpPr>
          <p:spPr>
            <a:xfrm>
              <a:off x="7466496" y="4352829"/>
              <a:ext cx="720000" cy="240000"/>
            </a:xfrm>
            <a:prstGeom prst="rect">
              <a:avLst/>
            </a:prstGeom>
            <a:noFill/>
          </p:spPr>
          <p:txBody>
            <a:bodyPr wrap="none">
              <a:prstTxWarp prst="textPlain">
                <a:avLst/>
              </a:prstTxWarp>
              <a:spAutoFit/>
            </a:bodyPr>
            <a:lstStyle/>
            <a:p>
              <a:pPr algn="ctr">
                <a:defRPr/>
              </a:pPr>
              <a:r>
                <a:rPr lang="zh-CN" altLang="en-US" sz="3601" b="1" dirty="0">
                  <a:solidFill>
                    <a:srgbClr val="000000"/>
                  </a:solidFill>
                  <a:latin typeface="微软雅黑" pitchFamily="34" charset="-122"/>
                  <a:ea typeface="微软雅黑" pitchFamily="34" charset="-122"/>
                </a:rPr>
                <a:t>团队协作</a:t>
              </a:r>
              <a:endParaRPr lang="en-US" altLang="zh-CN" sz="3601" b="1" dirty="0">
                <a:solidFill>
                  <a:srgbClr val="000000"/>
                </a:solidFill>
                <a:latin typeface="微软雅黑" pitchFamily="34" charset="-122"/>
                <a:ea typeface="微软雅黑" pitchFamily="34" charset="-122"/>
              </a:endParaRPr>
            </a:p>
          </p:txBody>
        </p:sp>
        <p:sp>
          <p:nvSpPr>
            <p:cNvPr id="70" name="TextBox 50"/>
            <p:cNvSpPr txBox="1"/>
            <p:nvPr/>
          </p:nvSpPr>
          <p:spPr>
            <a:xfrm>
              <a:off x="7466496" y="4764477"/>
              <a:ext cx="720000" cy="240000"/>
            </a:xfrm>
            <a:prstGeom prst="rect">
              <a:avLst/>
            </a:prstGeom>
            <a:noFill/>
          </p:spPr>
          <p:txBody>
            <a:bodyPr wrap="none">
              <a:prstTxWarp prst="textPlain">
                <a:avLst/>
              </a:prstTxWarp>
              <a:spAutoFit/>
            </a:bodyPr>
            <a:lstStyle/>
            <a:p>
              <a:pPr algn="ctr">
                <a:defRPr/>
              </a:pPr>
              <a:r>
                <a:rPr lang="zh-CN" altLang="en-US" sz="3601" b="1" dirty="0">
                  <a:solidFill>
                    <a:srgbClr val="000000"/>
                  </a:solidFill>
                  <a:latin typeface="微软雅黑" pitchFamily="34" charset="-122"/>
                  <a:ea typeface="微软雅黑" pitchFamily="34" charset="-122"/>
                </a:rPr>
                <a:t>技术运用</a:t>
              </a:r>
            </a:p>
          </p:txBody>
        </p:sp>
        <p:pic>
          <p:nvPicPr>
            <p:cNvPr id="44085" name="Picture 24" descr="Logo"/>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239" y="5555946"/>
              <a:ext cx="698379" cy="85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oval" w="med" len="med"/>
                  <a:tailEnd type="oval" w="med" len="med"/>
                </a14:hiddenLine>
              </a:ext>
            </a:extLst>
          </p:spPr>
        </p:pic>
      </p:grpSp>
      <p:sp>
        <p:nvSpPr>
          <p:cNvPr id="54" name="文本框 53"/>
          <p:cNvSpPr txBox="1"/>
          <p:nvPr/>
        </p:nvSpPr>
        <p:spPr>
          <a:xfrm>
            <a:off x="10569402" y="1068585"/>
            <a:ext cx="738664" cy="4708981"/>
          </a:xfrm>
          <a:prstGeom prst="rect">
            <a:avLst/>
          </a:prstGeom>
          <a:noFill/>
        </p:spPr>
        <p:txBody>
          <a:bodyPr vert="eaVert" wrap="none" rtlCol="0">
            <a:spAutoFit/>
          </a:bodyPr>
          <a:lstStyle/>
          <a:p>
            <a:r>
              <a:rPr lang="zh-CN" altLang="en-US" sz="3600" b="1" dirty="0" smtClean="0">
                <a:solidFill>
                  <a:schemeClr val="bg1"/>
                </a:solidFill>
                <a:latin typeface="微软雅黑" panose="020B0503020204020204" pitchFamily="34" charset="-122"/>
                <a:ea typeface="微软雅黑" panose="020B0503020204020204" pitchFamily="34" charset="-122"/>
              </a:rPr>
              <a:t>全</a:t>
            </a:r>
            <a:r>
              <a:rPr lang="zh-CN" altLang="en-US" sz="3600" b="1" dirty="0">
                <a:solidFill>
                  <a:schemeClr val="bg1"/>
                </a:solidFill>
                <a:latin typeface="微软雅黑" panose="020B0503020204020204" pitchFamily="34" charset="-122"/>
                <a:ea typeface="微软雅黑" panose="020B0503020204020204" pitchFamily="34" charset="-122"/>
              </a:rPr>
              <a:t>联接，</a:t>
            </a:r>
            <a:r>
              <a:rPr lang="zh-CN" altLang="en-US" sz="3600" b="1" dirty="0" smtClean="0">
                <a:solidFill>
                  <a:schemeClr val="bg1"/>
                </a:solidFill>
                <a:latin typeface="微软雅黑" panose="020B0503020204020204" pitchFamily="34" charset="-122"/>
                <a:ea typeface="微软雅黑" panose="020B0503020204020204" pitchFamily="34" charset="-122"/>
              </a:rPr>
              <a:t>联接人与知识</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sp>
        <p:nvSpPr>
          <p:cNvPr id="55" name="标题 29"/>
          <p:cNvSpPr>
            <a:spLocks noGrp="1"/>
          </p:cNvSpPr>
          <p:nvPr>
            <p:ph type="title"/>
          </p:nvPr>
        </p:nvSpPr>
        <p:spPr bwMode="auto">
          <a:xfrm>
            <a:off x="360000" y="486000"/>
            <a:ext cx="11140800" cy="510481"/>
          </a:xfrm>
        </p:spPr>
        <p:txBody>
          <a:bodyPr vert="horz" lIns="81638" tIns="40819" rIns="81638" bIns="40819" rtlCol="0" anchor="ctr">
            <a:noAutofit/>
          </a:bodyPr>
          <a:lstStyle/>
          <a:p>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Arial" pitchFamily="34" charset="0"/>
              </a:rPr>
              <a:t>求知</a:t>
            </a: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Arial" pitchFamily="34" charset="0"/>
              </a:rPr>
              <a:t>漫漫</a:t>
            </a: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Arial" pitchFamily="34" charset="0"/>
              </a:rPr>
              <a:t>长</a:t>
            </a: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Arial" pitchFamily="34" charset="0"/>
              </a:rPr>
              <a:t>路，华为一路同行</a:t>
            </a:r>
          </a:p>
        </p:txBody>
      </p:sp>
    </p:spTree>
    <p:extLst>
      <p:ext uri="{BB962C8B-B14F-4D97-AF65-F5344CB8AC3E}">
        <p14:creationId xmlns:p14="http://schemas.microsoft.com/office/powerpoint/2010/main" val="1682451931"/>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e 140"/>
          <p:cNvGrpSpPr/>
          <p:nvPr/>
        </p:nvGrpSpPr>
        <p:grpSpPr>
          <a:xfrm>
            <a:off x="399392" y="3232755"/>
            <a:ext cx="11273820" cy="512431"/>
            <a:chOff x="315913" y="3610860"/>
            <a:chExt cx="10929527" cy="384234"/>
          </a:xfrm>
          <a:effectLst>
            <a:reflection blurRad="6350" stA="52000" endA="300" endPos="35000" dir="5400000" sy="-100000" algn="bl" rotWithShape="0"/>
          </a:effectLst>
        </p:grpSpPr>
        <p:sp>
          <p:nvSpPr>
            <p:cNvPr id="41" name="AutoShape 252"/>
            <p:cNvSpPr>
              <a:spLocks noChangeArrowheads="1"/>
            </p:cNvSpPr>
            <p:nvPr/>
          </p:nvSpPr>
          <p:spPr bwMode="auto">
            <a:xfrm flipV="1">
              <a:off x="3882185" y="3610860"/>
              <a:ext cx="3726807" cy="384234"/>
            </a:xfrm>
            <a:prstGeom prst="chevron">
              <a:avLst>
                <a:gd name="adj" fmla="val 19123"/>
              </a:avLst>
            </a:prstGeom>
            <a:gradFill rotWithShape="1">
              <a:gsLst>
                <a:gs pos="0">
                  <a:srgbClr val="A4D329"/>
                </a:gs>
                <a:gs pos="100000">
                  <a:srgbClr val="C0FF4D"/>
                </a:gs>
              </a:gsLst>
              <a:lin ang="5400000" scaled="1"/>
            </a:gradFill>
            <a:ln w="19050" cap="flat" cmpd="sng">
              <a:noFill/>
              <a:prstDash val="solid"/>
              <a:round/>
              <a:headEnd type="none" w="med" len="med"/>
              <a:tailEnd type="none" w="med" len="med"/>
            </a:ln>
            <a:effectLst/>
          </p:spPr>
          <p:txBody>
            <a:bodyPr/>
            <a:lstStyle/>
            <a:p>
              <a:pPr indent="-457291" defTabSz="1219444">
                <a:buFont typeface="+mj-lt"/>
                <a:buAutoNum type="arabicPeriod"/>
                <a:defRPr/>
              </a:pPr>
              <a:endParaRPr lang="da-DK" sz="3201" kern="0" noProof="1">
                <a:solidFill>
                  <a:sysClr val="windowText" lastClr="000000">
                    <a:lumMod val="95000"/>
                    <a:lumOff val="5000"/>
                  </a:sysClr>
                </a:solidFill>
                <a:latin typeface="Calibri"/>
                <a:ea typeface="ＭＳ Ｐゴシック" pitchFamily="-97" charset="-128"/>
              </a:endParaRPr>
            </a:p>
          </p:txBody>
        </p:sp>
        <p:sp>
          <p:nvSpPr>
            <p:cNvPr id="43" name="AutoShape 250"/>
            <p:cNvSpPr>
              <a:spLocks noChangeArrowheads="1"/>
            </p:cNvSpPr>
            <p:nvPr/>
          </p:nvSpPr>
          <p:spPr bwMode="auto">
            <a:xfrm flipV="1">
              <a:off x="315913" y="3610860"/>
              <a:ext cx="250825" cy="384234"/>
            </a:xfrm>
            <a:prstGeom prst="chevron">
              <a:avLst>
                <a:gd name="adj" fmla="val 39616"/>
              </a:avLst>
            </a:prstGeom>
            <a:gradFill rotWithShape="1">
              <a:gsLst>
                <a:gs pos="0">
                  <a:srgbClr val="020000"/>
                </a:gs>
                <a:gs pos="100000">
                  <a:srgbClr val="E6E6E6">
                    <a:lumMod val="25000"/>
                  </a:srgbClr>
                </a:gs>
              </a:gsLst>
              <a:lin ang="5400000" scaled="1"/>
            </a:gradFill>
            <a:ln w="19050" cap="flat" cmpd="sng">
              <a:noFill/>
              <a:prstDash val="solid"/>
              <a:round/>
              <a:headEnd type="none" w="med" len="med"/>
              <a:tailEnd type="none" w="med" len="med"/>
            </a:ln>
            <a:effectLst/>
          </p:spPr>
          <p:txBody>
            <a:bodyPr/>
            <a:lstStyle/>
            <a:p>
              <a:pPr defTabSz="1219444">
                <a:defRPr/>
              </a:pPr>
              <a:endParaRPr lang="da-DK" sz="3201" kern="0">
                <a:solidFill>
                  <a:sysClr val="windowText" lastClr="000000">
                    <a:lumMod val="95000"/>
                    <a:lumOff val="5000"/>
                  </a:sysClr>
                </a:solidFill>
                <a:latin typeface="Calibri"/>
                <a:ea typeface="ＭＳ Ｐゴシック" pitchFamily="-97" charset="-128"/>
              </a:endParaRPr>
            </a:p>
          </p:txBody>
        </p:sp>
        <p:sp>
          <p:nvSpPr>
            <p:cNvPr id="44" name="AutoShape 252"/>
            <p:cNvSpPr>
              <a:spLocks noChangeArrowheads="1"/>
            </p:cNvSpPr>
            <p:nvPr/>
          </p:nvSpPr>
          <p:spPr bwMode="auto">
            <a:xfrm flipV="1">
              <a:off x="495028" y="3610860"/>
              <a:ext cx="3296859" cy="384234"/>
            </a:xfrm>
            <a:prstGeom prst="chevron">
              <a:avLst>
                <a:gd name="adj" fmla="val 19124"/>
              </a:avLst>
            </a:prstGeom>
            <a:gradFill rotWithShape="1">
              <a:gsLst>
                <a:gs pos="0">
                  <a:srgbClr val="A4D329"/>
                </a:gs>
                <a:gs pos="100000">
                  <a:srgbClr val="C0FF4D"/>
                </a:gs>
              </a:gsLst>
              <a:lin ang="5400000" scaled="1"/>
            </a:gradFill>
            <a:ln w="19050" cap="flat" cmpd="sng">
              <a:noFill/>
              <a:prstDash val="solid"/>
              <a:round/>
              <a:headEnd type="none" w="med" len="med"/>
              <a:tailEnd type="none" w="med" len="med"/>
            </a:ln>
            <a:effectLst/>
          </p:spPr>
          <p:txBody>
            <a:bodyPr/>
            <a:lstStyle/>
            <a:p>
              <a:pPr defTabSz="1219444">
                <a:defRPr/>
              </a:pPr>
              <a:endParaRPr lang="da-DK" sz="3201" kern="0" noProof="1">
                <a:solidFill>
                  <a:sysClr val="windowText" lastClr="000000">
                    <a:lumMod val="95000"/>
                    <a:lumOff val="5000"/>
                  </a:sysClr>
                </a:solidFill>
                <a:latin typeface="Calibri"/>
                <a:ea typeface="ＭＳ Ｐゴシック" pitchFamily="-97" charset="-128"/>
              </a:endParaRPr>
            </a:p>
          </p:txBody>
        </p:sp>
        <p:sp>
          <p:nvSpPr>
            <p:cNvPr id="46" name="AutoShape 282"/>
            <p:cNvSpPr>
              <a:spLocks noChangeArrowheads="1"/>
            </p:cNvSpPr>
            <p:nvPr/>
          </p:nvSpPr>
          <p:spPr bwMode="auto">
            <a:xfrm flipV="1">
              <a:off x="3698787" y="3610860"/>
              <a:ext cx="249238" cy="384234"/>
            </a:xfrm>
            <a:prstGeom prst="chevron">
              <a:avLst>
                <a:gd name="adj" fmla="val 39616"/>
              </a:avLst>
            </a:prstGeom>
            <a:gradFill rotWithShape="1">
              <a:gsLst>
                <a:gs pos="0">
                  <a:srgbClr val="020000"/>
                </a:gs>
                <a:gs pos="100000">
                  <a:srgbClr val="E6E6E6">
                    <a:lumMod val="25000"/>
                  </a:srgbClr>
                </a:gs>
              </a:gsLst>
              <a:lin ang="5400000" scaled="1"/>
            </a:gradFill>
            <a:ln w="19050" cap="flat" cmpd="sng">
              <a:noFill/>
              <a:prstDash val="solid"/>
              <a:round/>
              <a:headEnd type="none" w="med" len="med"/>
              <a:tailEnd type="none" w="med" len="med"/>
            </a:ln>
            <a:effectLst/>
          </p:spPr>
          <p:txBody>
            <a:bodyPr/>
            <a:lstStyle/>
            <a:p>
              <a:pPr indent="-457291" defTabSz="1219444">
                <a:buFont typeface="+mj-lt"/>
                <a:buAutoNum type="arabicPeriod"/>
                <a:defRPr/>
              </a:pPr>
              <a:endParaRPr lang="da-DK" sz="3201" kern="0" dirty="0">
                <a:solidFill>
                  <a:sysClr val="windowText" lastClr="000000">
                    <a:lumMod val="95000"/>
                    <a:lumOff val="5000"/>
                  </a:sysClr>
                </a:solidFill>
                <a:latin typeface="Calibri"/>
                <a:ea typeface="ＭＳ Ｐゴシック" pitchFamily="-97" charset="-128"/>
              </a:endParaRPr>
            </a:p>
          </p:txBody>
        </p:sp>
        <p:sp>
          <p:nvSpPr>
            <p:cNvPr id="47" name="AutoShape 296"/>
            <p:cNvSpPr>
              <a:spLocks noChangeArrowheads="1"/>
            </p:cNvSpPr>
            <p:nvPr/>
          </p:nvSpPr>
          <p:spPr bwMode="auto">
            <a:xfrm flipV="1">
              <a:off x="7515892" y="3610860"/>
              <a:ext cx="250825" cy="384234"/>
            </a:xfrm>
            <a:prstGeom prst="chevron">
              <a:avLst>
                <a:gd name="adj" fmla="val 39616"/>
              </a:avLst>
            </a:prstGeom>
            <a:gradFill rotWithShape="1">
              <a:gsLst>
                <a:gs pos="0">
                  <a:srgbClr val="020000"/>
                </a:gs>
                <a:gs pos="100000">
                  <a:srgbClr val="E6E6E6">
                    <a:lumMod val="25000"/>
                  </a:srgbClr>
                </a:gs>
              </a:gsLst>
              <a:lin ang="5400000" scaled="1"/>
            </a:gradFill>
            <a:ln w="19050" cap="flat" cmpd="sng">
              <a:noFill/>
              <a:prstDash val="solid"/>
              <a:round/>
              <a:headEnd type="none" w="med" len="med"/>
              <a:tailEnd type="none" w="med" len="med"/>
            </a:ln>
            <a:effectLst/>
          </p:spPr>
          <p:txBody>
            <a:bodyPr/>
            <a:lstStyle/>
            <a:p>
              <a:pPr indent="-457291" defTabSz="1219444">
                <a:buFont typeface="+mj-lt"/>
                <a:buAutoNum type="arabicPeriod"/>
                <a:defRPr/>
              </a:pPr>
              <a:endParaRPr lang="da-DK" sz="3201" kern="0" dirty="0">
                <a:solidFill>
                  <a:sysClr val="windowText" lastClr="000000">
                    <a:lumMod val="95000"/>
                    <a:lumOff val="5000"/>
                  </a:sysClr>
                </a:solidFill>
                <a:latin typeface="Calibri"/>
                <a:ea typeface="ＭＳ Ｐゴシック" pitchFamily="-97" charset="-128"/>
              </a:endParaRPr>
            </a:p>
          </p:txBody>
        </p:sp>
        <p:sp>
          <p:nvSpPr>
            <p:cNvPr id="48" name="AutoShape 252"/>
            <p:cNvSpPr>
              <a:spLocks noChangeArrowheads="1"/>
            </p:cNvSpPr>
            <p:nvPr/>
          </p:nvSpPr>
          <p:spPr bwMode="auto">
            <a:xfrm flipV="1">
              <a:off x="7702094" y="3610860"/>
              <a:ext cx="3543346" cy="384234"/>
            </a:xfrm>
            <a:prstGeom prst="chevron">
              <a:avLst>
                <a:gd name="adj" fmla="val 19124"/>
              </a:avLst>
            </a:prstGeom>
            <a:gradFill rotWithShape="1">
              <a:gsLst>
                <a:gs pos="0">
                  <a:srgbClr val="A4D329"/>
                </a:gs>
                <a:gs pos="100000">
                  <a:srgbClr val="C0FF4D"/>
                </a:gs>
              </a:gsLst>
              <a:lin ang="5400000" scaled="1"/>
            </a:gradFill>
            <a:ln w="19050" cap="flat" cmpd="sng">
              <a:noFill/>
              <a:prstDash val="solid"/>
              <a:round/>
              <a:headEnd type="none" w="med" len="med"/>
              <a:tailEnd type="none" w="med" len="med"/>
            </a:ln>
            <a:effectLst/>
          </p:spPr>
          <p:txBody>
            <a:bodyPr/>
            <a:lstStyle/>
            <a:p>
              <a:pPr indent="-457291" defTabSz="1219444">
                <a:buFont typeface="+mj-lt"/>
                <a:buAutoNum type="arabicPeriod"/>
                <a:defRPr/>
              </a:pPr>
              <a:endParaRPr lang="da-DK" sz="3201" kern="0" noProof="1">
                <a:solidFill>
                  <a:sysClr val="windowText" lastClr="000000">
                    <a:lumMod val="95000"/>
                    <a:lumOff val="5000"/>
                  </a:sysClr>
                </a:solidFill>
                <a:latin typeface="Calibri"/>
                <a:ea typeface="ＭＳ Ｐゴシック" pitchFamily="-97" charset="-128"/>
              </a:endParaRPr>
            </a:p>
          </p:txBody>
        </p:sp>
      </p:grpSp>
      <p:sp>
        <p:nvSpPr>
          <p:cNvPr id="50" name="Nedadgående pil 144"/>
          <p:cNvSpPr>
            <a:spLocks noChangeArrowheads="1"/>
          </p:cNvSpPr>
          <p:nvPr/>
        </p:nvSpPr>
        <p:spPr bwMode="auto">
          <a:xfrm>
            <a:off x="329529" y="2808112"/>
            <a:ext cx="334511" cy="717715"/>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anchor="ctr"/>
          <a:lstStyle/>
          <a:p>
            <a:pPr indent="-457291" algn="ctr">
              <a:buFont typeface="Calibri" pitchFamily="34" charset="0"/>
              <a:buAutoNum type="arabicPeriod"/>
            </a:pPr>
            <a:endParaRPr lang="en-US" sz="3201">
              <a:solidFill>
                <a:srgbClr val="FFFFFF"/>
              </a:solidFill>
              <a:latin typeface="Calibri" pitchFamily="34" charset="0"/>
            </a:endParaRPr>
          </a:p>
        </p:txBody>
      </p:sp>
      <p:sp>
        <p:nvSpPr>
          <p:cNvPr id="51" name="Rektangel 148"/>
          <p:cNvSpPr>
            <a:spLocks noChangeArrowheads="1"/>
          </p:cNvSpPr>
          <p:nvPr/>
        </p:nvSpPr>
        <p:spPr bwMode="auto">
          <a:xfrm>
            <a:off x="527679" y="1242772"/>
            <a:ext cx="2496855" cy="1802891"/>
          </a:xfrm>
          <a:prstGeom prst="rect">
            <a:avLst/>
          </a:prstGeom>
          <a:noFill/>
          <a:ln w="9525">
            <a:solidFill>
              <a:srgbClr val="696C6F"/>
            </a:solidFill>
            <a:miter lim="800000"/>
            <a:headEnd/>
            <a:tailEnd/>
          </a:ln>
          <a:effectLst>
            <a:outerShdw blurRad="63500" dist="23000" dir="5400000" rotWithShape="0">
              <a:srgbClr val="000000">
                <a:alpha val="34998"/>
              </a:srgbClr>
            </a:outerShdw>
          </a:effectLst>
        </p:spPr>
        <p:txBody>
          <a:bodyPr anchor="ctr"/>
          <a:lstStyle/>
          <a:p>
            <a:pPr algn="ctr"/>
            <a:endParaRPr lang="en-US" sz="3201">
              <a:solidFill>
                <a:srgbClr val="FFFFFF"/>
              </a:solidFill>
              <a:latin typeface="Calibri" pitchFamily="34" charset="0"/>
            </a:endParaRPr>
          </a:p>
        </p:txBody>
      </p:sp>
      <p:sp>
        <p:nvSpPr>
          <p:cNvPr id="54" name="Rektangel 160"/>
          <p:cNvSpPr>
            <a:spLocks noChangeArrowheads="1"/>
          </p:cNvSpPr>
          <p:nvPr/>
        </p:nvSpPr>
        <p:spPr bwMode="auto">
          <a:xfrm>
            <a:off x="623712" y="1242772"/>
            <a:ext cx="2304789" cy="12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lang="zh-CN" altLang="en-US" sz="1867" b="1" kern="0" dirty="0">
                <a:solidFill>
                  <a:srgbClr val="FFFFFF"/>
                </a:solidFill>
                <a:latin typeface="微软雅黑" pitchFamily="34" charset="-122"/>
                <a:ea typeface="微软雅黑" pitchFamily="34" charset="-122"/>
                <a:cs typeface="HY견고딕"/>
              </a:rPr>
              <a:t>网络化</a:t>
            </a: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局域网络</a:t>
            </a: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计算机化</a:t>
            </a:r>
            <a:endParaRPr lang="en-US" altLang="zh-CN" sz="1600" dirty="0">
              <a:solidFill>
                <a:schemeClr val="bg1"/>
              </a:solidFill>
              <a:latin typeface="黑体" pitchFamily="49" charset="-122"/>
              <a:ea typeface="黑体" pitchFamily="49" charset="-122"/>
            </a:endParaRP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应用软件系统很少</a:t>
            </a:r>
            <a:endParaRPr lang="en-US" altLang="en-US" sz="1600" noProof="1">
              <a:solidFill>
                <a:schemeClr val="bg1"/>
              </a:solidFill>
              <a:latin typeface="黑体" pitchFamily="49" charset="-122"/>
              <a:ea typeface="黑体" pitchFamily="49" charset="-122"/>
            </a:endParaRPr>
          </a:p>
        </p:txBody>
      </p:sp>
      <p:sp>
        <p:nvSpPr>
          <p:cNvPr id="63" name="Rektangel 172"/>
          <p:cNvSpPr>
            <a:spLocks noChangeArrowheads="1"/>
          </p:cNvSpPr>
          <p:nvPr/>
        </p:nvSpPr>
        <p:spPr bwMode="auto">
          <a:xfrm>
            <a:off x="623712" y="4102024"/>
            <a:ext cx="11043783" cy="2016691"/>
          </a:xfrm>
          <a:prstGeom prst="rect">
            <a:avLst/>
          </a:prstGeom>
          <a:noFill/>
          <a:ln w="9525">
            <a:solidFill>
              <a:srgbClr val="696C6F"/>
            </a:solidFill>
            <a:miter lim="800000"/>
            <a:headEnd/>
            <a:tailEnd/>
          </a:ln>
          <a:effectLst>
            <a:outerShdw blurRad="63500" dist="23000" dir="5400000" rotWithShape="0">
              <a:srgbClr val="000000">
                <a:alpha val="34998"/>
              </a:srgbClr>
            </a:outerShdw>
          </a:effectLst>
        </p:spPr>
        <p:txBody>
          <a:bodyPr anchor="ctr"/>
          <a:lstStyle/>
          <a:p>
            <a:pPr algn="ctr"/>
            <a:endParaRPr lang="en-US" sz="3201">
              <a:solidFill>
                <a:srgbClr val="FFFFFF"/>
              </a:solidFill>
              <a:latin typeface="Calibri" pitchFamily="34" charset="0"/>
            </a:endParaRPr>
          </a:p>
        </p:txBody>
      </p:sp>
      <p:sp>
        <p:nvSpPr>
          <p:cNvPr id="64" name="Rektangel 173"/>
          <p:cNvSpPr>
            <a:spLocks noChangeArrowheads="1"/>
          </p:cNvSpPr>
          <p:nvPr/>
        </p:nvSpPr>
        <p:spPr bwMode="auto">
          <a:xfrm>
            <a:off x="527679" y="4005992"/>
            <a:ext cx="11235848" cy="216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spcBef>
                <a:spcPct val="20000"/>
              </a:spcBef>
              <a:defRPr/>
            </a:pPr>
            <a:r>
              <a:rPr lang="zh-CN" altLang="en-US" sz="3201" b="1" kern="0" noProof="1">
                <a:solidFill>
                  <a:srgbClr val="FFC000"/>
                </a:solidFill>
                <a:latin typeface="微软雅黑" pitchFamily="34" charset="-122"/>
                <a:ea typeface="微软雅黑" pitchFamily="34" charset="-122"/>
                <a:cs typeface="HY견고딕"/>
              </a:rPr>
              <a:t>智慧校园的特点</a:t>
            </a:r>
            <a:endParaRPr lang="en-US" altLang="zh-CN" sz="3201" b="1" kern="0" noProof="1">
              <a:solidFill>
                <a:srgbClr val="FFC000"/>
              </a:solidFill>
              <a:latin typeface="微软雅黑" pitchFamily="34" charset="-122"/>
              <a:ea typeface="微软雅黑" pitchFamily="34" charset="-122"/>
              <a:cs typeface="HY견고딕"/>
            </a:endParaRPr>
          </a:p>
          <a:p>
            <a:pPr marL="237114" indent="-237114">
              <a:spcBef>
                <a:spcPct val="20000"/>
              </a:spcBef>
              <a:buClr>
                <a:srgbClr val="CC9900"/>
              </a:buClr>
              <a:buFont typeface="Wingdings" pitchFamily="2" charset="2"/>
              <a:buChar char="n"/>
            </a:pPr>
            <a:r>
              <a:rPr lang="zh-CN" altLang="en-US" sz="1800" b="1" noProof="1">
                <a:solidFill>
                  <a:srgbClr val="FFC000"/>
                </a:solidFill>
                <a:latin typeface="微软雅黑" pitchFamily="34" charset="-122"/>
                <a:ea typeface="微软雅黑" pitchFamily="34" charset="-122"/>
              </a:rPr>
              <a:t>信息化应用于教学和科研：</a:t>
            </a:r>
            <a:r>
              <a:rPr lang="en-US" altLang="zh-CN" sz="1800" noProof="1">
                <a:solidFill>
                  <a:schemeClr val="bg1"/>
                </a:solidFill>
                <a:latin typeface="微软雅黑" pitchFamily="34" charset="-122"/>
                <a:ea typeface="微软雅黑" pitchFamily="34" charset="-122"/>
              </a:rPr>
              <a:t>MOOC</a:t>
            </a:r>
            <a:r>
              <a:rPr lang="zh-CN" altLang="en-US" sz="1800" noProof="1">
                <a:solidFill>
                  <a:schemeClr val="bg1"/>
                </a:solidFill>
                <a:latin typeface="微软雅黑" pitchFamily="34" charset="-122"/>
                <a:ea typeface="微软雅黑" pitchFamily="34" charset="-122"/>
              </a:rPr>
              <a:t>、大数据应用于第四范式的数据密集型科研发现</a:t>
            </a:r>
            <a:endParaRPr lang="en-US" altLang="zh-CN" sz="1800" noProof="1">
              <a:solidFill>
                <a:schemeClr val="bg1"/>
              </a:solidFill>
              <a:latin typeface="微软雅黑" pitchFamily="34" charset="-122"/>
              <a:ea typeface="微软雅黑" pitchFamily="34" charset="-122"/>
            </a:endParaRPr>
          </a:p>
          <a:p>
            <a:pPr marL="237114" indent="-237114">
              <a:spcBef>
                <a:spcPct val="20000"/>
              </a:spcBef>
              <a:buClr>
                <a:srgbClr val="CC9900"/>
              </a:buClr>
              <a:buFont typeface="Wingdings" pitchFamily="2" charset="2"/>
              <a:buChar char="n"/>
            </a:pPr>
            <a:r>
              <a:rPr lang="zh-CN" altLang="en-US" sz="1800" b="1" noProof="1">
                <a:solidFill>
                  <a:srgbClr val="FFC000"/>
                </a:solidFill>
                <a:latin typeface="微软雅黑" pitchFamily="34" charset="-122"/>
                <a:ea typeface="微软雅黑" pitchFamily="34" charset="-122"/>
              </a:rPr>
              <a:t>信息化促进服务不断优化：</a:t>
            </a:r>
            <a:r>
              <a:rPr lang="zh-CN" altLang="en-US" sz="1800" noProof="1">
                <a:solidFill>
                  <a:schemeClr val="bg1"/>
                </a:solidFill>
                <a:latin typeface="微软雅黑" pitchFamily="34" charset="-122"/>
                <a:ea typeface="微软雅黑" pitchFamily="34" charset="-122"/>
              </a:rPr>
              <a:t>院系级应用</a:t>
            </a:r>
            <a:r>
              <a:rPr lang="en-US" altLang="zh-CN" sz="1800" noProof="1">
                <a:solidFill>
                  <a:schemeClr val="bg1"/>
                </a:solidFill>
                <a:latin typeface="微软雅黑" pitchFamily="34" charset="-122"/>
                <a:ea typeface="微软雅黑" pitchFamily="34" charset="-122"/>
              </a:rPr>
              <a:t>—&gt;</a:t>
            </a:r>
            <a:r>
              <a:rPr lang="zh-CN" altLang="en-US" sz="1800" noProof="1">
                <a:solidFill>
                  <a:schemeClr val="bg1"/>
                </a:solidFill>
                <a:latin typeface="微软雅黑" pitchFamily="34" charset="-122"/>
                <a:ea typeface="微软雅黑" pitchFamily="34" charset="-122"/>
              </a:rPr>
              <a:t>学校级整合，面向不同角色的服务体现</a:t>
            </a:r>
            <a:endParaRPr lang="en-US" altLang="zh-CN" sz="1800" noProof="1">
              <a:solidFill>
                <a:schemeClr val="bg1"/>
              </a:solidFill>
              <a:latin typeface="微软雅黑" pitchFamily="34" charset="-122"/>
              <a:ea typeface="微软雅黑" pitchFamily="34" charset="-122"/>
            </a:endParaRPr>
          </a:p>
          <a:p>
            <a:pPr marL="237114" indent="-237114">
              <a:spcBef>
                <a:spcPct val="20000"/>
              </a:spcBef>
              <a:buClr>
                <a:srgbClr val="CC9900"/>
              </a:buClr>
              <a:buFont typeface="Wingdings" pitchFamily="2" charset="2"/>
              <a:buChar char="n"/>
            </a:pPr>
            <a:r>
              <a:rPr lang="zh-CN" altLang="en-US" sz="1800" b="1" noProof="1">
                <a:solidFill>
                  <a:srgbClr val="FFC000"/>
                </a:solidFill>
                <a:latin typeface="微软雅黑" pitchFamily="34" charset="-122"/>
                <a:ea typeface="微软雅黑" pitchFamily="34" charset="-122"/>
              </a:rPr>
              <a:t>信息化支撑决策，优化管理：</a:t>
            </a:r>
            <a:r>
              <a:rPr lang="zh-CN" altLang="en-US" sz="1800" noProof="1">
                <a:solidFill>
                  <a:schemeClr val="bg1"/>
                </a:solidFill>
                <a:latin typeface="微软雅黑" pitchFamily="34" charset="-122"/>
                <a:ea typeface="微软雅黑" pitchFamily="34" charset="-122"/>
              </a:rPr>
              <a:t>分散的数据整合发挥大数据价值</a:t>
            </a:r>
            <a:endParaRPr lang="en-US" altLang="zh-CN" sz="1800" noProof="1">
              <a:solidFill>
                <a:schemeClr val="bg1"/>
              </a:solidFill>
              <a:latin typeface="微软雅黑" pitchFamily="34" charset="-122"/>
              <a:ea typeface="微软雅黑" pitchFamily="34" charset="-122"/>
            </a:endParaRPr>
          </a:p>
          <a:p>
            <a:pPr marL="237114" indent="-237114">
              <a:spcBef>
                <a:spcPct val="20000"/>
              </a:spcBef>
              <a:buClr>
                <a:srgbClr val="CC9900"/>
              </a:buClr>
              <a:buFont typeface="Wingdings" pitchFamily="2" charset="2"/>
              <a:buChar char="n"/>
            </a:pPr>
            <a:r>
              <a:rPr lang="zh-CN" altLang="en-US" sz="1800" b="1" noProof="1">
                <a:solidFill>
                  <a:srgbClr val="FFC000"/>
                </a:solidFill>
                <a:latin typeface="微软雅黑" pitchFamily="34" charset="-122"/>
                <a:ea typeface="微软雅黑" pitchFamily="34" charset="-122"/>
              </a:rPr>
              <a:t>具备敏捷可靠的</a:t>
            </a:r>
            <a:r>
              <a:rPr lang="en-US" altLang="zh-CN" sz="1800" b="1" noProof="1">
                <a:solidFill>
                  <a:srgbClr val="FFC000"/>
                </a:solidFill>
                <a:latin typeface="微软雅黑" pitchFamily="34" charset="-122"/>
                <a:ea typeface="微软雅黑" pitchFamily="34" charset="-122"/>
              </a:rPr>
              <a:t>ICT</a:t>
            </a:r>
            <a:r>
              <a:rPr lang="zh-CN" altLang="en-US" sz="1800" b="1" noProof="1">
                <a:solidFill>
                  <a:srgbClr val="FFC000"/>
                </a:solidFill>
                <a:latin typeface="微软雅黑" pitchFamily="34" charset="-122"/>
                <a:ea typeface="微软雅黑" pitchFamily="34" charset="-122"/>
              </a:rPr>
              <a:t>基础平台：</a:t>
            </a:r>
            <a:r>
              <a:rPr lang="zh-CN" altLang="en-US" sz="1800" noProof="1">
                <a:solidFill>
                  <a:schemeClr val="bg1"/>
                </a:solidFill>
                <a:latin typeface="微软雅黑" pitchFamily="34" charset="-122"/>
                <a:ea typeface="微软雅黑" pitchFamily="34" charset="-122"/>
              </a:rPr>
              <a:t>网络无处不在、云计算、物联网和大数据得到广泛应用</a:t>
            </a:r>
            <a:endParaRPr lang="en-US" altLang="zh-CN" sz="1800" noProof="1">
              <a:solidFill>
                <a:schemeClr val="bg1"/>
              </a:solidFill>
              <a:latin typeface="微软雅黑" pitchFamily="34" charset="-122"/>
              <a:ea typeface="微软雅黑" pitchFamily="34" charset="-122"/>
            </a:endParaRPr>
          </a:p>
        </p:txBody>
      </p:sp>
      <p:sp>
        <p:nvSpPr>
          <p:cNvPr id="68" name="Nedadgående pil 177"/>
          <p:cNvSpPr>
            <a:spLocks noChangeArrowheads="1"/>
          </p:cNvSpPr>
          <p:nvPr/>
        </p:nvSpPr>
        <p:spPr bwMode="auto">
          <a:xfrm>
            <a:off x="4080897" y="2683265"/>
            <a:ext cx="334511" cy="717715"/>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anchor="ctr"/>
          <a:lstStyle/>
          <a:p>
            <a:pPr indent="-457291" algn="ctr">
              <a:buFont typeface="Calibri" pitchFamily="34" charset="0"/>
              <a:buAutoNum type="arabicPeriod"/>
            </a:pPr>
            <a:endParaRPr lang="en-US" sz="3201">
              <a:solidFill>
                <a:srgbClr val="FFFFFF"/>
              </a:solidFill>
              <a:latin typeface="Calibri" pitchFamily="34" charset="0"/>
            </a:endParaRPr>
          </a:p>
        </p:txBody>
      </p:sp>
      <p:sp>
        <p:nvSpPr>
          <p:cNvPr id="69" name="Rektangel 178"/>
          <p:cNvSpPr>
            <a:spLocks noChangeArrowheads="1"/>
          </p:cNvSpPr>
          <p:nvPr/>
        </p:nvSpPr>
        <p:spPr bwMode="auto">
          <a:xfrm>
            <a:off x="4368995" y="1146739"/>
            <a:ext cx="2496855" cy="1983776"/>
          </a:xfrm>
          <a:prstGeom prst="rect">
            <a:avLst/>
          </a:prstGeom>
          <a:noFill/>
          <a:ln w="9525">
            <a:solidFill>
              <a:srgbClr val="696C6F"/>
            </a:solidFill>
            <a:miter lim="800000"/>
            <a:headEnd/>
            <a:tailEnd/>
          </a:ln>
          <a:effectLst>
            <a:outerShdw blurRad="63500" dist="23000" dir="5400000" rotWithShape="0">
              <a:srgbClr val="000000">
                <a:alpha val="34998"/>
              </a:srgbClr>
            </a:outerShdw>
          </a:effectLst>
        </p:spPr>
        <p:txBody>
          <a:bodyPr anchor="ctr"/>
          <a:lstStyle/>
          <a:p>
            <a:pPr algn="ctr"/>
            <a:endParaRPr lang="en-US" sz="3201">
              <a:solidFill>
                <a:srgbClr val="FFFFFF"/>
              </a:solidFill>
              <a:latin typeface="Calibri" pitchFamily="34" charset="0"/>
            </a:endParaRPr>
          </a:p>
        </p:txBody>
      </p:sp>
      <p:sp>
        <p:nvSpPr>
          <p:cNvPr id="70" name="Rektangel 179"/>
          <p:cNvSpPr>
            <a:spLocks noChangeArrowheads="1"/>
          </p:cNvSpPr>
          <p:nvPr/>
        </p:nvSpPr>
        <p:spPr bwMode="auto">
          <a:xfrm>
            <a:off x="4368995" y="1240060"/>
            <a:ext cx="2400822" cy="12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lang="zh-CN" altLang="en-US" sz="1867" b="1" kern="0" dirty="0">
                <a:solidFill>
                  <a:srgbClr val="FFFFFF"/>
                </a:solidFill>
                <a:latin typeface="微软雅黑" pitchFamily="34" charset="-122"/>
                <a:ea typeface="微软雅黑" pitchFamily="34" charset="-122"/>
                <a:cs typeface="HY견고딕"/>
              </a:rPr>
              <a:t>数字化</a:t>
            </a: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应用系统普及和推广</a:t>
            </a:r>
            <a:endParaRPr lang="en-US" altLang="zh-CN" sz="1600" dirty="0">
              <a:solidFill>
                <a:schemeClr val="bg1"/>
              </a:solidFill>
              <a:latin typeface="黑体" pitchFamily="49" charset="-122"/>
              <a:ea typeface="黑体" pitchFamily="49" charset="-122"/>
            </a:endParaRP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校园互联网络</a:t>
            </a:r>
            <a:endParaRPr lang="en-US" altLang="zh-CN" sz="1600" dirty="0">
              <a:solidFill>
                <a:schemeClr val="bg1"/>
              </a:solidFill>
              <a:latin typeface="黑体" pitchFamily="49" charset="-122"/>
              <a:ea typeface="黑体" pitchFamily="49" charset="-122"/>
            </a:endParaRP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安全防御体系 </a:t>
            </a:r>
            <a:endParaRPr lang="en-US" altLang="zh-CN" sz="1600" dirty="0">
              <a:solidFill>
                <a:schemeClr val="bg1"/>
              </a:solidFill>
              <a:latin typeface="黑体" pitchFamily="49" charset="-122"/>
              <a:ea typeface="黑体" pitchFamily="49" charset="-122"/>
            </a:endParaRPr>
          </a:p>
        </p:txBody>
      </p:sp>
      <p:sp>
        <p:nvSpPr>
          <p:cNvPr id="71" name="Nedadgående pil 180"/>
          <p:cNvSpPr>
            <a:spLocks noChangeArrowheads="1"/>
          </p:cNvSpPr>
          <p:nvPr/>
        </p:nvSpPr>
        <p:spPr bwMode="auto">
          <a:xfrm>
            <a:off x="7922212" y="2779298"/>
            <a:ext cx="334511" cy="717715"/>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anchor="ctr"/>
          <a:lstStyle/>
          <a:p>
            <a:pPr indent="-457291" algn="ctr">
              <a:buFont typeface="Calibri" pitchFamily="34" charset="0"/>
              <a:buAutoNum type="arabicPeriod"/>
            </a:pPr>
            <a:endParaRPr lang="en-US" sz="3201">
              <a:solidFill>
                <a:srgbClr val="FFFFFF"/>
              </a:solidFill>
              <a:latin typeface="Calibri" pitchFamily="34" charset="0"/>
            </a:endParaRPr>
          </a:p>
        </p:txBody>
      </p:sp>
      <p:sp>
        <p:nvSpPr>
          <p:cNvPr id="72" name="Rektangel 181"/>
          <p:cNvSpPr>
            <a:spLocks noChangeArrowheads="1"/>
          </p:cNvSpPr>
          <p:nvPr/>
        </p:nvSpPr>
        <p:spPr bwMode="auto">
          <a:xfrm>
            <a:off x="8306345" y="1209658"/>
            <a:ext cx="2429010" cy="1983776"/>
          </a:xfrm>
          <a:prstGeom prst="rect">
            <a:avLst/>
          </a:prstGeom>
          <a:noFill/>
          <a:ln w="9525">
            <a:solidFill>
              <a:srgbClr val="696C6F"/>
            </a:solidFill>
            <a:miter lim="800000"/>
            <a:headEnd/>
            <a:tailEnd/>
          </a:ln>
          <a:effectLst>
            <a:outerShdw blurRad="63500" dist="23000" dir="5400000" rotWithShape="0">
              <a:srgbClr val="000000">
                <a:alpha val="34998"/>
              </a:srgbClr>
            </a:outerShdw>
          </a:effectLst>
        </p:spPr>
        <p:txBody>
          <a:bodyPr anchor="ctr"/>
          <a:lstStyle/>
          <a:p>
            <a:pPr algn="ctr"/>
            <a:endParaRPr lang="en-US" sz="3201">
              <a:solidFill>
                <a:srgbClr val="FFFFFF"/>
              </a:solidFill>
              <a:latin typeface="Calibri" pitchFamily="34" charset="0"/>
            </a:endParaRPr>
          </a:p>
        </p:txBody>
      </p:sp>
      <p:sp>
        <p:nvSpPr>
          <p:cNvPr id="73" name="Rektangel 183"/>
          <p:cNvSpPr>
            <a:spLocks noChangeArrowheads="1"/>
          </p:cNvSpPr>
          <p:nvPr/>
        </p:nvSpPr>
        <p:spPr bwMode="auto">
          <a:xfrm>
            <a:off x="8402377" y="1338805"/>
            <a:ext cx="2305454" cy="193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lang="zh-CN" altLang="en-US" sz="1867" b="1" kern="0" dirty="0">
                <a:solidFill>
                  <a:srgbClr val="FFFFFF"/>
                </a:solidFill>
                <a:latin typeface="微软雅黑" pitchFamily="34" charset="-122"/>
                <a:ea typeface="微软雅黑" pitchFamily="34" charset="-122"/>
                <a:cs typeface="HY견고딕"/>
              </a:rPr>
              <a:t>智慧化</a:t>
            </a:r>
            <a:endParaRPr lang="en-US" altLang="zh-CN" sz="1867" b="1" kern="0" dirty="0">
              <a:solidFill>
                <a:srgbClr val="FFFFFF"/>
              </a:solidFill>
              <a:latin typeface="微软雅黑" pitchFamily="34" charset="-122"/>
              <a:ea typeface="微软雅黑" pitchFamily="34" charset="-122"/>
              <a:cs typeface="HY견고딕"/>
            </a:endParaRP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校园一卡通</a:t>
            </a:r>
            <a:endParaRPr lang="en-US" altLang="zh-CN" sz="1600" dirty="0">
              <a:solidFill>
                <a:schemeClr val="bg1"/>
              </a:solidFill>
              <a:latin typeface="黑体" pitchFamily="49" charset="-122"/>
              <a:ea typeface="黑体" pitchFamily="49" charset="-122"/>
            </a:endParaRP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大数据分析</a:t>
            </a:r>
            <a:endParaRPr lang="en-US" altLang="zh-CN" sz="1600" dirty="0">
              <a:solidFill>
                <a:schemeClr val="bg1"/>
              </a:solidFill>
              <a:latin typeface="黑体" pitchFamily="49" charset="-122"/>
              <a:ea typeface="黑体" pitchFamily="49" charset="-122"/>
            </a:endParaRP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全生命周期管理</a:t>
            </a:r>
            <a:endParaRPr lang="en-US" altLang="zh-CN" sz="1600" dirty="0">
              <a:solidFill>
                <a:schemeClr val="bg1"/>
              </a:solidFill>
              <a:latin typeface="黑体" pitchFamily="49" charset="-122"/>
              <a:ea typeface="黑体" pitchFamily="49" charset="-122"/>
            </a:endParaRPr>
          </a:p>
          <a:p>
            <a:pPr marL="237114" indent="-237114">
              <a:buClr>
                <a:srgbClr val="CC9900"/>
              </a:buClr>
              <a:buFont typeface="Wingdings" pitchFamily="2" charset="2"/>
              <a:buChar char="n"/>
            </a:pPr>
            <a:r>
              <a:rPr lang="zh-CN" altLang="en-US" sz="1600" dirty="0">
                <a:solidFill>
                  <a:schemeClr val="bg1"/>
                </a:solidFill>
                <a:latin typeface="黑体" pitchFamily="49" charset="-122"/>
                <a:ea typeface="黑体" pitchFamily="49" charset="-122"/>
              </a:rPr>
              <a:t>一站式服务</a:t>
            </a:r>
            <a:endParaRPr lang="en-US" altLang="zh-CN" sz="1600" dirty="0">
              <a:solidFill>
                <a:schemeClr val="bg1"/>
              </a:solidFill>
              <a:latin typeface="黑体" pitchFamily="49" charset="-122"/>
              <a:ea typeface="黑体" pitchFamily="49" charset="-122"/>
            </a:endParaRPr>
          </a:p>
          <a:p>
            <a:pPr algn="ctr">
              <a:lnSpc>
                <a:spcPct val="150000"/>
              </a:lnSpc>
              <a:defRPr/>
            </a:pPr>
            <a:endParaRPr lang="zh-CN" altLang="en-US" sz="1867" b="1" kern="0" dirty="0">
              <a:solidFill>
                <a:srgbClr val="FFFFFF"/>
              </a:solidFill>
              <a:latin typeface="微软雅黑" pitchFamily="34" charset="-122"/>
              <a:ea typeface="微软雅黑" pitchFamily="34" charset="-122"/>
              <a:cs typeface="HY견고딕"/>
            </a:endParaRPr>
          </a:p>
        </p:txBody>
      </p:sp>
      <p:sp>
        <p:nvSpPr>
          <p:cNvPr id="74" name="Rektangel 185"/>
          <p:cNvSpPr>
            <a:spLocks noChangeArrowheads="1"/>
          </p:cNvSpPr>
          <p:nvPr/>
        </p:nvSpPr>
        <p:spPr bwMode="auto">
          <a:xfrm>
            <a:off x="9153768" y="3280329"/>
            <a:ext cx="1361332"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069131">
              <a:spcBef>
                <a:spcPct val="20000"/>
              </a:spcBef>
            </a:pPr>
            <a:r>
              <a:rPr lang="en-US" sz="1867" b="1" noProof="1">
                <a:solidFill>
                  <a:srgbClr val="080808"/>
                </a:solidFill>
                <a:latin typeface="Calibri" pitchFamily="34" charset="0"/>
                <a:cs typeface="Arial" pitchFamily="34" charset="0"/>
              </a:rPr>
              <a:t>201</a:t>
            </a:r>
            <a:r>
              <a:rPr lang="en-US" altLang="zh-CN" sz="1867" b="1" noProof="1">
                <a:solidFill>
                  <a:srgbClr val="080808"/>
                </a:solidFill>
                <a:latin typeface="Calibri" pitchFamily="34" charset="0"/>
                <a:cs typeface="Arial" pitchFamily="34" charset="0"/>
              </a:rPr>
              <a:t>2</a:t>
            </a:r>
            <a:r>
              <a:rPr lang="en-US" sz="1867" b="1" noProof="1">
                <a:solidFill>
                  <a:srgbClr val="080808"/>
                </a:solidFill>
                <a:latin typeface="Calibri" pitchFamily="34" charset="0"/>
                <a:cs typeface="Arial" pitchFamily="34" charset="0"/>
              </a:rPr>
              <a:t>~</a:t>
            </a:r>
          </a:p>
        </p:txBody>
      </p:sp>
      <p:sp>
        <p:nvSpPr>
          <p:cNvPr id="75" name="Rektangel 186"/>
          <p:cNvSpPr>
            <a:spLocks noChangeArrowheads="1"/>
          </p:cNvSpPr>
          <p:nvPr/>
        </p:nvSpPr>
        <p:spPr bwMode="auto">
          <a:xfrm>
            <a:off x="5233291" y="3237728"/>
            <a:ext cx="136133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069131">
              <a:spcBef>
                <a:spcPct val="20000"/>
              </a:spcBef>
            </a:pPr>
            <a:r>
              <a:rPr lang="en-US" sz="1867" b="1" noProof="1">
                <a:solidFill>
                  <a:srgbClr val="080808"/>
                </a:solidFill>
                <a:latin typeface="Calibri" pitchFamily="34" charset="0"/>
                <a:cs typeface="Arial" pitchFamily="34" charset="0"/>
              </a:rPr>
              <a:t>~20</a:t>
            </a:r>
            <a:r>
              <a:rPr lang="en-US" altLang="zh-CN" sz="1867" b="1" noProof="1">
                <a:solidFill>
                  <a:srgbClr val="080808"/>
                </a:solidFill>
                <a:latin typeface="Calibri" pitchFamily="34" charset="0"/>
                <a:cs typeface="Arial" pitchFamily="34" charset="0"/>
              </a:rPr>
              <a:t>11</a:t>
            </a:r>
            <a:endParaRPr lang="en-US" sz="1867" b="1" noProof="1">
              <a:solidFill>
                <a:srgbClr val="080808"/>
              </a:solidFill>
              <a:latin typeface="Calibri" pitchFamily="34" charset="0"/>
              <a:cs typeface="Arial" pitchFamily="34" charset="0"/>
            </a:endParaRPr>
          </a:p>
        </p:txBody>
      </p:sp>
      <p:sp>
        <p:nvSpPr>
          <p:cNvPr id="77" name="Rektangel 189"/>
          <p:cNvSpPr>
            <a:spLocks noChangeArrowheads="1"/>
          </p:cNvSpPr>
          <p:nvPr/>
        </p:nvSpPr>
        <p:spPr bwMode="auto">
          <a:xfrm>
            <a:off x="1060795" y="3273495"/>
            <a:ext cx="136133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069131">
              <a:spcBef>
                <a:spcPct val="20000"/>
              </a:spcBef>
            </a:pPr>
            <a:r>
              <a:rPr lang="en-US" sz="1867" b="1" noProof="1">
                <a:solidFill>
                  <a:srgbClr val="080808"/>
                </a:solidFill>
                <a:latin typeface="Calibri" pitchFamily="34" charset="0"/>
                <a:cs typeface="Arial" pitchFamily="34" charset="0"/>
              </a:rPr>
              <a:t>~</a:t>
            </a:r>
            <a:r>
              <a:rPr lang="en-US" altLang="zh-CN" sz="1867" b="1" noProof="1">
                <a:solidFill>
                  <a:srgbClr val="080808"/>
                </a:solidFill>
                <a:latin typeface="Calibri" pitchFamily="34" charset="0"/>
                <a:cs typeface="Arial" pitchFamily="34" charset="0"/>
              </a:rPr>
              <a:t>2002</a:t>
            </a:r>
            <a:endParaRPr lang="en-US" sz="1867" b="1" noProof="1">
              <a:solidFill>
                <a:srgbClr val="080808"/>
              </a:solidFill>
              <a:latin typeface="Calibri" pitchFamily="34" charset="0"/>
              <a:cs typeface="Arial" pitchFamily="34" charset="0"/>
            </a:endParaRPr>
          </a:p>
        </p:txBody>
      </p:sp>
      <p:sp>
        <p:nvSpPr>
          <p:cNvPr id="79" name="标题 1"/>
          <p:cNvSpPr txBox="1">
            <a:spLocks/>
          </p:cNvSpPr>
          <p:nvPr/>
        </p:nvSpPr>
        <p:spPr bwMode="auto">
          <a:xfrm>
            <a:off x="379047" y="463406"/>
            <a:ext cx="10328784" cy="590537"/>
          </a:xfrm>
          <a:prstGeom prst="rect">
            <a:avLst/>
          </a:prstGeom>
          <a:noFill/>
          <a:ln w="9525">
            <a:noFill/>
            <a:miter lim="800000"/>
            <a:headEnd/>
            <a:tailEnd/>
          </a:ln>
        </p:spPr>
        <p:txBody>
          <a:bodyPr vert="horz" wrap="square" lIns="0" tIns="53431" rIns="106863" bIns="53431" numCol="1" anchor="ctr" anchorCtr="0" compatLnSpc="1">
            <a:prstTxWarp prst="textNoShape">
              <a:avLst/>
            </a:prstTxWarp>
          </a:bodyPr>
          <a:lstStyle/>
          <a:p>
            <a:pPr lvl="0" fontAlgn="base">
              <a:spcBef>
                <a:spcPct val="0"/>
              </a:spcBef>
              <a:spcAft>
                <a:spcPct val="0"/>
              </a:spcAft>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高校信息化将从数字化迈进智慧化</a:t>
            </a:r>
          </a:p>
        </p:txBody>
      </p:sp>
    </p:spTree>
    <p:extLst>
      <p:ext uri="{BB962C8B-B14F-4D97-AF65-F5344CB8AC3E}">
        <p14:creationId xmlns:p14="http://schemas.microsoft.com/office/powerpoint/2010/main" val="811917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360000" y="486000"/>
            <a:ext cx="10365599" cy="548587"/>
          </a:xfrm>
          <a:prstGeom prst="rect">
            <a:avLst/>
          </a:prstGeom>
          <a:extLst/>
        </p:spPr>
        <p:txBody>
          <a:bodyPr lIns="108871" tIns="54435" rIns="108871" bIns="54435" anchor="ctr"/>
          <a:lstStyle/>
          <a:p>
            <a:pPr fontAlgn="base">
              <a:spcBef>
                <a:spcPct val="0"/>
              </a:spcBef>
              <a:spcAft>
                <a:spcPct val="0"/>
              </a:spcAft>
            </a:pP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高等教育的核心</a:t>
            </a:r>
            <a:endPar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sp>
        <p:nvSpPr>
          <p:cNvPr id="9" name="矩形 8"/>
          <p:cNvSpPr/>
          <p:nvPr/>
        </p:nvSpPr>
        <p:spPr>
          <a:xfrm>
            <a:off x="1282614" y="1731508"/>
            <a:ext cx="1210588" cy="707886"/>
          </a:xfrm>
          <a:prstGeom prst="rect">
            <a:avLst/>
          </a:prstGeom>
        </p:spPr>
        <p:txBody>
          <a:bodyPr wrap="none">
            <a:spAutoFit/>
          </a:bodyPr>
          <a:lstStyle/>
          <a:p>
            <a:r>
              <a:rPr lang="zh-CN" altLang="en-US" sz="4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教学</a:t>
            </a:r>
          </a:p>
        </p:txBody>
      </p:sp>
      <p:sp>
        <p:nvSpPr>
          <p:cNvPr id="10" name="矩形 9"/>
          <p:cNvSpPr/>
          <p:nvPr/>
        </p:nvSpPr>
        <p:spPr>
          <a:xfrm>
            <a:off x="6931272" y="1721752"/>
            <a:ext cx="1210588" cy="707886"/>
          </a:xfrm>
          <a:prstGeom prst="rect">
            <a:avLst/>
          </a:prstGeom>
        </p:spPr>
        <p:txBody>
          <a:bodyPr wrap="none">
            <a:spAutoFit/>
          </a:bodyPr>
          <a:lstStyle/>
          <a:p>
            <a:r>
              <a:rPr lang="zh-CN" altLang="en-US" sz="4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科研</a:t>
            </a:r>
          </a:p>
        </p:txBody>
      </p:sp>
      <p:sp>
        <p:nvSpPr>
          <p:cNvPr id="11" name="矩形 10"/>
          <p:cNvSpPr/>
          <p:nvPr/>
        </p:nvSpPr>
        <p:spPr>
          <a:xfrm>
            <a:off x="4153371" y="1731508"/>
            <a:ext cx="1210588" cy="707886"/>
          </a:xfrm>
          <a:prstGeom prst="rect">
            <a:avLst/>
          </a:prstGeom>
        </p:spPr>
        <p:txBody>
          <a:bodyPr wrap="none">
            <a:spAutoFit/>
          </a:bodyPr>
          <a:lstStyle/>
          <a:p>
            <a:r>
              <a:rPr lang="zh-CN" altLang="en-US" sz="4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管理</a:t>
            </a:r>
          </a:p>
        </p:txBody>
      </p:sp>
      <p:sp>
        <p:nvSpPr>
          <p:cNvPr id="12" name="矩形 11"/>
          <p:cNvSpPr/>
          <p:nvPr/>
        </p:nvSpPr>
        <p:spPr>
          <a:xfrm>
            <a:off x="9536595" y="1727517"/>
            <a:ext cx="1210588" cy="707886"/>
          </a:xfrm>
          <a:prstGeom prst="rect">
            <a:avLst/>
          </a:prstGeom>
        </p:spPr>
        <p:txBody>
          <a:bodyPr wrap="none">
            <a:spAutoFit/>
          </a:bodyPr>
          <a:lstStyle/>
          <a:p>
            <a:r>
              <a:rPr lang="zh-CN" altLang="en-US" sz="4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服务</a:t>
            </a:r>
          </a:p>
        </p:txBody>
      </p:sp>
      <p:sp>
        <p:nvSpPr>
          <p:cNvPr id="13" name="矩形 12"/>
          <p:cNvSpPr/>
          <p:nvPr/>
        </p:nvSpPr>
        <p:spPr>
          <a:xfrm>
            <a:off x="808316" y="4837711"/>
            <a:ext cx="2208634" cy="523220"/>
          </a:xfrm>
          <a:prstGeom prst="rect">
            <a:avLst/>
          </a:prstGeom>
        </p:spPr>
        <p:txBody>
          <a:bodyPr wrap="square">
            <a:spAutoFit/>
          </a:bodyPr>
          <a:lstStyle/>
          <a:p>
            <a:pPr algn="ctr" defTabSz="1219544" eaLnBrk="0" fontAlgn="base" hangingPunct="0">
              <a:spcBef>
                <a:spcPct val="0"/>
              </a:spcBef>
              <a:spcAft>
                <a:spcPct val="0"/>
              </a:spcAft>
            </a:pPr>
            <a:r>
              <a:rPr lang="zh-CN" altLang="en-US" sz="1400" dirty="0">
                <a:solidFill>
                  <a:schemeClr val="bg1"/>
                </a:solidFill>
                <a:latin typeface="微软雅黑" panose="020B0503020204020204" pitchFamily="34" charset="-122"/>
                <a:ea typeface="微软雅黑" panose="020B0503020204020204" pitchFamily="34" charset="-122"/>
              </a:rPr>
              <a:t>激发创新、创造力，变中国制造为中国创造。</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831174" y="4268688"/>
            <a:ext cx="2339102" cy="461665"/>
          </a:xfrm>
          <a:prstGeom prst="rect">
            <a:avLst/>
          </a:prstGeom>
        </p:spPr>
        <p:txBody>
          <a:bodyPr wrap="none">
            <a:spAutoFit/>
          </a:bodyPr>
          <a:lstStyle/>
          <a:p>
            <a:r>
              <a:rPr lang="zh-CN" altLang="en-US"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培养创新型人才</a:t>
            </a:r>
          </a:p>
        </p:txBody>
      </p:sp>
      <p:sp>
        <p:nvSpPr>
          <p:cNvPr id="18" name="矩形 17"/>
          <p:cNvSpPr/>
          <p:nvPr/>
        </p:nvSpPr>
        <p:spPr>
          <a:xfrm>
            <a:off x="6249439" y="4258932"/>
            <a:ext cx="2646878" cy="461665"/>
          </a:xfrm>
          <a:prstGeom prst="rect">
            <a:avLst/>
          </a:prstGeom>
        </p:spPr>
        <p:txBody>
          <a:bodyPr wrap="none">
            <a:spAutoFit/>
          </a:bodyPr>
          <a:lstStyle/>
          <a:p>
            <a:r>
              <a:rPr lang="zh-CN" altLang="en-US"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科研成果快速转化</a:t>
            </a:r>
          </a:p>
        </p:txBody>
      </p:sp>
      <p:pic>
        <p:nvPicPr>
          <p:cNvPr id="3" name="图片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87190" y="2463900"/>
            <a:ext cx="2052632" cy="1500157"/>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sp>
        <p:nvSpPr>
          <p:cNvPr id="19" name="矩形 18"/>
          <p:cNvSpPr/>
          <p:nvPr/>
        </p:nvSpPr>
        <p:spPr>
          <a:xfrm>
            <a:off x="3651701" y="4268688"/>
            <a:ext cx="2339102" cy="461665"/>
          </a:xfrm>
          <a:prstGeom prst="rect">
            <a:avLst/>
          </a:prstGeom>
        </p:spPr>
        <p:txBody>
          <a:bodyPr wrap="none">
            <a:spAutoFit/>
          </a:bodyPr>
          <a:lstStyle/>
          <a:p>
            <a:r>
              <a:rPr lang="zh-CN" altLang="en-US"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校园管理仪表盘</a:t>
            </a:r>
          </a:p>
        </p:txBody>
      </p:sp>
      <p:sp>
        <p:nvSpPr>
          <p:cNvPr id="20" name="矩形 19"/>
          <p:cNvSpPr/>
          <p:nvPr/>
        </p:nvSpPr>
        <p:spPr>
          <a:xfrm>
            <a:off x="8932880" y="4268688"/>
            <a:ext cx="2646878" cy="461665"/>
          </a:xfrm>
          <a:prstGeom prst="rect">
            <a:avLst/>
          </a:prstGeom>
        </p:spPr>
        <p:txBody>
          <a:bodyPr wrap="none">
            <a:spAutoFit/>
          </a:bodyPr>
          <a:lstStyle/>
          <a:p>
            <a:r>
              <a:rPr lang="zh-CN" altLang="en-US"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信息化生态大</a:t>
            </a:r>
            <a:r>
              <a:rPr lang="zh-CN" altLang="en-US"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服务</a:t>
            </a:r>
          </a:p>
        </p:txBody>
      </p:sp>
      <p:pic>
        <p:nvPicPr>
          <p:cNvPr id="4" name="图片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8048" y="2473656"/>
            <a:ext cx="2042914" cy="1500157"/>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pic>
        <p:nvPicPr>
          <p:cNvPr id="21" name="图片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48002" y="2473656"/>
            <a:ext cx="2064059" cy="1500157"/>
          </a:xfrm>
          <a:prstGeom prst="rect">
            <a:avLst/>
          </a:prstGeom>
          <a:noFill/>
          <a:ln>
            <a:noFill/>
          </a:ln>
        </p:spPr>
      </p:pic>
      <p:pic>
        <p:nvPicPr>
          <p:cNvPr id="24" name="图片 23"/>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105458" y="2473656"/>
            <a:ext cx="2060361" cy="1500157"/>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sp>
        <p:nvSpPr>
          <p:cNvPr id="25" name="矩形 24"/>
          <p:cNvSpPr/>
          <p:nvPr/>
        </p:nvSpPr>
        <p:spPr>
          <a:xfrm>
            <a:off x="6472100" y="4880078"/>
            <a:ext cx="2208634" cy="523220"/>
          </a:xfrm>
          <a:prstGeom prst="rect">
            <a:avLst/>
          </a:prstGeom>
        </p:spPr>
        <p:txBody>
          <a:bodyPr wrap="square">
            <a:spAutoFit/>
          </a:bodyPr>
          <a:lstStyle/>
          <a:p>
            <a:pPr algn="ctr" defTabSz="1219544" eaLnBrk="0" fontAlgn="base" hangingPunct="0">
              <a:spcBef>
                <a:spcPct val="0"/>
              </a:spcBef>
              <a:spcAft>
                <a:spcPct val="0"/>
              </a:spcAft>
            </a:pPr>
            <a:r>
              <a:rPr lang="zh-CN" altLang="en-US" sz="1400" dirty="0">
                <a:solidFill>
                  <a:schemeClr val="bg1"/>
                </a:solidFill>
                <a:latin typeface="微软雅黑" panose="020B0503020204020204" pitchFamily="34" charset="-122"/>
                <a:ea typeface="微软雅黑" panose="020B0503020204020204" pitchFamily="34" charset="-122"/>
              </a:rPr>
              <a:t>高校科技成果快速高效的市场转化，服务社会。</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3754319" y="4919139"/>
            <a:ext cx="2208634" cy="523220"/>
          </a:xfrm>
          <a:prstGeom prst="rect">
            <a:avLst/>
          </a:prstGeom>
        </p:spPr>
        <p:txBody>
          <a:bodyPr wrap="square">
            <a:spAutoFit/>
          </a:bodyPr>
          <a:lstStyle/>
          <a:p>
            <a:pPr algn="ctr" defTabSz="1219544" eaLnBrk="0" fontAlgn="base" hangingPunct="0">
              <a:spcBef>
                <a:spcPct val="0"/>
              </a:spcBef>
              <a:spcAft>
                <a:spcPct val="0"/>
              </a:spcAft>
            </a:pPr>
            <a:r>
              <a:rPr lang="zh-CN" altLang="en-US" sz="1400" dirty="0">
                <a:solidFill>
                  <a:schemeClr val="bg1"/>
                </a:solidFill>
                <a:latin typeface="微软雅黑" panose="020B0503020204020204" pitchFamily="34" charset="-122"/>
                <a:ea typeface="微软雅黑" panose="020B0503020204020204" pitchFamily="34" charset="-122"/>
              </a:rPr>
              <a:t>量化管理数据，可视化管理校园，建立管理仪表盘</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9179846" y="4889834"/>
            <a:ext cx="2327904" cy="523220"/>
          </a:xfrm>
          <a:prstGeom prst="rect">
            <a:avLst/>
          </a:prstGeom>
        </p:spPr>
        <p:txBody>
          <a:bodyPr wrap="square">
            <a:spAutoFit/>
          </a:bodyPr>
          <a:lstStyle/>
          <a:p>
            <a:pPr algn="ctr" defTabSz="1219544" eaLnBrk="0" fontAlgn="base" hangingPunct="0">
              <a:spcBef>
                <a:spcPct val="0"/>
              </a:spcBef>
              <a:spcAft>
                <a:spcPct val="0"/>
              </a:spcAft>
            </a:pPr>
            <a:r>
              <a:rPr lang="zh-CN" altLang="en-US" sz="1400" dirty="0">
                <a:solidFill>
                  <a:schemeClr val="bg1"/>
                </a:solidFill>
                <a:latin typeface="微软雅黑" panose="020B0503020204020204" pitchFamily="34" charset="-122"/>
                <a:ea typeface="微软雅黑" panose="020B0503020204020204" pitchFamily="34" charset="-122"/>
              </a:rPr>
              <a:t>信息化更好的服务学校。打造和谐校园、幸福校园。</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9547098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360000" y="486000"/>
            <a:ext cx="10365599" cy="638087"/>
          </a:xfrm>
          <a:prstGeom prst="rect">
            <a:avLst/>
          </a:prstGeom>
          <a:extLst/>
        </p:spPr>
        <p:txBody>
          <a:bodyPr lIns="108871" tIns="54435" rIns="108871" bIns="54435" anchor="ctr"/>
          <a:lstStyle/>
          <a:p>
            <a:pPr fontAlgn="base">
              <a:spcBef>
                <a:spcPct val="0"/>
              </a:spcBef>
              <a:spcAft>
                <a:spcPct val="0"/>
              </a:spcAft>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华为助力高等教育变革</a:t>
            </a:r>
            <a:endPar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sp>
        <p:nvSpPr>
          <p:cNvPr id="14" name="矩形 13"/>
          <p:cNvSpPr/>
          <p:nvPr/>
        </p:nvSpPr>
        <p:spPr bwMode="auto">
          <a:xfrm>
            <a:off x="7394228" y="4166996"/>
            <a:ext cx="3814802" cy="858341"/>
          </a:xfrm>
          <a:prstGeom prst="rect">
            <a:avLst/>
          </a:prstGeom>
          <a:solidFill>
            <a:srgbClr val="C0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latin typeface="微软雅黑" panose="020B0503020204020204" pitchFamily="34" charset="-122"/>
              <a:ea typeface="微软雅黑" panose="020B0503020204020204" pitchFamily="34" charset="-122"/>
            </a:endParaRPr>
          </a:p>
        </p:txBody>
      </p:sp>
      <p:sp>
        <p:nvSpPr>
          <p:cNvPr id="16" name="Text Box 978"/>
          <p:cNvSpPr txBox="1">
            <a:spLocks noChangeArrowheads="1"/>
          </p:cNvSpPr>
          <p:nvPr/>
        </p:nvSpPr>
        <p:spPr bwMode="auto">
          <a:xfrm>
            <a:off x="8815488" y="4377794"/>
            <a:ext cx="2180085" cy="260712"/>
          </a:xfrm>
          <a:prstGeom prst="rect">
            <a:avLst/>
          </a:prstGeom>
          <a:noFill/>
          <a:ln w="9525" algn="ctr">
            <a:noFill/>
            <a:miter lim="800000"/>
            <a:headEnd/>
            <a:tailEnd/>
          </a:ln>
          <a:effectLst/>
        </p:spPr>
        <p:txBody>
          <a:bodyPr wrap="none" lIns="0" tIns="0" rIns="0" bIns="0">
            <a:spAutoFit/>
          </a:bodyPr>
          <a:lstStyle/>
          <a:p>
            <a:pPr marL="72592" indent="-72592" algn="ctr">
              <a:defRPr/>
            </a:pPr>
            <a:r>
              <a:rPr lang="zh-CN" altLang="en-US" sz="1694" b="1" dirty="0" smtClean="0">
                <a:solidFill>
                  <a:schemeClr val="bg1"/>
                </a:solidFill>
                <a:latin typeface="微软雅黑" panose="020B0503020204020204" pitchFamily="34" charset="-122"/>
                <a:ea typeface="微软雅黑" panose="020B0503020204020204" pitchFamily="34" charset="-122"/>
              </a:rPr>
              <a:t>高校信息化生态大服务</a:t>
            </a:r>
            <a:endParaRPr lang="en-US" altLang="ko-KR" sz="1694" b="1" dirty="0">
              <a:solidFill>
                <a:schemeClr val="bg1"/>
              </a:solidFill>
              <a:latin typeface="微软雅黑" panose="020B0503020204020204" pitchFamily="34" charset="-122"/>
              <a:ea typeface="微软雅黑" panose="020B0503020204020204" pitchFamily="34" charset="-122"/>
            </a:endParaRPr>
          </a:p>
        </p:txBody>
      </p:sp>
      <p:sp>
        <p:nvSpPr>
          <p:cNvPr id="17" name="Text Box 11"/>
          <p:cNvSpPr txBox="1">
            <a:spLocks noChangeArrowheads="1"/>
          </p:cNvSpPr>
          <p:nvPr/>
        </p:nvSpPr>
        <p:spPr bwMode="auto">
          <a:xfrm>
            <a:off x="8629198" y="5124726"/>
            <a:ext cx="2579833" cy="1015663"/>
          </a:xfrm>
          <a:prstGeom prst="rect">
            <a:avLst/>
          </a:prstGeom>
          <a:noFill/>
          <a:ln w="9525">
            <a:noFill/>
            <a:miter lim="800000"/>
            <a:headEnd/>
            <a:tailEnd/>
          </a:ln>
        </p:spPr>
        <p:txBody>
          <a:bodyPr wrap="square">
            <a:spAutoFit/>
          </a:bodyPr>
          <a:lstStyle/>
          <a:p>
            <a:pPr marL="145184" indent="-145184">
              <a:spcBef>
                <a:spcPct val="5000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重构</a:t>
            </a:r>
            <a:r>
              <a:rPr lang="en-US" altLang="zh-CN" sz="1200" dirty="0">
                <a:solidFill>
                  <a:schemeClr val="bg1"/>
                </a:solidFill>
                <a:latin typeface="微软雅黑" panose="020B0503020204020204" pitchFamily="34" charset="-122"/>
                <a:ea typeface="微软雅黑" panose="020B0503020204020204" pitchFamily="34" charset="-122"/>
                <a:cs typeface="Arial" pitchFamily="34" charset="0"/>
              </a:rPr>
              <a:t>IT</a:t>
            </a: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，搭建高效框架</a:t>
            </a:r>
            <a:r>
              <a:rPr lang="zh-CN" altLang="en-US" sz="1200" dirty="0" smtClean="0">
                <a:solidFill>
                  <a:schemeClr val="bg1"/>
                </a:solidFill>
                <a:latin typeface="微软雅黑" panose="020B0503020204020204" pitchFamily="34" charset="-122"/>
                <a:ea typeface="微软雅黑" panose="020B0503020204020204" pitchFamily="34" charset="-122"/>
                <a:cs typeface="Arial" pitchFamily="34" charset="0"/>
              </a:rPr>
              <a:t>。建设校园全业务信息化</a:t>
            </a: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服务平台</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a:p>
            <a:pPr marL="145184" indent="-145184">
              <a:spcBef>
                <a:spcPct val="50000"/>
              </a:spcBef>
              <a:buFont typeface="Wingdings" panose="05000000000000000000" pitchFamily="2" charset="2"/>
              <a:buChar char="l"/>
            </a:pPr>
            <a:r>
              <a:rPr lang="zh-CN" altLang="en-US" sz="1200" dirty="0" smtClean="0">
                <a:solidFill>
                  <a:schemeClr val="bg1"/>
                </a:solidFill>
                <a:latin typeface="微软雅黑" panose="020B0503020204020204" pitchFamily="34" charset="-122"/>
                <a:ea typeface="微软雅黑" panose="020B0503020204020204" pitchFamily="34" charset="-122"/>
                <a:cs typeface="Arial" pitchFamily="34" charset="0"/>
              </a:rPr>
              <a:t>校园</a:t>
            </a: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信息化统一运维，精简运维</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a:p>
            <a:pPr marL="145184" indent="-145184">
              <a:spcBef>
                <a:spcPct val="5000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和谐校园的平安保障</a:t>
            </a:r>
            <a:r>
              <a:rPr lang="zh-CN" altLang="en-US" sz="1200" dirty="0" smtClean="0">
                <a:solidFill>
                  <a:schemeClr val="bg1"/>
                </a:solidFill>
                <a:latin typeface="微软雅黑" panose="020B0503020204020204" pitchFamily="34" charset="-122"/>
                <a:ea typeface="微软雅黑" panose="020B0503020204020204" pitchFamily="34" charset="-122"/>
                <a:cs typeface="Arial" pitchFamily="34" charset="0"/>
              </a:rPr>
              <a:t>；</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8" name="矩形 17"/>
          <p:cNvSpPr/>
          <p:nvPr/>
        </p:nvSpPr>
        <p:spPr bwMode="auto">
          <a:xfrm>
            <a:off x="1987821" y="4166996"/>
            <a:ext cx="3814802" cy="858341"/>
          </a:xfrm>
          <a:prstGeom prst="rect">
            <a:avLst/>
          </a:prstGeom>
          <a:solidFill>
            <a:srgbClr val="C0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latin typeface="微软雅黑" panose="020B0503020204020204" pitchFamily="34" charset="-122"/>
              <a:ea typeface="微软雅黑" panose="020B0503020204020204" pitchFamily="34" charset="-122"/>
            </a:endParaRPr>
          </a:p>
        </p:txBody>
      </p:sp>
      <p:sp>
        <p:nvSpPr>
          <p:cNvPr id="20" name="Text Box 978"/>
          <p:cNvSpPr txBox="1">
            <a:spLocks noChangeArrowheads="1"/>
          </p:cNvSpPr>
          <p:nvPr/>
        </p:nvSpPr>
        <p:spPr bwMode="auto">
          <a:xfrm>
            <a:off x="3518086" y="4377794"/>
            <a:ext cx="1962077" cy="260712"/>
          </a:xfrm>
          <a:prstGeom prst="rect">
            <a:avLst/>
          </a:prstGeom>
          <a:noFill/>
          <a:ln w="9525" algn="ctr">
            <a:noFill/>
            <a:miter lim="800000"/>
            <a:headEnd/>
            <a:tailEnd/>
          </a:ln>
          <a:effectLst/>
        </p:spPr>
        <p:txBody>
          <a:bodyPr wrap="none" lIns="0" tIns="0" rIns="0" bIns="0">
            <a:spAutoFit/>
          </a:bodyPr>
          <a:lstStyle/>
          <a:p>
            <a:pPr marL="72592" indent="-72592" algn="ctr">
              <a:defRPr/>
            </a:pPr>
            <a:r>
              <a:rPr lang="zh-CN" altLang="en-US" sz="1694" b="1" dirty="0">
                <a:solidFill>
                  <a:schemeClr val="bg1"/>
                </a:solidFill>
                <a:latin typeface="微软雅黑" panose="020B0503020204020204" pitchFamily="34" charset="-122"/>
                <a:ea typeface="微软雅黑" panose="020B0503020204020204" pitchFamily="34" charset="-122"/>
              </a:rPr>
              <a:t>校园管理的流程再造</a:t>
            </a:r>
            <a:endParaRPr lang="en-US" altLang="ko-KR" sz="1694" b="1" dirty="0">
              <a:solidFill>
                <a:schemeClr val="bg1"/>
              </a:solidFill>
              <a:latin typeface="微软雅黑" panose="020B0503020204020204" pitchFamily="34" charset="-122"/>
              <a:ea typeface="微软雅黑" panose="020B0503020204020204" pitchFamily="34" charset="-122"/>
            </a:endParaRPr>
          </a:p>
        </p:txBody>
      </p:sp>
      <p:sp>
        <p:nvSpPr>
          <p:cNvPr id="21" name="Text Box 11"/>
          <p:cNvSpPr txBox="1">
            <a:spLocks noChangeArrowheads="1"/>
          </p:cNvSpPr>
          <p:nvPr/>
        </p:nvSpPr>
        <p:spPr bwMode="auto">
          <a:xfrm>
            <a:off x="3222790" y="5124726"/>
            <a:ext cx="2748257" cy="923330"/>
          </a:xfrm>
          <a:prstGeom prst="rect">
            <a:avLst/>
          </a:prstGeom>
          <a:noFill/>
          <a:ln w="9525">
            <a:noFill/>
            <a:miter lim="800000"/>
            <a:headEnd/>
            <a:tailEnd/>
          </a:ln>
        </p:spPr>
        <p:txBody>
          <a:bodyPr wrap="square">
            <a:spAutoFit/>
          </a:bodyPr>
          <a:lstStyle/>
          <a:p>
            <a:pPr marL="145184" indent="-145184">
              <a:spcBef>
                <a:spcPct val="50000"/>
              </a:spcBef>
              <a:buFont typeface="Wingdings" panose="05000000000000000000" pitchFamily="2" charset="2"/>
              <a:buChar char="l"/>
            </a:pPr>
            <a:r>
              <a:rPr lang="zh-CN" altLang="en-US" sz="1200" dirty="0" smtClean="0">
                <a:solidFill>
                  <a:schemeClr val="bg1"/>
                </a:solidFill>
                <a:latin typeface="微软雅黑" panose="020B0503020204020204" pitchFamily="34" charset="-122"/>
                <a:ea typeface="微软雅黑" panose="020B0503020204020204" pitchFamily="34" charset="-122"/>
                <a:cs typeface="Arial" pitchFamily="34" charset="0"/>
              </a:rPr>
              <a:t>通过</a:t>
            </a: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流程再造，将学校的管理流程有效融入信息化；</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a:p>
            <a:pPr marL="145184" indent="-145184">
              <a:spcBef>
                <a:spcPct val="5000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强化数据采集与分析，强化学校人财物的管理能力。</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2" name="矩形 21"/>
          <p:cNvSpPr/>
          <p:nvPr/>
        </p:nvSpPr>
        <p:spPr bwMode="auto">
          <a:xfrm>
            <a:off x="7394228" y="1493369"/>
            <a:ext cx="3814802" cy="858341"/>
          </a:xfrm>
          <a:prstGeom prst="rect">
            <a:avLst/>
          </a:prstGeom>
          <a:solidFill>
            <a:srgbClr val="C0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latin typeface="微软雅黑" panose="020B0503020204020204" pitchFamily="34" charset="-122"/>
              <a:ea typeface="微软雅黑" panose="020B0503020204020204" pitchFamily="34" charset="-122"/>
            </a:endParaRPr>
          </a:p>
        </p:txBody>
      </p:sp>
      <p:sp>
        <p:nvSpPr>
          <p:cNvPr id="25" name="矩形 24"/>
          <p:cNvSpPr/>
          <p:nvPr/>
        </p:nvSpPr>
        <p:spPr bwMode="auto">
          <a:xfrm>
            <a:off x="1987821" y="1493369"/>
            <a:ext cx="3814802" cy="858341"/>
          </a:xfrm>
          <a:prstGeom prst="rect">
            <a:avLst/>
          </a:prstGeom>
          <a:solidFill>
            <a:srgbClr val="C0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latin typeface="微软雅黑" panose="020B0503020204020204" pitchFamily="34" charset="-122"/>
              <a:ea typeface="微软雅黑" panose="020B0503020204020204" pitchFamily="34" charset="-122"/>
            </a:endParaRPr>
          </a:p>
        </p:txBody>
      </p:sp>
      <p:sp>
        <p:nvSpPr>
          <p:cNvPr id="27" name="Text Box 978"/>
          <p:cNvSpPr txBox="1">
            <a:spLocks noChangeArrowheads="1"/>
          </p:cNvSpPr>
          <p:nvPr/>
        </p:nvSpPr>
        <p:spPr bwMode="auto">
          <a:xfrm>
            <a:off x="3627087" y="1704166"/>
            <a:ext cx="1744068" cy="260712"/>
          </a:xfrm>
          <a:prstGeom prst="rect">
            <a:avLst/>
          </a:prstGeom>
          <a:noFill/>
          <a:ln w="9525" algn="ctr">
            <a:noFill/>
            <a:miter lim="800000"/>
            <a:headEnd/>
            <a:tailEnd/>
          </a:ln>
          <a:effectLst/>
        </p:spPr>
        <p:txBody>
          <a:bodyPr wrap="none" lIns="0" tIns="0" rIns="0" bIns="0">
            <a:spAutoFit/>
          </a:bodyPr>
          <a:lstStyle/>
          <a:p>
            <a:pPr marL="72592" indent="-72592" algn="ctr">
              <a:defRPr/>
            </a:pPr>
            <a:r>
              <a:rPr lang="zh-CN" altLang="en-US" sz="1694" b="1" dirty="0">
                <a:solidFill>
                  <a:schemeClr val="bg1"/>
                </a:solidFill>
                <a:latin typeface="微软雅黑" panose="020B0503020204020204" pitchFamily="34" charset="-122"/>
                <a:ea typeface="微软雅黑" panose="020B0503020204020204" pitchFamily="34" charset="-122"/>
              </a:rPr>
              <a:t>创新型人才的培养</a:t>
            </a:r>
            <a:endParaRPr lang="en-US" altLang="ko-KR" sz="1694" b="1" dirty="0">
              <a:solidFill>
                <a:schemeClr val="bg1"/>
              </a:solidFill>
              <a:latin typeface="微软雅黑" panose="020B0503020204020204" pitchFamily="34" charset="-122"/>
              <a:ea typeface="微软雅黑" panose="020B0503020204020204" pitchFamily="34" charset="-122"/>
            </a:endParaRPr>
          </a:p>
        </p:txBody>
      </p:sp>
      <p:sp>
        <p:nvSpPr>
          <p:cNvPr id="28" name="Text Box 11"/>
          <p:cNvSpPr txBox="1">
            <a:spLocks noChangeArrowheads="1"/>
          </p:cNvSpPr>
          <p:nvPr/>
        </p:nvSpPr>
        <p:spPr bwMode="auto">
          <a:xfrm>
            <a:off x="3222791" y="2451098"/>
            <a:ext cx="2485152" cy="738664"/>
          </a:xfrm>
          <a:prstGeom prst="rect">
            <a:avLst/>
          </a:prstGeom>
          <a:noFill/>
          <a:ln w="9525">
            <a:noFill/>
            <a:miter lim="800000"/>
            <a:headEnd/>
            <a:tailEnd/>
          </a:ln>
        </p:spPr>
        <p:txBody>
          <a:bodyPr wrap="square">
            <a:spAutoFit/>
          </a:bodyPr>
          <a:lstStyle/>
          <a:p>
            <a:pPr marL="145184" indent="-145184">
              <a:spcBef>
                <a:spcPct val="5000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华为</a:t>
            </a:r>
            <a:r>
              <a:rPr lang="en-US" altLang="zh-CN" sz="1200" dirty="0">
                <a:solidFill>
                  <a:schemeClr val="bg1"/>
                </a:solidFill>
                <a:latin typeface="微软雅黑" panose="020B0503020204020204" pitchFamily="34" charset="-122"/>
                <a:ea typeface="微软雅黑" panose="020B0503020204020204" pitchFamily="34" charset="-122"/>
                <a:cs typeface="Arial" pitchFamily="34" charset="0"/>
              </a:rPr>
              <a:t>ICT</a:t>
            </a: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应用课程、实践实习</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a:p>
            <a:pPr marL="145184" indent="-145184">
              <a:spcBef>
                <a:spcPct val="5000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提供泛在学习、互动教学的基础解决方案</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9" name="Text Box 978"/>
          <p:cNvSpPr txBox="1">
            <a:spLocks noChangeArrowheads="1"/>
          </p:cNvSpPr>
          <p:nvPr/>
        </p:nvSpPr>
        <p:spPr bwMode="auto">
          <a:xfrm>
            <a:off x="8924491" y="1704166"/>
            <a:ext cx="1962077" cy="260712"/>
          </a:xfrm>
          <a:prstGeom prst="rect">
            <a:avLst/>
          </a:prstGeom>
          <a:noFill/>
          <a:ln w="9525" algn="ctr">
            <a:noFill/>
            <a:miter lim="800000"/>
            <a:headEnd/>
            <a:tailEnd/>
          </a:ln>
          <a:effectLst/>
        </p:spPr>
        <p:txBody>
          <a:bodyPr wrap="none" lIns="0" tIns="0" rIns="0" bIns="0">
            <a:spAutoFit/>
          </a:bodyPr>
          <a:lstStyle/>
          <a:p>
            <a:pPr marL="72592" indent="-72592" algn="ctr">
              <a:defRPr/>
            </a:pPr>
            <a:r>
              <a:rPr lang="zh-CN" altLang="en-US" sz="1694" b="1" dirty="0">
                <a:solidFill>
                  <a:schemeClr val="bg1"/>
                </a:solidFill>
                <a:latin typeface="微软雅黑" panose="020B0503020204020204" pitchFamily="34" charset="-122"/>
                <a:ea typeface="微软雅黑" panose="020B0503020204020204" pitchFamily="34" charset="-122"/>
              </a:rPr>
              <a:t>科研成果的快速转换</a:t>
            </a:r>
            <a:endParaRPr lang="en-US" altLang="ko-KR" sz="1694" b="1" dirty="0">
              <a:solidFill>
                <a:schemeClr val="bg1"/>
              </a:solidFill>
              <a:latin typeface="微软雅黑" panose="020B0503020204020204" pitchFamily="34" charset="-122"/>
              <a:ea typeface="微软雅黑" panose="020B0503020204020204" pitchFamily="34" charset="-122"/>
            </a:endParaRPr>
          </a:p>
        </p:txBody>
      </p:sp>
      <p:sp>
        <p:nvSpPr>
          <p:cNvPr id="30" name="Text Box 11"/>
          <p:cNvSpPr txBox="1">
            <a:spLocks noChangeArrowheads="1"/>
          </p:cNvSpPr>
          <p:nvPr/>
        </p:nvSpPr>
        <p:spPr bwMode="auto">
          <a:xfrm>
            <a:off x="8629198" y="2451097"/>
            <a:ext cx="2579833" cy="923330"/>
          </a:xfrm>
          <a:prstGeom prst="rect">
            <a:avLst/>
          </a:prstGeom>
          <a:noFill/>
          <a:ln w="9525">
            <a:noFill/>
            <a:miter lim="800000"/>
            <a:headEnd/>
            <a:tailEnd/>
          </a:ln>
        </p:spPr>
        <p:txBody>
          <a:bodyPr wrap="square">
            <a:spAutoFit/>
          </a:bodyPr>
          <a:lstStyle/>
          <a:p>
            <a:pPr marL="145184" indent="-145184">
              <a:spcBef>
                <a:spcPct val="5000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华为如何做科研，华为的研发创新理念与实践。</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a:p>
            <a:pPr marL="145184" indent="-145184">
              <a:spcBef>
                <a:spcPct val="5000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cs typeface="Arial" pitchFamily="34" charset="0"/>
              </a:rPr>
              <a:t>大数据与云计算、物联网等高新技术如何落地转化。</a:t>
            </a:r>
            <a:endParaRPr lang="en-US" altLang="zh-CN" sz="1200" dirty="0">
              <a:solidFill>
                <a:schemeClr val="bg1"/>
              </a:solidFill>
              <a:latin typeface="微软雅黑" panose="020B0503020204020204" pitchFamily="34" charset="-122"/>
              <a:ea typeface="微软雅黑" panose="020B0503020204020204" pitchFamily="34" charset="-122"/>
              <a:cs typeface="Arial" pitchFamily="34" charset="0"/>
            </a:endParaRPr>
          </a:p>
        </p:txBody>
      </p:sp>
      <p:pic>
        <p:nvPicPr>
          <p:cNvPr id="32" name="Picture 6" descr="E:\01 日常工作\18-PPT优化项目\2012\01主打胶片\设计稿01\素材\Img201107130006_H.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4497" y="4128592"/>
            <a:ext cx="2218701" cy="2215126"/>
          </a:xfrm>
          <a:prstGeom prst="rect">
            <a:avLst/>
          </a:prstGeom>
          <a:noFill/>
        </p:spPr>
      </p:pic>
      <p:grpSp>
        <p:nvGrpSpPr>
          <p:cNvPr id="35" name="组合 45"/>
          <p:cNvGrpSpPr/>
          <p:nvPr/>
        </p:nvGrpSpPr>
        <p:grpSpPr>
          <a:xfrm>
            <a:off x="6001771" y="-765155"/>
            <a:ext cx="526209" cy="504851"/>
            <a:chOff x="4271963" y="3440113"/>
            <a:chExt cx="1211262" cy="1300162"/>
          </a:xfrm>
          <a:solidFill>
            <a:schemeClr val="bg1"/>
          </a:solidFill>
        </p:grpSpPr>
        <p:sp>
          <p:nvSpPr>
            <p:cNvPr id="36" name="Freeform 37"/>
            <p:cNvSpPr>
              <a:spLocks/>
            </p:cNvSpPr>
            <p:nvPr/>
          </p:nvSpPr>
          <p:spPr bwMode="auto">
            <a:xfrm>
              <a:off x="4562475" y="3440113"/>
              <a:ext cx="590550" cy="436562"/>
            </a:xfrm>
            <a:custGeom>
              <a:avLst/>
              <a:gdLst/>
              <a:ahLst/>
              <a:cxnLst>
                <a:cxn ang="0">
                  <a:pos x="7345" y="5073"/>
                </a:cxn>
                <a:cxn ang="0">
                  <a:pos x="7433" y="4303"/>
                </a:cxn>
                <a:cxn ang="0">
                  <a:pos x="7399" y="2766"/>
                </a:cxn>
                <a:cxn ang="0">
                  <a:pos x="7166" y="1820"/>
                </a:cxn>
                <a:cxn ang="0">
                  <a:pos x="6681" y="1088"/>
                </a:cxn>
                <a:cxn ang="0">
                  <a:pos x="6022" y="553"/>
                </a:cxn>
                <a:cxn ang="0">
                  <a:pos x="5235" y="196"/>
                </a:cxn>
                <a:cxn ang="0">
                  <a:pos x="4397" y="17"/>
                </a:cxn>
                <a:cxn ang="0">
                  <a:pos x="3536" y="17"/>
                </a:cxn>
                <a:cxn ang="0">
                  <a:pos x="2754" y="160"/>
                </a:cxn>
                <a:cxn ang="0">
                  <a:pos x="2073" y="427"/>
                </a:cxn>
                <a:cxn ang="0">
                  <a:pos x="1572" y="822"/>
                </a:cxn>
                <a:cxn ang="0">
                  <a:pos x="1305" y="1322"/>
                </a:cxn>
                <a:cxn ang="0">
                  <a:pos x="1001" y="1535"/>
                </a:cxn>
                <a:cxn ang="0">
                  <a:pos x="485" y="1641"/>
                </a:cxn>
                <a:cxn ang="0">
                  <a:pos x="125" y="2053"/>
                </a:cxn>
                <a:cxn ang="0">
                  <a:pos x="36" y="2394"/>
                </a:cxn>
                <a:cxn ang="0">
                  <a:pos x="0" y="4303"/>
                </a:cxn>
                <a:cxn ang="0">
                  <a:pos x="71" y="5054"/>
                </a:cxn>
                <a:cxn ang="0">
                  <a:pos x="607" y="5358"/>
                </a:cxn>
                <a:cxn ang="0">
                  <a:pos x="1305" y="5286"/>
                </a:cxn>
                <a:cxn ang="0">
                  <a:pos x="1323" y="4644"/>
                </a:cxn>
                <a:cxn ang="0">
                  <a:pos x="1467" y="4089"/>
                </a:cxn>
                <a:cxn ang="0">
                  <a:pos x="1608" y="3768"/>
                </a:cxn>
                <a:cxn ang="0">
                  <a:pos x="1821" y="3609"/>
                </a:cxn>
                <a:cxn ang="0">
                  <a:pos x="2073" y="3520"/>
                </a:cxn>
                <a:cxn ang="0">
                  <a:pos x="2339" y="3535"/>
                </a:cxn>
                <a:cxn ang="0">
                  <a:pos x="2592" y="3662"/>
                </a:cxn>
                <a:cxn ang="0">
                  <a:pos x="2825" y="3913"/>
                </a:cxn>
                <a:cxn ang="0">
                  <a:pos x="3270" y="4215"/>
                </a:cxn>
                <a:cxn ang="0">
                  <a:pos x="3825" y="4410"/>
                </a:cxn>
                <a:cxn ang="0">
                  <a:pos x="4413" y="4466"/>
                </a:cxn>
                <a:cxn ang="0">
                  <a:pos x="5039" y="4410"/>
                </a:cxn>
                <a:cxn ang="0">
                  <a:pos x="5610" y="4215"/>
                </a:cxn>
                <a:cxn ang="0">
                  <a:pos x="5628" y="4089"/>
                </a:cxn>
                <a:cxn ang="0">
                  <a:pos x="5343" y="3981"/>
                </a:cxn>
                <a:cxn ang="0">
                  <a:pos x="5076" y="3713"/>
                </a:cxn>
                <a:cxn ang="0">
                  <a:pos x="4986" y="3358"/>
                </a:cxn>
                <a:cxn ang="0">
                  <a:pos x="5521" y="3429"/>
                </a:cxn>
                <a:cxn ang="0">
                  <a:pos x="5932" y="3588"/>
                </a:cxn>
                <a:cxn ang="0">
                  <a:pos x="6218" y="3858"/>
                </a:cxn>
                <a:cxn ang="0">
                  <a:pos x="6417" y="4215"/>
                </a:cxn>
                <a:cxn ang="0">
                  <a:pos x="6522" y="4839"/>
                </a:cxn>
                <a:cxn ang="0">
                  <a:pos x="6380" y="5341"/>
                </a:cxn>
              </a:cxnLst>
              <a:rect l="0" t="0" r="r" b="b"/>
              <a:pathLst>
                <a:path w="7433" h="5501">
                  <a:moveTo>
                    <a:pt x="6807" y="5393"/>
                  </a:moveTo>
                  <a:lnTo>
                    <a:pt x="7290" y="5323"/>
                  </a:lnTo>
                  <a:lnTo>
                    <a:pt x="7345" y="5073"/>
                  </a:lnTo>
                  <a:lnTo>
                    <a:pt x="7399" y="4822"/>
                  </a:lnTo>
                  <a:lnTo>
                    <a:pt x="7416" y="4572"/>
                  </a:lnTo>
                  <a:lnTo>
                    <a:pt x="7433" y="4303"/>
                  </a:lnTo>
                  <a:lnTo>
                    <a:pt x="7416" y="4017"/>
                  </a:lnTo>
                  <a:lnTo>
                    <a:pt x="7416" y="3143"/>
                  </a:lnTo>
                  <a:lnTo>
                    <a:pt x="7399" y="2766"/>
                  </a:lnTo>
                  <a:lnTo>
                    <a:pt x="7345" y="2427"/>
                  </a:lnTo>
                  <a:lnTo>
                    <a:pt x="7273" y="2108"/>
                  </a:lnTo>
                  <a:lnTo>
                    <a:pt x="7166" y="1820"/>
                  </a:lnTo>
                  <a:lnTo>
                    <a:pt x="7021" y="1553"/>
                  </a:lnTo>
                  <a:lnTo>
                    <a:pt x="6860" y="1304"/>
                  </a:lnTo>
                  <a:lnTo>
                    <a:pt x="6681" y="1088"/>
                  </a:lnTo>
                  <a:lnTo>
                    <a:pt x="6468" y="873"/>
                  </a:lnTo>
                  <a:lnTo>
                    <a:pt x="6254" y="696"/>
                  </a:lnTo>
                  <a:lnTo>
                    <a:pt x="6022" y="553"/>
                  </a:lnTo>
                  <a:lnTo>
                    <a:pt x="5772" y="409"/>
                  </a:lnTo>
                  <a:lnTo>
                    <a:pt x="5503" y="304"/>
                  </a:lnTo>
                  <a:lnTo>
                    <a:pt x="5235" y="196"/>
                  </a:lnTo>
                  <a:lnTo>
                    <a:pt x="4951" y="125"/>
                  </a:lnTo>
                  <a:lnTo>
                    <a:pt x="4664" y="71"/>
                  </a:lnTo>
                  <a:lnTo>
                    <a:pt x="4397" y="17"/>
                  </a:lnTo>
                  <a:lnTo>
                    <a:pt x="4110" y="0"/>
                  </a:lnTo>
                  <a:lnTo>
                    <a:pt x="3825" y="0"/>
                  </a:lnTo>
                  <a:lnTo>
                    <a:pt x="3536" y="17"/>
                  </a:lnTo>
                  <a:lnTo>
                    <a:pt x="3270" y="51"/>
                  </a:lnTo>
                  <a:lnTo>
                    <a:pt x="3002" y="89"/>
                  </a:lnTo>
                  <a:lnTo>
                    <a:pt x="2754" y="160"/>
                  </a:lnTo>
                  <a:lnTo>
                    <a:pt x="2502" y="232"/>
                  </a:lnTo>
                  <a:lnTo>
                    <a:pt x="2288" y="319"/>
                  </a:lnTo>
                  <a:lnTo>
                    <a:pt x="2073" y="427"/>
                  </a:lnTo>
                  <a:lnTo>
                    <a:pt x="1875" y="534"/>
                  </a:lnTo>
                  <a:lnTo>
                    <a:pt x="1716" y="678"/>
                  </a:lnTo>
                  <a:lnTo>
                    <a:pt x="1572" y="822"/>
                  </a:lnTo>
                  <a:lnTo>
                    <a:pt x="1448" y="982"/>
                  </a:lnTo>
                  <a:lnTo>
                    <a:pt x="1357" y="1142"/>
                  </a:lnTo>
                  <a:lnTo>
                    <a:pt x="1305" y="1322"/>
                  </a:lnTo>
                  <a:lnTo>
                    <a:pt x="1268" y="1516"/>
                  </a:lnTo>
                  <a:lnTo>
                    <a:pt x="1216" y="1568"/>
                  </a:lnTo>
                  <a:lnTo>
                    <a:pt x="1001" y="1535"/>
                  </a:lnTo>
                  <a:lnTo>
                    <a:pt x="823" y="1535"/>
                  </a:lnTo>
                  <a:lnTo>
                    <a:pt x="644" y="1568"/>
                  </a:lnTo>
                  <a:lnTo>
                    <a:pt x="485" y="1641"/>
                  </a:lnTo>
                  <a:lnTo>
                    <a:pt x="340" y="1750"/>
                  </a:lnTo>
                  <a:lnTo>
                    <a:pt x="214" y="1893"/>
                  </a:lnTo>
                  <a:lnTo>
                    <a:pt x="125" y="2053"/>
                  </a:lnTo>
                  <a:lnTo>
                    <a:pt x="54" y="2213"/>
                  </a:lnTo>
                  <a:lnTo>
                    <a:pt x="54" y="2302"/>
                  </a:lnTo>
                  <a:lnTo>
                    <a:pt x="36" y="2394"/>
                  </a:lnTo>
                  <a:lnTo>
                    <a:pt x="36" y="3768"/>
                  </a:lnTo>
                  <a:lnTo>
                    <a:pt x="18" y="4036"/>
                  </a:lnTo>
                  <a:lnTo>
                    <a:pt x="0" y="4303"/>
                  </a:lnTo>
                  <a:lnTo>
                    <a:pt x="0" y="4555"/>
                  </a:lnTo>
                  <a:lnTo>
                    <a:pt x="36" y="4806"/>
                  </a:lnTo>
                  <a:lnTo>
                    <a:pt x="71" y="5054"/>
                  </a:lnTo>
                  <a:lnTo>
                    <a:pt x="144" y="5303"/>
                  </a:lnTo>
                  <a:lnTo>
                    <a:pt x="359" y="5323"/>
                  </a:lnTo>
                  <a:lnTo>
                    <a:pt x="607" y="5358"/>
                  </a:lnTo>
                  <a:lnTo>
                    <a:pt x="1090" y="5447"/>
                  </a:lnTo>
                  <a:lnTo>
                    <a:pt x="1341" y="5501"/>
                  </a:lnTo>
                  <a:lnTo>
                    <a:pt x="1305" y="5286"/>
                  </a:lnTo>
                  <a:lnTo>
                    <a:pt x="1305" y="5073"/>
                  </a:lnTo>
                  <a:lnTo>
                    <a:pt x="1305" y="4859"/>
                  </a:lnTo>
                  <a:lnTo>
                    <a:pt x="1323" y="4644"/>
                  </a:lnTo>
                  <a:lnTo>
                    <a:pt x="1357" y="4447"/>
                  </a:lnTo>
                  <a:lnTo>
                    <a:pt x="1412" y="4251"/>
                  </a:lnTo>
                  <a:lnTo>
                    <a:pt x="1467" y="4089"/>
                  </a:lnTo>
                  <a:lnTo>
                    <a:pt x="1520" y="3928"/>
                  </a:lnTo>
                  <a:lnTo>
                    <a:pt x="1572" y="3858"/>
                  </a:lnTo>
                  <a:lnTo>
                    <a:pt x="1608" y="3768"/>
                  </a:lnTo>
                  <a:lnTo>
                    <a:pt x="1682" y="3713"/>
                  </a:lnTo>
                  <a:lnTo>
                    <a:pt x="1750" y="3643"/>
                  </a:lnTo>
                  <a:lnTo>
                    <a:pt x="1821" y="3609"/>
                  </a:lnTo>
                  <a:lnTo>
                    <a:pt x="1895" y="3572"/>
                  </a:lnTo>
                  <a:lnTo>
                    <a:pt x="1984" y="3535"/>
                  </a:lnTo>
                  <a:lnTo>
                    <a:pt x="2073" y="3520"/>
                  </a:lnTo>
                  <a:lnTo>
                    <a:pt x="2161" y="3520"/>
                  </a:lnTo>
                  <a:lnTo>
                    <a:pt x="2251" y="3520"/>
                  </a:lnTo>
                  <a:lnTo>
                    <a:pt x="2339" y="3535"/>
                  </a:lnTo>
                  <a:lnTo>
                    <a:pt x="2430" y="3572"/>
                  </a:lnTo>
                  <a:lnTo>
                    <a:pt x="2502" y="3609"/>
                  </a:lnTo>
                  <a:lnTo>
                    <a:pt x="2592" y="3662"/>
                  </a:lnTo>
                  <a:lnTo>
                    <a:pt x="2664" y="3713"/>
                  </a:lnTo>
                  <a:lnTo>
                    <a:pt x="2717" y="3787"/>
                  </a:lnTo>
                  <a:lnTo>
                    <a:pt x="2825" y="3913"/>
                  </a:lnTo>
                  <a:lnTo>
                    <a:pt x="2968" y="4017"/>
                  </a:lnTo>
                  <a:lnTo>
                    <a:pt x="3107" y="4126"/>
                  </a:lnTo>
                  <a:lnTo>
                    <a:pt x="3270" y="4215"/>
                  </a:lnTo>
                  <a:lnTo>
                    <a:pt x="3448" y="4287"/>
                  </a:lnTo>
                  <a:lnTo>
                    <a:pt x="3626" y="4358"/>
                  </a:lnTo>
                  <a:lnTo>
                    <a:pt x="3825" y="4410"/>
                  </a:lnTo>
                  <a:lnTo>
                    <a:pt x="4022" y="4447"/>
                  </a:lnTo>
                  <a:lnTo>
                    <a:pt x="4218" y="4466"/>
                  </a:lnTo>
                  <a:lnTo>
                    <a:pt x="4413" y="4466"/>
                  </a:lnTo>
                  <a:lnTo>
                    <a:pt x="4627" y="4466"/>
                  </a:lnTo>
                  <a:lnTo>
                    <a:pt x="4824" y="4447"/>
                  </a:lnTo>
                  <a:lnTo>
                    <a:pt x="5039" y="4410"/>
                  </a:lnTo>
                  <a:lnTo>
                    <a:pt x="5235" y="4358"/>
                  </a:lnTo>
                  <a:lnTo>
                    <a:pt x="5431" y="4287"/>
                  </a:lnTo>
                  <a:lnTo>
                    <a:pt x="5610" y="4215"/>
                  </a:lnTo>
                  <a:lnTo>
                    <a:pt x="5646" y="4178"/>
                  </a:lnTo>
                  <a:lnTo>
                    <a:pt x="5664" y="4126"/>
                  </a:lnTo>
                  <a:lnTo>
                    <a:pt x="5628" y="4089"/>
                  </a:lnTo>
                  <a:lnTo>
                    <a:pt x="5594" y="4071"/>
                  </a:lnTo>
                  <a:lnTo>
                    <a:pt x="5468" y="4036"/>
                  </a:lnTo>
                  <a:lnTo>
                    <a:pt x="5343" y="3981"/>
                  </a:lnTo>
                  <a:lnTo>
                    <a:pt x="5235" y="3894"/>
                  </a:lnTo>
                  <a:lnTo>
                    <a:pt x="5146" y="3824"/>
                  </a:lnTo>
                  <a:lnTo>
                    <a:pt x="5076" y="3713"/>
                  </a:lnTo>
                  <a:lnTo>
                    <a:pt x="5021" y="3609"/>
                  </a:lnTo>
                  <a:lnTo>
                    <a:pt x="5005" y="3483"/>
                  </a:lnTo>
                  <a:lnTo>
                    <a:pt x="4986" y="3358"/>
                  </a:lnTo>
                  <a:lnTo>
                    <a:pt x="5182" y="3375"/>
                  </a:lnTo>
                  <a:lnTo>
                    <a:pt x="5360" y="3395"/>
                  </a:lnTo>
                  <a:lnTo>
                    <a:pt x="5521" y="3429"/>
                  </a:lnTo>
                  <a:lnTo>
                    <a:pt x="5683" y="3483"/>
                  </a:lnTo>
                  <a:lnTo>
                    <a:pt x="5807" y="3535"/>
                  </a:lnTo>
                  <a:lnTo>
                    <a:pt x="5932" y="3588"/>
                  </a:lnTo>
                  <a:lnTo>
                    <a:pt x="6039" y="3679"/>
                  </a:lnTo>
                  <a:lnTo>
                    <a:pt x="6148" y="3750"/>
                  </a:lnTo>
                  <a:lnTo>
                    <a:pt x="6218" y="3858"/>
                  </a:lnTo>
                  <a:lnTo>
                    <a:pt x="6291" y="3963"/>
                  </a:lnTo>
                  <a:lnTo>
                    <a:pt x="6362" y="4071"/>
                  </a:lnTo>
                  <a:lnTo>
                    <a:pt x="6417" y="4215"/>
                  </a:lnTo>
                  <a:lnTo>
                    <a:pt x="6451" y="4358"/>
                  </a:lnTo>
                  <a:lnTo>
                    <a:pt x="6488" y="4499"/>
                  </a:lnTo>
                  <a:lnTo>
                    <a:pt x="6522" y="4839"/>
                  </a:lnTo>
                  <a:lnTo>
                    <a:pt x="6488" y="4999"/>
                  </a:lnTo>
                  <a:lnTo>
                    <a:pt x="6433" y="5178"/>
                  </a:lnTo>
                  <a:lnTo>
                    <a:pt x="6380" y="5341"/>
                  </a:lnTo>
                  <a:lnTo>
                    <a:pt x="6307" y="5501"/>
                  </a:lnTo>
                  <a:lnTo>
                    <a:pt x="6807" y="5393"/>
                  </a:lnTo>
                  <a:close/>
                </a:path>
              </a:pathLst>
            </a:custGeom>
            <a:grp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37" name="Freeform 38"/>
            <p:cNvSpPr>
              <a:spLocks noEditPoints="1"/>
            </p:cNvSpPr>
            <p:nvPr/>
          </p:nvSpPr>
          <p:spPr bwMode="auto">
            <a:xfrm>
              <a:off x="4271963" y="3948113"/>
              <a:ext cx="1211262" cy="792162"/>
            </a:xfrm>
            <a:custGeom>
              <a:avLst/>
              <a:gdLst/>
              <a:ahLst/>
              <a:cxnLst>
                <a:cxn ang="0">
                  <a:pos x="13025" y="178"/>
                </a:cxn>
                <a:cxn ang="0">
                  <a:pos x="10684" y="71"/>
                </a:cxn>
                <a:cxn ang="0">
                  <a:pos x="8005" y="1145"/>
                </a:cxn>
                <a:cxn ang="0">
                  <a:pos x="7022" y="1182"/>
                </a:cxn>
                <a:cxn ang="0">
                  <a:pos x="5345" y="322"/>
                </a:cxn>
                <a:cxn ang="0">
                  <a:pos x="3127" y="0"/>
                </a:cxn>
                <a:cxn ang="0">
                  <a:pos x="1750" y="357"/>
                </a:cxn>
                <a:cxn ang="0">
                  <a:pos x="911" y="3002"/>
                </a:cxn>
                <a:cxn ang="0">
                  <a:pos x="143" y="3877"/>
                </a:cxn>
                <a:cxn ang="0">
                  <a:pos x="36" y="6075"/>
                </a:cxn>
                <a:cxn ang="0">
                  <a:pos x="535" y="6932"/>
                </a:cxn>
                <a:cxn ang="0">
                  <a:pos x="1483" y="7272"/>
                </a:cxn>
                <a:cxn ang="0">
                  <a:pos x="1928" y="8752"/>
                </a:cxn>
                <a:cxn ang="0">
                  <a:pos x="4396" y="8663"/>
                </a:cxn>
                <a:cxn ang="0">
                  <a:pos x="6755" y="9521"/>
                </a:cxn>
                <a:cxn ang="0">
                  <a:pos x="7897" y="9718"/>
                </a:cxn>
                <a:cxn ang="0">
                  <a:pos x="10185" y="8681"/>
                </a:cxn>
                <a:cxn ang="0">
                  <a:pos x="12686" y="8611"/>
                </a:cxn>
                <a:cxn ang="0">
                  <a:pos x="13221" y="7253"/>
                </a:cxn>
                <a:cxn ang="0">
                  <a:pos x="14473" y="6949"/>
                </a:cxn>
                <a:cxn ang="0">
                  <a:pos x="15171" y="6004"/>
                </a:cxn>
                <a:cxn ang="0">
                  <a:pos x="15171" y="4019"/>
                </a:cxn>
                <a:cxn ang="0">
                  <a:pos x="14473" y="3073"/>
                </a:cxn>
                <a:cxn ang="0">
                  <a:pos x="14616" y="5485"/>
                </a:cxn>
                <a:cxn ang="0">
                  <a:pos x="14278" y="6286"/>
                </a:cxn>
                <a:cxn ang="0">
                  <a:pos x="13474" y="6610"/>
                </a:cxn>
                <a:cxn ang="0">
                  <a:pos x="12402" y="6431"/>
                </a:cxn>
                <a:cxn ang="0">
                  <a:pos x="12383" y="5896"/>
                </a:cxn>
                <a:cxn ang="0">
                  <a:pos x="12829" y="5752"/>
                </a:cxn>
                <a:cxn ang="0">
                  <a:pos x="12779" y="5449"/>
                </a:cxn>
                <a:cxn ang="0">
                  <a:pos x="12349" y="5271"/>
                </a:cxn>
                <a:cxn ang="0">
                  <a:pos x="12419" y="4681"/>
                </a:cxn>
                <a:cxn ang="0">
                  <a:pos x="12883" y="4555"/>
                </a:cxn>
                <a:cxn ang="0">
                  <a:pos x="12634" y="4323"/>
                </a:cxn>
                <a:cxn ang="0">
                  <a:pos x="12330" y="4091"/>
                </a:cxn>
                <a:cxn ang="0">
                  <a:pos x="12527" y="3484"/>
                </a:cxn>
                <a:cxn ang="0">
                  <a:pos x="13474" y="3414"/>
                </a:cxn>
                <a:cxn ang="0">
                  <a:pos x="14278" y="3752"/>
                </a:cxn>
                <a:cxn ang="0">
                  <a:pos x="14616" y="4555"/>
                </a:cxn>
                <a:cxn ang="0">
                  <a:pos x="964" y="3770"/>
                </a:cxn>
                <a:cxn ang="0">
                  <a:pos x="2233" y="3414"/>
                </a:cxn>
                <a:cxn ang="0">
                  <a:pos x="2842" y="3610"/>
                </a:cxn>
                <a:cxn ang="0">
                  <a:pos x="2877" y="4199"/>
                </a:cxn>
                <a:cxn ang="0">
                  <a:pos x="2413" y="4343"/>
                </a:cxn>
                <a:cxn ang="0">
                  <a:pos x="2466" y="4592"/>
                </a:cxn>
                <a:cxn ang="0">
                  <a:pos x="2895" y="4770"/>
                </a:cxn>
                <a:cxn ang="0">
                  <a:pos x="2842" y="5360"/>
                </a:cxn>
                <a:cxn ang="0">
                  <a:pos x="2376" y="5503"/>
                </a:cxn>
                <a:cxn ang="0">
                  <a:pos x="2628" y="5752"/>
                </a:cxn>
                <a:cxn ang="0">
                  <a:pos x="2913" y="5986"/>
                </a:cxn>
                <a:cxn ang="0">
                  <a:pos x="2788" y="6575"/>
                </a:cxn>
                <a:cxn ang="0">
                  <a:pos x="1483" y="6627"/>
                </a:cxn>
                <a:cxn ang="0">
                  <a:pos x="661" y="5949"/>
                </a:cxn>
                <a:cxn ang="0">
                  <a:pos x="11649" y="1965"/>
                </a:cxn>
                <a:cxn ang="0">
                  <a:pos x="10882" y="3055"/>
                </a:cxn>
                <a:cxn ang="0">
                  <a:pos x="9131" y="3627"/>
                </a:cxn>
                <a:cxn ang="0">
                  <a:pos x="9131" y="2253"/>
                </a:cxn>
                <a:cxn ang="0">
                  <a:pos x="10847" y="1646"/>
                </a:cxn>
              </a:cxnLst>
              <a:rect l="0" t="0" r="r" b="b"/>
              <a:pathLst>
                <a:path w="15260" h="9986">
                  <a:moveTo>
                    <a:pt x="13474" y="2769"/>
                  </a:moveTo>
                  <a:lnTo>
                    <a:pt x="13221" y="2769"/>
                  </a:lnTo>
                  <a:lnTo>
                    <a:pt x="13221" y="449"/>
                  </a:lnTo>
                  <a:lnTo>
                    <a:pt x="13206" y="357"/>
                  </a:lnTo>
                  <a:lnTo>
                    <a:pt x="13170" y="268"/>
                  </a:lnTo>
                  <a:lnTo>
                    <a:pt x="13098" y="215"/>
                  </a:lnTo>
                  <a:lnTo>
                    <a:pt x="13025" y="178"/>
                  </a:lnTo>
                  <a:lnTo>
                    <a:pt x="12706" y="107"/>
                  </a:lnTo>
                  <a:lnTo>
                    <a:pt x="12383" y="54"/>
                  </a:lnTo>
                  <a:lnTo>
                    <a:pt x="12045" y="19"/>
                  </a:lnTo>
                  <a:lnTo>
                    <a:pt x="11704" y="0"/>
                  </a:lnTo>
                  <a:lnTo>
                    <a:pt x="11366" y="19"/>
                  </a:lnTo>
                  <a:lnTo>
                    <a:pt x="11025" y="35"/>
                  </a:lnTo>
                  <a:lnTo>
                    <a:pt x="10684" y="71"/>
                  </a:lnTo>
                  <a:lnTo>
                    <a:pt x="10344" y="145"/>
                  </a:lnTo>
                  <a:lnTo>
                    <a:pt x="9954" y="234"/>
                  </a:lnTo>
                  <a:lnTo>
                    <a:pt x="9577" y="340"/>
                  </a:lnTo>
                  <a:lnTo>
                    <a:pt x="9166" y="500"/>
                  </a:lnTo>
                  <a:lnTo>
                    <a:pt x="8756" y="698"/>
                  </a:lnTo>
                  <a:lnTo>
                    <a:pt x="8364" y="894"/>
                  </a:lnTo>
                  <a:lnTo>
                    <a:pt x="8005" y="1145"/>
                  </a:lnTo>
                  <a:lnTo>
                    <a:pt x="7808" y="1268"/>
                  </a:lnTo>
                  <a:lnTo>
                    <a:pt x="7631" y="1412"/>
                  </a:lnTo>
                  <a:lnTo>
                    <a:pt x="7559" y="1464"/>
                  </a:lnTo>
                  <a:lnTo>
                    <a:pt x="7470" y="1483"/>
                  </a:lnTo>
                  <a:lnTo>
                    <a:pt x="7399" y="1464"/>
                  </a:lnTo>
                  <a:lnTo>
                    <a:pt x="7326" y="1412"/>
                  </a:lnTo>
                  <a:lnTo>
                    <a:pt x="7022" y="1182"/>
                  </a:lnTo>
                  <a:lnTo>
                    <a:pt x="6790" y="1019"/>
                  </a:lnTo>
                  <a:lnTo>
                    <a:pt x="6576" y="875"/>
                  </a:lnTo>
                  <a:lnTo>
                    <a:pt x="6343" y="753"/>
                  </a:lnTo>
                  <a:lnTo>
                    <a:pt x="6093" y="626"/>
                  </a:lnTo>
                  <a:lnTo>
                    <a:pt x="5842" y="519"/>
                  </a:lnTo>
                  <a:lnTo>
                    <a:pt x="5594" y="411"/>
                  </a:lnTo>
                  <a:lnTo>
                    <a:pt x="5345" y="322"/>
                  </a:lnTo>
                  <a:lnTo>
                    <a:pt x="5075" y="250"/>
                  </a:lnTo>
                  <a:lnTo>
                    <a:pt x="4717" y="161"/>
                  </a:lnTo>
                  <a:lnTo>
                    <a:pt x="4378" y="89"/>
                  </a:lnTo>
                  <a:lnTo>
                    <a:pt x="4056" y="54"/>
                  </a:lnTo>
                  <a:lnTo>
                    <a:pt x="3752" y="19"/>
                  </a:lnTo>
                  <a:lnTo>
                    <a:pt x="3448" y="0"/>
                  </a:lnTo>
                  <a:lnTo>
                    <a:pt x="3127" y="0"/>
                  </a:lnTo>
                  <a:lnTo>
                    <a:pt x="2823" y="19"/>
                  </a:lnTo>
                  <a:lnTo>
                    <a:pt x="2520" y="54"/>
                  </a:lnTo>
                  <a:lnTo>
                    <a:pt x="2233" y="107"/>
                  </a:lnTo>
                  <a:lnTo>
                    <a:pt x="1928" y="178"/>
                  </a:lnTo>
                  <a:lnTo>
                    <a:pt x="1858" y="215"/>
                  </a:lnTo>
                  <a:lnTo>
                    <a:pt x="1786" y="268"/>
                  </a:lnTo>
                  <a:lnTo>
                    <a:pt x="1750" y="357"/>
                  </a:lnTo>
                  <a:lnTo>
                    <a:pt x="1735" y="449"/>
                  </a:lnTo>
                  <a:lnTo>
                    <a:pt x="1735" y="2769"/>
                  </a:lnTo>
                  <a:lnTo>
                    <a:pt x="1556" y="2788"/>
                  </a:lnTo>
                  <a:lnTo>
                    <a:pt x="1375" y="2822"/>
                  </a:lnTo>
                  <a:lnTo>
                    <a:pt x="1216" y="2858"/>
                  </a:lnTo>
                  <a:lnTo>
                    <a:pt x="1053" y="2931"/>
                  </a:lnTo>
                  <a:lnTo>
                    <a:pt x="911" y="3002"/>
                  </a:lnTo>
                  <a:lnTo>
                    <a:pt x="767" y="3091"/>
                  </a:lnTo>
                  <a:lnTo>
                    <a:pt x="627" y="3199"/>
                  </a:lnTo>
                  <a:lnTo>
                    <a:pt x="500" y="3306"/>
                  </a:lnTo>
                  <a:lnTo>
                    <a:pt x="394" y="3429"/>
                  </a:lnTo>
                  <a:lnTo>
                    <a:pt x="303" y="3573"/>
                  </a:lnTo>
                  <a:lnTo>
                    <a:pt x="214" y="3716"/>
                  </a:lnTo>
                  <a:lnTo>
                    <a:pt x="143" y="3877"/>
                  </a:lnTo>
                  <a:lnTo>
                    <a:pt x="71" y="4037"/>
                  </a:lnTo>
                  <a:lnTo>
                    <a:pt x="36" y="4199"/>
                  </a:lnTo>
                  <a:lnTo>
                    <a:pt x="18" y="4377"/>
                  </a:lnTo>
                  <a:lnTo>
                    <a:pt x="0" y="4555"/>
                  </a:lnTo>
                  <a:lnTo>
                    <a:pt x="0" y="5789"/>
                  </a:lnTo>
                  <a:lnTo>
                    <a:pt x="18" y="5931"/>
                  </a:lnTo>
                  <a:lnTo>
                    <a:pt x="36" y="6075"/>
                  </a:lnTo>
                  <a:lnTo>
                    <a:pt x="71" y="6216"/>
                  </a:lnTo>
                  <a:lnTo>
                    <a:pt x="125" y="6360"/>
                  </a:lnTo>
                  <a:lnTo>
                    <a:pt x="179" y="6484"/>
                  </a:lnTo>
                  <a:lnTo>
                    <a:pt x="251" y="6610"/>
                  </a:lnTo>
                  <a:lnTo>
                    <a:pt x="340" y="6717"/>
                  </a:lnTo>
                  <a:lnTo>
                    <a:pt x="448" y="6824"/>
                  </a:lnTo>
                  <a:lnTo>
                    <a:pt x="535" y="6932"/>
                  </a:lnTo>
                  <a:lnTo>
                    <a:pt x="661" y="7020"/>
                  </a:lnTo>
                  <a:lnTo>
                    <a:pt x="787" y="7093"/>
                  </a:lnTo>
                  <a:lnTo>
                    <a:pt x="911" y="7146"/>
                  </a:lnTo>
                  <a:lnTo>
                    <a:pt x="1053" y="7201"/>
                  </a:lnTo>
                  <a:lnTo>
                    <a:pt x="1197" y="7235"/>
                  </a:lnTo>
                  <a:lnTo>
                    <a:pt x="1341" y="7253"/>
                  </a:lnTo>
                  <a:lnTo>
                    <a:pt x="1483" y="7272"/>
                  </a:lnTo>
                  <a:lnTo>
                    <a:pt x="1735" y="7272"/>
                  </a:lnTo>
                  <a:lnTo>
                    <a:pt x="1735" y="7484"/>
                  </a:lnTo>
                  <a:lnTo>
                    <a:pt x="1735" y="8611"/>
                  </a:lnTo>
                  <a:lnTo>
                    <a:pt x="1750" y="8681"/>
                  </a:lnTo>
                  <a:lnTo>
                    <a:pt x="1786" y="8736"/>
                  </a:lnTo>
                  <a:lnTo>
                    <a:pt x="1858" y="8752"/>
                  </a:lnTo>
                  <a:lnTo>
                    <a:pt x="1928" y="8752"/>
                  </a:lnTo>
                  <a:lnTo>
                    <a:pt x="2268" y="8681"/>
                  </a:lnTo>
                  <a:lnTo>
                    <a:pt x="2608" y="8629"/>
                  </a:lnTo>
                  <a:lnTo>
                    <a:pt x="2966" y="8592"/>
                  </a:lnTo>
                  <a:lnTo>
                    <a:pt x="3325" y="8576"/>
                  </a:lnTo>
                  <a:lnTo>
                    <a:pt x="3681" y="8576"/>
                  </a:lnTo>
                  <a:lnTo>
                    <a:pt x="4037" y="8611"/>
                  </a:lnTo>
                  <a:lnTo>
                    <a:pt x="4396" y="8663"/>
                  </a:lnTo>
                  <a:lnTo>
                    <a:pt x="4753" y="8736"/>
                  </a:lnTo>
                  <a:lnTo>
                    <a:pt x="5111" y="8807"/>
                  </a:lnTo>
                  <a:lnTo>
                    <a:pt x="5468" y="8914"/>
                  </a:lnTo>
                  <a:lnTo>
                    <a:pt x="5809" y="9040"/>
                  </a:lnTo>
                  <a:lnTo>
                    <a:pt x="6128" y="9181"/>
                  </a:lnTo>
                  <a:lnTo>
                    <a:pt x="6451" y="9344"/>
                  </a:lnTo>
                  <a:lnTo>
                    <a:pt x="6755" y="9521"/>
                  </a:lnTo>
                  <a:lnTo>
                    <a:pt x="7041" y="9718"/>
                  </a:lnTo>
                  <a:lnTo>
                    <a:pt x="7326" y="9933"/>
                  </a:lnTo>
                  <a:lnTo>
                    <a:pt x="7399" y="9986"/>
                  </a:lnTo>
                  <a:lnTo>
                    <a:pt x="7470" y="9986"/>
                  </a:lnTo>
                  <a:lnTo>
                    <a:pt x="7559" y="9986"/>
                  </a:lnTo>
                  <a:lnTo>
                    <a:pt x="7631" y="9933"/>
                  </a:lnTo>
                  <a:lnTo>
                    <a:pt x="7897" y="9718"/>
                  </a:lnTo>
                  <a:lnTo>
                    <a:pt x="8201" y="9521"/>
                  </a:lnTo>
                  <a:lnTo>
                    <a:pt x="8505" y="9344"/>
                  </a:lnTo>
                  <a:lnTo>
                    <a:pt x="8809" y="9166"/>
                  </a:lnTo>
                  <a:lnTo>
                    <a:pt x="9148" y="9022"/>
                  </a:lnTo>
                  <a:lnTo>
                    <a:pt x="9487" y="8896"/>
                  </a:lnTo>
                  <a:lnTo>
                    <a:pt x="9827" y="8788"/>
                  </a:lnTo>
                  <a:lnTo>
                    <a:pt x="10185" y="8681"/>
                  </a:lnTo>
                  <a:lnTo>
                    <a:pt x="10544" y="8611"/>
                  </a:lnTo>
                  <a:lnTo>
                    <a:pt x="10899" y="8558"/>
                  </a:lnTo>
                  <a:lnTo>
                    <a:pt x="11256" y="8539"/>
                  </a:lnTo>
                  <a:lnTo>
                    <a:pt x="11615" y="8521"/>
                  </a:lnTo>
                  <a:lnTo>
                    <a:pt x="11973" y="8539"/>
                  </a:lnTo>
                  <a:lnTo>
                    <a:pt x="12330" y="8558"/>
                  </a:lnTo>
                  <a:lnTo>
                    <a:pt x="12686" y="8611"/>
                  </a:lnTo>
                  <a:lnTo>
                    <a:pt x="13025" y="8681"/>
                  </a:lnTo>
                  <a:lnTo>
                    <a:pt x="13098" y="8681"/>
                  </a:lnTo>
                  <a:lnTo>
                    <a:pt x="13170" y="8663"/>
                  </a:lnTo>
                  <a:lnTo>
                    <a:pt x="13206" y="8611"/>
                  </a:lnTo>
                  <a:lnTo>
                    <a:pt x="13221" y="8539"/>
                  </a:lnTo>
                  <a:lnTo>
                    <a:pt x="13221" y="7412"/>
                  </a:lnTo>
                  <a:lnTo>
                    <a:pt x="13221" y="7253"/>
                  </a:lnTo>
                  <a:lnTo>
                    <a:pt x="13474" y="7253"/>
                  </a:lnTo>
                  <a:lnTo>
                    <a:pt x="13651" y="7253"/>
                  </a:lnTo>
                  <a:lnTo>
                    <a:pt x="13832" y="7217"/>
                  </a:lnTo>
                  <a:lnTo>
                    <a:pt x="14011" y="7183"/>
                  </a:lnTo>
                  <a:lnTo>
                    <a:pt x="14170" y="7128"/>
                  </a:lnTo>
                  <a:lnTo>
                    <a:pt x="14312" y="7039"/>
                  </a:lnTo>
                  <a:lnTo>
                    <a:pt x="14473" y="6949"/>
                  </a:lnTo>
                  <a:lnTo>
                    <a:pt x="14600" y="6859"/>
                  </a:lnTo>
                  <a:lnTo>
                    <a:pt x="14722" y="6735"/>
                  </a:lnTo>
                  <a:lnTo>
                    <a:pt x="14849" y="6610"/>
                  </a:lnTo>
                  <a:lnTo>
                    <a:pt x="14956" y="6467"/>
                  </a:lnTo>
                  <a:lnTo>
                    <a:pt x="15045" y="6324"/>
                  </a:lnTo>
                  <a:lnTo>
                    <a:pt x="15119" y="6164"/>
                  </a:lnTo>
                  <a:lnTo>
                    <a:pt x="15171" y="6004"/>
                  </a:lnTo>
                  <a:lnTo>
                    <a:pt x="15225" y="5842"/>
                  </a:lnTo>
                  <a:lnTo>
                    <a:pt x="15242" y="5663"/>
                  </a:lnTo>
                  <a:lnTo>
                    <a:pt x="15260" y="5485"/>
                  </a:lnTo>
                  <a:lnTo>
                    <a:pt x="15260" y="4555"/>
                  </a:lnTo>
                  <a:lnTo>
                    <a:pt x="15242" y="4377"/>
                  </a:lnTo>
                  <a:lnTo>
                    <a:pt x="15225" y="4199"/>
                  </a:lnTo>
                  <a:lnTo>
                    <a:pt x="15171" y="4019"/>
                  </a:lnTo>
                  <a:lnTo>
                    <a:pt x="15119" y="3859"/>
                  </a:lnTo>
                  <a:lnTo>
                    <a:pt x="15045" y="3698"/>
                  </a:lnTo>
                  <a:lnTo>
                    <a:pt x="14956" y="3555"/>
                  </a:lnTo>
                  <a:lnTo>
                    <a:pt x="14849" y="3414"/>
                  </a:lnTo>
                  <a:lnTo>
                    <a:pt x="14722" y="3288"/>
                  </a:lnTo>
                  <a:lnTo>
                    <a:pt x="14600" y="3180"/>
                  </a:lnTo>
                  <a:lnTo>
                    <a:pt x="14473" y="3073"/>
                  </a:lnTo>
                  <a:lnTo>
                    <a:pt x="14312" y="2985"/>
                  </a:lnTo>
                  <a:lnTo>
                    <a:pt x="14170" y="2913"/>
                  </a:lnTo>
                  <a:lnTo>
                    <a:pt x="14011" y="2858"/>
                  </a:lnTo>
                  <a:lnTo>
                    <a:pt x="13832" y="2805"/>
                  </a:lnTo>
                  <a:lnTo>
                    <a:pt x="13651" y="2788"/>
                  </a:lnTo>
                  <a:lnTo>
                    <a:pt x="13474" y="2769"/>
                  </a:lnTo>
                  <a:close/>
                  <a:moveTo>
                    <a:pt x="14616" y="5485"/>
                  </a:moveTo>
                  <a:lnTo>
                    <a:pt x="14600" y="5592"/>
                  </a:lnTo>
                  <a:lnTo>
                    <a:pt x="14581" y="5700"/>
                  </a:lnTo>
                  <a:lnTo>
                    <a:pt x="14563" y="5823"/>
                  </a:lnTo>
                  <a:lnTo>
                    <a:pt x="14527" y="5916"/>
                  </a:lnTo>
                  <a:lnTo>
                    <a:pt x="14473" y="6022"/>
                  </a:lnTo>
                  <a:lnTo>
                    <a:pt x="14419" y="6111"/>
                  </a:lnTo>
                  <a:lnTo>
                    <a:pt x="14278" y="6286"/>
                  </a:lnTo>
                  <a:lnTo>
                    <a:pt x="14115" y="6413"/>
                  </a:lnTo>
                  <a:lnTo>
                    <a:pt x="14011" y="6484"/>
                  </a:lnTo>
                  <a:lnTo>
                    <a:pt x="13920" y="6520"/>
                  </a:lnTo>
                  <a:lnTo>
                    <a:pt x="13814" y="6556"/>
                  </a:lnTo>
                  <a:lnTo>
                    <a:pt x="13706" y="6593"/>
                  </a:lnTo>
                  <a:lnTo>
                    <a:pt x="13580" y="6610"/>
                  </a:lnTo>
                  <a:lnTo>
                    <a:pt x="13474" y="6610"/>
                  </a:lnTo>
                  <a:lnTo>
                    <a:pt x="13221" y="6610"/>
                  </a:lnTo>
                  <a:lnTo>
                    <a:pt x="12757" y="6610"/>
                  </a:lnTo>
                  <a:lnTo>
                    <a:pt x="12669" y="6610"/>
                  </a:lnTo>
                  <a:lnTo>
                    <a:pt x="12597" y="6575"/>
                  </a:lnTo>
                  <a:lnTo>
                    <a:pt x="12527" y="6539"/>
                  </a:lnTo>
                  <a:lnTo>
                    <a:pt x="12454" y="6484"/>
                  </a:lnTo>
                  <a:lnTo>
                    <a:pt x="12402" y="6431"/>
                  </a:lnTo>
                  <a:lnTo>
                    <a:pt x="12365" y="6360"/>
                  </a:lnTo>
                  <a:lnTo>
                    <a:pt x="12349" y="6271"/>
                  </a:lnTo>
                  <a:lnTo>
                    <a:pt x="12330" y="6180"/>
                  </a:lnTo>
                  <a:lnTo>
                    <a:pt x="12330" y="6056"/>
                  </a:lnTo>
                  <a:lnTo>
                    <a:pt x="12330" y="5986"/>
                  </a:lnTo>
                  <a:lnTo>
                    <a:pt x="12349" y="5931"/>
                  </a:lnTo>
                  <a:lnTo>
                    <a:pt x="12383" y="5896"/>
                  </a:lnTo>
                  <a:lnTo>
                    <a:pt x="12419" y="5842"/>
                  </a:lnTo>
                  <a:lnTo>
                    <a:pt x="12454" y="5807"/>
                  </a:lnTo>
                  <a:lnTo>
                    <a:pt x="12508" y="5771"/>
                  </a:lnTo>
                  <a:lnTo>
                    <a:pt x="12564" y="5771"/>
                  </a:lnTo>
                  <a:lnTo>
                    <a:pt x="12634" y="5752"/>
                  </a:lnTo>
                  <a:lnTo>
                    <a:pt x="12779" y="5752"/>
                  </a:lnTo>
                  <a:lnTo>
                    <a:pt x="12829" y="5752"/>
                  </a:lnTo>
                  <a:lnTo>
                    <a:pt x="12883" y="5718"/>
                  </a:lnTo>
                  <a:lnTo>
                    <a:pt x="12917" y="5663"/>
                  </a:lnTo>
                  <a:lnTo>
                    <a:pt x="12917" y="5608"/>
                  </a:lnTo>
                  <a:lnTo>
                    <a:pt x="12917" y="5538"/>
                  </a:lnTo>
                  <a:lnTo>
                    <a:pt x="12883" y="5503"/>
                  </a:lnTo>
                  <a:lnTo>
                    <a:pt x="12829" y="5467"/>
                  </a:lnTo>
                  <a:lnTo>
                    <a:pt x="12779" y="5449"/>
                  </a:lnTo>
                  <a:lnTo>
                    <a:pt x="12634" y="5449"/>
                  </a:lnTo>
                  <a:lnTo>
                    <a:pt x="12564" y="5449"/>
                  </a:lnTo>
                  <a:lnTo>
                    <a:pt x="12508" y="5430"/>
                  </a:lnTo>
                  <a:lnTo>
                    <a:pt x="12454" y="5397"/>
                  </a:lnTo>
                  <a:lnTo>
                    <a:pt x="12419" y="5360"/>
                  </a:lnTo>
                  <a:lnTo>
                    <a:pt x="12383" y="5323"/>
                  </a:lnTo>
                  <a:lnTo>
                    <a:pt x="12349" y="5271"/>
                  </a:lnTo>
                  <a:lnTo>
                    <a:pt x="12330" y="5215"/>
                  </a:lnTo>
                  <a:lnTo>
                    <a:pt x="12330" y="5163"/>
                  </a:lnTo>
                  <a:lnTo>
                    <a:pt x="12330" y="4896"/>
                  </a:lnTo>
                  <a:lnTo>
                    <a:pt x="12330" y="4824"/>
                  </a:lnTo>
                  <a:lnTo>
                    <a:pt x="12349" y="4770"/>
                  </a:lnTo>
                  <a:lnTo>
                    <a:pt x="12383" y="4718"/>
                  </a:lnTo>
                  <a:lnTo>
                    <a:pt x="12419" y="4681"/>
                  </a:lnTo>
                  <a:lnTo>
                    <a:pt x="12454" y="4647"/>
                  </a:lnTo>
                  <a:lnTo>
                    <a:pt x="12508" y="4610"/>
                  </a:lnTo>
                  <a:lnTo>
                    <a:pt x="12564" y="4592"/>
                  </a:lnTo>
                  <a:lnTo>
                    <a:pt x="12634" y="4592"/>
                  </a:lnTo>
                  <a:lnTo>
                    <a:pt x="12794" y="4592"/>
                  </a:lnTo>
                  <a:lnTo>
                    <a:pt x="12846" y="4574"/>
                  </a:lnTo>
                  <a:lnTo>
                    <a:pt x="12883" y="4555"/>
                  </a:lnTo>
                  <a:lnTo>
                    <a:pt x="12917" y="4521"/>
                  </a:lnTo>
                  <a:lnTo>
                    <a:pt x="12917" y="4466"/>
                  </a:lnTo>
                  <a:lnTo>
                    <a:pt x="12917" y="4414"/>
                  </a:lnTo>
                  <a:lnTo>
                    <a:pt x="12883" y="4358"/>
                  </a:lnTo>
                  <a:lnTo>
                    <a:pt x="12846" y="4343"/>
                  </a:lnTo>
                  <a:lnTo>
                    <a:pt x="12794" y="4323"/>
                  </a:lnTo>
                  <a:lnTo>
                    <a:pt x="12634" y="4323"/>
                  </a:lnTo>
                  <a:lnTo>
                    <a:pt x="12564" y="4323"/>
                  </a:lnTo>
                  <a:lnTo>
                    <a:pt x="12508" y="4306"/>
                  </a:lnTo>
                  <a:lnTo>
                    <a:pt x="12454" y="4270"/>
                  </a:lnTo>
                  <a:lnTo>
                    <a:pt x="12419" y="4234"/>
                  </a:lnTo>
                  <a:lnTo>
                    <a:pt x="12383" y="4199"/>
                  </a:lnTo>
                  <a:lnTo>
                    <a:pt x="12349" y="4144"/>
                  </a:lnTo>
                  <a:lnTo>
                    <a:pt x="12330" y="4091"/>
                  </a:lnTo>
                  <a:lnTo>
                    <a:pt x="12330" y="4037"/>
                  </a:lnTo>
                  <a:lnTo>
                    <a:pt x="12330" y="3877"/>
                  </a:lnTo>
                  <a:lnTo>
                    <a:pt x="12349" y="3770"/>
                  </a:lnTo>
                  <a:lnTo>
                    <a:pt x="12365" y="3698"/>
                  </a:lnTo>
                  <a:lnTo>
                    <a:pt x="12402" y="3610"/>
                  </a:lnTo>
                  <a:lnTo>
                    <a:pt x="12472" y="3555"/>
                  </a:lnTo>
                  <a:lnTo>
                    <a:pt x="12527" y="3484"/>
                  </a:lnTo>
                  <a:lnTo>
                    <a:pt x="12617" y="3449"/>
                  </a:lnTo>
                  <a:lnTo>
                    <a:pt x="12706" y="3429"/>
                  </a:lnTo>
                  <a:lnTo>
                    <a:pt x="12794" y="3414"/>
                  </a:lnTo>
                  <a:lnTo>
                    <a:pt x="12917" y="3414"/>
                  </a:lnTo>
                  <a:lnTo>
                    <a:pt x="13025" y="3414"/>
                  </a:lnTo>
                  <a:lnTo>
                    <a:pt x="13221" y="3414"/>
                  </a:lnTo>
                  <a:lnTo>
                    <a:pt x="13474" y="3414"/>
                  </a:lnTo>
                  <a:lnTo>
                    <a:pt x="13580" y="3414"/>
                  </a:lnTo>
                  <a:lnTo>
                    <a:pt x="13706" y="3429"/>
                  </a:lnTo>
                  <a:lnTo>
                    <a:pt x="13814" y="3466"/>
                  </a:lnTo>
                  <a:lnTo>
                    <a:pt x="13920" y="3503"/>
                  </a:lnTo>
                  <a:lnTo>
                    <a:pt x="14011" y="3555"/>
                  </a:lnTo>
                  <a:lnTo>
                    <a:pt x="14115" y="3610"/>
                  </a:lnTo>
                  <a:lnTo>
                    <a:pt x="14278" y="3752"/>
                  </a:lnTo>
                  <a:lnTo>
                    <a:pt x="14419" y="3914"/>
                  </a:lnTo>
                  <a:lnTo>
                    <a:pt x="14473" y="4002"/>
                  </a:lnTo>
                  <a:lnTo>
                    <a:pt x="14527" y="4108"/>
                  </a:lnTo>
                  <a:lnTo>
                    <a:pt x="14563" y="4217"/>
                  </a:lnTo>
                  <a:lnTo>
                    <a:pt x="14581" y="4323"/>
                  </a:lnTo>
                  <a:lnTo>
                    <a:pt x="14600" y="4431"/>
                  </a:lnTo>
                  <a:lnTo>
                    <a:pt x="14616" y="4555"/>
                  </a:lnTo>
                  <a:lnTo>
                    <a:pt x="14616" y="5485"/>
                  </a:lnTo>
                  <a:close/>
                  <a:moveTo>
                    <a:pt x="642" y="4555"/>
                  </a:moveTo>
                  <a:lnTo>
                    <a:pt x="642" y="4448"/>
                  </a:lnTo>
                  <a:lnTo>
                    <a:pt x="661" y="4323"/>
                  </a:lnTo>
                  <a:lnTo>
                    <a:pt x="733" y="4128"/>
                  </a:lnTo>
                  <a:lnTo>
                    <a:pt x="822" y="3929"/>
                  </a:lnTo>
                  <a:lnTo>
                    <a:pt x="964" y="3770"/>
                  </a:lnTo>
                  <a:lnTo>
                    <a:pt x="1127" y="3627"/>
                  </a:lnTo>
                  <a:lnTo>
                    <a:pt x="1305" y="3520"/>
                  </a:lnTo>
                  <a:lnTo>
                    <a:pt x="1520" y="3449"/>
                  </a:lnTo>
                  <a:lnTo>
                    <a:pt x="1626" y="3429"/>
                  </a:lnTo>
                  <a:lnTo>
                    <a:pt x="1735" y="3414"/>
                  </a:lnTo>
                  <a:lnTo>
                    <a:pt x="1786" y="3414"/>
                  </a:lnTo>
                  <a:lnTo>
                    <a:pt x="2233" y="3414"/>
                  </a:lnTo>
                  <a:lnTo>
                    <a:pt x="2324" y="3414"/>
                  </a:lnTo>
                  <a:lnTo>
                    <a:pt x="2466" y="3414"/>
                  </a:lnTo>
                  <a:lnTo>
                    <a:pt x="2555" y="3429"/>
                  </a:lnTo>
                  <a:lnTo>
                    <a:pt x="2646" y="3449"/>
                  </a:lnTo>
                  <a:lnTo>
                    <a:pt x="2717" y="3484"/>
                  </a:lnTo>
                  <a:lnTo>
                    <a:pt x="2788" y="3555"/>
                  </a:lnTo>
                  <a:lnTo>
                    <a:pt x="2842" y="3610"/>
                  </a:lnTo>
                  <a:lnTo>
                    <a:pt x="2895" y="3698"/>
                  </a:lnTo>
                  <a:lnTo>
                    <a:pt x="2913" y="3770"/>
                  </a:lnTo>
                  <a:lnTo>
                    <a:pt x="2932" y="3877"/>
                  </a:lnTo>
                  <a:lnTo>
                    <a:pt x="2932" y="4037"/>
                  </a:lnTo>
                  <a:lnTo>
                    <a:pt x="2913" y="4091"/>
                  </a:lnTo>
                  <a:lnTo>
                    <a:pt x="2895" y="4144"/>
                  </a:lnTo>
                  <a:lnTo>
                    <a:pt x="2877" y="4199"/>
                  </a:lnTo>
                  <a:lnTo>
                    <a:pt x="2842" y="4234"/>
                  </a:lnTo>
                  <a:lnTo>
                    <a:pt x="2788" y="4270"/>
                  </a:lnTo>
                  <a:lnTo>
                    <a:pt x="2752" y="4306"/>
                  </a:lnTo>
                  <a:lnTo>
                    <a:pt x="2680" y="4323"/>
                  </a:lnTo>
                  <a:lnTo>
                    <a:pt x="2628" y="4323"/>
                  </a:lnTo>
                  <a:lnTo>
                    <a:pt x="2466" y="4323"/>
                  </a:lnTo>
                  <a:lnTo>
                    <a:pt x="2413" y="4343"/>
                  </a:lnTo>
                  <a:lnTo>
                    <a:pt x="2376" y="4358"/>
                  </a:lnTo>
                  <a:lnTo>
                    <a:pt x="2342" y="4414"/>
                  </a:lnTo>
                  <a:lnTo>
                    <a:pt x="2324" y="4466"/>
                  </a:lnTo>
                  <a:lnTo>
                    <a:pt x="2342" y="4521"/>
                  </a:lnTo>
                  <a:lnTo>
                    <a:pt x="2376" y="4555"/>
                  </a:lnTo>
                  <a:lnTo>
                    <a:pt x="2413" y="4574"/>
                  </a:lnTo>
                  <a:lnTo>
                    <a:pt x="2466" y="4592"/>
                  </a:lnTo>
                  <a:lnTo>
                    <a:pt x="2628" y="4592"/>
                  </a:lnTo>
                  <a:lnTo>
                    <a:pt x="2680" y="4592"/>
                  </a:lnTo>
                  <a:lnTo>
                    <a:pt x="2752" y="4610"/>
                  </a:lnTo>
                  <a:lnTo>
                    <a:pt x="2788" y="4647"/>
                  </a:lnTo>
                  <a:lnTo>
                    <a:pt x="2842" y="4681"/>
                  </a:lnTo>
                  <a:lnTo>
                    <a:pt x="2877" y="4718"/>
                  </a:lnTo>
                  <a:lnTo>
                    <a:pt x="2895" y="4770"/>
                  </a:lnTo>
                  <a:lnTo>
                    <a:pt x="2913" y="4824"/>
                  </a:lnTo>
                  <a:lnTo>
                    <a:pt x="2932" y="4896"/>
                  </a:lnTo>
                  <a:lnTo>
                    <a:pt x="2932" y="5163"/>
                  </a:lnTo>
                  <a:lnTo>
                    <a:pt x="2913" y="5215"/>
                  </a:lnTo>
                  <a:lnTo>
                    <a:pt x="2895" y="5271"/>
                  </a:lnTo>
                  <a:lnTo>
                    <a:pt x="2877" y="5323"/>
                  </a:lnTo>
                  <a:lnTo>
                    <a:pt x="2842" y="5360"/>
                  </a:lnTo>
                  <a:lnTo>
                    <a:pt x="2788" y="5397"/>
                  </a:lnTo>
                  <a:lnTo>
                    <a:pt x="2752" y="5430"/>
                  </a:lnTo>
                  <a:lnTo>
                    <a:pt x="2680" y="5449"/>
                  </a:lnTo>
                  <a:lnTo>
                    <a:pt x="2628" y="5449"/>
                  </a:lnTo>
                  <a:lnTo>
                    <a:pt x="2483" y="5449"/>
                  </a:lnTo>
                  <a:lnTo>
                    <a:pt x="2431" y="5467"/>
                  </a:lnTo>
                  <a:lnTo>
                    <a:pt x="2376" y="5503"/>
                  </a:lnTo>
                  <a:lnTo>
                    <a:pt x="2342" y="5538"/>
                  </a:lnTo>
                  <a:lnTo>
                    <a:pt x="2324" y="5608"/>
                  </a:lnTo>
                  <a:lnTo>
                    <a:pt x="2342" y="5663"/>
                  </a:lnTo>
                  <a:lnTo>
                    <a:pt x="2376" y="5718"/>
                  </a:lnTo>
                  <a:lnTo>
                    <a:pt x="2431" y="5752"/>
                  </a:lnTo>
                  <a:lnTo>
                    <a:pt x="2483" y="5752"/>
                  </a:lnTo>
                  <a:lnTo>
                    <a:pt x="2628" y="5752"/>
                  </a:lnTo>
                  <a:lnTo>
                    <a:pt x="2680" y="5771"/>
                  </a:lnTo>
                  <a:lnTo>
                    <a:pt x="2752" y="5771"/>
                  </a:lnTo>
                  <a:lnTo>
                    <a:pt x="2788" y="5807"/>
                  </a:lnTo>
                  <a:lnTo>
                    <a:pt x="2842" y="5842"/>
                  </a:lnTo>
                  <a:lnTo>
                    <a:pt x="2877" y="5896"/>
                  </a:lnTo>
                  <a:lnTo>
                    <a:pt x="2895" y="5931"/>
                  </a:lnTo>
                  <a:lnTo>
                    <a:pt x="2913" y="5986"/>
                  </a:lnTo>
                  <a:lnTo>
                    <a:pt x="2932" y="6056"/>
                  </a:lnTo>
                  <a:lnTo>
                    <a:pt x="2932" y="6324"/>
                  </a:lnTo>
                  <a:lnTo>
                    <a:pt x="2913" y="6379"/>
                  </a:lnTo>
                  <a:lnTo>
                    <a:pt x="2895" y="6431"/>
                  </a:lnTo>
                  <a:lnTo>
                    <a:pt x="2877" y="6484"/>
                  </a:lnTo>
                  <a:lnTo>
                    <a:pt x="2842" y="6539"/>
                  </a:lnTo>
                  <a:lnTo>
                    <a:pt x="2788" y="6575"/>
                  </a:lnTo>
                  <a:lnTo>
                    <a:pt x="2752" y="6593"/>
                  </a:lnTo>
                  <a:lnTo>
                    <a:pt x="2680" y="6610"/>
                  </a:lnTo>
                  <a:lnTo>
                    <a:pt x="2628" y="6610"/>
                  </a:lnTo>
                  <a:lnTo>
                    <a:pt x="2342" y="6610"/>
                  </a:lnTo>
                  <a:lnTo>
                    <a:pt x="2324" y="6627"/>
                  </a:lnTo>
                  <a:lnTo>
                    <a:pt x="1735" y="6627"/>
                  </a:lnTo>
                  <a:lnTo>
                    <a:pt x="1483" y="6627"/>
                  </a:lnTo>
                  <a:lnTo>
                    <a:pt x="1322" y="6610"/>
                  </a:lnTo>
                  <a:lnTo>
                    <a:pt x="1161" y="6556"/>
                  </a:lnTo>
                  <a:lnTo>
                    <a:pt x="1018" y="6484"/>
                  </a:lnTo>
                  <a:lnTo>
                    <a:pt x="893" y="6379"/>
                  </a:lnTo>
                  <a:lnTo>
                    <a:pt x="787" y="6252"/>
                  </a:lnTo>
                  <a:lnTo>
                    <a:pt x="715" y="6111"/>
                  </a:lnTo>
                  <a:lnTo>
                    <a:pt x="661" y="5949"/>
                  </a:lnTo>
                  <a:lnTo>
                    <a:pt x="642" y="5789"/>
                  </a:lnTo>
                  <a:lnTo>
                    <a:pt x="642" y="4555"/>
                  </a:lnTo>
                  <a:close/>
                  <a:moveTo>
                    <a:pt x="11437" y="1697"/>
                  </a:moveTo>
                  <a:lnTo>
                    <a:pt x="11526" y="1735"/>
                  </a:lnTo>
                  <a:lnTo>
                    <a:pt x="11579" y="1787"/>
                  </a:lnTo>
                  <a:lnTo>
                    <a:pt x="11632" y="1876"/>
                  </a:lnTo>
                  <a:lnTo>
                    <a:pt x="11649" y="1965"/>
                  </a:lnTo>
                  <a:lnTo>
                    <a:pt x="11649" y="2948"/>
                  </a:lnTo>
                  <a:lnTo>
                    <a:pt x="11632" y="3020"/>
                  </a:lnTo>
                  <a:lnTo>
                    <a:pt x="11579" y="3091"/>
                  </a:lnTo>
                  <a:lnTo>
                    <a:pt x="11508" y="3109"/>
                  </a:lnTo>
                  <a:lnTo>
                    <a:pt x="11437" y="3109"/>
                  </a:lnTo>
                  <a:lnTo>
                    <a:pt x="11168" y="3073"/>
                  </a:lnTo>
                  <a:lnTo>
                    <a:pt x="10882" y="3055"/>
                  </a:lnTo>
                  <a:lnTo>
                    <a:pt x="10578" y="3073"/>
                  </a:lnTo>
                  <a:lnTo>
                    <a:pt x="10294" y="3126"/>
                  </a:lnTo>
                  <a:lnTo>
                    <a:pt x="9988" y="3199"/>
                  </a:lnTo>
                  <a:lnTo>
                    <a:pt x="9702" y="3306"/>
                  </a:lnTo>
                  <a:lnTo>
                    <a:pt x="9435" y="3449"/>
                  </a:lnTo>
                  <a:lnTo>
                    <a:pt x="9184" y="3610"/>
                  </a:lnTo>
                  <a:lnTo>
                    <a:pt x="9131" y="3627"/>
                  </a:lnTo>
                  <a:lnTo>
                    <a:pt x="9079" y="3627"/>
                  </a:lnTo>
                  <a:lnTo>
                    <a:pt x="9043" y="3591"/>
                  </a:lnTo>
                  <a:lnTo>
                    <a:pt x="9023" y="3538"/>
                  </a:lnTo>
                  <a:lnTo>
                    <a:pt x="9023" y="2536"/>
                  </a:lnTo>
                  <a:lnTo>
                    <a:pt x="9043" y="2431"/>
                  </a:lnTo>
                  <a:lnTo>
                    <a:pt x="9079" y="2324"/>
                  </a:lnTo>
                  <a:lnTo>
                    <a:pt x="9131" y="2253"/>
                  </a:lnTo>
                  <a:lnTo>
                    <a:pt x="9184" y="2180"/>
                  </a:lnTo>
                  <a:lnTo>
                    <a:pt x="9435" y="2020"/>
                  </a:lnTo>
                  <a:lnTo>
                    <a:pt x="9702" y="1894"/>
                  </a:lnTo>
                  <a:lnTo>
                    <a:pt x="9970" y="1787"/>
                  </a:lnTo>
                  <a:lnTo>
                    <a:pt x="10257" y="1697"/>
                  </a:lnTo>
                  <a:lnTo>
                    <a:pt x="10559" y="1661"/>
                  </a:lnTo>
                  <a:lnTo>
                    <a:pt x="10847" y="1646"/>
                  </a:lnTo>
                  <a:lnTo>
                    <a:pt x="11151" y="1646"/>
                  </a:lnTo>
                  <a:lnTo>
                    <a:pt x="11437" y="1697"/>
                  </a:lnTo>
                  <a:close/>
                </a:path>
              </a:pathLst>
            </a:custGeom>
            <a:grp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grpSp>
      <p:pic>
        <p:nvPicPr>
          <p:cNvPr id="38" name="Picture 47" descr="E:\01 日常工作\04 展厅相关设计\2015年\PPT\主打胶片\源文件\images\7_11.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997" y="1510919"/>
            <a:ext cx="2107407" cy="2025964"/>
          </a:xfrm>
          <a:prstGeom prst="ellipse">
            <a:avLst/>
          </a:prstGeom>
          <a:ln w="0" cap="rnd">
            <a:noFill/>
          </a:ln>
          <a:effectLst/>
          <a:scene3d>
            <a:camera prst="orthographicFront"/>
            <a:lightRig rig="contrasting" dir="t">
              <a:rot lat="0" lon="0" rev="0"/>
            </a:lightRig>
          </a:scene3d>
          <a:sp3d>
            <a:contourClr>
              <a:schemeClr val="bg1"/>
            </a:contourClr>
          </a:sp3d>
        </p:spPr>
      </p:pic>
      <p:pic>
        <p:nvPicPr>
          <p:cNvPr id="40" name="Picture 174" descr="E:\01 日常工作\04 展厅相关设计\2015年\PPT\主打胶片\源文件\images\9_17.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301" y="4166996"/>
            <a:ext cx="2163039" cy="2215126"/>
          </a:xfrm>
          <a:prstGeom prst="ellipse">
            <a:avLst/>
          </a:prstGeom>
          <a:ln w="0" cap="rnd">
            <a:noFill/>
          </a:ln>
          <a:effectLst/>
          <a:scene3d>
            <a:camera prst="orthographicFront"/>
            <a:lightRig rig="contrasting" dir="t">
              <a:rot lat="0" lon="0" rev="0"/>
            </a:lightRig>
          </a:scene3d>
          <a:sp3d>
            <a:contourClr>
              <a:schemeClr val="bg1"/>
            </a:contourClr>
          </a:sp3d>
        </p:spPr>
      </p:pic>
      <p:pic>
        <p:nvPicPr>
          <p:cNvPr id="41" name="图片 40"/>
          <p:cNvPicPr preferRelativeResize="0">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227395" y="1495160"/>
            <a:ext cx="2115803" cy="2041723"/>
          </a:xfrm>
          <a:prstGeom prst="ellipse">
            <a:avLst/>
          </a:prstGeom>
          <a:noFill/>
          <a:ln>
            <a:noFill/>
          </a:ln>
          <a:effectLst/>
        </p:spPr>
      </p:pic>
    </p:spTree>
    <p:extLst>
      <p:ext uri="{BB962C8B-B14F-4D97-AF65-F5344CB8AC3E}">
        <p14:creationId xmlns:p14="http://schemas.microsoft.com/office/powerpoint/2010/main" val="293492319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360000" y="486000"/>
            <a:ext cx="10365599" cy="518494"/>
          </a:xfrm>
          <a:prstGeom prst="rect">
            <a:avLst/>
          </a:prstGeom>
          <a:extLst/>
        </p:spPr>
        <p:txBody>
          <a:bodyPr lIns="108871" tIns="54435" rIns="108871" bIns="54435" anchor="ctr"/>
          <a:lstStyle/>
          <a:p>
            <a:pPr fontAlgn="base">
              <a:spcBef>
                <a:spcPct val="0"/>
              </a:spcBef>
              <a:spcAft>
                <a:spcPct val="0"/>
              </a:spcAft>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高教的重点（</a:t>
            </a: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教学）</a:t>
            </a:r>
            <a:endPar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sp>
        <p:nvSpPr>
          <p:cNvPr id="4" name="矩形 3"/>
          <p:cNvSpPr/>
          <p:nvPr/>
        </p:nvSpPr>
        <p:spPr>
          <a:xfrm>
            <a:off x="651513" y="1182598"/>
            <a:ext cx="10972835" cy="717761"/>
          </a:xfrm>
          <a:prstGeom prst="rect">
            <a:avLst/>
          </a:prstGeom>
        </p:spPr>
        <p:txBody>
          <a:bodyPr wrap="square">
            <a:spAutoFit/>
          </a:bodyPr>
          <a:lstStyle/>
          <a:p>
            <a:pPr algn="ctr"/>
            <a:r>
              <a:rPr lang="zh-CN" altLang="en-US" sz="2032" dirty="0">
                <a:solidFill>
                  <a:schemeClr val="bg1"/>
                </a:solidFill>
                <a:latin typeface="微软雅黑" panose="020B0503020204020204" pitchFamily="34" charset="-122"/>
                <a:ea typeface="微软雅黑" panose="020B0503020204020204" pitchFamily="34" charset="-122"/>
              </a:rPr>
              <a:t>如何变中国制造为中国创造，关键是创新人才的培养。高校要培养什么样的人才？</a:t>
            </a:r>
            <a:endParaRPr lang="en-US" altLang="zh-CN" sz="2032" dirty="0">
              <a:solidFill>
                <a:schemeClr val="bg1"/>
              </a:solidFill>
              <a:latin typeface="微软雅黑" panose="020B0503020204020204" pitchFamily="34" charset="-122"/>
              <a:ea typeface="微软雅黑" panose="020B0503020204020204" pitchFamily="34" charset="-122"/>
            </a:endParaRPr>
          </a:p>
          <a:p>
            <a:pPr algn="ctr"/>
            <a:r>
              <a:rPr lang="zh-CN" altLang="en-US" sz="2032" dirty="0">
                <a:solidFill>
                  <a:schemeClr val="bg1"/>
                </a:solidFill>
                <a:latin typeface="微软雅黑" panose="020B0503020204020204" pitchFamily="34" charset="-122"/>
                <a:ea typeface="微软雅黑" panose="020B0503020204020204" pitchFamily="34" charset="-122"/>
              </a:rPr>
              <a:t>（</a:t>
            </a:r>
            <a:r>
              <a:rPr lang="en-US" altLang="zh-CN" sz="2032" dirty="0">
                <a:solidFill>
                  <a:schemeClr val="bg1"/>
                </a:solidFill>
                <a:latin typeface="微软雅黑" panose="020B0503020204020204" pitchFamily="34" charset="-122"/>
                <a:ea typeface="微软雅黑" panose="020B0503020204020204" pitchFamily="34" charset="-122"/>
              </a:rPr>
              <a:t>1</a:t>
            </a:r>
            <a:r>
              <a:rPr lang="zh-CN" altLang="en-US" sz="2032" dirty="0">
                <a:solidFill>
                  <a:schemeClr val="bg1"/>
                </a:solidFill>
                <a:latin typeface="微软雅黑" panose="020B0503020204020204" pitchFamily="34" charset="-122"/>
                <a:ea typeface="微软雅黑" panose="020B0503020204020204" pitchFamily="34" charset="-122"/>
              </a:rPr>
              <a:t>）创新能力的培养（</a:t>
            </a:r>
            <a:r>
              <a:rPr lang="en-US" altLang="zh-CN" sz="2032" dirty="0">
                <a:solidFill>
                  <a:schemeClr val="bg1"/>
                </a:solidFill>
                <a:latin typeface="微软雅黑" panose="020B0503020204020204" pitchFamily="34" charset="-122"/>
                <a:ea typeface="微软雅黑" panose="020B0503020204020204" pitchFamily="34" charset="-122"/>
              </a:rPr>
              <a:t>2</a:t>
            </a:r>
            <a:r>
              <a:rPr lang="zh-CN" altLang="en-US" sz="2032" dirty="0">
                <a:solidFill>
                  <a:schemeClr val="bg1"/>
                </a:solidFill>
                <a:latin typeface="微软雅黑" panose="020B0503020204020204" pitchFamily="34" charset="-122"/>
                <a:ea typeface="微软雅黑" panose="020B0503020204020204" pitchFamily="34" charset="-122"/>
              </a:rPr>
              <a:t>）知识的实际可用性</a:t>
            </a:r>
          </a:p>
        </p:txBody>
      </p:sp>
      <p:sp>
        <p:nvSpPr>
          <p:cNvPr id="5" name="六边形 4"/>
          <p:cNvSpPr/>
          <p:nvPr/>
        </p:nvSpPr>
        <p:spPr bwMode="auto">
          <a:xfrm>
            <a:off x="4972123" y="2347318"/>
            <a:ext cx="2141850" cy="1870535"/>
          </a:xfrm>
          <a:prstGeom prst="hexagon">
            <a:avLst/>
          </a:prstGeom>
          <a:solidFill>
            <a:schemeClr val="tx1">
              <a:lumMod val="65000"/>
              <a:lumOff val="3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solidFill>
                <a:schemeClr val="bg1"/>
              </a:solidFill>
              <a:latin typeface="微软雅黑" panose="020B0503020204020204" pitchFamily="34" charset="-122"/>
              <a:ea typeface="微软雅黑" panose="020B0503020204020204" pitchFamily="34" charset="-122"/>
            </a:endParaRPr>
          </a:p>
        </p:txBody>
      </p:sp>
      <p:sp>
        <p:nvSpPr>
          <p:cNvPr id="6" name="六边形 5"/>
          <p:cNvSpPr/>
          <p:nvPr/>
        </p:nvSpPr>
        <p:spPr bwMode="auto">
          <a:xfrm>
            <a:off x="4972123" y="4345456"/>
            <a:ext cx="2141850" cy="1870535"/>
          </a:xfrm>
          <a:prstGeom prst="hexagon">
            <a:avLst/>
          </a:prstGeom>
          <a:solidFill>
            <a:schemeClr val="bg1">
              <a:lumMod val="5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solidFill>
                <a:schemeClr val="bg1"/>
              </a:solidFill>
              <a:latin typeface="微软雅黑" panose="020B0503020204020204" pitchFamily="34" charset="-122"/>
              <a:ea typeface="微软雅黑" panose="020B0503020204020204" pitchFamily="34" charset="-122"/>
            </a:endParaRPr>
          </a:p>
        </p:txBody>
      </p:sp>
      <p:sp>
        <p:nvSpPr>
          <p:cNvPr id="7" name="六边形 6"/>
          <p:cNvSpPr/>
          <p:nvPr/>
        </p:nvSpPr>
        <p:spPr bwMode="auto">
          <a:xfrm>
            <a:off x="6772993" y="3337699"/>
            <a:ext cx="2141850" cy="1870535"/>
          </a:xfrm>
          <a:prstGeom prst="hexagon">
            <a:avLst/>
          </a:prstGeom>
          <a:solidFill>
            <a:schemeClr val="bg1">
              <a:lumMod val="6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solidFill>
                <a:schemeClr val="bg1"/>
              </a:solidFill>
              <a:latin typeface="微软雅黑" panose="020B0503020204020204" pitchFamily="34" charset="-122"/>
              <a:ea typeface="微软雅黑" panose="020B0503020204020204" pitchFamily="34" charset="-122"/>
            </a:endParaRPr>
          </a:p>
        </p:txBody>
      </p:sp>
      <p:sp>
        <p:nvSpPr>
          <p:cNvPr id="8" name="六边形 7"/>
          <p:cNvSpPr/>
          <p:nvPr/>
        </p:nvSpPr>
        <p:spPr bwMode="auto">
          <a:xfrm>
            <a:off x="3182688" y="3337699"/>
            <a:ext cx="2141850" cy="1870535"/>
          </a:xfrm>
          <a:prstGeom prst="hexagon">
            <a:avLst/>
          </a:prstGeom>
          <a:solidFill>
            <a:schemeClr val="bg1">
              <a:lumMod val="6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427" tIns="38714" rIns="77427" bIns="38714" numCol="1" rtlCol="0" anchor="t" anchorCtr="0" compatLnSpc="1">
            <a:prstTxWarp prst="textNoShape">
              <a:avLst/>
            </a:prstTxWarp>
          </a:bodyPr>
          <a:lstStyle/>
          <a:p>
            <a:pPr defTabSz="774314" fontAlgn="base">
              <a:spcBef>
                <a:spcPct val="0"/>
              </a:spcBef>
              <a:spcAft>
                <a:spcPct val="0"/>
              </a:spcAft>
              <a:buClr>
                <a:srgbClr val="CC9900"/>
              </a:buClr>
              <a:buFont typeface="Wingdings" pitchFamily="2" charset="2"/>
              <a:buChar char="n"/>
            </a:pPr>
            <a:endParaRPr lang="zh-CN" altLang="en-US" sz="1524">
              <a:solidFill>
                <a:schemeClr val="bg1"/>
              </a:solidFill>
              <a:latin typeface="微软雅黑" panose="020B0503020204020204" pitchFamily="34" charset="-122"/>
              <a:ea typeface="微软雅黑" panose="020B0503020204020204" pitchFamily="34" charset="-122"/>
            </a:endParaRPr>
          </a:p>
        </p:txBody>
      </p:sp>
      <p:sp>
        <p:nvSpPr>
          <p:cNvPr id="9" name="TextBox 8">
            <a:hlinkClick r:id="" action="ppaction://noaction"/>
          </p:cNvPr>
          <p:cNvSpPr txBox="1"/>
          <p:nvPr/>
        </p:nvSpPr>
        <p:spPr bwMode="auto">
          <a:xfrm>
            <a:off x="6798627" y="2224295"/>
            <a:ext cx="1961593" cy="1492065"/>
          </a:xfrm>
          <a:prstGeom prst="rect">
            <a:avLst/>
          </a:prstGeom>
          <a:noFill/>
        </p:spPr>
        <p:txBody>
          <a:bodyPr wrap="square" lIns="0" tIns="0" rIns="0" bIns="0">
            <a:noAutofit/>
          </a:bodyPr>
          <a:lstStyle/>
          <a:p>
            <a:pPr algn="ctr">
              <a:lnSpc>
                <a:spcPct val="120000"/>
              </a:lnSpc>
              <a:buClr>
                <a:srgbClr val="CC9900"/>
              </a:buClr>
              <a:defRPr/>
            </a:pPr>
            <a:r>
              <a:rPr lang="zh-CN" altLang="en-US" sz="4065" b="1" kern="0" dirty="0">
                <a:solidFill>
                  <a:schemeClr val="bg1"/>
                </a:solidFill>
                <a:latin typeface="微软雅黑" panose="020B0503020204020204" pitchFamily="34" charset="-122"/>
                <a:ea typeface="微软雅黑" panose="020B0503020204020204" pitchFamily="34" charset="-122"/>
                <a:cs typeface="Arial" pitchFamily="34" charset="0"/>
              </a:rPr>
              <a:t>泛在</a:t>
            </a:r>
            <a:endParaRPr lang="en-US" sz="3726" b="1"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0" name="TextBox 9">
            <a:hlinkClick r:id="" action="ppaction://noaction"/>
          </p:cNvPr>
          <p:cNvSpPr txBox="1"/>
          <p:nvPr/>
        </p:nvSpPr>
        <p:spPr bwMode="auto">
          <a:xfrm>
            <a:off x="6798627" y="5265846"/>
            <a:ext cx="1961593" cy="780557"/>
          </a:xfrm>
          <a:prstGeom prst="rect">
            <a:avLst/>
          </a:prstGeom>
          <a:noFill/>
        </p:spPr>
        <p:txBody>
          <a:bodyPr wrap="square" lIns="0" tIns="0" rIns="0" bIns="0">
            <a:noAutofit/>
          </a:bodyPr>
          <a:lstStyle/>
          <a:p>
            <a:pPr algn="ctr">
              <a:lnSpc>
                <a:spcPct val="120000"/>
              </a:lnSpc>
              <a:buClr>
                <a:srgbClr val="CC9900"/>
              </a:buClr>
              <a:defRPr/>
            </a:pPr>
            <a:r>
              <a:rPr lang="zh-CN" altLang="en-US" sz="4065" b="1" kern="0" dirty="0">
                <a:solidFill>
                  <a:schemeClr val="bg1"/>
                </a:solidFill>
                <a:latin typeface="微软雅黑" panose="020B0503020204020204" pitchFamily="34" charset="-122"/>
                <a:ea typeface="微软雅黑" panose="020B0503020204020204" pitchFamily="34" charset="-122"/>
                <a:cs typeface="Arial" pitchFamily="34" charset="0"/>
              </a:rPr>
              <a:t>实践</a:t>
            </a:r>
            <a:endParaRPr lang="en-US" sz="4065" b="1"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1" name="TextBox 10">
            <a:hlinkClick r:id="" action="ppaction://noaction"/>
          </p:cNvPr>
          <p:cNvSpPr txBox="1"/>
          <p:nvPr/>
        </p:nvSpPr>
        <p:spPr bwMode="auto">
          <a:xfrm>
            <a:off x="3342871" y="2224295"/>
            <a:ext cx="1961593" cy="1492065"/>
          </a:xfrm>
          <a:prstGeom prst="rect">
            <a:avLst/>
          </a:prstGeom>
          <a:noFill/>
        </p:spPr>
        <p:txBody>
          <a:bodyPr wrap="square" lIns="0" tIns="0" rIns="0" bIns="0">
            <a:noAutofit/>
          </a:bodyPr>
          <a:lstStyle/>
          <a:p>
            <a:pPr algn="ctr">
              <a:lnSpc>
                <a:spcPct val="120000"/>
              </a:lnSpc>
              <a:buClr>
                <a:srgbClr val="CC9900"/>
              </a:buClr>
              <a:defRPr/>
            </a:pPr>
            <a:r>
              <a:rPr lang="zh-CN" altLang="en-US" sz="4065" b="1" kern="0" dirty="0">
                <a:solidFill>
                  <a:schemeClr val="bg1"/>
                </a:solidFill>
                <a:latin typeface="微软雅黑" panose="020B0503020204020204" pitchFamily="34" charset="-122"/>
                <a:ea typeface="微软雅黑" panose="020B0503020204020204" pitchFamily="34" charset="-122"/>
                <a:cs typeface="Arial" pitchFamily="34" charset="0"/>
              </a:rPr>
              <a:t>互动</a:t>
            </a:r>
            <a:endParaRPr lang="en-US" sz="3726" b="1"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2" name="TextBox 11">
            <a:hlinkClick r:id="" action="ppaction://noaction"/>
          </p:cNvPr>
          <p:cNvSpPr txBox="1"/>
          <p:nvPr/>
        </p:nvSpPr>
        <p:spPr bwMode="auto">
          <a:xfrm>
            <a:off x="3342871" y="5265847"/>
            <a:ext cx="1961593" cy="780556"/>
          </a:xfrm>
          <a:prstGeom prst="rect">
            <a:avLst/>
          </a:prstGeom>
          <a:noFill/>
        </p:spPr>
        <p:txBody>
          <a:bodyPr wrap="square" lIns="0" tIns="0" rIns="0" bIns="0">
            <a:noAutofit/>
          </a:bodyPr>
          <a:lstStyle/>
          <a:p>
            <a:pPr algn="ctr">
              <a:lnSpc>
                <a:spcPct val="120000"/>
              </a:lnSpc>
              <a:buClr>
                <a:srgbClr val="CC9900"/>
              </a:buClr>
              <a:defRPr/>
            </a:pPr>
            <a:r>
              <a:rPr lang="zh-CN" altLang="en-US" sz="4065" b="1" kern="0" dirty="0">
                <a:solidFill>
                  <a:schemeClr val="bg1"/>
                </a:solidFill>
                <a:latin typeface="微软雅黑" panose="020B0503020204020204" pitchFamily="34" charset="-122"/>
                <a:ea typeface="微软雅黑" panose="020B0503020204020204" pitchFamily="34" charset="-122"/>
                <a:cs typeface="Arial" pitchFamily="34" charset="0"/>
              </a:rPr>
              <a:t>应用</a:t>
            </a:r>
            <a:endParaRPr lang="en-US" sz="4065" b="1"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cxnSp>
        <p:nvCxnSpPr>
          <p:cNvPr id="13" name="直接连接符 12"/>
          <p:cNvCxnSpPr/>
          <p:nvPr/>
        </p:nvCxnSpPr>
        <p:spPr bwMode="auto">
          <a:xfrm flipV="1">
            <a:off x="8458446" y="2362706"/>
            <a:ext cx="0" cy="869015"/>
          </a:xfrm>
          <a:prstGeom prst="line">
            <a:avLst/>
          </a:prstGeom>
          <a:noFill/>
          <a:ln>
            <a:solidFill>
              <a:schemeClr val="tx1">
                <a:lumMod val="50000"/>
                <a:lumOff val="50000"/>
              </a:schemeClr>
            </a:solidFill>
            <a:prstDash val="soli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接连接符 14"/>
          <p:cNvCxnSpPr/>
          <p:nvPr/>
        </p:nvCxnSpPr>
        <p:spPr bwMode="auto">
          <a:xfrm flipV="1">
            <a:off x="3658910" y="2362706"/>
            <a:ext cx="0" cy="869015"/>
          </a:xfrm>
          <a:prstGeom prst="line">
            <a:avLst/>
          </a:prstGeom>
          <a:noFill/>
          <a:ln>
            <a:solidFill>
              <a:schemeClr val="tx1">
                <a:lumMod val="50000"/>
                <a:lumOff val="50000"/>
              </a:schemeClr>
            </a:solidFill>
            <a:prstDash val="soli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连接符 15"/>
          <p:cNvCxnSpPr/>
          <p:nvPr/>
        </p:nvCxnSpPr>
        <p:spPr bwMode="auto">
          <a:xfrm flipV="1">
            <a:off x="3658910" y="5314379"/>
            <a:ext cx="0" cy="869015"/>
          </a:xfrm>
          <a:prstGeom prst="line">
            <a:avLst/>
          </a:prstGeom>
          <a:noFill/>
          <a:ln>
            <a:solidFill>
              <a:schemeClr val="tx1">
                <a:lumMod val="50000"/>
                <a:lumOff val="50000"/>
              </a:schemeClr>
            </a:solidFill>
            <a:prstDash val="soli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11"/>
          <p:cNvSpPr txBox="1">
            <a:spLocks noChangeArrowheads="1"/>
          </p:cNvSpPr>
          <p:nvPr/>
        </p:nvSpPr>
        <p:spPr bwMode="auto">
          <a:xfrm>
            <a:off x="8583326" y="2337615"/>
            <a:ext cx="1959626" cy="279948"/>
          </a:xfrm>
          <a:prstGeom prst="rect">
            <a:avLst/>
          </a:prstGeom>
          <a:noFill/>
          <a:ln w="9525">
            <a:noFill/>
            <a:miter lim="800000"/>
            <a:headEnd/>
            <a:tailEnd/>
          </a:ln>
        </p:spPr>
        <p:txBody>
          <a:bodyPr wrap="square">
            <a:spAutoFit/>
          </a:bodyPr>
          <a:lstStyle/>
          <a:p>
            <a:pPr>
              <a:lnSpc>
                <a:spcPct val="60000"/>
              </a:lnSpc>
              <a:spcBef>
                <a:spcPct val="50000"/>
              </a:spcBef>
            </a:pPr>
            <a:r>
              <a:rPr lang="zh-CN" altLang="en-US" sz="2032" b="1" dirty="0">
                <a:solidFill>
                  <a:schemeClr val="bg1"/>
                </a:solidFill>
                <a:latin typeface="微软雅黑" panose="020B0503020204020204" pitchFamily="34" charset="-122"/>
                <a:ea typeface="微软雅黑" panose="020B0503020204020204" pitchFamily="34" charset="-122"/>
                <a:cs typeface="Arial" pitchFamily="34" charset="0"/>
              </a:rPr>
              <a:t>泛在学习</a:t>
            </a:r>
            <a:endParaRPr lang="en-US" altLang="zh-CN" sz="2032" b="1"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8" name="Text Box 11"/>
          <p:cNvSpPr txBox="1">
            <a:spLocks noChangeArrowheads="1"/>
          </p:cNvSpPr>
          <p:nvPr/>
        </p:nvSpPr>
        <p:spPr bwMode="auto">
          <a:xfrm>
            <a:off x="8585420" y="2591369"/>
            <a:ext cx="2337874" cy="600164"/>
          </a:xfrm>
          <a:prstGeom prst="rect">
            <a:avLst/>
          </a:prstGeom>
          <a:noFill/>
          <a:ln w="9525">
            <a:noFill/>
            <a:miter lim="800000"/>
            <a:headEnd/>
            <a:tailEnd/>
          </a:ln>
        </p:spPr>
        <p:txBody>
          <a:bodyPr wrap="square">
            <a:spAutoFit/>
          </a:bodyPr>
          <a:lstStyle/>
          <a:p>
            <a:pPr>
              <a:spcBef>
                <a:spcPct val="50000"/>
              </a:spcBef>
            </a:pPr>
            <a:r>
              <a:rPr lang="zh-CN" altLang="en-US" sz="1100" dirty="0">
                <a:solidFill>
                  <a:schemeClr val="bg1"/>
                </a:solidFill>
                <a:latin typeface="微软雅黑" panose="020B0503020204020204" pitchFamily="34" charset="-122"/>
                <a:ea typeface="微软雅黑" panose="020B0503020204020204" pitchFamily="34" charset="-122"/>
                <a:cs typeface="Arial" pitchFamily="34" charset="0"/>
              </a:rPr>
              <a:t>良好的校园网络以及校园云支撑学习的接入与优质学习资源的集中，达成随时随地，想学就学。</a:t>
            </a:r>
            <a:endParaRPr lang="en-US" altLang="zh-CN" sz="110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9" name="Text Box 11"/>
          <p:cNvSpPr txBox="1">
            <a:spLocks noChangeArrowheads="1"/>
          </p:cNvSpPr>
          <p:nvPr/>
        </p:nvSpPr>
        <p:spPr bwMode="auto">
          <a:xfrm>
            <a:off x="8583326" y="5267821"/>
            <a:ext cx="1959626" cy="279948"/>
          </a:xfrm>
          <a:prstGeom prst="rect">
            <a:avLst/>
          </a:prstGeom>
          <a:noFill/>
          <a:ln w="9525">
            <a:noFill/>
            <a:miter lim="800000"/>
            <a:headEnd/>
            <a:tailEnd/>
          </a:ln>
        </p:spPr>
        <p:txBody>
          <a:bodyPr wrap="square">
            <a:spAutoFit/>
          </a:bodyPr>
          <a:lstStyle/>
          <a:p>
            <a:pPr>
              <a:lnSpc>
                <a:spcPct val="60000"/>
              </a:lnSpc>
              <a:spcBef>
                <a:spcPct val="50000"/>
              </a:spcBef>
            </a:pPr>
            <a:r>
              <a:rPr lang="zh-CN" altLang="en-US" sz="2032" b="1" dirty="0">
                <a:solidFill>
                  <a:schemeClr val="bg1"/>
                </a:solidFill>
                <a:latin typeface="微软雅黑" panose="020B0503020204020204" pitchFamily="34" charset="-122"/>
                <a:ea typeface="微软雅黑" panose="020B0503020204020204" pitchFamily="34" charset="-122"/>
                <a:cs typeface="Arial" pitchFamily="34" charset="0"/>
              </a:rPr>
              <a:t>实践实习</a:t>
            </a:r>
            <a:endParaRPr lang="en-US" altLang="zh-CN" sz="2032" b="1"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0" name="Text Box 11"/>
          <p:cNvSpPr txBox="1">
            <a:spLocks noChangeArrowheads="1"/>
          </p:cNvSpPr>
          <p:nvPr/>
        </p:nvSpPr>
        <p:spPr bwMode="auto">
          <a:xfrm>
            <a:off x="8585420" y="5521575"/>
            <a:ext cx="2337874" cy="769441"/>
          </a:xfrm>
          <a:prstGeom prst="rect">
            <a:avLst/>
          </a:prstGeom>
          <a:noFill/>
          <a:ln w="9525">
            <a:noFill/>
            <a:miter lim="800000"/>
            <a:headEnd/>
            <a:tailEnd/>
          </a:ln>
        </p:spPr>
        <p:txBody>
          <a:bodyPr wrap="square">
            <a:spAutoFit/>
          </a:bodyPr>
          <a:lstStyle/>
          <a:p>
            <a:pPr>
              <a:spcBef>
                <a:spcPct val="50000"/>
              </a:spcBef>
            </a:pPr>
            <a:r>
              <a:rPr lang="zh-CN" altLang="en-US" sz="1100" dirty="0">
                <a:solidFill>
                  <a:schemeClr val="bg1"/>
                </a:solidFill>
                <a:latin typeface="微软雅黑" panose="020B0503020204020204" pitchFamily="34" charset="-122"/>
                <a:ea typeface="微软雅黑" panose="020B0503020204020204" pitchFamily="34" charset="-122"/>
                <a:cs typeface="Arial" pitchFamily="34" charset="0"/>
              </a:rPr>
              <a:t>华为联合众多合作伙伴为高校适配的相关专业提供实践实习的机会，达成学校教学与工作就业的完美衔接。</a:t>
            </a:r>
            <a:endParaRPr lang="en-US" altLang="zh-CN" sz="110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1" name="Text Box 11"/>
          <p:cNvSpPr txBox="1">
            <a:spLocks noChangeArrowheads="1"/>
          </p:cNvSpPr>
          <p:nvPr/>
        </p:nvSpPr>
        <p:spPr bwMode="auto">
          <a:xfrm>
            <a:off x="1577837" y="2337615"/>
            <a:ext cx="1959626" cy="279948"/>
          </a:xfrm>
          <a:prstGeom prst="rect">
            <a:avLst/>
          </a:prstGeom>
          <a:noFill/>
          <a:ln w="9525">
            <a:noFill/>
            <a:miter lim="800000"/>
            <a:headEnd/>
            <a:tailEnd/>
          </a:ln>
        </p:spPr>
        <p:txBody>
          <a:bodyPr wrap="square">
            <a:spAutoFit/>
          </a:bodyPr>
          <a:lstStyle/>
          <a:p>
            <a:pPr algn="r">
              <a:lnSpc>
                <a:spcPct val="60000"/>
              </a:lnSpc>
              <a:spcBef>
                <a:spcPct val="50000"/>
              </a:spcBef>
            </a:pPr>
            <a:r>
              <a:rPr lang="zh-CN" altLang="en-US" sz="2032" b="1" dirty="0">
                <a:solidFill>
                  <a:schemeClr val="bg1"/>
                </a:solidFill>
                <a:latin typeface="微软雅黑" panose="020B0503020204020204" pitchFamily="34" charset="-122"/>
                <a:ea typeface="微软雅黑" panose="020B0503020204020204" pitchFamily="34" charset="-122"/>
                <a:cs typeface="Arial" pitchFamily="34" charset="0"/>
              </a:rPr>
              <a:t>互动教学</a:t>
            </a:r>
            <a:endParaRPr lang="en-US" altLang="zh-CN" sz="2032" b="1"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2" name="Text Box 11"/>
          <p:cNvSpPr txBox="1">
            <a:spLocks noChangeArrowheads="1"/>
          </p:cNvSpPr>
          <p:nvPr/>
        </p:nvSpPr>
        <p:spPr bwMode="auto">
          <a:xfrm>
            <a:off x="1352567" y="2591369"/>
            <a:ext cx="2337874" cy="600164"/>
          </a:xfrm>
          <a:prstGeom prst="rect">
            <a:avLst/>
          </a:prstGeom>
          <a:noFill/>
          <a:ln w="9525">
            <a:noFill/>
            <a:miter lim="800000"/>
            <a:headEnd/>
            <a:tailEnd/>
          </a:ln>
        </p:spPr>
        <p:txBody>
          <a:bodyPr wrap="square">
            <a:spAutoFit/>
          </a:bodyPr>
          <a:lstStyle/>
          <a:p>
            <a:pPr>
              <a:spcBef>
                <a:spcPct val="50000"/>
              </a:spcBef>
            </a:pPr>
            <a:r>
              <a:rPr lang="zh-CN" altLang="en-US" sz="1100" dirty="0" smtClean="0">
                <a:solidFill>
                  <a:schemeClr val="bg1"/>
                </a:solidFill>
                <a:latin typeface="微软雅黑" panose="020B0503020204020204" pitchFamily="34" charset="-122"/>
                <a:ea typeface="微软雅黑" panose="020B0503020204020204" pitchFamily="34" charset="-122"/>
                <a:cs typeface="Arial" pitchFamily="34" charset="0"/>
              </a:rPr>
              <a:t>在</a:t>
            </a:r>
            <a:r>
              <a:rPr lang="en-US" altLang="zh-CN" sz="1100" dirty="0">
                <a:solidFill>
                  <a:schemeClr val="bg1"/>
                </a:solidFill>
                <a:latin typeface="微软雅黑" panose="020B0503020204020204" pitchFamily="34" charset="-122"/>
                <a:ea typeface="微软雅黑" panose="020B0503020204020204" pitchFamily="34" charset="-122"/>
                <a:cs typeface="Arial" pitchFamily="34" charset="0"/>
              </a:rPr>
              <a:t>ICT</a:t>
            </a:r>
            <a:r>
              <a:rPr lang="zh-CN" altLang="en-US" sz="1100" dirty="0">
                <a:solidFill>
                  <a:schemeClr val="bg1"/>
                </a:solidFill>
                <a:latin typeface="微软雅黑" panose="020B0503020204020204" pitchFamily="34" charset="-122"/>
                <a:ea typeface="微软雅黑" panose="020B0503020204020204" pitchFamily="34" charset="-122"/>
                <a:cs typeface="Arial" pitchFamily="34" charset="0"/>
              </a:rPr>
              <a:t>的支撑下实现课堂的实时互动教学，鼓励谈论，鼓励质疑，激发创造力。</a:t>
            </a:r>
            <a:endParaRPr lang="en-US" altLang="zh-CN" sz="110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3" name="Text Box 11"/>
          <p:cNvSpPr txBox="1">
            <a:spLocks noChangeArrowheads="1"/>
          </p:cNvSpPr>
          <p:nvPr/>
        </p:nvSpPr>
        <p:spPr bwMode="auto">
          <a:xfrm>
            <a:off x="1577837" y="5267821"/>
            <a:ext cx="1959626" cy="279948"/>
          </a:xfrm>
          <a:prstGeom prst="rect">
            <a:avLst/>
          </a:prstGeom>
          <a:noFill/>
          <a:ln w="9525">
            <a:noFill/>
            <a:miter lim="800000"/>
            <a:headEnd/>
            <a:tailEnd/>
          </a:ln>
        </p:spPr>
        <p:txBody>
          <a:bodyPr wrap="square">
            <a:spAutoFit/>
          </a:bodyPr>
          <a:lstStyle/>
          <a:p>
            <a:pPr algn="r">
              <a:lnSpc>
                <a:spcPct val="60000"/>
              </a:lnSpc>
              <a:spcBef>
                <a:spcPct val="50000"/>
              </a:spcBef>
            </a:pPr>
            <a:r>
              <a:rPr lang="zh-CN" altLang="en-US" sz="2032" b="1" dirty="0">
                <a:solidFill>
                  <a:schemeClr val="bg1"/>
                </a:solidFill>
                <a:latin typeface="微软雅黑" panose="020B0503020204020204" pitchFamily="34" charset="-122"/>
                <a:ea typeface="微软雅黑" panose="020B0503020204020204" pitchFamily="34" charset="-122"/>
                <a:cs typeface="Arial" pitchFamily="34" charset="0"/>
              </a:rPr>
              <a:t>应用型课程</a:t>
            </a:r>
            <a:endParaRPr lang="en-US" altLang="zh-CN" sz="2032" b="1"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4" name="Text Box 11"/>
          <p:cNvSpPr txBox="1">
            <a:spLocks noChangeArrowheads="1"/>
          </p:cNvSpPr>
          <p:nvPr/>
        </p:nvSpPr>
        <p:spPr bwMode="auto">
          <a:xfrm>
            <a:off x="1352567" y="5521575"/>
            <a:ext cx="2337874" cy="769441"/>
          </a:xfrm>
          <a:prstGeom prst="rect">
            <a:avLst/>
          </a:prstGeom>
          <a:noFill/>
          <a:ln w="9525">
            <a:noFill/>
            <a:miter lim="800000"/>
            <a:headEnd/>
            <a:tailEnd/>
          </a:ln>
        </p:spPr>
        <p:txBody>
          <a:bodyPr wrap="square">
            <a:spAutoFit/>
          </a:bodyPr>
          <a:lstStyle/>
          <a:p>
            <a:pPr>
              <a:spcBef>
                <a:spcPct val="50000"/>
              </a:spcBef>
            </a:pPr>
            <a:r>
              <a:rPr lang="zh-CN" altLang="en-US" sz="1100" dirty="0">
                <a:solidFill>
                  <a:schemeClr val="bg1"/>
                </a:solidFill>
                <a:latin typeface="微软雅黑" panose="020B0503020204020204" pitchFamily="34" charset="-122"/>
                <a:ea typeface="微软雅黑" panose="020B0503020204020204" pitchFamily="34" charset="-122"/>
                <a:cs typeface="Arial" pitchFamily="34" charset="0"/>
              </a:rPr>
              <a:t>配合国家高等院校本科教学的应用型转变。华为量体裁身为高校教学定制了</a:t>
            </a:r>
            <a:r>
              <a:rPr lang="en-US" altLang="zh-CN" sz="1100" dirty="0">
                <a:solidFill>
                  <a:schemeClr val="bg1"/>
                </a:solidFill>
                <a:latin typeface="微软雅黑" panose="020B0503020204020204" pitchFamily="34" charset="-122"/>
                <a:ea typeface="微软雅黑" panose="020B0503020204020204" pitchFamily="34" charset="-122"/>
                <a:cs typeface="Arial" pitchFamily="34" charset="0"/>
              </a:rPr>
              <a:t>ICT</a:t>
            </a:r>
            <a:r>
              <a:rPr lang="zh-CN" altLang="en-US" sz="1100" dirty="0">
                <a:solidFill>
                  <a:schemeClr val="bg1"/>
                </a:solidFill>
                <a:latin typeface="微软雅黑" panose="020B0503020204020204" pitchFamily="34" charset="-122"/>
                <a:ea typeface="微软雅黑" panose="020B0503020204020204" pitchFamily="34" charset="-122"/>
                <a:cs typeface="Arial" pitchFamily="34" charset="0"/>
              </a:rPr>
              <a:t>应用型课程，助力高校信息化课程实用性的蜕变。</a:t>
            </a:r>
            <a:endParaRPr lang="en-US" altLang="zh-CN" sz="1100" dirty="0">
              <a:solidFill>
                <a:schemeClr val="bg1"/>
              </a:solidFill>
              <a:latin typeface="微软雅黑" panose="020B0503020204020204" pitchFamily="34" charset="-122"/>
              <a:ea typeface="微软雅黑" panose="020B0503020204020204" pitchFamily="34" charset="-122"/>
              <a:cs typeface="Arial" pitchFamily="34" charset="0"/>
            </a:endParaRPr>
          </a:p>
        </p:txBody>
      </p:sp>
      <p:grpSp>
        <p:nvGrpSpPr>
          <p:cNvPr id="73" name="组合 69"/>
          <p:cNvGrpSpPr/>
          <p:nvPr/>
        </p:nvGrpSpPr>
        <p:grpSpPr>
          <a:xfrm>
            <a:off x="7372352" y="3882111"/>
            <a:ext cx="1038988" cy="926690"/>
            <a:chOff x="4110038" y="3451225"/>
            <a:chExt cx="1279526" cy="1174750"/>
          </a:xfrm>
          <a:solidFill>
            <a:schemeClr val="bg1"/>
          </a:solidFill>
        </p:grpSpPr>
        <p:sp>
          <p:nvSpPr>
            <p:cNvPr id="74" name="Freeform 64"/>
            <p:cNvSpPr>
              <a:spLocks noEditPoints="1"/>
            </p:cNvSpPr>
            <p:nvPr/>
          </p:nvSpPr>
          <p:spPr bwMode="auto">
            <a:xfrm>
              <a:off x="4429126" y="3451225"/>
              <a:ext cx="960438" cy="1174750"/>
            </a:xfrm>
            <a:custGeom>
              <a:avLst/>
              <a:gdLst/>
              <a:ahLst/>
              <a:cxnLst>
                <a:cxn ang="0">
                  <a:pos x="9095" y="178"/>
                </a:cxn>
                <a:cxn ang="0">
                  <a:pos x="8934" y="71"/>
                </a:cxn>
                <a:cxn ang="0">
                  <a:pos x="8721" y="71"/>
                </a:cxn>
                <a:cxn ang="0">
                  <a:pos x="3324" y="34"/>
                </a:cxn>
                <a:cxn ang="0">
                  <a:pos x="3160" y="0"/>
                </a:cxn>
                <a:cxn ang="0">
                  <a:pos x="53" y="1018"/>
                </a:cxn>
                <a:cxn ang="0">
                  <a:pos x="0" y="1162"/>
                </a:cxn>
                <a:cxn ang="0">
                  <a:pos x="2663" y="9420"/>
                </a:cxn>
                <a:cxn ang="0">
                  <a:pos x="2663" y="9615"/>
                </a:cxn>
                <a:cxn ang="0">
                  <a:pos x="2144" y="10616"/>
                </a:cxn>
                <a:cxn ang="0">
                  <a:pos x="2054" y="11224"/>
                </a:cxn>
                <a:cxn ang="0">
                  <a:pos x="2554" y="12868"/>
                </a:cxn>
                <a:cxn ang="0">
                  <a:pos x="3056" y="14262"/>
                </a:cxn>
                <a:cxn ang="0">
                  <a:pos x="3305" y="14440"/>
                </a:cxn>
                <a:cxn ang="0">
                  <a:pos x="3627" y="14424"/>
                </a:cxn>
                <a:cxn ang="0">
                  <a:pos x="3860" y="14280"/>
                </a:cxn>
                <a:cxn ang="0">
                  <a:pos x="3984" y="14065"/>
                </a:cxn>
                <a:cxn ang="0">
                  <a:pos x="4020" y="13869"/>
                </a:cxn>
                <a:cxn ang="0">
                  <a:pos x="4164" y="14262"/>
                </a:cxn>
                <a:cxn ang="0">
                  <a:pos x="4502" y="14532"/>
                </a:cxn>
                <a:cxn ang="0">
                  <a:pos x="4966" y="14550"/>
                </a:cxn>
                <a:cxn ang="0">
                  <a:pos x="5218" y="14406"/>
                </a:cxn>
                <a:cxn ang="0">
                  <a:pos x="5380" y="14191"/>
                </a:cxn>
                <a:cxn ang="0">
                  <a:pos x="5449" y="13995"/>
                </a:cxn>
                <a:cxn ang="0">
                  <a:pos x="5485" y="13995"/>
                </a:cxn>
                <a:cxn ang="0">
                  <a:pos x="5700" y="14495"/>
                </a:cxn>
                <a:cxn ang="0">
                  <a:pos x="6093" y="14765"/>
                </a:cxn>
                <a:cxn ang="0">
                  <a:pos x="6611" y="14765"/>
                </a:cxn>
                <a:cxn ang="0">
                  <a:pos x="6897" y="14602"/>
                </a:cxn>
                <a:cxn ang="0">
                  <a:pos x="7095" y="14351"/>
                </a:cxn>
                <a:cxn ang="0">
                  <a:pos x="7183" y="14136"/>
                </a:cxn>
                <a:cxn ang="0">
                  <a:pos x="7236" y="14157"/>
                </a:cxn>
                <a:cxn ang="0">
                  <a:pos x="7524" y="14550"/>
                </a:cxn>
                <a:cxn ang="0">
                  <a:pos x="7987" y="14728"/>
                </a:cxn>
                <a:cxn ang="0">
                  <a:pos x="8506" y="14621"/>
                </a:cxn>
                <a:cxn ang="0">
                  <a:pos x="8845" y="14246"/>
                </a:cxn>
                <a:cxn ang="0">
                  <a:pos x="8953" y="13743"/>
                </a:cxn>
                <a:cxn ang="0">
                  <a:pos x="8452" y="12172"/>
                </a:cxn>
                <a:cxn ang="0">
                  <a:pos x="8506" y="12011"/>
                </a:cxn>
                <a:cxn ang="0">
                  <a:pos x="8791" y="12011"/>
                </a:cxn>
                <a:cxn ang="0">
                  <a:pos x="9382" y="12207"/>
                </a:cxn>
                <a:cxn ang="0">
                  <a:pos x="10078" y="12262"/>
                </a:cxn>
                <a:cxn ang="0">
                  <a:pos x="10543" y="12172"/>
                </a:cxn>
                <a:cxn ang="0">
                  <a:pos x="10866" y="12011"/>
                </a:cxn>
                <a:cxn ang="0">
                  <a:pos x="11151" y="11688"/>
                </a:cxn>
                <a:cxn ang="0">
                  <a:pos x="11329" y="11171"/>
                </a:cxn>
                <a:cxn ang="0">
                  <a:pos x="11313" y="10885"/>
                </a:cxn>
                <a:cxn ang="0">
                  <a:pos x="11115" y="10760"/>
                </a:cxn>
                <a:cxn ang="0">
                  <a:pos x="10470" y="10670"/>
                </a:cxn>
                <a:cxn ang="0">
                  <a:pos x="9863" y="10526"/>
                </a:cxn>
                <a:cxn ang="0">
                  <a:pos x="11971" y="9829"/>
                </a:cxn>
                <a:cxn ang="0">
                  <a:pos x="12081" y="9652"/>
                </a:cxn>
                <a:cxn ang="0">
                  <a:pos x="12081" y="9454"/>
                </a:cxn>
                <a:cxn ang="0">
                  <a:pos x="7631" y="9044"/>
                </a:cxn>
                <a:cxn ang="0">
                  <a:pos x="6182" y="8526"/>
                </a:cxn>
                <a:cxn ang="0">
                  <a:pos x="6040" y="8417"/>
                </a:cxn>
                <a:cxn ang="0">
                  <a:pos x="7380" y="1770"/>
                </a:cxn>
                <a:cxn ang="0">
                  <a:pos x="7524" y="1804"/>
                </a:cxn>
                <a:cxn ang="0">
                  <a:pos x="9863" y="9133"/>
                </a:cxn>
                <a:cxn ang="0">
                  <a:pos x="9758" y="9259"/>
                </a:cxn>
                <a:cxn ang="0">
                  <a:pos x="7969" y="9384"/>
                </a:cxn>
                <a:cxn ang="0">
                  <a:pos x="9183" y="4844"/>
                </a:cxn>
                <a:cxn ang="0">
                  <a:pos x="9382" y="5486"/>
                </a:cxn>
              </a:cxnLst>
              <a:rect l="0" t="0" r="r" b="b"/>
              <a:pathLst>
                <a:path w="12097" h="14799">
                  <a:moveTo>
                    <a:pt x="9167" y="302"/>
                  </a:moveTo>
                  <a:lnTo>
                    <a:pt x="9149" y="232"/>
                  </a:lnTo>
                  <a:lnTo>
                    <a:pt x="9095" y="178"/>
                  </a:lnTo>
                  <a:lnTo>
                    <a:pt x="9059" y="124"/>
                  </a:lnTo>
                  <a:lnTo>
                    <a:pt x="8989" y="90"/>
                  </a:lnTo>
                  <a:lnTo>
                    <a:pt x="8934" y="71"/>
                  </a:lnTo>
                  <a:lnTo>
                    <a:pt x="8863" y="53"/>
                  </a:lnTo>
                  <a:lnTo>
                    <a:pt x="8791" y="53"/>
                  </a:lnTo>
                  <a:lnTo>
                    <a:pt x="8721" y="71"/>
                  </a:lnTo>
                  <a:lnTo>
                    <a:pt x="3843" y="1625"/>
                  </a:lnTo>
                  <a:lnTo>
                    <a:pt x="3342" y="90"/>
                  </a:lnTo>
                  <a:lnTo>
                    <a:pt x="3324" y="34"/>
                  </a:lnTo>
                  <a:lnTo>
                    <a:pt x="3270" y="19"/>
                  </a:lnTo>
                  <a:lnTo>
                    <a:pt x="3216" y="0"/>
                  </a:lnTo>
                  <a:lnTo>
                    <a:pt x="3160" y="0"/>
                  </a:lnTo>
                  <a:lnTo>
                    <a:pt x="2144" y="319"/>
                  </a:lnTo>
                  <a:lnTo>
                    <a:pt x="90" y="980"/>
                  </a:lnTo>
                  <a:lnTo>
                    <a:pt x="53" y="1018"/>
                  </a:lnTo>
                  <a:lnTo>
                    <a:pt x="16" y="1054"/>
                  </a:lnTo>
                  <a:lnTo>
                    <a:pt x="0" y="1106"/>
                  </a:lnTo>
                  <a:lnTo>
                    <a:pt x="0" y="1162"/>
                  </a:lnTo>
                  <a:lnTo>
                    <a:pt x="499" y="2680"/>
                  </a:lnTo>
                  <a:lnTo>
                    <a:pt x="857" y="3843"/>
                  </a:lnTo>
                  <a:lnTo>
                    <a:pt x="2663" y="9420"/>
                  </a:lnTo>
                  <a:lnTo>
                    <a:pt x="2681" y="9490"/>
                  </a:lnTo>
                  <a:lnTo>
                    <a:pt x="2681" y="9544"/>
                  </a:lnTo>
                  <a:lnTo>
                    <a:pt x="2663" y="9615"/>
                  </a:lnTo>
                  <a:lnTo>
                    <a:pt x="2626" y="9670"/>
                  </a:lnTo>
                  <a:lnTo>
                    <a:pt x="2554" y="9795"/>
                  </a:lnTo>
                  <a:lnTo>
                    <a:pt x="2144" y="10616"/>
                  </a:lnTo>
                  <a:lnTo>
                    <a:pt x="2073" y="10813"/>
                  </a:lnTo>
                  <a:lnTo>
                    <a:pt x="2036" y="11028"/>
                  </a:lnTo>
                  <a:lnTo>
                    <a:pt x="2054" y="11224"/>
                  </a:lnTo>
                  <a:lnTo>
                    <a:pt x="2089" y="11420"/>
                  </a:lnTo>
                  <a:lnTo>
                    <a:pt x="2178" y="11672"/>
                  </a:lnTo>
                  <a:lnTo>
                    <a:pt x="2554" y="12868"/>
                  </a:lnTo>
                  <a:lnTo>
                    <a:pt x="2946" y="14084"/>
                  </a:lnTo>
                  <a:lnTo>
                    <a:pt x="2982" y="14173"/>
                  </a:lnTo>
                  <a:lnTo>
                    <a:pt x="3056" y="14262"/>
                  </a:lnTo>
                  <a:lnTo>
                    <a:pt x="3126" y="14334"/>
                  </a:lnTo>
                  <a:lnTo>
                    <a:pt x="3216" y="14388"/>
                  </a:lnTo>
                  <a:lnTo>
                    <a:pt x="3305" y="14440"/>
                  </a:lnTo>
                  <a:lnTo>
                    <a:pt x="3412" y="14460"/>
                  </a:lnTo>
                  <a:lnTo>
                    <a:pt x="3519" y="14460"/>
                  </a:lnTo>
                  <a:lnTo>
                    <a:pt x="3627" y="14424"/>
                  </a:lnTo>
                  <a:lnTo>
                    <a:pt x="3716" y="14388"/>
                  </a:lnTo>
                  <a:lnTo>
                    <a:pt x="3789" y="14351"/>
                  </a:lnTo>
                  <a:lnTo>
                    <a:pt x="3860" y="14280"/>
                  </a:lnTo>
                  <a:lnTo>
                    <a:pt x="3913" y="14209"/>
                  </a:lnTo>
                  <a:lnTo>
                    <a:pt x="3949" y="14136"/>
                  </a:lnTo>
                  <a:lnTo>
                    <a:pt x="3984" y="14065"/>
                  </a:lnTo>
                  <a:lnTo>
                    <a:pt x="4002" y="13976"/>
                  </a:lnTo>
                  <a:lnTo>
                    <a:pt x="4002" y="13887"/>
                  </a:lnTo>
                  <a:lnTo>
                    <a:pt x="4020" y="13869"/>
                  </a:lnTo>
                  <a:lnTo>
                    <a:pt x="4020" y="13887"/>
                  </a:lnTo>
                  <a:lnTo>
                    <a:pt x="4093" y="14102"/>
                  </a:lnTo>
                  <a:lnTo>
                    <a:pt x="4164" y="14262"/>
                  </a:lnTo>
                  <a:lnTo>
                    <a:pt x="4270" y="14388"/>
                  </a:lnTo>
                  <a:lnTo>
                    <a:pt x="4358" y="14460"/>
                  </a:lnTo>
                  <a:lnTo>
                    <a:pt x="4502" y="14532"/>
                  </a:lnTo>
                  <a:lnTo>
                    <a:pt x="4647" y="14584"/>
                  </a:lnTo>
                  <a:lnTo>
                    <a:pt x="4807" y="14584"/>
                  </a:lnTo>
                  <a:lnTo>
                    <a:pt x="4966" y="14550"/>
                  </a:lnTo>
                  <a:lnTo>
                    <a:pt x="5056" y="14514"/>
                  </a:lnTo>
                  <a:lnTo>
                    <a:pt x="5147" y="14477"/>
                  </a:lnTo>
                  <a:lnTo>
                    <a:pt x="5218" y="14406"/>
                  </a:lnTo>
                  <a:lnTo>
                    <a:pt x="5291" y="14351"/>
                  </a:lnTo>
                  <a:lnTo>
                    <a:pt x="5344" y="14262"/>
                  </a:lnTo>
                  <a:lnTo>
                    <a:pt x="5380" y="14191"/>
                  </a:lnTo>
                  <a:lnTo>
                    <a:pt x="5414" y="14102"/>
                  </a:lnTo>
                  <a:lnTo>
                    <a:pt x="5430" y="14013"/>
                  </a:lnTo>
                  <a:lnTo>
                    <a:pt x="5449" y="13995"/>
                  </a:lnTo>
                  <a:lnTo>
                    <a:pt x="5468" y="13976"/>
                  </a:lnTo>
                  <a:lnTo>
                    <a:pt x="5468" y="13995"/>
                  </a:lnTo>
                  <a:lnTo>
                    <a:pt x="5485" y="13995"/>
                  </a:lnTo>
                  <a:lnTo>
                    <a:pt x="5556" y="14226"/>
                  </a:lnTo>
                  <a:lnTo>
                    <a:pt x="5629" y="14370"/>
                  </a:lnTo>
                  <a:lnTo>
                    <a:pt x="5700" y="14495"/>
                  </a:lnTo>
                  <a:lnTo>
                    <a:pt x="5807" y="14602"/>
                  </a:lnTo>
                  <a:lnTo>
                    <a:pt x="5933" y="14691"/>
                  </a:lnTo>
                  <a:lnTo>
                    <a:pt x="6093" y="14765"/>
                  </a:lnTo>
                  <a:lnTo>
                    <a:pt x="6272" y="14799"/>
                  </a:lnTo>
                  <a:lnTo>
                    <a:pt x="6434" y="14799"/>
                  </a:lnTo>
                  <a:lnTo>
                    <a:pt x="6611" y="14765"/>
                  </a:lnTo>
                  <a:lnTo>
                    <a:pt x="6717" y="14728"/>
                  </a:lnTo>
                  <a:lnTo>
                    <a:pt x="6810" y="14676"/>
                  </a:lnTo>
                  <a:lnTo>
                    <a:pt x="6897" y="14602"/>
                  </a:lnTo>
                  <a:lnTo>
                    <a:pt x="6987" y="14532"/>
                  </a:lnTo>
                  <a:lnTo>
                    <a:pt x="7039" y="14440"/>
                  </a:lnTo>
                  <a:lnTo>
                    <a:pt x="7095" y="14351"/>
                  </a:lnTo>
                  <a:lnTo>
                    <a:pt x="7146" y="14262"/>
                  </a:lnTo>
                  <a:lnTo>
                    <a:pt x="7165" y="14157"/>
                  </a:lnTo>
                  <a:lnTo>
                    <a:pt x="7183" y="14136"/>
                  </a:lnTo>
                  <a:lnTo>
                    <a:pt x="7202" y="14136"/>
                  </a:lnTo>
                  <a:lnTo>
                    <a:pt x="7220" y="14136"/>
                  </a:lnTo>
                  <a:lnTo>
                    <a:pt x="7236" y="14157"/>
                  </a:lnTo>
                  <a:lnTo>
                    <a:pt x="7309" y="14298"/>
                  </a:lnTo>
                  <a:lnTo>
                    <a:pt x="7416" y="14440"/>
                  </a:lnTo>
                  <a:lnTo>
                    <a:pt x="7524" y="14550"/>
                  </a:lnTo>
                  <a:lnTo>
                    <a:pt x="7665" y="14639"/>
                  </a:lnTo>
                  <a:lnTo>
                    <a:pt x="7828" y="14691"/>
                  </a:lnTo>
                  <a:lnTo>
                    <a:pt x="7987" y="14728"/>
                  </a:lnTo>
                  <a:lnTo>
                    <a:pt x="8167" y="14728"/>
                  </a:lnTo>
                  <a:lnTo>
                    <a:pt x="8344" y="14691"/>
                  </a:lnTo>
                  <a:lnTo>
                    <a:pt x="8506" y="14621"/>
                  </a:lnTo>
                  <a:lnTo>
                    <a:pt x="8648" y="14514"/>
                  </a:lnTo>
                  <a:lnTo>
                    <a:pt x="8756" y="14388"/>
                  </a:lnTo>
                  <a:lnTo>
                    <a:pt x="8845" y="14246"/>
                  </a:lnTo>
                  <a:lnTo>
                    <a:pt x="8918" y="14102"/>
                  </a:lnTo>
                  <a:lnTo>
                    <a:pt x="8953" y="13921"/>
                  </a:lnTo>
                  <a:lnTo>
                    <a:pt x="8953" y="13743"/>
                  </a:lnTo>
                  <a:lnTo>
                    <a:pt x="8900" y="13584"/>
                  </a:lnTo>
                  <a:lnTo>
                    <a:pt x="8596" y="12618"/>
                  </a:lnTo>
                  <a:lnTo>
                    <a:pt x="8452" y="12172"/>
                  </a:lnTo>
                  <a:lnTo>
                    <a:pt x="8452" y="12118"/>
                  </a:lnTo>
                  <a:lnTo>
                    <a:pt x="8470" y="12065"/>
                  </a:lnTo>
                  <a:lnTo>
                    <a:pt x="8506" y="12011"/>
                  </a:lnTo>
                  <a:lnTo>
                    <a:pt x="8560" y="11993"/>
                  </a:lnTo>
                  <a:lnTo>
                    <a:pt x="8666" y="11993"/>
                  </a:lnTo>
                  <a:lnTo>
                    <a:pt x="8791" y="12011"/>
                  </a:lnTo>
                  <a:lnTo>
                    <a:pt x="9059" y="12099"/>
                  </a:lnTo>
                  <a:lnTo>
                    <a:pt x="9201" y="12172"/>
                  </a:lnTo>
                  <a:lnTo>
                    <a:pt x="9382" y="12207"/>
                  </a:lnTo>
                  <a:lnTo>
                    <a:pt x="9578" y="12242"/>
                  </a:lnTo>
                  <a:lnTo>
                    <a:pt x="9791" y="12281"/>
                  </a:lnTo>
                  <a:lnTo>
                    <a:pt x="10078" y="12262"/>
                  </a:lnTo>
                  <a:lnTo>
                    <a:pt x="10239" y="12242"/>
                  </a:lnTo>
                  <a:lnTo>
                    <a:pt x="10417" y="12207"/>
                  </a:lnTo>
                  <a:lnTo>
                    <a:pt x="10543" y="12172"/>
                  </a:lnTo>
                  <a:lnTo>
                    <a:pt x="10668" y="12118"/>
                  </a:lnTo>
                  <a:lnTo>
                    <a:pt x="10774" y="12065"/>
                  </a:lnTo>
                  <a:lnTo>
                    <a:pt x="10866" y="12011"/>
                  </a:lnTo>
                  <a:lnTo>
                    <a:pt x="10954" y="11939"/>
                  </a:lnTo>
                  <a:lnTo>
                    <a:pt x="11025" y="11850"/>
                  </a:lnTo>
                  <a:lnTo>
                    <a:pt x="11151" y="11688"/>
                  </a:lnTo>
                  <a:lnTo>
                    <a:pt x="11240" y="11509"/>
                  </a:lnTo>
                  <a:lnTo>
                    <a:pt x="11313" y="11331"/>
                  </a:lnTo>
                  <a:lnTo>
                    <a:pt x="11329" y="11171"/>
                  </a:lnTo>
                  <a:lnTo>
                    <a:pt x="11347" y="11028"/>
                  </a:lnTo>
                  <a:lnTo>
                    <a:pt x="11329" y="10939"/>
                  </a:lnTo>
                  <a:lnTo>
                    <a:pt x="11313" y="10885"/>
                  </a:lnTo>
                  <a:lnTo>
                    <a:pt x="11258" y="10831"/>
                  </a:lnTo>
                  <a:lnTo>
                    <a:pt x="11204" y="10796"/>
                  </a:lnTo>
                  <a:lnTo>
                    <a:pt x="11115" y="10760"/>
                  </a:lnTo>
                  <a:lnTo>
                    <a:pt x="10989" y="10741"/>
                  </a:lnTo>
                  <a:lnTo>
                    <a:pt x="10684" y="10706"/>
                  </a:lnTo>
                  <a:lnTo>
                    <a:pt x="10470" y="10670"/>
                  </a:lnTo>
                  <a:lnTo>
                    <a:pt x="10257" y="10635"/>
                  </a:lnTo>
                  <a:lnTo>
                    <a:pt x="10061" y="10581"/>
                  </a:lnTo>
                  <a:lnTo>
                    <a:pt x="9863" y="10526"/>
                  </a:lnTo>
                  <a:lnTo>
                    <a:pt x="11848" y="9903"/>
                  </a:lnTo>
                  <a:lnTo>
                    <a:pt x="11920" y="9866"/>
                  </a:lnTo>
                  <a:lnTo>
                    <a:pt x="11971" y="9829"/>
                  </a:lnTo>
                  <a:lnTo>
                    <a:pt x="12026" y="9777"/>
                  </a:lnTo>
                  <a:lnTo>
                    <a:pt x="12063" y="9724"/>
                  </a:lnTo>
                  <a:lnTo>
                    <a:pt x="12081" y="9652"/>
                  </a:lnTo>
                  <a:lnTo>
                    <a:pt x="12097" y="9598"/>
                  </a:lnTo>
                  <a:lnTo>
                    <a:pt x="12097" y="9526"/>
                  </a:lnTo>
                  <a:lnTo>
                    <a:pt x="12081" y="9454"/>
                  </a:lnTo>
                  <a:lnTo>
                    <a:pt x="9167" y="302"/>
                  </a:lnTo>
                  <a:close/>
                  <a:moveTo>
                    <a:pt x="7739" y="9133"/>
                  </a:moveTo>
                  <a:lnTo>
                    <a:pt x="7631" y="9044"/>
                  </a:lnTo>
                  <a:lnTo>
                    <a:pt x="7524" y="8973"/>
                  </a:lnTo>
                  <a:lnTo>
                    <a:pt x="6843" y="8742"/>
                  </a:lnTo>
                  <a:lnTo>
                    <a:pt x="6182" y="8526"/>
                  </a:lnTo>
                  <a:lnTo>
                    <a:pt x="6130" y="8506"/>
                  </a:lnTo>
                  <a:lnTo>
                    <a:pt x="6075" y="8472"/>
                  </a:lnTo>
                  <a:lnTo>
                    <a:pt x="6040" y="8417"/>
                  </a:lnTo>
                  <a:lnTo>
                    <a:pt x="6005" y="8346"/>
                  </a:lnTo>
                  <a:lnTo>
                    <a:pt x="4216" y="2768"/>
                  </a:lnTo>
                  <a:lnTo>
                    <a:pt x="7380" y="1770"/>
                  </a:lnTo>
                  <a:lnTo>
                    <a:pt x="7434" y="1751"/>
                  </a:lnTo>
                  <a:lnTo>
                    <a:pt x="7488" y="1770"/>
                  </a:lnTo>
                  <a:lnTo>
                    <a:pt x="7524" y="1804"/>
                  </a:lnTo>
                  <a:lnTo>
                    <a:pt x="7558" y="1858"/>
                  </a:lnTo>
                  <a:lnTo>
                    <a:pt x="9846" y="9079"/>
                  </a:lnTo>
                  <a:lnTo>
                    <a:pt x="9863" y="9133"/>
                  </a:lnTo>
                  <a:lnTo>
                    <a:pt x="9846" y="9185"/>
                  </a:lnTo>
                  <a:lnTo>
                    <a:pt x="9812" y="9221"/>
                  </a:lnTo>
                  <a:lnTo>
                    <a:pt x="9758" y="9259"/>
                  </a:lnTo>
                  <a:lnTo>
                    <a:pt x="8344" y="9703"/>
                  </a:lnTo>
                  <a:lnTo>
                    <a:pt x="8148" y="9544"/>
                  </a:lnTo>
                  <a:lnTo>
                    <a:pt x="7969" y="9384"/>
                  </a:lnTo>
                  <a:lnTo>
                    <a:pt x="7739" y="9133"/>
                  </a:lnTo>
                  <a:close/>
                  <a:moveTo>
                    <a:pt x="9382" y="5486"/>
                  </a:moveTo>
                  <a:lnTo>
                    <a:pt x="9183" y="4844"/>
                  </a:lnTo>
                  <a:lnTo>
                    <a:pt x="9828" y="4629"/>
                  </a:lnTo>
                  <a:lnTo>
                    <a:pt x="10043" y="5290"/>
                  </a:lnTo>
                  <a:lnTo>
                    <a:pt x="9382" y="5486"/>
                  </a:lnTo>
                  <a:close/>
                </a:path>
              </a:pathLst>
            </a:custGeom>
            <a:grp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75" name="Freeform 65"/>
            <p:cNvSpPr>
              <a:spLocks/>
            </p:cNvSpPr>
            <p:nvPr/>
          </p:nvSpPr>
          <p:spPr bwMode="auto">
            <a:xfrm>
              <a:off x="4110038" y="3694113"/>
              <a:ext cx="430213" cy="860425"/>
            </a:xfrm>
            <a:custGeom>
              <a:avLst/>
              <a:gdLst/>
              <a:ahLst/>
              <a:cxnLst>
                <a:cxn ang="0">
                  <a:pos x="4113" y="9276"/>
                </a:cxn>
                <a:cxn ang="0">
                  <a:pos x="4057" y="9295"/>
                </a:cxn>
                <a:cxn ang="0">
                  <a:pos x="4005" y="9276"/>
                </a:cxn>
                <a:cxn ang="0">
                  <a:pos x="3949" y="9240"/>
                </a:cxn>
                <a:cxn ang="0">
                  <a:pos x="3933" y="9186"/>
                </a:cxn>
                <a:cxn ang="0">
                  <a:pos x="1628" y="1965"/>
                </a:cxn>
                <a:cxn ang="0">
                  <a:pos x="1628" y="1911"/>
                </a:cxn>
                <a:cxn ang="0">
                  <a:pos x="1646" y="1860"/>
                </a:cxn>
                <a:cxn ang="0">
                  <a:pos x="1681" y="1806"/>
                </a:cxn>
                <a:cxn ang="0">
                  <a:pos x="1717" y="1788"/>
                </a:cxn>
                <a:cxn ang="0">
                  <a:pos x="3735" y="1143"/>
                </a:cxn>
                <a:cxn ang="0">
                  <a:pos x="3360" y="0"/>
                </a:cxn>
                <a:cxn ang="0">
                  <a:pos x="234" y="983"/>
                </a:cxn>
                <a:cxn ang="0">
                  <a:pos x="179" y="1017"/>
                </a:cxn>
                <a:cxn ang="0">
                  <a:pos x="109" y="1054"/>
                </a:cxn>
                <a:cxn ang="0">
                  <a:pos x="74" y="1107"/>
                </a:cxn>
                <a:cxn ang="0">
                  <a:pos x="37" y="1161"/>
                </a:cxn>
                <a:cxn ang="0">
                  <a:pos x="0" y="1232"/>
                </a:cxn>
                <a:cxn ang="0">
                  <a:pos x="0" y="1303"/>
                </a:cxn>
                <a:cxn ang="0">
                  <a:pos x="0" y="1376"/>
                </a:cxn>
                <a:cxn ang="0">
                  <a:pos x="0" y="1447"/>
                </a:cxn>
                <a:cxn ang="0">
                  <a:pos x="2933" y="10600"/>
                </a:cxn>
                <a:cxn ang="0">
                  <a:pos x="2951" y="10653"/>
                </a:cxn>
                <a:cxn ang="0">
                  <a:pos x="2985" y="10723"/>
                </a:cxn>
                <a:cxn ang="0">
                  <a:pos x="3040" y="10760"/>
                </a:cxn>
                <a:cxn ang="0">
                  <a:pos x="3093" y="10795"/>
                </a:cxn>
                <a:cxn ang="0">
                  <a:pos x="3166" y="10831"/>
                </a:cxn>
                <a:cxn ang="0">
                  <a:pos x="3237" y="10849"/>
                </a:cxn>
                <a:cxn ang="0">
                  <a:pos x="3306" y="10831"/>
                </a:cxn>
                <a:cxn ang="0">
                  <a:pos x="3379" y="10831"/>
                </a:cxn>
                <a:cxn ang="0">
                  <a:pos x="5417" y="10170"/>
                </a:cxn>
                <a:cxn ang="0">
                  <a:pos x="5041" y="8991"/>
                </a:cxn>
                <a:cxn ang="0">
                  <a:pos x="4113" y="9276"/>
                </a:cxn>
              </a:cxnLst>
              <a:rect l="0" t="0" r="r" b="b"/>
              <a:pathLst>
                <a:path w="5417" h="10849">
                  <a:moveTo>
                    <a:pt x="4113" y="9276"/>
                  </a:moveTo>
                  <a:lnTo>
                    <a:pt x="4057" y="9295"/>
                  </a:lnTo>
                  <a:lnTo>
                    <a:pt x="4005" y="9276"/>
                  </a:lnTo>
                  <a:lnTo>
                    <a:pt x="3949" y="9240"/>
                  </a:lnTo>
                  <a:lnTo>
                    <a:pt x="3933" y="9186"/>
                  </a:lnTo>
                  <a:lnTo>
                    <a:pt x="1628" y="1965"/>
                  </a:lnTo>
                  <a:lnTo>
                    <a:pt x="1628" y="1911"/>
                  </a:lnTo>
                  <a:lnTo>
                    <a:pt x="1646" y="1860"/>
                  </a:lnTo>
                  <a:lnTo>
                    <a:pt x="1681" y="1806"/>
                  </a:lnTo>
                  <a:lnTo>
                    <a:pt x="1717" y="1788"/>
                  </a:lnTo>
                  <a:lnTo>
                    <a:pt x="3735" y="1143"/>
                  </a:lnTo>
                  <a:lnTo>
                    <a:pt x="3360" y="0"/>
                  </a:lnTo>
                  <a:lnTo>
                    <a:pt x="234" y="983"/>
                  </a:lnTo>
                  <a:lnTo>
                    <a:pt x="179" y="1017"/>
                  </a:lnTo>
                  <a:lnTo>
                    <a:pt x="109" y="1054"/>
                  </a:lnTo>
                  <a:lnTo>
                    <a:pt x="74" y="1107"/>
                  </a:lnTo>
                  <a:lnTo>
                    <a:pt x="37" y="1161"/>
                  </a:lnTo>
                  <a:lnTo>
                    <a:pt x="0" y="1232"/>
                  </a:lnTo>
                  <a:lnTo>
                    <a:pt x="0" y="1303"/>
                  </a:lnTo>
                  <a:lnTo>
                    <a:pt x="0" y="1376"/>
                  </a:lnTo>
                  <a:lnTo>
                    <a:pt x="0" y="1447"/>
                  </a:lnTo>
                  <a:lnTo>
                    <a:pt x="2933" y="10600"/>
                  </a:lnTo>
                  <a:lnTo>
                    <a:pt x="2951" y="10653"/>
                  </a:lnTo>
                  <a:lnTo>
                    <a:pt x="2985" y="10723"/>
                  </a:lnTo>
                  <a:lnTo>
                    <a:pt x="3040" y="10760"/>
                  </a:lnTo>
                  <a:lnTo>
                    <a:pt x="3093" y="10795"/>
                  </a:lnTo>
                  <a:lnTo>
                    <a:pt x="3166" y="10831"/>
                  </a:lnTo>
                  <a:lnTo>
                    <a:pt x="3237" y="10849"/>
                  </a:lnTo>
                  <a:lnTo>
                    <a:pt x="3306" y="10831"/>
                  </a:lnTo>
                  <a:lnTo>
                    <a:pt x="3379" y="10831"/>
                  </a:lnTo>
                  <a:lnTo>
                    <a:pt x="5417" y="10170"/>
                  </a:lnTo>
                  <a:lnTo>
                    <a:pt x="5041" y="8991"/>
                  </a:lnTo>
                  <a:lnTo>
                    <a:pt x="4113" y="9276"/>
                  </a:lnTo>
                  <a:close/>
                </a:path>
              </a:pathLst>
            </a:custGeom>
            <a:grp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grpSp>
      <p:sp>
        <p:nvSpPr>
          <p:cNvPr id="76" name="Freeform 150"/>
          <p:cNvSpPr>
            <a:spLocks noEditPoints="1"/>
          </p:cNvSpPr>
          <p:nvPr/>
        </p:nvSpPr>
        <p:spPr bwMode="auto">
          <a:xfrm>
            <a:off x="5563116" y="2795834"/>
            <a:ext cx="878328" cy="920525"/>
          </a:xfrm>
          <a:custGeom>
            <a:avLst/>
            <a:gdLst/>
            <a:ahLst/>
            <a:cxnLst>
              <a:cxn ang="0">
                <a:pos x="3872" y="13772"/>
              </a:cxn>
              <a:cxn ang="0">
                <a:pos x="3080" y="12012"/>
              </a:cxn>
              <a:cxn ang="0">
                <a:pos x="1496" y="10560"/>
              </a:cxn>
              <a:cxn ang="0">
                <a:pos x="484" y="8888"/>
              </a:cxn>
              <a:cxn ang="0">
                <a:pos x="44" y="7128"/>
              </a:cxn>
              <a:cxn ang="0">
                <a:pos x="88" y="5324"/>
              </a:cxn>
              <a:cxn ang="0">
                <a:pos x="660" y="3608"/>
              </a:cxn>
              <a:cxn ang="0">
                <a:pos x="1628" y="2156"/>
              </a:cxn>
              <a:cxn ang="0">
                <a:pos x="2948" y="1012"/>
              </a:cxn>
              <a:cxn ang="0">
                <a:pos x="4664" y="308"/>
              </a:cxn>
              <a:cxn ang="0">
                <a:pos x="6688" y="0"/>
              </a:cxn>
              <a:cxn ang="0">
                <a:pos x="8800" y="308"/>
              </a:cxn>
              <a:cxn ang="0">
                <a:pos x="10824" y="1188"/>
              </a:cxn>
              <a:cxn ang="0">
                <a:pos x="12672" y="2816"/>
              </a:cxn>
              <a:cxn ang="0">
                <a:pos x="13156" y="4048"/>
              </a:cxn>
              <a:cxn ang="0">
                <a:pos x="12980" y="5852"/>
              </a:cxn>
              <a:cxn ang="0">
                <a:pos x="12936" y="7172"/>
              </a:cxn>
              <a:cxn ang="0">
                <a:pos x="12980" y="10912"/>
              </a:cxn>
              <a:cxn ang="0">
                <a:pos x="12936" y="12848"/>
              </a:cxn>
              <a:cxn ang="0">
                <a:pos x="12144" y="13288"/>
              </a:cxn>
              <a:cxn ang="0">
                <a:pos x="5588" y="9416"/>
              </a:cxn>
              <a:cxn ang="0">
                <a:pos x="3520" y="8051"/>
              </a:cxn>
              <a:cxn ang="0">
                <a:pos x="3432" y="8492"/>
              </a:cxn>
              <a:cxn ang="0">
                <a:pos x="5500" y="9988"/>
              </a:cxn>
              <a:cxn ang="0">
                <a:pos x="5720" y="9636"/>
              </a:cxn>
              <a:cxn ang="0">
                <a:pos x="10692" y="5456"/>
              </a:cxn>
              <a:cxn ang="0">
                <a:pos x="5544" y="2552"/>
              </a:cxn>
              <a:cxn ang="0">
                <a:pos x="5544" y="2552"/>
              </a:cxn>
              <a:cxn ang="0">
                <a:pos x="6512" y="2288"/>
              </a:cxn>
              <a:cxn ang="0">
                <a:pos x="10076" y="2992"/>
              </a:cxn>
              <a:cxn ang="0">
                <a:pos x="8976" y="1892"/>
              </a:cxn>
              <a:cxn ang="0">
                <a:pos x="6028" y="8668"/>
              </a:cxn>
              <a:cxn ang="0">
                <a:pos x="3960" y="7304"/>
              </a:cxn>
              <a:cxn ang="0">
                <a:pos x="3872" y="7744"/>
              </a:cxn>
              <a:cxn ang="0">
                <a:pos x="5940" y="9240"/>
              </a:cxn>
              <a:cxn ang="0">
                <a:pos x="6160" y="8844"/>
              </a:cxn>
              <a:cxn ang="0">
                <a:pos x="7392" y="3256"/>
              </a:cxn>
              <a:cxn ang="0">
                <a:pos x="5764" y="3300"/>
              </a:cxn>
              <a:cxn ang="0">
                <a:pos x="4796" y="4268"/>
              </a:cxn>
              <a:cxn ang="0">
                <a:pos x="4708" y="5588"/>
              </a:cxn>
              <a:cxn ang="0">
                <a:pos x="4576" y="7128"/>
              </a:cxn>
              <a:cxn ang="0">
                <a:pos x="7084" y="7304"/>
              </a:cxn>
              <a:cxn ang="0">
                <a:pos x="8448" y="6556"/>
              </a:cxn>
              <a:cxn ang="0">
                <a:pos x="8932" y="5500"/>
              </a:cxn>
              <a:cxn ang="0">
                <a:pos x="8448" y="4004"/>
              </a:cxn>
              <a:cxn ang="0">
                <a:pos x="3652" y="9108"/>
              </a:cxn>
              <a:cxn ang="0">
                <a:pos x="3872" y="9856"/>
              </a:cxn>
              <a:cxn ang="0">
                <a:pos x="4664" y="9944"/>
              </a:cxn>
            </a:cxnLst>
            <a:rect l="0" t="0" r="r" b="b"/>
            <a:pathLst>
              <a:path w="13596" h="16280">
                <a:moveTo>
                  <a:pt x="3784" y="16280"/>
                </a:moveTo>
                <a:lnTo>
                  <a:pt x="3872" y="15268"/>
                </a:lnTo>
                <a:lnTo>
                  <a:pt x="3872" y="14256"/>
                </a:lnTo>
                <a:lnTo>
                  <a:pt x="3872" y="13772"/>
                </a:lnTo>
                <a:lnTo>
                  <a:pt x="3784" y="13244"/>
                </a:lnTo>
                <a:lnTo>
                  <a:pt x="3696" y="12760"/>
                </a:lnTo>
                <a:lnTo>
                  <a:pt x="3608" y="12320"/>
                </a:lnTo>
                <a:lnTo>
                  <a:pt x="3080" y="12012"/>
                </a:lnTo>
                <a:lnTo>
                  <a:pt x="2640" y="11660"/>
                </a:lnTo>
                <a:lnTo>
                  <a:pt x="2200" y="11307"/>
                </a:lnTo>
                <a:lnTo>
                  <a:pt x="1848" y="10956"/>
                </a:lnTo>
                <a:lnTo>
                  <a:pt x="1496" y="10560"/>
                </a:lnTo>
                <a:lnTo>
                  <a:pt x="1188" y="10164"/>
                </a:lnTo>
                <a:lnTo>
                  <a:pt x="924" y="9768"/>
                </a:lnTo>
                <a:lnTo>
                  <a:pt x="704" y="9328"/>
                </a:lnTo>
                <a:lnTo>
                  <a:pt x="484" y="8888"/>
                </a:lnTo>
                <a:lnTo>
                  <a:pt x="308" y="8448"/>
                </a:lnTo>
                <a:lnTo>
                  <a:pt x="176" y="8008"/>
                </a:lnTo>
                <a:lnTo>
                  <a:pt x="88" y="7568"/>
                </a:lnTo>
                <a:lnTo>
                  <a:pt x="44" y="7128"/>
                </a:lnTo>
                <a:lnTo>
                  <a:pt x="0" y="6644"/>
                </a:lnTo>
                <a:lnTo>
                  <a:pt x="0" y="6204"/>
                </a:lnTo>
                <a:lnTo>
                  <a:pt x="44" y="5764"/>
                </a:lnTo>
                <a:lnTo>
                  <a:pt x="88" y="5324"/>
                </a:lnTo>
                <a:lnTo>
                  <a:pt x="220" y="4884"/>
                </a:lnTo>
                <a:lnTo>
                  <a:pt x="308" y="4444"/>
                </a:lnTo>
                <a:lnTo>
                  <a:pt x="484" y="4048"/>
                </a:lnTo>
                <a:lnTo>
                  <a:pt x="660" y="3608"/>
                </a:lnTo>
                <a:lnTo>
                  <a:pt x="836" y="3212"/>
                </a:lnTo>
                <a:lnTo>
                  <a:pt x="1056" y="2860"/>
                </a:lnTo>
                <a:lnTo>
                  <a:pt x="1320" y="2508"/>
                </a:lnTo>
                <a:lnTo>
                  <a:pt x="1628" y="2156"/>
                </a:lnTo>
                <a:lnTo>
                  <a:pt x="1892" y="1848"/>
                </a:lnTo>
                <a:lnTo>
                  <a:pt x="2244" y="1540"/>
                </a:lnTo>
                <a:lnTo>
                  <a:pt x="2596" y="1276"/>
                </a:lnTo>
                <a:lnTo>
                  <a:pt x="2948" y="1012"/>
                </a:lnTo>
                <a:lnTo>
                  <a:pt x="3344" y="792"/>
                </a:lnTo>
                <a:lnTo>
                  <a:pt x="3740" y="616"/>
                </a:lnTo>
                <a:lnTo>
                  <a:pt x="4180" y="484"/>
                </a:lnTo>
                <a:lnTo>
                  <a:pt x="4664" y="308"/>
                </a:lnTo>
                <a:lnTo>
                  <a:pt x="5148" y="176"/>
                </a:lnTo>
                <a:lnTo>
                  <a:pt x="5632" y="88"/>
                </a:lnTo>
                <a:lnTo>
                  <a:pt x="6160" y="44"/>
                </a:lnTo>
                <a:lnTo>
                  <a:pt x="6688" y="0"/>
                </a:lnTo>
                <a:lnTo>
                  <a:pt x="7216" y="44"/>
                </a:lnTo>
                <a:lnTo>
                  <a:pt x="7744" y="88"/>
                </a:lnTo>
                <a:lnTo>
                  <a:pt x="8272" y="176"/>
                </a:lnTo>
                <a:lnTo>
                  <a:pt x="8800" y="308"/>
                </a:lnTo>
                <a:lnTo>
                  <a:pt x="9328" y="484"/>
                </a:lnTo>
                <a:lnTo>
                  <a:pt x="9856" y="660"/>
                </a:lnTo>
                <a:lnTo>
                  <a:pt x="10340" y="924"/>
                </a:lnTo>
                <a:lnTo>
                  <a:pt x="10824" y="1188"/>
                </a:lnTo>
                <a:lnTo>
                  <a:pt x="11308" y="1496"/>
                </a:lnTo>
                <a:lnTo>
                  <a:pt x="11748" y="1848"/>
                </a:lnTo>
                <a:lnTo>
                  <a:pt x="12188" y="2244"/>
                </a:lnTo>
                <a:lnTo>
                  <a:pt x="12672" y="2816"/>
                </a:lnTo>
                <a:lnTo>
                  <a:pt x="12980" y="3256"/>
                </a:lnTo>
                <a:lnTo>
                  <a:pt x="13112" y="3608"/>
                </a:lnTo>
                <a:lnTo>
                  <a:pt x="13200" y="3872"/>
                </a:lnTo>
                <a:lnTo>
                  <a:pt x="13156" y="4048"/>
                </a:lnTo>
                <a:lnTo>
                  <a:pt x="13112" y="4180"/>
                </a:lnTo>
                <a:lnTo>
                  <a:pt x="12980" y="4268"/>
                </a:lnTo>
                <a:lnTo>
                  <a:pt x="12672" y="4444"/>
                </a:lnTo>
                <a:lnTo>
                  <a:pt x="12980" y="5852"/>
                </a:lnTo>
                <a:lnTo>
                  <a:pt x="13112" y="6468"/>
                </a:lnTo>
                <a:lnTo>
                  <a:pt x="13156" y="6776"/>
                </a:lnTo>
                <a:lnTo>
                  <a:pt x="13068" y="6996"/>
                </a:lnTo>
                <a:lnTo>
                  <a:pt x="12936" y="7172"/>
                </a:lnTo>
                <a:lnTo>
                  <a:pt x="12804" y="7304"/>
                </a:lnTo>
                <a:lnTo>
                  <a:pt x="13596" y="9988"/>
                </a:lnTo>
                <a:lnTo>
                  <a:pt x="12892" y="10252"/>
                </a:lnTo>
                <a:lnTo>
                  <a:pt x="12980" y="10912"/>
                </a:lnTo>
                <a:lnTo>
                  <a:pt x="13068" y="11484"/>
                </a:lnTo>
                <a:lnTo>
                  <a:pt x="13068" y="12056"/>
                </a:lnTo>
                <a:lnTo>
                  <a:pt x="13024" y="12672"/>
                </a:lnTo>
                <a:lnTo>
                  <a:pt x="12936" y="12848"/>
                </a:lnTo>
                <a:lnTo>
                  <a:pt x="12760" y="13024"/>
                </a:lnTo>
                <a:lnTo>
                  <a:pt x="12452" y="13200"/>
                </a:lnTo>
                <a:lnTo>
                  <a:pt x="12320" y="13244"/>
                </a:lnTo>
                <a:lnTo>
                  <a:pt x="12144" y="13288"/>
                </a:lnTo>
                <a:lnTo>
                  <a:pt x="9768" y="13420"/>
                </a:lnTo>
                <a:lnTo>
                  <a:pt x="9944" y="16280"/>
                </a:lnTo>
                <a:lnTo>
                  <a:pt x="3784" y="16280"/>
                </a:lnTo>
                <a:close/>
                <a:moveTo>
                  <a:pt x="5588" y="9416"/>
                </a:moveTo>
                <a:lnTo>
                  <a:pt x="3828" y="8096"/>
                </a:lnTo>
                <a:lnTo>
                  <a:pt x="3696" y="8008"/>
                </a:lnTo>
                <a:lnTo>
                  <a:pt x="3608" y="8008"/>
                </a:lnTo>
                <a:lnTo>
                  <a:pt x="3520" y="8051"/>
                </a:lnTo>
                <a:lnTo>
                  <a:pt x="3432" y="8140"/>
                </a:lnTo>
                <a:lnTo>
                  <a:pt x="3388" y="8272"/>
                </a:lnTo>
                <a:lnTo>
                  <a:pt x="3388" y="8404"/>
                </a:lnTo>
                <a:lnTo>
                  <a:pt x="3432" y="8492"/>
                </a:lnTo>
                <a:lnTo>
                  <a:pt x="3520" y="8624"/>
                </a:lnTo>
                <a:lnTo>
                  <a:pt x="5280" y="9944"/>
                </a:lnTo>
                <a:lnTo>
                  <a:pt x="5368" y="9988"/>
                </a:lnTo>
                <a:lnTo>
                  <a:pt x="5500" y="9988"/>
                </a:lnTo>
                <a:lnTo>
                  <a:pt x="5588" y="9944"/>
                </a:lnTo>
                <a:lnTo>
                  <a:pt x="5676" y="9856"/>
                </a:lnTo>
                <a:lnTo>
                  <a:pt x="5720" y="9768"/>
                </a:lnTo>
                <a:lnTo>
                  <a:pt x="5720" y="9636"/>
                </a:lnTo>
                <a:lnTo>
                  <a:pt x="5676" y="9504"/>
                </a:lnTo>
                <a:lnTo>
                  <a:pt x="5588" y="9416"/>
                </a:lnTo>
                <a:close/>
                <a:moveTo>
                  <a:pt x="9592" y="5456"/>
                </a:moveTo>
                <a:lnTo>
                  <a:pt x="10692" y="5456"/>
                </a:lnTo>
                <a:lnTo>
                  <a:pt x="10692" y="4972"/>
                </a:lnTo>
                <a:lnTo>
                  <a:pt x="9592" y="4972"/>
                </a:lnTo>
                <a:lnTo>
                  <a:pt x="9592" y="5456"/>
                </a:lnTo>
                <a:close/>
                <a:moveTo>
                  <a:pt x="5544" y="2552"/>
                </a:moveTo>
                <a:lnTo>
                  <a:pt x="4972" y="1584"/>
                </a:lnTo>
                <a:lnTo>
                  <a:pt x="4532" y="1848"/>
                </a:lnTo>
                <a:lnTo>
                  <a:pt x="5104" y="2816"/>
                </a:lnTo>
                <a:lnTo>
                  <a:pt x="5544" y="2552"/>
                </a:lnTo>
                <a:close/>
                <a:moveTo>
                  <a:pt x="6996" y="2288"/>
                </a:moveTo>
                <a:lnTo>
                  <a:pt x="6996" y="1188"/>
                </a:lnTo>
                <a:lnTo>
                  <a:pt x="6512" y="1188"/>
                </a:lnTo>
                <a:lnTo>
                  <a:pt x="6512" y="2288"/>
                </a:lnTo>
                <a:lnTo>
                  <a:pt x="6996" y="2288"/>
                </a:lnTo>
                <a:close/>
                <a:moveTo>
                  <a:pt x="9372" y="4004"/>
                </a:moveTo>
                <a:lnTo>
                  <a:pt x="10296" y="3432"/>
                </a:lnTo>
                <a:lnTo>
                  <a:pt x="10076" y="2992"/>
                </a:lnTo>
                <a:lnTo>
                  <a:pt x="9108" y="3564"/>
                </a:lnTo>
                <a:lnTo>
                  <a:pt x="9372" y="4004"/>
                </a:lnTo>
                <a:close/>
                <a:moveTo>
                  <a:pt x="8404" y="2816"/>
                </a:moveTo>
                <a:lnTo>
                  <a:pt x="8976" y="1892"/>
                </a:lnTo>
                <a:lnTo>
                  <a:pt x="8536" y="1628"/>
                </a:lnTo>
                <a:lnTo>
                  <a:pt x="7964" y="2596"/>
                </a:lnTo>
                <a:lnTo>
                  <a:pt x="8404" y="2816"/>
                </a:lnTo>
                <a:close/>
                <a:moveTo>
                  <a:pt x="6028" y="8668"/>
                </a:moveTo>
                <a:lnTo>
                  <a:pt x="4268" y="7304"/>
                </a:lnTo>
                <a:lnTo>
                  <a:pt x="4136" y="7260"/>
                </a:lnTo>
                <a:lnTo>
                  <a:pt x="4048" y="7260"/>
                </a:lnTo>
                <a:lnTo>
                  <a:pt x="3960" y="7304"/>
                </a:lnTo>
                <a:lnTo>
                  <a:pt x="3872" y="7392"/>
                </a:lnTo>
                <a:lnTo>
                  <a:pt x="3828" y="7524"/>
                </a:lnTo>
                <a:lnTo>
                  <a:pt x="3828" y="7656"/>
                </a:lnTo>
                <a:lnTo>
                  <a:pt x="3872" y="7744"/>
                </a:lnTo>
                <a:lnTo>
                  <a:pt x="3960" y="7832"/>
                </a:lnTo>
                <a:lnTo>
                  <a:pt x="5720" y="9196"/>
                </a:lnTo>
                <a:lnTo>
                  <a:pt x="5808" y="9240"/>
                </a:lnTo>
                <a:lnTo>
                  <a:pt x="5940" y="9240"/>
                </a:lnTo>
                <a:lnTo>
                  <a:pt x="6028" y="9196"/>
                </a:lnTo>
                <a:lnTo>
                  <a:pt x="6116" y="9108"/>
                </a:lnTo>
                <a:lnTo>
                  <a:pt x="6160" y="8976"/>
                </a:lnTo>
                <a:lnTo>
                  <a:pt x="6160" y="8844"/>
                </a:lnTo>
                <a:lnTo>
                  <a:pt x="6116" y="8756"/>
                </a:lnTo>
                <a:lnTo>
                  <a:pt x="6028" y="8668"/>
                </a:lnTo>
                <a:close/>
                <a:moveTo>
                  <a:pt x="7788" y="3432"/>
                </a:moveTo>
                <a:lnTo>
                  <a:pt x="7392" y="3256"/>
                </a:lnTo>
                <a:lnTo>
                  <a:pt x="6952" y="3124"/>
                </a:lnTo>
                <a:lnTo>
                  <a:pt x="6556" y="3124"/>
                </a:lnTo>
                <a:lnTo>
                  <a:pt x="6160" y="3168"/>
                </a:lnTo>
                <a:lnTo>
                  <a:pt x="5764" y="3300"/>
                </a:lnTo>
                <a:lnTo>
                  <a:pt x="5456" y="3476"/>
                </a:lnTo>
                <a:lnTo>
                  <a:pt x="5148" y="3740"/>
                </a:lnTo>
                <a:lnTo>
                  <a:pt x="4928" y="4048"/>
                </a:lnTo>
                <a:lnTo>
                  <a:pt x="4796" y="4268"/>
                </a:lnTo>
                <a:lnTo>
                  <a:pt x="4752" y="4444"/>
                </a:lnTo>
                <a:lnTo>
                  <a:pt x="4708" y="4795"/>
                </a:lnTo>
                <a:lnTo>
                  <a:pt x="4664" y="5192"/>
                </a:lnTo>
                <a:lnTo>
                  <a:pt x="4708" y="5588"/>
                </a:lnTo>
                <a:lnTo>
                  <a:pt x="4752" y="5940"/>
                </a:lnTo>
                <a:lnTo>
                  <a:pt x="4752" y="6336"/>
                </a:lnTo>
                <a:lnTo>
                  <a:pt x="4708" y="6732"/>
                </a:lnTo>
                <a:lnTo>
                  <a:pt x="4576" y="7128"/>
                </a:lnTo>
                <a:lnTo>
                  <a:pt x="6204" y="8051"/>
                </a:lnTo>
                <a:lnTo>
                  <a:pt x="6468" y="7744"/>
                </a:lnTo>
                <a:lnTo>
                  <a:pt x="6776" y="7524"/>
                </a:lnTo>
                <a:lnTo>
                  <a:pt x="7084" y="7304"/>
                </a:lnTo>
                <a:lnTo>
                  <a:pt x="7436" y="7172"/>
                </a:lnTo>
                <a:lnTo>
                  <a:pt x="7788" y="6996"/>
                </a:lnTo>
                <a:lnTo>
                  <a:pt x="8140" y="6820"/>
                </a:lnTo>
                <a:lnTo>
                  <a:pt x="8448" y="6556"/>
                </a:lnTo>
                <a:lnTo>
                  <a:pt x="8580" y="6423"/>
                </a:lnTo>
                <a:lnTo>
                  <a:pt x="8668" y="6248"/>
                </a:lnTo>
                <a:lnTo>
                  <a:pt x="8844" y="5852"/>
                </a:lnTo>
                <a:lnTo>
                  <a:pt x="8932" y="5500"/>
                </a:lnTo>
                <a:lnTo>
                  <a:pt x="8888" y="5104"/>
                </a:lnTo>
                <a:lnTo>
                  <a:pt x="8844" y="4708"/>
                </a:lnTo>
                <a:lnTo>
                  <a:pt x="8668" y="4312"/>
                </a:lnTo>
                <a:lnTo>
                  <a:pt x="8448" y="4004"/>
                </a:lnTo>
                <a:lnTo>
                  <a:pt x="8140" y="3696"/>
                </a:lnTo>
                <a:lnTo>
                  <a:pt x="7788" y="3432"/>
                </a:lnTo>
                <a:close/>
                <a:moveTo>
                  <a:pt x="3696" y="8976"/>
                </a:moveTo>
                <a:lnTo>
                  <a:pt x="3652" y="9108"/>
                </a:lnTo>
                <a:lnTo>
                  <a:pt x="3652" y="9240"/>
                </a:lnTo>
                <a:lnTo>
                  <a:pt x="3652" y="9504"/>
                </a:lnTo>
                <a:lnTo>
                  <a:pt x="3784" y="9724"/>
                </a:lnTo>
                <a:lnTo>
                  <a:pt x="3872" y="9856"/>
                </a:lnTo>
                <a:lnTo>
                  <a:pt x="4004" y="9944"/>
                </a:lnTo>
                <a:lnTo>
                  <a:pt x="4224" y="10032"/>
                </a:lnTo>
                <a:lnTo>
                  <a:pt x="4444" y="10032"/>
                </a:lnTo>
                <a:lnTo>
                  <a:pt x="4664" y="9944"/>
                </a:lnTo>
                <a:lnTo>
                  <a:pt x="4840" y="9856"/>
                </a:lnTo>
                <a:lnTo>
                  <a:pt x="3696" y="8976"/>
                </a:lnTo>
                <a:close/>
              </a:path>
            </a:pathLst>
          </a:custGeom>
          <a:solidFill>
            <a:schemeClr val="bg1"/>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78" name="Freeform 143"/>
          <p:cNvSpPr>
            <a:spLocks noEditPoints="1"/>
          </p:cNvSpPr>
          <p:nvPr/>
        </p:nvSpPr>
        <p:spPr bwMode="auto">
          <a:xfrm>
            <a:off x="3753397" y="3754767"/>
            <a:ext cx="1002793" cy="926172"/>
          </a:xfrm>
          <a:custGeom>
            <a:avLst/>
            <a:gdLst/>
            <a:ahLst/>
            <a:cxnLst>
              <a:cxn ang="0">
                <a:pos x="3256" y="3251"/>
              </a:cxn>
              <a:cxn ang="0">
                <a:pos x="2068" y="3339"/>
              </a:cxn>
              <a:cxn ang="0">
                <a:pos x="1540" y="3778"/>
              </a:cxn>
              <a:cxn ang="0">
                <a:pos x="1320" y="4437"/>
              </a:cxn>
              <a:cxn ang="0">
                <a:pos x="1364" y="11643"/>
              </a:cxn>
              <a:cxn ang="0">
                <a:pos x="1672" y="12126"/>
              </a:cxn>
              <a:cxn ang="0">
                <a:pos x="2200" y="12390"/>
              </a:cxn>
              <a:cxn ang="0">
                <a:pos x="16412" y="15158"/>
              </a:cxn>
              <a:cxn ang="0">
                <a:pos x="14300" y="12346"/>
              </a:cxn>
              <a:cxn ang="0">
                <a:pos x="14784" y="11995"/>
              </a:cxn>
              <a:cxn ang="0">
                <a:pos x="15004" y="11468"/>
              </a:cxn>
              <a:cxn ang="0">
                <a:pos x="15004" y="4218"/>
              </a:cxn>
              <a:cxn ang="0">
                <a:pos x="14696" y="3602"/>
              </a:cxn>
              <a:cxn ang="0">
                <a:pos x="14080" y="3251"/>
              </a:cxn>
              <a:cxn ang="0">
                <a:pos x="13112" y="4525"/>
              </a:cxn>
              <a:cxn ang="0">
                <a:pos x="2464" y="11424"/>
              </a:cxn>
              <a:cxn ang="0">
                <a:pos x="9328" y="791"/>
              </a:cxn>
              <a:cxn ang="0">
                <a:pos x="9900" y="1098"/>
              </a:cxn>
              <a:cxn ang="0">
                <a:pos x="6204" y="1977"/>
              </a:cxn>
              <a:cxn ang="0">
                <a:pos x="5852" y="2328"/>
              </a:cxn>
              <a:cxn ang="0">
                <a:pos x="5368" y="8129"/>
              </a:cxn>
              <a:cxn ang="0">
                <a:pos x="11660" y="3999"/>
              </a:cxn>
              <a:cxn ang="0">
                <a:pos x="8580" y="4394"/>
              </a:cxn>
              <a:cxn ang="0">
                <a:pos x="12012" y="2944"/>
              </a:cxn>
              <a:cxn ang="0">
                <a:pos x="12364" y="3471"/>
              </a:cxn>
              <a:cxn ang="0">
                <a:pos x="12188" y="9534"/>
              </a:cxn>
              <a:cxn ang="0">
                <a:pos x="7832" y="10282"/>
              </a:cxn>
              <a:cxn ang="0">
                <a:pos x="7260" y="3163"/>
              </a:cxn>
              <a:cxn ang="0">
                <a:pos x="7436" y="3471"/>
              </a:cxn>
              <a:cxn ang="0">
                <a:pos x="7436" y="10237"/>
              </a:cxn>
              <a:cxn ang="0">
                <a:pos x="7260" y="10325"/>
              </a:cxn>
              <a:cxn ang="0">
                <a:pos x="6424" y="9710"/>
              </a:cxn>
              <a:cxn ang="0">
                <a:pos x="6380" y="2900"/>
              </a:cxn>
              <a:cxn ang="0">
                <a:pos x="6468" y="2680"/>
              </a:cxn>
              <a:cxn ang="0">
                <a:pos x="7480" y="2856"/>
              </a:cxn>
              <a:cxn ang="0">
                <a:pos x="11220" y="2285"/>
              </a:cxn>
              <a:cxn ang="0">
                <a:pos x="10735" y="2153"/>
              </a:cxn>
              <a:cxn ang="0">
                <a:pos x="4841" y="1011"/>
              </a:cxn>
              <a:cxn ang="0">
                <a:pos x="5016" y="1318"/>
              </a:cxn>
              <a:cxn ang="0">
                <a:pos x="5016" y="8129"/>
              </a:cxn>
              <a:cxn ang="0">
                <a:pos x="4841" y="8173"/>
              </a:cxn>
              <a:cxn ang="0">
                <a:pos x="3960" y="7557"/>
              </a:cxn>
              <a:cxn ang="0">
                <a:pos x="3916" y="747"/>
              </a:cxn>
              <a:cxn ang="0">
                <a:pos x="4048" y="572"/>
              </a:cxn>
              <a:cxn ang="0">
                <a:pos x="5016" y="747"/>
              </a:cxn>
              <a:cxn ang="0">
                <a:pos x="8756" y="132"/>
              </a:cxn>
              <a:cxn ang="0">
                <a:pos x="8272" y="0"/>
              </a:cxn>
              <a:cxn ang="0">
                <a:pos x="9064" y="13268"/>
              </a:cxn>
              <a:cxn ang="0">
                <a:pos x="7304" y="13268"/>
              </a:cxn>
            </a:cxnLst>
            <a:rect l="0" t="0" r="r" b="b"/>
            <a:pathLst>
              <a:path w="16412" h="15158">
                <a:moveTo>
                  <a:pt x="2464" y="4525"/>
                </a:moveTo>
                <a:lnTo>
                  <a:pt x="3256" y="4525"/>
                </a:lnTo>
                <a:lnTo>
                  <a:pt x="3256" y="3251"/>
                </a:lnTo>
                <a:lnTo>
                  <a:pt x="2508" y="3251"/>
                </a:lnTo>
                <a:lnTo>
                  <a:pt x="2288" y="3251"/>
                </a:lnTo>
                <a:lnTo>
                  <a:pt x="2068" y="3339"/>
                </a:lnTo>
                <a:lnTo>
                  <a:pt x="1848" y="3427"/>
                </a:lnTo>
                <a:lnTo>
                  <a:pt x="1672" y="3602"/>
                </a:lnTo>
                <a:lnTo>
                  <a:pt x="1540" y="3778"/>
                </a:lnTo>
                <a:lnTo>
                  <a:pt x="1408" y="3955"/>
                </a:lnTo>
                <a:lnTo>
                  <a:pt x="1320" y="4218"/>
                </a:lnTo>
                <a:lnTo>
                  <a:pt x="1320" y="4437"/>
                </a:lnTo>
                <a:lnTo>
                  <a:pt x="1320" y="11247"/>
                </a:lnTo>
                <a:lnTo>
                  <a:pt x="1320" y="11424"/>
                </a:lnTo>
                <a:lnTo>
                  <a:pt x="1364" y="11643"/>
                </a:lnTo>
                <a:lnTo>
                  <a:pt x="1452" y="11819"/>
                </a:lnTo>
                <a:lnTo>
                  <a:pt x="1584" y="11951"/>
                </a:lnTo>
                <a:lnTo>
                  <a:pt x="1672" y="12126"/>
                </a:lnTo>
                <a:lnTo>
                  <a:pt x="1848" y="12214"/>
                </a:lnTo>
                <a:lnTo>
                  <a:pt x="2024" y="12346"/>
                </a:lnTo>
                <a:lnTo>
                  <a:pt x="2200" y="12390"/>
                </a:lnTo>
                <a:lnTo>
                  <a:pt x="0" y="14103"/>
                </a:lnTo>
                <a:lnTo>
                  <a:pt x="0" y="15158"/>
                </a:lnTo>
                <a:lnTo>
                  <a:pt x="16412" y="15158"/>
                </a:lnTo>
                <a:lnTo>
                  <a:pt x="16412" y="14103"/>
                </a:lnTo>
                <a:lnTo>
                  <a:pt x="14080" y="12433"/>
                </a:lnTo>
                <a:lnTo>
                  <a:pt x="14300" y="12346"/>
                </a:lnTo>
                <a:lnTo>
                  <a:pt x="14476" y="12258"/>
                </a:lnTo>
                <a:lnTo>
                  <a:pt x="14608" y="12126"/>
                </a:lnTo>
                <a:lnTo>
                  <a:pt x="14784" y="11995"/>
                </a:lnTo>
                <a:lnTo>
                  <a:pt x="14872" y="11819"/>
                </a:lnTo>
                <a:lnTo>
                  <a:pt x="14960" y="11643"/>
                </a:lnTo>
                <a:lnTo>
                  <a:pt x="15004" y="11468"/>
                </a:lnTo>
                <a:lnTo>
                  <a:pt x="15048" y="11247"/>
                </a:lnTo>
                <a:lnTo>
                  <a:pt x="15048" y="4437"/>
                </a:lnTo>
                <a:lnTo>
                  <a:pt x="15004" y="4218"/>
                </a:lnTo>
                <a:lnTo>
                  <a:pt x="14960" y="3955"/>
                </a:lnTo>
                <a:lnTo>
                  <a:pt x="14828" y="3778"/>
                </a:lnTo>
                <a:lnTo>
                  <a:pt x="14696" y="3602"/>
                </a:lnTo>
                <a:lnTo>
                  <a:pt x="14519" y="3427"/>
                </a:lnTo>
                <a:lnTo>
                  <a:pt x="14300" y="3339"/>
                </a:lnTo>
                <a:lnTo>
                  <a:pt x="14080" y="3251"/>
                </a:lnTo>
                <a:lnTo>
                  <a:pt x="13816" y="3251"/>
                </a:lnTo>
                <a:lnTo>
                  <a:pt x="13112" y="3251"/>
                </a:lnTo>
                <a:lnTo>
                  <a:pt x="13112" y="4525"/>
                </a:lnTo>
                <a:lnTo>
                  <a:pt x="13860" y="4525"/>
                </a:lnTo>
                <a:lnTo>
                  <a:pt x="13860" y="11424"/>
                </a:lnTo>
                <a:lnTo>
                  <a:pt x="2464" y="11424"/>
                </a:lnTo>
                <a:lnTo>
                  <a:pt x="2464" y="4525"/>
                </a:lnTo>
                <a:close/>
                <a:moveTo>
                  <a:pt x="5368" y="1318"/>
                </a:moveTo>
                <a:lnTo>
                  <a:pt x="9328" y="791"/>
                </a:lnTo>
                <a:lnTo>
                  <a:pt x="9548" y="835"/>
                </a:lnTo>
                <a:lnTo>
                  <a:pt x="9768" y="923"/>
                </a:lnTo>
                <a:lnTo>
                  <a:pt x="9900" y="1098"/>
                </a:lnTo>
                <a:lnTo>
                  <a:pt x="9944" y="1318"/>
                </a:lnTo>
                <a:lnTo>
                  <a:pt x="9944" y="1493"/>
                </a:lnTo>
                <a:lnTo>
                  <a:pt x="6204" y="1977"/>
                </a:lnTo>
                <a:lnTo>
                  <a:pt x="6028" y="2021"/>
                </a:lnTo>
                <a:lnTo>
                  <a:pt x="5896" y="2153"/>
                </a:lnTo>
                <a:lnTo>
                  <a:pt x="5852" y="2328"/>
                </a:lnTo>
                <a:lnTo>
                  <a:pt x="5808" y="2548"/>
                </a:lnTo>
                <a:lnTo>
                  <a:pt x="5808" y="8040"/>
                </a:lnTo>
                <a:lnTo>
                  <a:pt x="5368" y="8129"/>
                </a:lnTo>
                <a:lnTo>
                  <a:pt x="5368" y="1318"/>
                </a:lnTo>
                <a:close/>
                <a:moveTo>
                  <a:pt x="8580" y="4394"/>
                </a:moveTo>
                <a:lnTo>
                  <a:pt x="11660" y="3999"/>
                </a:lnTo>
                <a:lnTo>
                  <a:pt x="11660" y="5360"/>
                </a:lnTo>
                <a:lnTo>
                  <a:pt x="8580" y="5755"/>
                </a:lnTo>
                <a:lnTo>
                  <a:pt x="8580" y="4394"/>
                </a:lnTo>
                <a:close/>
                <a:moveTo>
                  <a:pt x="7832" y="3471"/>
                </a:moveTo>
                <a:lnTo>
                  <a:pt x="11748" y="2944"/>
                </a:lnTo>
                <a:lnTo>
                  <a:pt x="12012" y="2944"/>
                </a:lnTo>
                <a:lnTo>
                  <a:pt x="12188" y="3076"/>
                </a:lnTo>
                <a:lnTo>
                  <a:pt x="12320" y="3251"/>
                </a:lnTo>
                <a:lnTo>
                  <a:pt x="12364" y="3471"/>
                </a:lnTo>
                <a:lnTo>
                  <a:pt x="12364" y="9094"/>
                </a:lnTo>
                <a:lnTo>
                  <a:pt x="12320" y="9315"/>
                </a:lnTo>
                <a:lnTo>
                  <a:pt x="12188" y="9534"/>
                </a:lnTo>
                <a:lnTo>
                  <a:pt x="12012" y="9666"/>
                </a:lnTo>
                <a:lnTo>
                  <a:pt x="11748" y="9754"/>
                </a:lnTo>
                <a:lnTo>
                  <a:pt x="7832" y="10282"/>
                </a:lnTo>
                <a:lnTo>
                  <a:pt x="7832" y="3471"/>
                </a:lnTo>
                <a:close/>
                <a:moveTo>
                  <a:pt x="6556" y="2725"/>
                </a:moveTo>
                <a:lnTo>
                  <a:pt x="7260" y="3163"/>
                </a:lnTo>
                <a:lnTo>
                  <a:pt x="7348" y="3251"/>
                </a:lnTo>
                <a:lnTo>
                  <a:pt x="7392" y="3339"/>
                </a:lnTo>
                <a:lnTo>
                  <a:pt x="7436" y="3471"/>
                </a:lnTo>
                <a:lnTo>
                  <a:pt x="7480" y="3602"/>
                </a:lnTo>
                <a:lnTo>
                  <a:pt x="7480" y="10149"/>
                </a:lnTo>
                <a:lnTo>
                  <a:pt x="7436" y="10237"/>
                </a:lnTo>
                <a:lnTo>
                  <a:pt x="7392" y="10325"/>
                </a:lnTo>
                <a:lnTo>
                  <a:pt x="7348" y="10369"/>
                </a:lnTo>
                <a:lnTo>
                  <a:pt x="7260" y="10325"/>
                </a:lnTo>
                <a:lnTo>
                  <a:pt x="6556" y="9886"/>
                </a:lnTo>
                <a:lnTo>
                  <a:pt x="6468" y="9798"/>
                </a:lnTo>
                <a:lnTo>
                  <a:pt x="6424" y="9710"/>
                </a:lnTo>
                <a:lnTo>
                  <a:pt x="6380" y="9578"/>
                </a:lnTo>
                <a:lnTo>
                  <a:pt x="6380" y="9447"/>
                </a:lnTo>
                <a:lnTo>
                  <a:pt x="6380" y="2900"/>
                </a:lnTo>
                <a:lnTo>
                  <a:pt x="6380" y="2812"/>
                </a:lnTo>
                <a:lnTo>
                  <a:pt x="6424" y="2725"/>
                </a:lnTo>
                <a:lnTo>
                  <a:pt x="6468" y="2680"/>
                </a:lnTo>
                <a:lnTo>
                  <a:pt x="6556" y="2725"/>
                </a:lnTo>
                <a:close/>
                <a:moveTo>
                  <a:pt x="7040" y="2592"/>
                </a:moveTo>
                <a:lnTo>
                  <a:pt x="7480" y="2856"/>
                </a:lnTo>
                <a:lnTo>
                  <a:pt x="7524" y="2900"/>
                </a:lnTo>
                <a:lnTo>
                  <a:pt x="11308" y="2416"/>
                </a:lnTo>
                <a:lnTo>
                  <a:pt x="11220" y="2285"/>
                </a:lnTo>
                <a:lnTo>
                  <a:pt x="11088" y="2197"/>
                </a:lnTo>
                <a:lnTo>
                  <a:pt x="10912" y="2153"/>
                </a:lnTo>
                <a:lnTo>
                  <a:pt x="10735" y="2153"/>
                </a:lnTo>
                <a:lnTo>
                  <a:pt x="7040" y="2592"/>
                </a:lnTo>
                <a:close/>
                <a:moveTo>
                  <a:pt x="4092" y="572"/>
                </a:moveTo>
                <a:lnTo>
                  <a:pt x="4841" y="1011"/>
                </a:lnTo>
                <a:lnTo>
                  <a:pt x="4884" y="1098"/>
                </a:lnTo>
                <a:lnTo>
                  <a:pt x="4972" y="1186"/>
                </a:lnTo>
                <a:lnTo>
                  <a:pt x="5016" y="1318"/>
                </a:lnTo>
                <a:lnTo>
                  <a:pt x="5016" y="1450"/>
                </a:lnTo>
                <a:lnTo>
                  <a:pt x="5016" y="7996"/>
                </a:lnTo>
                <a:lnTo>
                  <a:pt x="5016" y="8129"/>
                </a:lnTo>
                <a:lnTo>
                  <a:pt x="4972" y="8173"/>
                </a:lnTo>
                <a:lnTo>
                  <a:pt x="4884" y="8217"/>
                </a:lnTo>
                <a:lnTo>
                  <a:pt x="4841" y="8173"/>
                </a:lnTo>
                <a:lnTo>
                  <a:pt x="4092" y="7733"/>
                </a:lnTo>
                <a:lnTo>
                  <a:pt x="4048" y="7645"/>
                </a:lnTo>
                <a:lnTo>
                  <a:pt x="3960" y="7557"/>
                </a:lnTo>
                <a:lnTo>
                  <a:pt x="3916" y="7425"/>
                </a:lnTo>
                <a:lnTo>
                  <a:pt x="3916" y="7294"/>
                </a:lnTo>
                <a:lnTo>
                  <a:pt x="3916" y="747"/>
                </a:lnTo>
                <a:lnTo>
                  <a:pt x="3916" y="659"/>
                </a:lnTo>
                <a:lnTo>
                  <a:pt x="3960" y="572"/>
                </a:lnTo>
                <a:lnTo>
                  <a:pt x="4048" y="572"/>
                </a:lnTo>
                <a:lnTo>
                  <a:pt x="4092" y="572"/>
                </a:lnTo>
                <a:close/>
                <a:moveTo>
                  <a:pt x="4620" y="483"/>
                </a:moveTo>
                <a:lnTo>
                  <a:pt x="5016" y="747"/>
                </a:lnTo>
                <a:lnTo>
                  <a:pt x="5104" y="791"/>
                </a:lnTo>
                <a:lnTo>
                  <a:pt x="8888" y="307"/>
                </a:lnTo>
                <a:lnTo>
                  <a:pt x="8756" y="132"/>
                </a:lnTo>
                <a:lnTo>
                  <a:pt x="8625" y="44"/>
                </a:lnTo>
                <a:lnTo>
                  <a:pt x="8492" y="0"/>
                </a:lnTo>
                <a:lnTo>
                  <a:pt x="8272" y="0"/>
                </a:lnTo>
                <a:lnTo>
                  <a:pt x="4620" y="483"/>
                </a:lnTo>
                <a:close/>
                <a:moveTo>
                  <a:pt x="7304" y="13268"/>
                </a:moveTo>
                <a:lnTo>
                  <a:pt x="9064" y="13268"/>
                </a:lnTo>
                <a:lnTo>
                  <a:pt x="9636" y="14279"/>
                </a:lnTo>
                <a:lnTo>
                  <a:pt x="6776" y="14279"/>
                </a:lnTo>
                <a:lnTo>
                  <a:pt x="7304" y="13268"/>
                </a:lnTo>
                <a:close/>
              </a:path>
            </a:pathLst>
          </a:custGeom>
          <a:solidFill>
            <a:schemeClr val="bg1"/>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
        <p:nvSpPr>
          <p:cNvPr id="79" name="Freeform 6"/>
          <p:cNvSpPr>
            <a:spLocks noEditPoints="1"/>
          </p:cNvSpPr>
          <p:nvPr/>
        </p:nvSpPr>
        <p:spPr bwMode="auto">
          <a:xfrm>
            <a:off x="5583641" y="4690817"/>
            <a:ext cx="930700" cy="1011266"/>
          </a:xfrm>
          <a:custGeom>
            <a:avLst/>
            <a:gdLst/>
            <a:ahLst/>
            <a:cxnLst>
              <a:cxn ang="0">
                <a:pos x="3266" y="12328"/>
              </a:cxn>
              <a:cxn ang="0">
                <a:pos x="460" y="16376"/>
              </a:cxn>
              <a:cxn ang="0">
                <a:pos x="3404" y="2346"/>
              </a:cxn>
              <a:cxn ang="0">
                <a:pos x="6394" y="4094"/>
              </a:cxn>
              <a:cxn ang="0">
                <a:pos x="7774" y="4509"/>
              </a:cxn>
              <a:cxn ang="0">
                <a:pos x="5336" y="4048"/>
              </a:cxn>
              <a:cxn ang="0">
                <a:pos x="6348" y="7360"/>
              </a:cxn>
              <a:cxn ang="0">
                <a:pos x="5796" y="9798"/>
              </a:cxn>
              <a:cxn ang="0">
                <a:pos x="4140" y="6808"/>
              </a:cxn>
              <a:cxn ang="0">
                <a:pos x="3634" y="7820"/>
              </a:cxn>
              <a:cxn ang="0">
                <a:pos x="1104" y="8832"/>
              </a:cxn>
              <a:cxn ang="0">
                <a:pos x="2668" y="7820"/>
              </a:cxn>
              <a:cxn ang="0">
                <a:pos x="3312" y="3588"/>
              </a:cxn>
              <a:cxn ang="0">
                <a:pos x="1702" y="4830"/>
              </a:cxn>
              <a:cxn ang="0">
                <a:pos x="1978" y="4830"/>
              </a:cxn>
              <a:cxn ang="0">
                <a:pos x="1978" y="5337"/>
              </a:cxn>
              <a:cxn ang="0">
                <a:pos x="2806" y="6946"/>
              </a:cxn>
              <a:cxn ang="0">
                <a:pos x="0" y="5337"/>
              </a:cxn>
              <a:cxn ang="0">
                <a:pos x="874" y="4968"/>
              </a:cxn>
              <a:cxn ang="0">
                <a:pos x="1012" y="4830"/>
              </a:cxn>
              <a:cxn ang="0">
                <a:pos x="1564" y="3542"/>
              </a:cxn>
              <a:cxn ang="0">
                <a:pos x="1702" y="5152"/>
              </a:cxn>
              <a:cxn ang="0">
                <a:pos x="1150" y="5337"/>
              </a:cxn>
              <a:cxn ang="0">
                <a:pos x="1702" y="5152"/>
              </a:cxn>
              <a:cxn ang="0">
                <a:pos x="4922" y="46"/>
              </a:cxn>
              <a:cxn ang="0">
                <a:pos x="5290" y="184"/>
              </a:cxn>
              <a:cxn ang="0">
                <a:pos x="5566" y="460"/>
              </a:cxn>
              <a:cxn ang="0">
                <a:pos x="5750" y="828"/>
              </a:cxn>
              <a:cxn ang="0">
                <a:pos x="5750" y="1243"/>
              </a:cxn>
              <a:cxn ang="0">
                <a:pos x="5566" y="1610"/>
              </a:cxn>
              <a:cxn ang="0">
                <a:pos x="5290" y="1886"/>
              </a:cxn>
              <a:cxn ang="0">
                <a:pos x="4922" y="2070"/>
              </a:cxn>
              <a:cxn ang="0">
                <a:pos x="4508" y="2070"/>
              </a:cxn>
              <a:cxn ang="0">
                <a:pos x="4140" y="1886"/>
              </a:cxn>
              <a:cxn ang="0">
                <a:pos x="3864" y="1610"/>
              </a:cxn>
              <a:cxn ang="0">
                <a:pos x="3725" y="1243"/>
              </a:cxn>
              <a:cxn ang="0">
                <a:pos x="3725" y="828"/>
              </a:cxn>
              <a:cxn ang="0">
                <a:pos x="3864" y="460"/>
              </a:cxn>
              <a:cxn ang="0">
                <a:pos x="4140" y="184"/>
              </a:cxn>
              <a:cxn ang="0">
                <a:pos x="4508" y="46"/>
              </a:cxn>
              <a:cxn ang="0">
                <a:pos x="12098" y="7038"/>
              </a:cxn>
              <a:cxn ang="0">
                <a:pos x="14904" y="16376"/>
              </a:cxn>
              <a:cxn ang="0">
                <a:pos x="12098" y="7038"/>
              </a:cxn>
              <a:cxn ang="0">
                <a:pos x="10994" y="8740"/>
              </a:cxn>
              <a:cxn ang="0">
                <a:pos x="8188" y="16376"/>
              </a:cxn>
              <a:cxn ang="0">
                <a:pos x="4278" y="10442"/>
              </a:cxn>
              <a:cxn ang="0">
                <a:pos x="7084" y="16376"/>
              </a:cxn>
              <a:cxn ang="0">
                <a:pos x="4278" y="10442"/>
              </a:cxn>
            </a:cxnLst>
            <a:rect l="0" t="0" r="r" b="b"/>
            <a:pathLst>
              <a:path w="14904" h="16376">
                <a:moveTo>
                  <a:pt x="460" y="12328"/>
                </a:moveTo>
                <a:lnTo>
                  <a:pt x="3266" y="12328"/>
                </a:lnTo>
                <a:lnTo>
                  <a:pt x="3266" y="16376"/>
                </a:lnTo>
                <a:lnTo>
                  <a:pt x="460" y="16376"/>
                </a:lnTo>
                <a:lnTo>
                  <a:pt x="460" y="12328"/>
                </a:lnTo>
                <a:close/>
                <a:moveTo>
                  <a:pt x="3404" y="2346"/>
                </a:moveTo>
                <a:lnTo>
                  <a:pt x="5888" y="2346"/>
                </a:lnTo>
                <a:lnTo>
                  <a:pt x="6394" y="4094"/>
                </a:lnTo>
                <a:lnTo>
                  <a:pt x="7728" y="4140"/>
                </a:lnTo>
                <a:lnTo>
                  <a:pt x="7774" y="4509"/>
                </a:lnTo>
                <a:lnTo>
                  <a:pt x="5888" y="4784"/>
                </a:lnTo>
                <a:lnTo>
                  <a:pt x="5336" y="4048"/>
                </a:lnTo>
                <a:lnTo>
                  <a:pt x="5014" y="5704"/>
                </a:lnTo>
                <a:lnTo>
                  <a:pt x="6348" y="7360"/>
                </a:lnTo>
                <a:lnTo>
                  <a:pt x="6394" y="9798"/>
                </a:lnTo>
                <a:lnTo>
                  <a:pt x="5796" y="9798"/>
                </a:lnTo>
                <a:lnTo>
                  <a:pt x="5290" y="7682"/>
                </a:lnTo>
                <a:lnTo>
                  <a:pt x="4140" y="6808"/>
                </a:lnTo>
                <a:lnTo>
                  <a:pt x="3910" y="7268"/>
                </a:lnTo>
                <a:lnTo>
                  <a:pt x="3634" y="7820"/>
                </a:lnTo>
                <a:lnTo>
                  <a:pt x="3404" y="8464"/>
                </a:lnTo>
                <a:lnTo>
                  <a:pt x="1104" y="8832"/>
                </a:lnTo>
                <a:lnTo>
                  <a:pt x="1012" y="8464"/>
                </a:lnTo>
                <a:lnTo>
                  <a:pt x="2668" y="7820"/>
                </a:lnTo>
                <a:lnTo>
                  <a:pt x="3036" y="5474"/>
                </a:lnTo>
                <a:lnTo>
                  <a:pt x="3312" y="3588"/>
                </a:lnTo>
                <a:lnTo>
                  <a:pt x="2346" y="3910"/>
                </a:lnTo>
                <a:lnTo>
                  <a:pt x="1702" y="4830"/>
                </a:lnTo>
                <a:lnTo>
                  <a:pt x="1840" y="4830"/>
                </a:lnTo>
                <a:lnTo>
                  <a:pt x="1978" y="4830"/>
                </a:lnTo>
                <a:lnTo>
                  <a:pt x="1978" y="4968"/>
                </a:lnTo>
                <a:lnTo>
                  <a:pt x="1978" y="5337"/>
                </a:lnTo>
                <a:lnTo>
                  <a:pt x="2806" y="5337"/>
                </a:lnTo>
                <a:lnTo>
                  <a:pt x="2806" y="6946"/>
                </a:lnTo>
                <a:lnTo>
                  <a:pt x="0" y="6946"/>
                </a:lnTo>
                <a:lnTo>
                  <a:pt x="0" y="5337"/>
                </a:lnTo>
                <a:lnTo>
                  <a:pt x="874" y="5337"/>
                </a:lnTo>
                <a:lnTo>
                  <a:pt x="874" y="4968"/>
                </a:lnTo>
                <a:lnTo>
                  <a:pt x="874" y="4830"/>
                </a:lnTo>
                <a:lnTo>
                  <a:pt x="1012" y="4830"/>
                </a:lnTo>
                <a:lnTo>
                  <a:pt x="1196" y="4830"/>
                </a:lnTo>
                <a:lnTo>
                  <a:pt x="1564" y="3542"/>
                </a:lnTo>
                <a:lnTo>
                  <a:pt x="3404" y="2346"/>
                </a:lnTo>
                <a:close/>
                <a:moveTo>
                  <a:pt x="1702" y="5152"/>
                </a:moveTo>
                <a:lnTo>
                  <a:pt x="1150" y="5152"/>
                </a:lnTo>
                <a:lnTo>
                  <a:pt x="1150" y="5337"/>
                </a:lnTo>
                <a:lnTo>
                  <a:pt x="1702" y="5337"/>
                </a:lnTo>
                <a:lnTo>
                  <a:pt x="1702" y="5152"/>
                </a:lnTo>
                <a:close/>
                <a:moveTo>
                  <a:pt x="4738" y="0"/>
                </a:moveTo>
                <a:lnTo>
                  <a:pt x="4922" y="46"/>
                </a:lnTo>
                <a:lnTo>
                  <a:pt x="5152" y="92"/>
                </a:lnTo>
                <a:lnTo>
                  <a:pt x="5290" y="184"/>
                </a:lnTo>
                <a:lnTo>
                  <a:pt x="5474" y="322"/>
                </a:lnTo>
                <a:lnTo>
                  <a:pt x="5566" y="460"/>
                </a:lnTo>
                <a:lnTo>
                  <a:pt x="5658" y="644"/>
                </a:lnTo>
                <a:lnTo>
                  <a:pt x="5750" y="828"/>
                </a:lnTo>
                <a:lnTo>
                  <a:pt x="5750" y="1058"/>
                </a:lnTo>
                <a:lnTo>
                  <a:pt x="5750" y="1243"/>
                </a:lnTo>
                <a:lnTo>
                  <a:pt x="5658" y="1426"/>
                </a:lnTo>
                <a:lnTo>
                  <a:pt x="5566" y="1610"/>
                </a:lnTo>
                <a:lnTo>
                  <a:pt x="5474" y="1794"/>
                </a:lnTo>
                <a:lnTo>
                  <a:pt x="5290" y="1886"/>
                </a:lnTo>
                <a:lnTo>
                  <a:pt x="5152" y="1978"/>
                </a:lnTo>
                <a:lnTo>
                  <a:pt x="4922" y="2070"/>
                </a:lnTo>
                <a:lnTo>
                  <a:pt x="4738" y="2070"/>
                </a:lnTo>
                <a:lnTo>
                  <a:pt x="4508" y="2070"/>
                </a:lnTo>
                <a:lnTo>
                  <a:pt x="4324" y="1978"/>
                </a:lnTo>
                <a:lnTo>
                  <a:pt x="4140" y="1886"/>
                </a:lnTo>
                <a:lnTo>
                  <a:pt x="4002" y="1794"/>
                </a:lnTo>
                <a:lnTo>
                  <a:pt x="3864" y="1610"/>
                </a:lnTo>
                <a:lnTo>
                  <a:pt x="3772" y="1426"/>
                </a:lnTo>
                <a:lnTo>
                  <a:pt x="3725" y="1243"/>
                </a:lnTo>
                <a:lnTo>
                  <a:pt x="3680" y="1058"/>
                </a:lnTo>
                <a:lnTo>
                  <a:pt x="3725" y="828"/>
                </a:lnTo>
                <a:lnTo>
                  <a:pt x="3772" y="644"/>
                </a:lnTo>
                <a:lnTo>
                  <a:pt x="3864" y="460"/>
                </a:lnTo>
                <a:lnTo>
                  <a:pt x="4002" y="322"/>
                </a:lnTo>
                <a:lnTo>
                  <a:pt x="4140" y="184"/>
                </a:lnTo>
                <a:lnTo>
                  <a:pt x="4324" y="92"/>
                </a:lnTo>
                <a:lnTo>
                  <a:pt x="4508" y="46"/>
                </a:lnTo>
                <a:lnTo>
                  <a:pt x="4738" y="0"/>
                </a:lnTo>
                <a:close/>
                <a:moveTo>
                  <a:pt x="12098" y="7038"/>
                </a:moveTo>
                <a:lnTo>
                  <a:pt x="14904" y="7038"/>
                </a:lnTo>
                <a:lnTo>
                  <a:pt x="14904" y="16376"/>
                </a:lnTo>
                <a:lnTo>
                  <a:pt x="12098" y="16376"/>
                </a:lnTo>
                <a:lnTo>
                  <a:pt x="12098" y="7038"/>
                </a:lnTo>
                <a:close/>
                <a:moveTo>
                  <a:pt x="8188" y="8740"/>
                </a:moveTo>
                <a:lnTo>
                  <a:pt x="10994" y="8740"/>
                </a:lnTo>
                <a:lnTo>
                  <a:pt x="10994" y="16376"/>
                </a:lnTo>
                <a:lnTo>
                  <a:pt x="8188" y="16376"/>
                </a:lnTo>
                <a:lnTo>
                  <a:pt x="8188" y="8740"/>
                </a:lnTo>
                <a:close/>
                <a:moveTo>
                  <a:pt x="4278" y="10442"/>
                </a:moveTo>
                <a:lnTo>
                  <a:pt x="7084" y="10442"/>
                </a:lnTo>
                <a:lnTo>
                  <a:pt x="7084" y="16376"/>
                </a:lnTo>
                <a:lnTo>
                  <a:pt x="4278" y="16376"/>
                </a:lnTo>
                <a:lnTo>
                  <a:pt x="4278" y="10442"/>
                </a:lnTo>
                <a:close/>
              </a:path>
            </a:pathLst>
          </a:custGeom>
          <a:solidFill>
            <a:schemeClr val="bg1"/>
          </a:solidFill>
          <a:ln w="9525">
            <a:noFill/>
            <a:round/>
            <a:headEnd/>
            <a:tailEnd/>
          </a:ln>
        </p:spPr>
        <p:txBody>
          <a:bodyPr vert="horz" wrap="square" lIns="77427" tIns="38714" rIns="77427" bIns="38714" numCol="1" anchor="t" anchorCtr="0" compatLnSpc="1">
            <a:prstTxWarp prst="textNoShape">
              <a:avLst/>
            </a:prstTxWarp>
          </a:bodyPr>
          <a:lstStyle/>
          <a:p>
            <a:endParaRPr lang="zh-CN" altLang="en-US" sz="2032">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6246175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1938" y="1144211"/>
            <a:ext cx="9858697" cy="4636243"/>
            <a:chOff x="96691" y="615230"/>
            <a:chExt cx="12188302" cy="5832970"/>
          </a:xfrm>
        </p:grpSpPr>
        <p:grpSp>
          <p:nvGrpSpPr>
            <p:cNvPr id="87" name="组合 86"/>
            <p:cNvGrpSpPr/>
            <p:nvPr/>
          </p:nvGrpSpPr>
          <p:grpSpPr>
            <a:xfrm>
              <a:off x="2011105" y="2602393"/>
              <a:ext cx="8082022" cy="140692"/>
              <a:chOff x="1657801" y="4250078"/>
              <a:chExt cx="5135685" cy="218039"/>
            </a:xfrm>
          </p:grpSpPr>
          <p:cxnSp>
            <p:nvCxnSpPr>
              <p:cNvPr id="88" name="直接连接符 87"/>
              <p:cNvCxnSpPr/>
              <p:nvPr/>
            </p:nvCxnSpPr>
            <p:spPr bwMode="auto">
              <a:xfrm>
                <a:off x="1657801" y="4250080"/>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接连接符 88"/>
              <p:cNvCxnSpPr/>
              <p:nvPr/>
            </p:nvCxnSpPr>
            <p:spPr bwMode="auto">
              <a:xfrm>
                <a:off x="6792660" y="4250080"/>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直接连接符 89"/>
              <p:cNvCxnSpPr/>
              <p:nvPr/>
            </p:nvCxnSpPr>
            <p:spPr bwMode="auto">
              <a:xfrm>
                <a:off x="4224697" y="4250078"/>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69" name="矩形 668"/>
            <p:cNvSpPr/>
            <p:nvPr/>
          </p:nvSpPr>
          <p:spPr>
            <a:xfrm>
              <a:off x="98611" y="615230"/>
              <a:ext cx="11883859" cy="2001961"/>
            </a:xfrm>
            <a:prstGeom prst="rect">
              <a:avLst/>
            </a:prstGeom>
            <a:gradFill flip="none" rotWithShape="1">
              <a:gsLst>
                <a:gs pos="0">
                  <a:schemeClr val="accent1">
                    <a:lumMod val="5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FFFF00"/>
                  </a:solidFill>
                </a:ln>
                <a:latin typeface="微软雅黑" panose="020B0503020204020204" pitchFamily="34" charset="-122"/>
                <a:ea typeface="微软雅黑" panose="020B0503020204020204" pitchFamily="34" charset="-122"/>
              </a:endParaRPr>
            </a:p>
          </p:txBody>
        </p:sp>
        <p:grpSp>
          <p:nvGrpSpPr>
            <p:cNvPr id="580" name="组合 579"/>
            <p:cNvGrpSpPr/>
            <p:nvPr/>
          </p:nvGrpSpPr>
          <p:grpSpPr>
            <a:xfrm>
              <a:off x="1672302" y="3572504"/>
              <a:ext cx="9177812" cy="292912"/>
              <a:chOff x="1302856" y="4468115"/>
              <a:chExt cx="5838566" cy="117988"/>
            </a:xfrm>
          </p:grpSpPr>
          <p:grpSp>
            <p:nvGrpSpPr>
              <p:cNvPr id="581" name="组合 580"/>
              <p:cNvGrpSpPr/>
              <p:nvPr/>
            </p:nvGrpSpPr>
            <p:grpSpPr>
              <a:xfrm>
                <a:off x="1305718" y="4468115"/>
                <a:ext cx="5835704" cy="0"/>
                <a:chOff x="1305718" y="4468115"/>
                <a:chExt cx="5835704" cy="0"/>
              </a:xfrm>
            </p:grpSpPr>
            <p:cxnSp>
              <p:nvCxnSpPr>
                <p:cNvPr id="585" name="直接连接符 584"/>
                <p:cNvCxnSpPr/>
                <p:nvPr/>
              </p:nvCxnSpPr>
              <p:spPr bwMode="auto">
                <a:xfrm>
                  <a:off x="4224697" y="4468115"/>
                  <a:ext cx="2916725" cy="0"/>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6" name="直接连接符 585"/>
                <p:cNvCxnSpPr/>
                <p:nvPr/>
              </p:nvCxnSpPr>
              <p:spPr bwMode="auto">
                <a:xfrm>
                  <a:off x="1305718" y="4468115"/>
                  <a:ext cx="2916725" cy="0"/>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2" name="组合 581"/>
              <p:cNvGrpSpPr/>
              <p:nvPr/>
            </p:nvGrpSpPr>
            <p:grpSpPr>
              <a:xfrm>
                <a:off x="1302856" y="4468116"/>
                <a:ext cx="5838566" cy="117987"/>
                <a:chOff x="1302856" y="4468116"/>
                <a:chExt cx="5838566" cy="218038"/>
              </a:xfrm>
            </p:grpSpPr>
            <p:cxnSp>
              <p:nvCxnSpPr>
                <p:cNvPr id="583" name="直接连接符 582"/>
                <p:cNvCxnSpPr/>
                <p:nvPr/>
              </p:nvCxnSpPr>
              <p:spPr bwMode="auto">
                <a:xfrm>
                  <a:off x="7140596" y="4468116"/>
                  <a:ext cx="826" cy="218036"/>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 name="直接连接符 583"/>
                <p:cNvCxnSpPr/>
                <p:nvPr/>
              </p:nvCxnSpPr>
              <p:spPr bwMode="auto">
                <a:xfrm>
                  <a:off x="1302856" y="4468117"/>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75" name="组合 574"/>
            <p:cNvGrpSpPr/>
            <p:nvPr/>
          </p:nvGrpSpPr>
          <p:grpSpPr>
            <a:xfrm>
              <a:off x="2027166" y="3490552"/>
              <a:ext cx="8082022" cy="83257"/>
              <a:chOff x="1657801" y="4250078"/>
              <a:chExt cx="5135685" cy="218039"/>
            </a:xfrm>
          </p:grpSpPr>
          <p:cxnSp>
            <p:nvCxnSpPr>
              <p:cNvPr id="577" name="直接连接符 576"/>
              <p:cNvCxnSpPr/>
              <p:nvPr/>
            </p:nvCxnSpPr>
            <p:spPr bwMode="auto">
              <a:xfrm>
                <a:off x="1657801" y="4250080"/>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8" name="直接连接符 577"/>
              <p:cNvCxnSpPr/>
              <p:nvPr/>
            </p:nvCxnSpPr>
            <p:spPr bwMode="auto">
              <a:xfrm>
                <a:off x="6792660" y="4250080"/>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9" name="直接连接符 578"/>
              <p:cNvCxnSpPr/>
              <p:nvPr/>
            </p:nvCxnSpPr>
            <p:spPr bwMode="auto">
              <a:xfrm>
                <a:off x="4224697" y="4250078"/>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66" name="燕尾形 565"/>
            <p:cNvSpPr/>
            <p:nvPr/>
          </p:nvSpPr>
          <p:spPr>
            <a:xfrm>
              <a:off x="96691" y="3179424"/>
              <a:ext cx="11885094" cy="338258"/>
            </a:xfrm>
            <a:prstGeom prst="chevron">
              <a:avLst>
                <a:gd name="adj" fmla="val 0"/>
              </a:avLst>
            </a:prstGeom>
            <a:solidFill>
              <a:srgbClr val="05BCFE">
                <a:alpha val="72000"/>
              </a:srgbClr>
            </a:solidFill>
            <a:ln>
              <a:noFill/>
            </a:ln>
            <a:effectLst>
              <a:outerShdw blurRad="50800" dist="38100" dir="2700000" algn="tl" rotWithShape="0">
                <a:prstClr val="black">
                  <a:alpha val="40000"/>
                </a:prstClr>
              </a:outerShdw>
            </a:effectLst>
          </p:spPr>
          <p:txBody>
            <a:bodyPr wrap="square" lIns="86367" tIns="43184" rIns="86367" bIns="43184" anchor="ctr">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6981" algn="l" rtl="0" fontAlgn="base">
                <a:spcBef>
                  <a:spcPct val="0"/>
                </a:spcBef>
                <a:spcAft>
                  <a:spcPct val="0"/>
                </a:spcAft>
                <a:defRPr kern="1200">
                  <a:solidFill>
                    <a:schemeClr val="tx1"/>
                  </a:solidFill>
                  <a:latin typeface="Arial" pitchFamily="34" charset="0"/>
                  <a:ea typeface="宋体" pitchFamily="2" charset="-122"/>
                  <a:cs typeface="+mn-cs"/>
                </a:defRPr>
              </a:lvl2pPr>
              <a:lvl3pPr marL="913958" algn="l" rtl="0" fontAlgn="base">
                <a:spcBef>
                  <a:spcPct val="0"/>
                </a:spcBef>
                <a:spcAft>
                  <a:spcPct val="0"/>
                </a:spcAft>
                <a:defRPr kern="1200">
                  <a:solidFill>
                    <a:schemeClr val="tx1"/>
                  </a:solidFill>
                  <a:latin typeface="Arial" pitchFamily="34" charset="0"/>
                  <a:ea typeface="宋体" pitchFamily="2" charset="-122"/>
                  <a:cs typeface="+mn-cs"/>
                </a:defRPr>
              </a:lvl3pPr>
              <a:lvl4pPr marL="1370937" algn="l" rtl="0" fontAlgn="base">
                <a:spcBef>
                  <a:spcPct val="0"/>
                </a:spcBef>
                <a:spcAft>
                  <a:spcPct val="0"/>
                </a:spcAft>
                <a:defRPr kern="1200">
                  <a:solidFill>
                    <a:schemeClr val="tx1"/>
                  </a:solidFill>
                  <a:latin typeface="Arial" pitchFamily="34" charset="0"/>
                  <a:ea typeface="宋体" pitchFamily="2" charset="-122"/>
                  <a:cs typeface="+mn-cs"/>
                </a:defRPr>
              </a:lvl4pPr>
              <a:lvl5pPr marL="1827917" algn="l" rtl="0" fontAlgn="base">
                <a:spcBef>
                  <a:spcPct val="0"/>
                </a:spcBef>
                <a:spcAft>
                  <a:spcPct val="0"/>
                </a:spcAft>
                <a:defRPr kern="1200">
                  <a:solidFill>
                    <a:schemeClr val="tx1"/>
                  </a:solidFill>
                  <a:latin typeface="Arial" pitchFamily="34" charset="0"/>
                  <a:ea typeface="宋体" pitchFamily="2" charset="-122"/>
                  <a:cs typeface="+mn-cs"/>
                </a:defRPr>
              </a:lvl5pPr>
              <a:lvl6pPr marL="2284895" algn="l" defTabSz="913958" rtl="0" eaLnBrk="1" latinLnBrk="0" hangingPunct="1">
                <a:defRPr kern="1200">
                  <a:solidFill>
                    <a:schemeClr val="tx1"/>
                  </a:solidFill>
                  <a:latin typeface="Arial" pitchFamily="34" charset="0"/>
                  <a:ea typeface="宋体" pitchFamily="2" charset="-122"/>
                  <a:cs typeface="+mn-cs"/>
                </a:defRPr>
              </a:lvl6pPr>
              <a:lvl7pPr marL="2741875" algn="l" defTabSz="913958" rtl="0" eaLnBrk="1" latinLnBrk="0" hangingPunct="1">
                <a:defRPr kern="1200">
                  <a:solidFill>
                    <a:schemeClr val="tx1"/>
                  </a:solidFill>
                  <a:latin typeface="Arial" pitchFamily="34" charset="0"/>
                  <a:ea typeface="宋体" pitchFamily="2" charset="-122"/>
                  <a:cs typeface="+mn-cs"/>
                </a:defRPr>
              </a:lvl7pPr>
              <a:lvl8pPr marL="3198853" algn="l" defTabSz="913958" rtl="0" eaLnBrk="1" latinLnBrk="0" hangingPunct="1">
                <a:defRPr kern="1200">
                  <a:solidFill>
                    <a:schemeClr val="tx1"/>
                  </a:solidFill>
                  <a:latin typeface="Arial" pitchFamily="34" charset="0"/>
                  <a:ea typeface="宋体" pitchFamily="2" charset="-122"/>
                  <a:cs typeface="+mn-cs"/>
                </a:defRPr>
              </a:lvl8pPr>
              <a:lvl9pPr marL="3655831" algn="l" defTabSz="913958" rtl="0" eaLnBrk="1" latinLnBrk="0" hangingPunct="1">
                <a:defRPr kern="1200">
                  <a:solidFill>
                    <a:schemeClr val="tx1"/>
                  </a:solidFill>
                  <a:latin typeface="Arial" pitchFamily="34" charset="0"/>
                  <a:ea typeface="宋体" pitchFamily="2" charset="-122"/>
                  <a:cs typeface="+mn-cs"/>
                </a:defRPr>
              </a:lvl9pPr>
            </a:lstStyle>
            <a:p>
              <a:pPr algn="ctr" defTabSz="617105">
                <a:lnSpc>
                  <a:spcPts val="1500"/>
                </a:lnSpc>
                <a:buClr>
                  <a:srgbClr val="C00000"/>
                </a:buClr>
                <a:buSzPct val="60000"/>
              </a:pPr>
              <a:endParaRPr kumimoji="1" lang="zh-CN" altLang="en-US" sz="1100"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sym typeface="Wingdings" pitchFamily="2" charset="2"/>
              </a:endParaRPr>
            </a:p>
          </p:txBody>
        </p:sp>
        <p:sp>
          <p:nvSpPr>
            <p:cNvPr id="514" name="矩形 513"/>
            <p:cNvSpPr/>
            <p:nvPr/>
          </p:nvSpPr>
          <p:spPr>
            <a:xfrm>
              <a:off x="7312960" y="5917534"/>
              <a:ext cx="4668824" cy="423106"/>
            </a:xfrm>
            <a:prstGeom prst="rect">
              <a:avLst/>
            </a:prstGeom>
            <a:solidFill>
              <a:schemeClr val="tx1">
                <a:lumMod val="95000"/>
                <a:lumOff val="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endParaRPr>
            </a:p>
          </p:txBody>
        </p:sp>
        <p:pic>
          <p:nvPicPr>
            <p:cNvPr id="493" name="Picture 2" descr="http://www.globalfursys.com/globalfursys-files/productImage/71ef2b5f-9c8d-4375-9dcf-b269a980898d.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200000"/>
                      </a14:imgEffect>
                      <a14:imgEffect>
                        <a14:brightnessContrast bright="-5000"/>
                      </a14:imgEffect>
                    </a14:imgLayer>
                  </a14:imgProps>
                </a:ext>
                <a:ext uri="{28A0092B-C50C-407E-A947-70E740481C1C}">
                  <a14:useLocalDpi xmlns:a14="http://schemas.microsoft.com/office/drawing/2010/main" val="0"/>
                </a:ext>
              </a:extLst>
            </a:blip>
            <a:srcRect l="-1"/>
            <a:stretch/>
          </p:blipFill>
          <p:spPr bwMode="auto">
            <a:xfrm>
              <a:off x="5027757" y="3787523"/>
              <a:ext cx="2095676" cy="9906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07" name="8c4e3e07-40fc-4f3e-aa44-13f2b38558bd" descr="http://www.classteacher.com/Images/Common/Infrastructure-Img.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4824" y="3808699"/>
              <a:ext cx="2121120" cy="2086420"/>
            </a:xfrm>
            <a:prstGeom prst="roundRect">
              <a:avLst>
                <a:gd name="adj" fmla="val 8594"/>
              </a:avLst>
            </a:prstGeom>
            <a:solidFill>
              <a:srgbClr val="FFFFFF">
                <a:shade val="85000"/>
              </a:srgbClr>
            </a:solidFill>
            <a:ln>
              <a:noFill/>
            </a:ln>
            <a:effectLst/>
          </p:spPr>
        </p:pic>
        <p:pic>
          <p:nvPicPr>
            <p:cNvPr id="309" name="图片 308"/>
            <p:cNvPicPr/>
            <p:nvPr/>
          </p:nvPicPr>
          <p:blipFill>
            <a:blip r:embed="rId7" cstate="print">
              <a:extLst>
                <a:ext uri="{BEBA8EAE-BF5A-486C-A8C5-ECC9F3942E4B}">
                  <a14:imgProps xmlns:a14="http://schemas.microsoft.com/office/drawing/2010/main">
                    <a14:imgLayer r:embed="rId8">
                      <a14:imgEffect>
                        <a14:artisticMarker/>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45185" y="3803074"/>
              <a:ext cx="2103120" cy="986196"/>
            </a:xfrm>
            <a:prstGeom prst="rect">
              <a:avLst/>
            </a:prstGeom>
            <a:ln>
              <a:noFill/>
            </a:ln>
            <a:effectLst/>
          </p:spPr>
        </p:pic>
        <p:pic>
          <p:nvPicPr>
            <p:cNvPr id="4" name="图片 3"/>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2637697" y="4880614"/>
              <a:ext cx="2121122" cy="1014646"/>
            </a:xfrm>
            <a:prstGeom prst="rect">
              <a:avLst/>
            </a:prstGeom>
            <a:ln>
              <a:noFill/>
            </a:ln>
            <a:effectLst/>
          </p:spPr>
        </p:pic>
        <p:pic>
          <p:nvPicPr>
            <p:cNvPr id="1040" name="Picture 16" descr="http://www.e-architect.co.uk/images/jpgs/liverpool/park_brow_school_i010212_6.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a:stretch/>
          </p:blipFill>
          <p:spPr bwMode="auto">
            <a:xfrm>
              <a:off x="7386583" y="3784714"/>
              <a:ext cx="2121120" cy="100684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10" name="图片 309"/>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7200"/>
                      </a14:imgEffect>
                      <a14:imgEffect>
                        <a14:saturation sat="200000"/>
                      </a14:imgEffect>
                      <a14:imgEffect>
                        <a14:brightnessContrast bright="30000" contrast="-35000"/>
                      </a14:imgEffect>
                    </a14:imgLayer>
                  </a14:imgProps>
                </a:ext>
                <a:ext uri="{28A0092B-C50C-407E-A947-70E740481C1C}">
                  <a14:useLocalDpi xmlns:a14="http://schemas.microsoft.com/office/drawing/2010/main" val="0"/>
                </a:ext>
              </a:extLst>
            </a:blip>
            <a:srcRect/>
            <a:stretch/>
          </p:blipFill>
          <p:spPr>
            <a:xfrm>
              <a:off x="7386583" y="4884839"/>
              <a:ext cx="2121120" cy="1023237"/>
            </a:xfrm>
            <a:prstGeom prst="rect">
              <a:avLst/>
            </a:prstGeom>
            <a:ln>
              <a:noFill/>
            </a:ln>
            <a:effectLst/>
          </p:spPr>
        </p:pic>
        <p:sp>
          <p:nvSpPr>
            <p:cNvPr id="311" name="矩形 310"/>
            <p:cNvSpPr/>
            <p:nvPr>
              <p:custDataLst>
                <p:tags r:id="rId1"/>
              </p:custDataLst>
            </p:nvPr>
          </p:nvSpPr>
          <p:spPr>
            <a:xfrm>
              <a:off x="96691" y="2267436"/>
              <a:ext cx="11885093" cy="352200"/>
            </a:xfrm>
            <a:prstGeom prst="rect">
              <a:avLst/>
            </a:prstGeom>
            <a:solidFill>
              <a:schemeClr val="bg1">
                <a:alpha val="46000"/>
              </a:schemeClr>
            </a:solidFill>
            <a:ln>
              <a:noFill/>
            </a:ln>
            <a:effectLst>
              <a:outerShdw blurRad="50800" dist="38100" dir="2700000" algn="tl" rotWithShape="0">
                <a:prstClr val="black">
                  <a:alpha val="40000"/>
                </a:prstClr>
              </a:outerShdw>
            </a:effectLst>
          </p:spPr>
          <p:txBody>
            <a:bodyPr wrap="square" lIns="86367" tIns="43184" rIns="86367" bIns="43184" anchor="b" anchorCtr="0">
              <a:noAutofit/>
            </a:bodyPr>
            <a:lstStyle/>
            <a:p>
              <a:pPr algn="ctr" defTabSz="617105">
                <a:lnSpc>
                  <a:spcPts val="1500"/>
                </a:lnSpc>
                <a:buClr>
                  <a:srgbClr val="C00000"/>
                </a:buClr>
                <a:buSzPct val="60000"/>
                <a:defRPr/>
              </a:pPr>
              <a:r>
                <a:rPr kumimoji="1" lang="zh-CN" altLang="en-US" sz="16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rPr>
                <a:t>互动教学平台</a:t>
              </a:r>
              <a:endParaRPr kumimoji="1" lang="en-US" altLang="zh-CN"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endParaRPr>
            </a:p>
          </p:txBody>
        </p:sp>
        <p:pic>
          <p:nvPicPr>
            <p:cNvPr id="490" name="图片 489"/>
            <p:cNvPicPr/>
            <p:nvPr/>
          </p:nvPicPr>
          <p:blipFill rotWithShape="1">
            <a:blip r:embed="rId15" cstate="print">
              <a:extLst>
                <a:ext uri="{BEBA8EAE-BF5A-486C-A8C5-ECC9F3942E4B}">
                  <a14:imgProps xmlns:a14="http://schemas.microsoft.com/office/drawing/2010/main">
                    <a14:imgLayer r:embed="rId8">
                      <a14:imgEffect>
                        <a14:artisticBlur/>
                      </a14:imgEffect>
                      <a14:imgEffect>
                        <a14:colorTemperature colorTemp="7200"/>
                      </a14:imgEffect>
                      <a14:imgEffect>
                        <a14:saturation sat="33000"/>
                      </a14:imgEffect>
                      <a14:imgEffect>
                        <a14:brightnessContrast bright="-25000"/>
                      </a14:imgEffect>
                    </a14:imgLayer>
                  </a14:imgProps>
                </a:ext>
                <a:ext uri="{28A0092B-C50C-407E-A947-70E740481C1C}">
                  <a14:useLocalDpi xmlns:a14="http://schemas.microsoft.com/office/drawing/2010/main" val="0"/>
                </a:ext>
              </a:extLst>
            </a:blip>
            <a:srcRect l="-659"/>
            <a:stretch/>
          </p:blipFill>
          <p:spPr bwMode="auto">
            <a:xfrm>
              <a:off x="2641204" y="3807501"/>
              <a:ext cx="1080119" cy="986196"/>
            </a:xfrm>
            <a:prstGeom prst="rect">
              <a:avLst/>
            </a:prstGeom>
            <a:ln>
              <a:noFill/>
            </a:ln>
            <a:effectLst/>
          </p:spPr>
        </p:pic>
        <p:pic>
          <p:nvPicPr>
            <p:cNvPr id="1038" name="Picture 14" descr="http://www.whitworth.edu/cms/media/whitworth/images/library/research.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p:blipFill>
          <p:spPr bwMode="auto">
            <a:xfrm>
              <a:off x="5031674" y="4868688"/>
              <a:ext cx="2108346" cy="102019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28" name="矩形 427"/>
            <p:cNvSpPr/>
            <p:nvPr/>
          </p:nvSpPr>
          <p:spPr>
            <a:xfrm>
              <a:off x="5013708" y="3796220"/>
              <a:ext cx="2121120" cy="209744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FFFF00"/>
                  </a:solidFill>
                </a:ln>
                <a:latin typeface="微软雅黑" panose="020B0503020204020204" pitchFamily="34" charset="-122"/>
                <a:ea typeface="微软雅黑" panose="020B0503020204020204" pitchFamily="34" charset="-122"/>
              </a:endParaRPr>
            </a:p>
          </p:txBody>
        </p:sp>
        <p:sp>
          <p:nvSpPr>
            <p:cNvPr id="444" name="矩形 443"/>
            <p:cNvSpPr/>
            <p:nvPr/>
          </p:nvSpPr>
          <p:spPr>
            <a:xfrm>
              <a:off x="7386583" y="3796204"/>
              <a:ext cx="2121120" cy="209744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FFFF00"/>
                  </a:solidFill>
                </a:ln>
                <a:latin typeface="微软雅黑" panose="020B0503020204020204" pitchFamily="34" charset="-122"/>
                <a:ea typeface="微软雅黑" panose="020B0503020204020204" pitchFamily="34" charset="-122"/>
              </a:endParaRPr>
            </a:p>
          </p:txBody>
        </p:sp>
        <p:pic>
          <p:nvPicPr>
            <p:cNvPr id="1044" name="Picture 20" descr="http://www.infiniwiz.com/wp-content/uploads/2012/12/img-mission-coffee-tablet1.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1924" b="14257"/>
            <a:stretch/>
          </p:blipFill>
          <p:spPr bwMode="auto">
            <a:xfrm>
              <a:off x="9759456" y="4877840"/>
              <a:ext cx="2103120" cy="101377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a:xfrm>
              <a:off x="9768981" y="3794961"/>
              <a:ext cx="2103120" cy="983321"/>
            </a:xfrm>
            <a:prstGeom prst="rect">
              <a:avLst/>
            </a:prstGeom>
            <a:ln>
              <a:noFill/>
            </a:ln>
            <a:effectLst/>
          </p:spPr>
        </p:pic>
        <p:sp>
          <p:nvSpPr>
            <p:cNvPr id="445" name="矩形 444"/>
            <p:cNvSpPr/>
            <p:nvPr/>
          </p:nvSpPr>
          <p:spPr>
            <a:xfrm>
              <a:off x="9759456" y="3787523"/>
              <a:ext cx="2121120" cy="2097447"/>
            </a:xfrm>
            <a:prstGeom prst="rect">
              <a:avLst/>
            </a:prstGeom>
            <a:noFill/>
            <a:ln>
              <a:solidFill>
                <a:srgbClr val="05B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FFFF00"/>
                  </a:solidFill>
                </a:ln>
                <a:latin typeface="微软雅黑" panose="020B0503020204020204" pitchFamily="34" charset="-122"/>
                <a:ea typeface="微软雅黑" panose="020B0503020204020204" pitchFamily="34" charset="-122"/>
              </a:endParaRPr>
            </a:p>
          </p:txBody>
        </p:sp>
        <p:sp>
          <p:nvSpPr>
            <p:cNvPr id="439" name="矩形 438"/>
            <p:cNvSpPr/>
            <p:nvPr/>
          </p:nvSpPr>
          <p:spPr>
            <a:xfrm>
              <a:off x="2637699" y="3797672"/>
              <a:ext cx="2121120" cy="209744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FFFF00"/>
                  </a:solidFill>
                </a:ln>
                <a:latin typeface="微软雅黑" panose="020B0503020204020204" pitchFamily="34" charset="-122"/>
                <a:ea typeface="微软雅黑" panose="020B0503020204020204" pitchFamily="34" charset="-122"/>
              </a:endParaRPr>
            </a:p>
          </p:txBody>
        </p:sp>
        <p:sp>
          <p:nvSpPr>
            <p:cNvPr id="515" name="圆角矩形 47"/>
            <p:cNvSpPr>
              <a:spLocks noChangeArrowheads="1"/>
            </p:cNvSpPr>
            <p:nvPr/>
          </p:nvSpPr>
          <p:spPr bwMode="auto">
            <a:xfrm>
              <a:off x="8666741" y="5938926"/>
              <a:ext cx="1922015" cy="494400"/>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a:r>
                <a:rPr lang="zh-CN" altLang="en-US" sz="1800" b="1" dirty="0" smtClean="0">
                  <a:solidFill>
                    <a:srgbClr val="FFFF00"/>
                  </a:solidFill>
                  <a:latin typeface="微软雅黑" panose="020B0503020204020204" pitchFamily="34" charset="-122"/>
                  <a:ea typeface="微软雅黑" panose="020B0503020204020204" pitchFamily="34" charset="-122"/>
                </a:rPr>
                <a:t>校园外</a:t>
              </a:r>
              <a:endParaRPr lang="en-US" altLang="zh-CN" sz="1800" b="1" dirty="0">
                <a:solidFill>
                  <a:srgbClr val="FFFF00"/>
                </a:solidFill>
                <a:latin typeface="微软雅黑" panose="020B0503020204020204" pitchFamily="34" charset="-122"/>
                <a:ea typeface="微软雅黑" panose="020B0503020204020204" pitchFamily="34" charset="-122"/>
              </a:endParaRPr>
            </a:p>
          </p:txBody>
        </p:sp>
        <p:sp>
          <p:nvSpPr>
            <p:cNvPr id="526" name="Text Box 243"/>
            <p:cNvSpPr txBox="1">
              <a:spLocks noChangeArrowheads="1"/>
            </p:cNvSpPr>
            <p:nvPr/>
          </p:nvSpPr>
          <p:spPr bwMode="auto">
            <a:xfrm>
              <a:off x="857853" y="3198182"/>
              <a:ext cx="1936861" cy="319030"/>
            </a:xfrm>
            <a:prstGeom prst="rect">
              <a:avLst/>
            </a:prstGeom>
            <a:noFill/>
            <a:ln w="19050" algn="ctr">
              <a:noFill/>
              <a:miter lim="800000"/>
              <a:headEnd/>
              <a:tailEnd/>
            </a:ln>
          </p:spPr>
          <p:txBody>
            <a:bodyPr wrap="square" lIns="0" tIns="34122" rIns="0" bIns="34122"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6981" algn="l" rtl="0" fontAlgn="base">
                <a:spcBef>
                  <a:spcPct val="0"/>
                </a:spcBef>
                <a:spcAft>
                  <a:spcPct val="0"/>
                </a:spcAft>
                <a:defRPr kern="1200">
                  <a:solidFill>
                    <a:schemeClr val="tx1"/>
                  </a:solidFill>
                  <a:latin typeface="Arial" pitchFamily="34" charset="0"/>
                  <a:ea typeface="宋体" pitchFamily="2" charset="-122"/>
                  <a:cs typeface="+mn-cs"/>
                </a:defRPr>
              </a:lvl2pPr>
              <a:lvl3pPr marL="913958" algn="l" rtl="0" fontAlgn="base">
                <a:spcBef>
                  <a:spcPct val="0"/>
                </a:spcBef>
                <a:spcAft>
                  <a:spcPct val="0"/>
                </a:spcAft>
                <a:defRPr kern="1200">
                  <a:solidFill>
                    <a:schemeClr val="tx1"/>
                  </a:solidFill>
                  <a:latin typeface="Arial" pitchFamily="34" charset="0"/>
                  <a:ea typeface="宋体" pitchFamily="2" charset="-122"/>
                  <a:cs typeface="+mn-cs"/>
                </a:defRPr>
              </a:lvl3pPr>
              <a:lvl4pPr marL="1370937" algn="l" rtl="0" fontAlgn="base">
                <a:spcBef>
                  <a:spcPct val="0"/>
                </a:spcBef>
                <a:spcAft>
                  <a:spcPct val="0"/>
                </a:spcAft>
                <a:defRPr kern="1200">
                  <a:solidFill>
                    <a:schemeClr val="tx1"/>
                  </a:solidFill>
                  <a:latin typeface="Arial" pitchFamily="34" charset="0"/>
                  <a:ea typeface="宋体" pitchFamily="2" charset="-122"/>
                  <a:cs typeface="+mn-cs"/>
                </a:defRPr>
              </a:lvl4pPr>
              <a:lvl5pPr marL="1827917" algn="l" rtl="0" fontAlgn="base">
                <a:spcBef>
                  <a:spcPct val="0"/>
                </a:spcBef>
                <a:spcAft>
                  <a:spcPct val="0"/>
                </a:spcAft>
                <a:defRPr kern="1200">
                  <a:solidFill>
                    <a:schemeClr val="tx1"/>
                  </a:solidFill>
                  <a:latin typeface="Arial" pitchFamily="34" charset="0"/>
                  <a:ea typeface="宋体" pitchFamily="2" charset="-122"/>
                  <a:cs typeface="+mn-cs"/>
                </a:defRPr>
              </a:lvl5pPr>
              <a:lvl6pPr marL="2284895" algn="l" defTabSz="913958" rtl="0" eaLnBrk="1" latinLnBrk="0" hangingPunct="1">
                <a:defRPr kern="1200">
                  <a:solidFill>
                    <a:schemeClr val="tx1"/>
                  </a:solidFill>
                  <a:latin typeface="Arial" pitchFamily="34" charset="0"/>
                  <a:ea typeface="宋体" pitchFamily="2" charset="-122"/>
                  <a:cs typeface="+mn-cs"/>
                </a:defRPr>
              </a:lvl6pPr>
              <a:lvl7pPr marL="2741875" algn="l" defTabSz="913958" rtl="0" eaLnBrk="1" latinLnBrk="0" hangingPunct="1">
                <a:defRPr kern="1200">
                  <a:solidFill>
                    <a:schemeClr val="tx1"/>
                  </a:solidFill>
                  <a:latin typeface="Arial" pitchFamily="34" charset="0"/>
                  <a:ea typeface="宋体" pitchFamily="2" charset="-122"/>
                  <a:cs typeface="+mn-cs"/>
                </a:defRPr>
              </a:lvl7pPr>
              <a:lvl8pPr marL="3198853" algn="l" defTabSz="913958" rtl="0" eaLnBrk="1" latinLnBrk="0" hangingPunct="1">
                <a:defRPr kern="1200">
                  <a:solidFill>
                    <a:schemeClr val="tx1"/>
                  </a:solidFill>
                  <a:latin typeface="Arial" pitchFamily="34" charset="0"/>
                  <a:ea typeface="宋体" pitchFamily="2" charset="-122"/>
                  <a:cs typeface="+mn-cs"/>
                </a:defRPr>
              </a:lvl8pPr>
              <a:lvl9pPr marL="3655831" algn="l" defTabSz="913958" rtl="0" eaLnBrk="1" latinLnBrk="0" hangingPunct="1">
                <a:defRPr kern="1200">
                  <a:solidFill>
                    <a:schemeClr val="tx1"/>
                  </a:solidFill>
                  <a:latin typeface="Arial" pitchFamily="34" charset="0"/>
                  <a:ea typeface="宋体" pitchFamily="2" charset="-122"/>
                  <a:cs typeface="+mn-cs"/>
                </a:defRPr>
              </a:lvl9pPr>
            </a:lstStyle>
            <a:p>
              <a:pPr algn="ctr" defTabSz="682488"/>
              <a:r>
                <a:rPr lang="zh-CN" altLang="en-US" sz="1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rPr>
                <a:t>华为智真视讯平台</a:t>
              </a:r>
              <a:endPar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endParaRPr>
            </a:p>
          </p:txBody>
        </p:sp>
        <p:sp>
          <p:nvSpPr>
            <p:cNvPr id="527" name="Text Box 243"/>
            <p:cNvSpPr txBox="1">
              <a:spLocks noChangeArrowheads="1"/>
            </p:cNvSpPr>
            <p:nvPr/>
          </p:nvSpPr>
          <p:spPr bwMode="auto">
            <a:xfrm>
              <a:off x="3099080" y="3198178"/>
              <a:ext cx="1112990" cy="319030"/>
            </a:xfrm>
            <a:prstGeom prst="rect">
              <a:avLst/>
            </a:prstGeom>
            <a:noFill/>
            <a:ln w="19050" algn="ctr">
              <a:noFill/>
              <a:miter lim="800000"/>
              <a:headEnd/>
              <a:tailEnd/>
            </a:ln>
          </p:spPr>
          <p:txBody>
            <a:bodyPr wrap="square" lIns="0" tIns="34122" rIns="0" bIns="34122" anchor="ctr">
              <a:spAutoFit/>
            </a:bodyPr>
            <a:lstStyle>
              <a:defPPr>
                <a:defRPr lang="zh-CN"/>
              </a:defPPr>
              <a:lvl1pPr algn="ctr" defTabSz="682488" fontAlgn="base">
                <a:spcBef>
                  <a:spcPct val="0"/>
                </a:spcBef>
                <a:spcAft>
                  <a:spcPct val="0"/>
                </a:spcAft>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defRPr>
              </a:lvl1pPr>
              <a:lvl2pPr marL="456981" fontAlgn="base">
                <a:spcBef>
                  <a:spcPct val="0"/>
                </a:spcBef>
                <a:spcAft>
                  <a:spcPct val="0"/>
                </a:spcAft>
                <a:defRPr>
                  <a:latin typeface="Arial" pitchFamily="34" charset="0"/>
                  <a:ea typeface="宋体" pitchFamily="2" charset="-122"/>
                </a:defRPr>
              </a:lvl2pPr>
              <a:lvl3pPr marL="913958" fontAlgn="base">
                <a:spcBef>
                  <a:spcPct val="0"/>
                </a:spcBef>
                <a:spcAft>
                  <a:spcPct val="0"/>
                </a:spcAft>
                <a:defRPr>
                  <a:latin typeface="Arial" pitchFamily="34" charset="0"/>
                  <a:ea typeface="宋体" pitchFamily="2" charset="-122"/>
                </a:defRPr>
              </a:lvl3pPr>
              <a:lvl4pPr marL="1370937" fontAlgn="base">
                <a:spcBef>
                  <a:spcPct val="0"/>
                </a:spcBef>
                <a:spcAft>
                  <a:spcPct val="0"/>
                </a:spcAft>
                <a:defRPr>
                  <a:latin typeface="Arial" pitchFamily="34" charset="0"/>
                  <a:ea typeface="宋体" pitchFamily="2" charset="-122"/>
                </a:defRPr>
              </a:lvl4pPr>
              <a:lvl5pPr marL="1827917" fontAlgn="base">
                <a:spcBef>
                  <a:spcPct val="0"/>
                </a:spcBef>
                <a:spcAft>
                  <a:spcPct val="0"/>
                </a:spcAft>
                <a:defRPr>
                  <a:latin typeface="Arial" pitchFamily="34" charset="0"/>
                  <a:ea typeface="宋体" pitchFamily="2" charset="-122"/>
                </a:defRPr>
              </a:lvl5pPr>
              <a:lvl6pPr marL="2284895" defTabSz="913958">
                <a:defRPr>
                  <a:latin typeface="Arial" pitchFamily="34" charset="0"/>
                  <a:ea typeface="宋体" pitchFamily="2" charset="-122"/>
                </a:defRPr>
              </a:lvl6pPr>
              <a:lvl7pPr marL="2741875" defTabSz="913958">
                <a:defRPr>
                  <a:latin typeface="Arial" pitchFamily="34" charset="0"/>
                  <a:ea typeface="宋体" pitchFamily="2" charset="-122"/>
                </a:defRPr>
              </a:lvl7pPr>
              <a:lvl8pPr marL="3198853" defTabSz="913958">
                <a:defRPr>
                  <a:latin typeface="Arial" pitchFamily="34" charset="0"/>
                  <a:ea typeface="宋体" pitchFamily="2" charset="-122"/>
                </a:defRPr>
              </a:lvl8pPr>
              <a:lvl9pPr marL="3655831" defTabSz="913958">
                <a:defRPr>
                  <a:latin typeface="Arial" pitchFamily="34" charset="0"/>
                  <a:ea typeface="宋体" pitchFamily="2" charset="-122"/>
                </a:defRPr>
              </a:lvl9pPr>
            </a:lstStyle>
            <a:p>
              <a:r>
                <a:rPr lang="zh-CN" altLang="en-US" dirty="0" smtClean="0"/>
                <a:t>校园物</a:t>
              </a:r>
              <a:r>
                <a:rPr lang="zh-CN" altLang="en-US" dirty="0"/>
                <a:t>联网</a:t>
              </a:r>
            </a:p>
          </p:txBody>
        </p:sp>
        <p:sp>
          <p:nvSpPr>
            <p:cNvPr id="528" name="Text Box 243"/>
            <p:cNvSpPr txBox="1">
              <a:spLocks noChangeArrowheads="1"/>
            </p:cNvSpPr>
            <p:nvPr/>
          </p:nvSpPr>
          <p:spPr bwMode="auto">
            <a:xfrm>
              <a:off x="5243696" y="3198178"/>
              <a:ext cx="1501962" cy="319030"/>
            </a:xfrm>
            <a:prstGeom prst="rect">
              <a:avLst/>
            </a:prstGeom>
            <a:noFill/>
            <a:ln w="19050" algn="ctr">
              <a:noFill/>
              <a:miter lim="800000"/>
              <a:headEnd/>
              <a:tailEnd/>
            </a:ln>
          </p:spPr>
          <p:txBody>
            <a:bodyPr wrap="square" lIns="0" tIns="34122" rIns="0" bIns="34122" anchor="ctr">
              <a:spAutoFit/>
            </a:bodyPr>
            <a:lstStyle>
              <a:defPPr>
                <a:defRPr lang="zh-CN"/>
              </a:defPPr>
              <a:lvl1pPr algn="ctr" defTabSz="682488" fontAlgn="base">
                <a:spcBef>
                  <a:spcPct val="0"/>
                </a:spcBef>
                <a:spcAft>
                  <a:spcPct val="0"/>
                </a:spcAft>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defRPr>
              </a:lvl1pPr>
              <a:lvl2pPr marL="456981" fontAlgn="base">
                <a:spcBef>
                  <a:spcPct val="0"/>
                </a:spcBef>
                <a:spcAft>
                  <a:spcPct val="0"/>
                </a:spcAft>
                <a:defRPr>
                  <a:latin typeface="Arial" pitchFamily="34" charset="0"/>
                  <a:ea typeface="宋体" pitchFamily="2" charset="-122"/>
                </a:defRPr>
              </a:lvl2pPr>
              <a:lvl3pPr marL="913958" fontAlgn="base">
                <a:spcBef>
                  <a:spcPct val="0"/>
                </a:spcBef>
                <a:spcAft>
                  <a:spcPct val="0"/>
                </a:spcAft>
                <a:defRPr>
                  <a:latin typeface="Arial" pitchFamily="34" charset="0"/>
                  <a:ea typeface="宋体" pitchFamily="2" charset="-122"/>
                </a:defRPr>
              </a:lvl3pPr>
              <a:lvl4pPr marL="1370937" fontAlgn="base">
                <a:spcBef>
                  <a:spcPct val="0"/>
                </a:spcBef>
                <a:spcAft>
                  <a:spcPct val="0"/>
                </a:spcAft>
                <a:defRPr>
                  <a:latin typeface="Arial" pitchFamily="34" charset="0"/>
                  <a:ea typeface="宋体" pitchFamily="2" charset="-122"/>
                </a:defRPr>
              </a:lvl4pPr>
              <a:lvl5pPr marL="1827917" fontAlgn="base">
                <a:spcBef>
                  <a:spcPct val="0"/>
                </a:spcBef>
                <a:spcAft>
                  <a:spcPct val="0"/>
                </a:spcAft>
                <a:defRPr>
                  <a:latin typeface="Arial" pitchFamily="34" charset="0"/>
                  <a:ea typeface="宋体" pitchFamily="2" charset="-122"/>
                </a:defRPr>
              </a:lvl5pPr>
              <a:lvl6pPr marL="2284895" defTabSz="913958">
                <a:defRPr>
                  <a:latin typeface="Arial" pitchFamily="34" charset="0"/>
                  <a:ea typeface="宋体" pitchFamily="2" charset="-122"/>
                </a:defRPr>
              </a:lvl6pPr>
              <a:lvl7pPr marL="2741875" defTabSz="913958">
                <a:defRPr>
                  <a:latin typeface="Arial" pitchFamily="34" charset="0"/>
                  <a:ea typeface="宋体" pitchFamily="2" charset="-122"/>
                </a:defRPr>
              </a:lvl7pPr>
              <a:lvl8pPr marL="3198853" defTabSz="913958">
                <a:defRPr>
                  <a:latin typeface="Arial" pitchFamily="34" charset="0"/>
                  <a:ea typeface="宋体" pitchFamily="2" charset="-122"/>
                </a:defRPr>
              </a:lvl8pPr>
              <a:lvl9pPr marL="3655831" defTabSz="913958">
                <a:defRPr>
                  <a:latin typeface="Arial" pitchFamily="34" charset="0"/>
                  <a:ea typeface="宋体" pitchFamily="2" charset="-122"/>
                </a:defRPr>
              </a:lvl9pPr>
            </a:lstStyle>
            <a:p>
              <a:r>
                <a:rPr lang="zh-CN" altLang="en-US" dirty="0"/>
                <a:t>敏捷校园网</a:t>
              </a:r>
            </a:p>
          </p:txBody>
        </p:sp>
        <p:sp>
          <p:nvSpPr>
            <p:cNvPr id="529" name="Text Box 243"/>
            <p:cNvSpPr txBox="1">
              <a:spLocks noChangeArrowheads="1"/>
            </p:cNvSpPr>
            <p:nvPr/>
          </p:nvSpPr>
          <p:spPr bwMode="auto">
            <a:xfrm>
              <a:off x="7735031" y="3198178"/>
              <a:ext cx="1674924" cy="319030"/>
            </a:xfrm>
            <a:prstGeom prst="rect">
              <a:avLst/>
            </a:prstGeom>
            <a:noFill/>
            <a:ln w="19050" algn="ctr">
              <a:noFill/>
              <a:miter lim="800000"/>
              <a:headEnd/>
              <a:tailEnd/>
            </a:ln>
          </p:spPr>
          <p:txBody>
            <a:bodyPr wrap="square" lIns="0" tIns="34122" rIns="0" bIns="34122" anchor="ctr">
              <a:spAutoFit/>
            </a:bodyPr>
            <a:lstStyle>
              <a:defPPr>
                <a:defRPr lang="zh-CN"/>
              </a:defPPr>
              <a:lvl1pPr algn="ctr" defTabSz="682488" fontAlgn="base">
                <a:spcBef>
                  <a:spcPct val="0"/>
                </a:spcBef>
                <a:spcAft>
                  <a:spcPct val="0"/>
                </a:spcAft>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defRPr>
              </a:lvl1pPr>
              <a:lvl2pPr marL="456981" fontAlgn="base">
                <a:spcBef>
                  <a:spcPct val="0"/>
                </a:spcBef>
                <a:spcAft>
                  <a:spcPct val="0"/>
                </a:spcAft>
                <a:defRPr>
                  <a:latin typeface="Arial" pitchFamily="34" charset="0"/>
                  <a:ea typeface="宋体" pitchFamily="2" charset="-122"/>
                </a:defRPr>
              </a:lvl2pPr>
              <a:lvl3pPr marL="913958" fontAlgn="base">
                <a:spcBef>
                  <a:spcPct val="0"/>
                </a:spcBef>
                <a:spcAft>
                  <a:spcPct val="0"/>
                </a:spcAft>
                <a:defRPr>
                  <a:latin typeface="Arial" pitchFamily="34" charset="0"/>
                  <a:ea typeface="宋体" pitchFamily="2" charset="-122"/>
                </a:defRPr>
              </a:lvl3pPr>
              <a:lvl4pPr marL="1370937" fontAlgn="base">
                <a:spcBef>
                  <a:spcPct val="0"/>
                </a:spcBef>
                <a:spcAft>
                  <a:spcPct val="0"/>
                </a:spcAft>
                <a:defRPr>
                  <a:latin typeface="Arial" pitchFamily="34" charset="0"/>
                  <a:ea typeface="宋体" pitchFamily="2" charset="-122"/>
                </a:defRPr>
              </a:lvl4pPr>
              <a:lvl5pPr marL="1827917" fontAlgn="base">
                <a:spcBef>
                  <a:spcPct val="0"/>
                </a:spcBef>
                <a:spcAft>
                  <a:spcPct val="0"/>
                </a:spcAft>
                <a:defRPr>
                  <a:latin typeface="Arial" pitchFamily="34" charset="0"/>
                  <a:ea typeface="宋体" pitchFamily="2" charset="-122"/>
                </a:defRPr>
              </a:lvl5pPr>
              <a:lvl6pPr marL="2284895" defTabSz="913958">
                <a:defRPr>
                  <a:latin typeface="Arial" pitchFamily="34" charset="0"/>
                  <a:ea typeface="宋体" pitchFamily="2" charset="-122"/>
                </a:defRPr>
              </a:lvl6pPr>
              <a:lvl7pPr marL="2741875" defTabSz="913958">
                <a:defRPr>
                  <a:latin typeface="Arial" pitchFamily="34" charset="0"/>
                  <a:ea typeface="宋体" pitchFamily="2" charset="-122"/>
                </a:defRPr>
              </a:lvl7pPr>
              <a:lvl8pPr marL="3198853" defTabSz="913958">
                <a:defRPr>
                  <a:latin typeface="Arial" pitchFamily="34" charset="0"/>
                  <a:ea typeface="宋体" pitchFamily="2" charset="-122"/>
                </a:defRPr>
              </a:lvl8pPr>
              <a:lvl9pPr marL="3655831" defTabSz="913958">
                <a:defRPr>
                  <a:latin typeface="Arial" pitchFamily="34" charset="0"/>
                  <a:ea typeface="宋体" pitchFamily="2" charset="-122"/>
                </a:defRPr>
              </a:lvl9pPr>
            </a:lstStyle>
            <a:p>
              <a:r>
                <a:rPr lang="zh-CN" altLang="en-US" dirty="0"/>
                <a:t>互动终端</a:t>
              </a:r>
            </a:p>
          </p:txBody>
        </p:sp>
        <p:sp>
          <p:nvSpPr>
            <p:cNvPr id="567" name="Text Box 243"/>
            <p:cNvSpPr txBox="1">
              <a:spLocks noChangeArrowheads="1"/>
            </p:cNvSpPr>
            <p:nvPr/>
          </p:nvSpPr>
          <p:spPr bwMode="auto">
            <a:xfrm>
              <a:off x="10097164" y="3198178"/>
              <a:ext cx="1112990" cy="319030"/>
            </a:xfrm>
            <a:prstGeom prst="rect">
              <a:avLst/>
            </a:prstGeom>
            <a:noFill/>
            <a:ln w="19050" algn="ctr">
              <a:noFill/>
              <a:miter lim="800000"/>
              <a:headEnd/>
              <a:tailEnd/>
            </a:ln>
          </p:spPr>
          <p:txBody>
            <a:bodyPr wrap="square" lIns="0" tIns="34122" rIns="0" bIns="34122" anchor="ctr">
              <a:spAutoFit/>
            </a:bodyPr>
            <a:lstStyle>
              <a:defPPr>
                <a:defRPr lang="zh-CN"/>
              </a:defPPr>
              <a:lvl1pPr algn="ctr" defTabSz="682488" fontAlgn="base">
                <a:spcBef>
                  <a:spcPct val="0"/>
                </a:spcBef>
                <a:spcAft>
                  <a:spcPct val="0"/>
                </a:spcAft>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itchFamily="34" charset="0"/>
                </a:defRPr>
              </a:lvl1pPr>
              <a:lvl2pPr marL="456981" fontAlgn="base">
                <a:spcBef>
                  <a:spcPct val="0"/>
                </a:spcBef>
                <a:spcAft>
                  <a:spcPct val="0"/>
                </a:spcAft>
                <a:defRPr>
                  <a:latin typeface="Arial" pitchFamily="34" charset="0"/>
                  <a:ea typeface="宋体" pitchFamily="2" charset="-122"/>
                </a:defRPr>
              </a:lvl2pPr>
              <a:lvl3pPr marL="913958" fontAlgn="base">
                <a:spcBef>
                  <a:spcPct val="0"/>
                </a:spcBef>
                <a:spcAft>
                  <a:spcPct val="0"/>
                </a:spcAft>
                <a:defRPr>
                  <a:latin typeface="Arial" pitchFamily="34" charset="0"/>
                  <a:ea typeface="宋体" pitchFamily="2" charset="-122"/>
                </a:defRPr>
              </a:lvl3pPr>
              <a:lvl4pPr marL="1370937" fontAlgn="base">
                <a:spcBef>
                  <a:spcPct val="0"/>
                </a:spcBef>
                <a:spcAft>
                  <a:spcPct val="0"/>
                </a:spcAft>
                <a:defRPr>
                  <a:latin typeface="Arial" pitchFamily="34" charset="0"/>
                  <a:ea typeface="宋体" pitchFamily="2" charset="-122"/>
                </a:defRPr>
              </a:lvl4pPr>
              <a:lvl5pPr marL="1827917" fontAlgn="base">
                <a:spcBef>
                  <a:spcPct val="0"/>
                </a:spcBef>
                <a:spcAft>
                  <a:spcPct val="0"/>
                </a:spcAft>
                <a:defRPr>
                  <a:latin typeface="Arial" pitchFamily="34" charset="0"/>
                  <a:ea typeface="宋体" pitchFamily="2" charset="-122"/>
                </a:defRPr>
              </a:lvl5pPr>
              <a:lvl6pPr marL="2284895" defTabSz="913958">
                <a:defRPr>
                  <a:latin typeface="Arial" pitchFamily="34" charset="0"/>
                  <a:ea typeface="宋体" pitchFamily="2" charset="-122"/>
                </a:defRPr>
              </a:lvl6pPr>
              <a:lvl7pPr marL="2741875" defTabSz="913958">
                <a:defRPr>
                  <a:latin typeface="Arial" pitchFamily="34" charset="0"/>
                  <a:ea typeface="宋体" pitchFamily="2" charset="-122"/>
                </a:defRPr>
              </a:lvl7pPr>
              <a:lvl8pPr marL="3198853" defTabSz="913958">
                <a:defRPr>
                  <a:latin typeface="Arial" pitchFamily="34" charset="0"/>
                  <a:ea typeface="宋体" pitchFamily="2" charset="-122"/>
                </a:defRPr>
              </a:lvl8pPr>
              <a:lvl9pPr marL="3655831" defTabSz="913958">
                <a:defRPr>
                  <a:latin typeface="Arial" pitchFamily="34" charset="0"/>
                  <a:ea typeface="宋体" pitchFamily="2" charset="-122"/>
                </a:defRPr>
              </a:lvl9pPr>
            </a:lstStyle>
            <a:p>
              <a:r>
                <a:rPr lang="zh-CN" altLang="en-US" dirty="0"/>
                <a:t>虚拟云桌面</a:t>
              </a:r>
            </a:p>
          </p:txBody>
        </p:sp>
        <p:sp>
          <p:nvSpPr>
            <p:cNvPr id="568" name="TextBox 73"/>
            <p:cNvSpPr txBox="1"/>
            <p:nvPr/>
          </p:nvSpPr>
          <p:spPr bwMode="auto">
            <a:xfrm>
              <a:off x="98611" y="2740090"/>
              <a:ext cx="3692727" cy="345400"/>
            </a:xfrm>
            <a:prstGeom prst="roundRect">
              <a:avLst/>
            </a:prstGeom>
            <a:solidFill>
              <a:srgbClr val="00B0F0">
                <a:alpha val="70000"/>
              </a:srgb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defPPr>
                <a:defRPr lang="zh-CN"/>
              </a:defPPr>
              <a:lvl1pPr algn="ctr">
                <a:buClr>
                  <a:srgbClr val="CC9900"/>
                </a:buClr>
                <a:defRPr sz="1600" b="1" spc="500">
                  <a:solidFill>
                    <a:schemeClr val="bg1"/>
                  </a:solidFill>
                  <a:effectLst>
                    <a:outerShdw blurRad="38100" dist="38100" dir="2700000" algn="tl">
                      <a:srgbClr val="000000">
                        <a:alpha val="43137"/>
                      </a:srgbClr>
                    </a:outerShdw>
                  </a:effectLst>
                  <a:latin typeface="微软雅黑" pitchFamily="34" charset="-122"/>
                  <a:ea typeface="微软雅黑" pitchFamily="34" charset="-122"/>
                </a:defRPr>
              </a:lvl1pPr>
            </a:lstStyle>
            <a:p>
              <a:pPr>
                <a:defRPr/>
              </a:pPr>
              <a:r>
                <a:rPr lang="zh-CN" altLang="en-US" spc="0" dirty="0" smtClean="0">
                  <a:solidFill>
                    <a:srgbClr val="FFFFFF"/>
                  </a:solidFill>
                  <a:cs typeface="Arial" pitchFamily="34" charset="0"/>
                </a:rPr>
                <a:t>语音</a:t>
              </a:r>
              <a:endParaRPr lang="zh-CN" altLang="en-US" spc="0" dirty="0">
                <a:solidFill>
                  <a:srgbClr val="FFFFFF"/>
                </a:solidFill>
                <a:cs typeface="Arial" pitchFamily="34" charset="0"/>
              </a:endParaRPr>
            </a:p>
          </p:txBody>
        </p:sp>
        <p:sp>
          <p:nvSpPr>
            <p:cNvPr id="569" name="TextBox 74"/>
            <p:cNvSpPr txBox="1"/>
            <p:nvPr/>
          </p:nvSpPr>
          <p:spPr bwMode="auto">
            <a:xfrm>
              <a:off x="3914060" y="2740090"/>
              <a:ext cx="3979879" cy="345400"/>
            </a:xfrm>
            <a:prstGeom prst="roundRect">
              <a:avLst/>
            </a:prstGeom>
            <a:solidFill>
              <a:srgbClr val="00B0F0">
                <a:alpha val="70000"/>
              </a:srgb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defPPr>
                <a:defRPr lang="zh-CN"/>
              </a:defPPr>
              <a:lvl1pPr algn="ctr">
                <a:buClr>
                  <a:srgbClr val="CC9900"/>
                </a:buClr>
                <a:defRPr sz="1867" b="1" spc="0">
                  <a:solidFill>
                    <a:srgbClr val="FFFFFF"/>
                  </a:solidFill>
                  <a:effectLst>
                    <a:outerShdw blurRad="38100" dist="38100" dir="2700000" algn="tl">
                      <a:srgbClr val="000000">
                        <a:alpha val="43137"/>
                      </a:srgbClr>
                    </a:outerShdw>
                  </a:effectLst>
                  <a:latin typeface="Arial" pitchFamily="34" charset="0"/>
                  <a:ea typeface="微软雅黑" pitchFamily="34" charset="-122"/>
                  <a:cs typeface="Arial" pitchFamily="34" charset="0"/>
                </a:defRPr>
              </a:lvl1pPr>
            </a:lstStyle>
            <a:p>
              <a:pPr>
                <a:defRPr/>
              </a:pPr>
              <a:r>
                <a:rPr lang="zh-CN" altLang="en-US" sz="1600" dirty="0" smtClean="0">
                  <a:latin typeface="微软雅黑" panose="020B0503020204020204" pitchFamily="34" charset="-122"/>
                </a:rPr>
                <a:t>视频</a:t>
              </a:r>
              <a:endParaRPr lang="zh-CN" altLang="en-US" sz="1600" dirty="0">
                <a:latin typeface="微软雅黑" panose="020B0503020204020204" pitchFamily="34" charset="-122"/>
              </a:endParaRPr>
            </a:p>
          </p:txBody>
        </p:sp>
        <p:sp>
          <p:nvSpPr>
            <p:cNvPr id="574" name="TextBox 75"/>
            <p:cNvSpPr txBox="1"/>
            <p:nvPr/>
          </p:nvSpPr>
          <p:spPr bwMode="auto">
            <a:xfrm>
              <a:off x="8002592" y="2740090"/>
              <a:ext cx="3979879" cy="345400"/>
            </a:xfrm>
            <a:prstGeom prst="roundRect">
              <a:avLst/>
            </a:prstGeom>
            <a:solidFill>
              <a:srgbClr val="00B0F0">
                <a:alpha val="70000"/>
              </a:srgb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defPPr>
                <a:defRPr lang="zh-CN"/>
              </a:defPPr>
              <a:lvl1pPr algn="ctr">
                <a:buClr>
                  <a:srgbClr val="CC9900"/>
                </a:buClr>
                <a:defRPr sz="1600" b="1" spc="500">
                  <a:solidFill>
                    <a:schemeClr val="bg1"/>
                  </a:solidFill>
                  <a:effectLst>
                    <a:outerShdw blurRad="38100" dist="38100" dir="2700000" algn="tl">
                      <a:srgbClr val="000000">
                        <a:alpha val="43137"/>
                      </a:srgbClr>
                    </a:outerShdw>
                  </a:effectLst>
                  <a:latin typeface="微软雅黑" pitchFamily="34" charset="-122"/>
                  <a:ea typeface="微软雅黑" pitchFamily="34" charset="-122"/>
                </a:defRPr>
              </a:lvl1pPr>
            </a:lstStyle>
            <a:p>
              <a:pPr>
                <a:defRPr/>
              </a:pPr>
              <a:r>
                <a:rPr lang="zh-CN" altLang="en-US" spc="0" dirty="0" smtClean="0">
                  <a:solidFill>
                    <a:srgbClr val="FFFFFF"/>
                  </a:solidFill>
                  <a:cs typeface="Arial" pitchFamily="34" charset="0"/>
                </a:rPr>
                <a:t>数据</a:t>
              </a:r>
              <a:endParaRPr lang="zh-CN" altLang="en-US" spc="0" dirty="0">
                <a:solidFill>
                  <a:srgbClr val="FFFFFF"/>
                </a:solidFill>
                <a:cs typeface="Arial" pitchFamily="34" charset="0"/>
              </a:endParaRPr>
            </a:p>
          </p:txBody>
        </p:sp>
        <p:grpSp>
          <p:nvGrpSpPr>
            <p:cNvPr id="587" name="组合 586"/>
            <p:cNvGrpSpPr/>
            <p:nvPr/>
          </p:nvGrpSpPr>
          <p:grpSpPr>
            <a:xfrm>
              <a:off x="2016700" y="3096167"/>
              <a:ext cx="8082022" cy="83257"/>
              <a:chOff x="1657801" y="4250078"/>
              <a:chExt cx="5135685" cy="218039"/>
            </a:xfrm>
          </p:grpSpPr>
          <p:cxnSp>
            <p:nvCxnSpPr>
              <p:cNvPr id="588" name="直接连接符 587"/>
              <p:cNvCxnSpPr/>
              <p:nvPr/>
            </p:nvCxnSpPr>
            <p:spPr bwMode="auto">
              <a:xfrm>
                <a:off x="1657801" y="4250080"/>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9" name="直接连接符 588"/>
              <p:cNvCxnSpPr/>
              <p:nvPr/>
            </p:nvCxnSpPr>
            <p:spPr bwMode="auto">
              <a:xfrm>
                <a:off x="6792660" y="4250080"/>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直接连接符 589"/>
              <p:cNvCxnSpPr/>
              <p:nvPr/>
            </p:nvCxnSpPr>
            <p:spPr bwMode="auto">
              <a:xfrm>
                <a:off x="4224697" y="4250078"/>
                <a:ext cx="826" cy="218037"/>
              </a:xfrm>
              <a:prstGeom prst="line">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3" name="图片 592"/>
            <p:cNvPicPr>
              <a:picLocks/>
            </p:cNvPicPr>
            <p:nvPr/>
          </p:nvPicPr>
          <p:blipFill>
            <a:blip r:embed="rId21" cstate="email">
              <a:extLst>
                <a:ext uri="{28A0092B-C50C-407E-A947-70E740481C1C}">
                  <a14:useLocalDpi xmlns:a14="http://schemas.microsoft.com/office/drawing/2010/main" val="0"/>
                </a:ext>
              </a:extLst>
            </a:blip>
            <a:stretch>
              <a:fillRect/>
            </a:stretch>
          </p:blipFill>
          <p:spPr>
            <a:xfrm>
              <a:off x="8286822" y="823178"/>
              <a:ext cx="943200" cy="662400"/>
            </a:xfrm>
            <a:prstGeom prst="roundRect">
              <a:avLst>
                <a:gd name="adj" fmla="val 5804"/>
              </a:avLst>
            </a:prstGeom>
            <a:noFill/>
            <a:ln w="9525" algn="ctr">
              <a:noFill/>
              <a:miter lim="800000"/>
              <a:headEnd/>
              <a:tailEnd/>
            </a:ln>
          </p:spPr>
        </p:pic>
        <p:pic>
          <p:nvPicPr>
            <p:cNvPr id="594" name="图片 593"/>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6423647" y="823178"/>
              <a:ext cx="953958" cy="662400"/>
            </a:xfrm>
            <a:prstGeom prst="roundRect">
              <a:avLst>
                <a:gd name="adj" fmla="val 5804"/>
              </a:avLst>
            </a:prstGeom>
            <a:noFill/>
            <a:ln w="9525" algn="ctr">
              <a:noFill/>
              <a:miter lim="800000"/>
              <a:headEnd/>
              <a:tailEnd/>
            </a:ln>
          </p:spPr>
        </p:pic>
        <p:pic>
          <p:nvPicPr>
            <p:cNvPr id="595" name="图片 594"/>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2708060" y="823178"/>
              <a:ext cx="941255" cy="662400"/>
            </a:xfrm>
            <a:prstGeom prst="roundRect">
              <a:avLst>
                <a:gd name="adj" fmla="val 5804"/>
              </a:avLst>
            </a:prstGeom>
            <a:noFill/>
            <a:ln w="9525" algn="ctr">
              <a:noFill/>
              <a:miter lim="800000"/>
              <a:headEnd/>
              <a:tailEnd/>
            </a:ln>
          </p:spPr>
        </p:pic>
        <p:pic>
          <p:nvPicPr>
            <p:cNvPr id="596" name="图片 595"/>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576620" y="823630"/>
              <a:ext cx="971386" cy="661497"/>
            </a:xfrm>
            <a:prstGeom prst="roundRect">
              <a:avLst>
                <a:gd name="adj" fmla="val 5804"/>
              </a:avLst>
            </a:prstGeom>
            <a:noFill/>
            <a:ln w="9525" algn="ctr">
              <a:noFill/>
              <a:miter lim="800000"/>
              <a:headEnd/>
              <a:tailEnd/>
            </a:ln>
          </p:spPr>
        </p:pic>
        <p:pic>
          <p:nvPicPr>
            <p:cNvPr id="597" name="图片 596"/>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10401771" y="823178"/>
              <a:ext cx="993600" cy="662400"/>
            </a:xfrm>
            <a:prstGeom prst="roundRect">
              <a:avLst>
                <a:gd name="adj" fmla="val 5804"/>
              </a:avLst>
            </a:prstGeom>
            <a:noFill/>
            <a:ln w="9525" algn="ctr">
              <a:noFill/>
              <a:miter lim="800000"/>
              <a:headEnd/>
              <a:tailEnd/>
            </a:ln>
          </p:spPr>
        </p:pic>
        <p:pic>
          <p:nvPicPr>
            <p:cNvPr id="598" name="图片 597"/>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4583859" y="823178"/>
              <a:ext cx="943575" cy="662400"/>
            </a:xfrm>
            <a:prstGeom prst="roundRect">
              <a:avLst>
                <a:gd name="adj" fmla="val 5804"/>
              </a:avLst>
            </a:prstGeom>
            <a:noFill/>
            <a:ln w="9525" algn="ctr">
              <a:noFill/>
              <a:miter lim="800000"/>
              <a:headEnd/>
              <a:tailEnd/>
            </a:ln>
          </p:spPr>
        </p:pic>
        <p:sp>
          <p:nvSpPr>
            <p:cNvPr id="599" name="流程图: 过程 598"/>
            <p:cNvSpPr/>
            <p:nvPr/>
          </p:nvSpPr>
          <p:spPr>
            <a:xfrm>
              <a:off x="2606048" y="1425762"/>
              <a:ext cx="1118099" cy="89670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r>
                <a:rPr lang="zh-CN" altLang="en-US" sz="1400" b="1" dirty="0" smtClean="0">
                  <a:solidFill>
                    <a:prstClr val="white"/>
                  </a:solidFill>
                  <a:latin typeface="微软雅黑" panose="020B0503020204020204" pitchFamily="34" charset="-122"/>
                  <a:ea typeface="微软雅黑" panose="020B0503020204020204" pitchFamily="34" charset="-122"/>
                </a:rPr>
                <a:t>在线学习</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00" name="流程图: 过程 599"/>
            <p:cNvSpPr/>
            <p:nvPr/>
          </p:nvSpPr>
          <p:spPr>
            <a:xfrm>
              <a:off x="4574079" y="1420882"/>
              <a:ext cx="1008112" cy="90646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r>
                <a:rPr lang="en-US" altLang="zh-CN" sz="1400" b="1" dirty="0" smtClean="0">
                  <a:solidFill>
                    <a:prstClr val="white"/>
                  </a:solidFill>
                  <a:latin typeface="微软雅黑" panose="020B0503020204020204" pitchFamily="34" charset="-122"/>
                  <a:ea typeface="微软雅黑" panose="020B0503020204020204" pitchFamily="34" charset="-122"/>
                </a:rPr>
                <a:t>WEB</a:t>
              </a:r>
            </a:p>
            <a:p>
              <a:pPr algn="ctr"/>
              <a:r>
                <a:rPr lang="zh-CN" altLang="en-US" sz="1400" b="1" dirty="0" smtClean="0">
                  <a:solidFill>
                    <a:prstClr val="white"/>
                  </a:solidFill>
                  <a:latin typeface="微软雅黑" panose="020B0503020204020204" pitchFamily="34" charset="-122"/>
                  <a:ea typeface="微软雅黑" panose="020B0503020204020204" pitchFamily="34" charset="-122"/>
                </a:rPr>
                <a:t>界面</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01" name="流程图: 过程 600"/>
            <p:cNvSpPr/>
            <p:nvPr/>
          </p:nvSpPr>
          <p:spPr>
            <a:xfrm>
              <a:off x="6265228" y="1426336"/>
              <a:ext cx="1139526" cy="89555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r>
                <a:rPr lang="zh-CN" altLang="en-US" sz="1400" b="1" dirty="0">
                  <a:solidFill>
                    <a:prstClr val="white"/>
                  </a:solidFill>
                  <a:latin typeface="微软雅黑" panose="020B0503020204020204" pitchFamily="34" charset="-122"/>
                  <a:ea typeface="微软雅黑" panose="020B0503020204020204" pitchFamily="34" charset="-122"/>
                </a:rPr>
                <a:t>富</a:t>
              </a:r>
              <a:r>
                <a:rPr lang="zh-CN" altLang="en-US" sz="1400" b="1" dirty="0" smtClean="0">
                  <a:solidFill>
                    <a:prstClr val="white"/>
                  </a:solidFill>
                  <a:latin typeface="微软雅黑" panose="020B0503020204020204" pitchFamily="34" charset="-122"/>
                  <a:ea typeface="微软雅黑" panose="020B0503020204020204" pitchFamily="34" charset="-122"/>
                </a:rPr>
                <a:t>媒体教学资源</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20" name="流程图: 过程 619"/>
            <p:cNvSpPr/>
            <p:nvPr/>
          </p:nvSpPr>
          <p:spPr>
            <a:xfrm>
              <a:off x="8254687" y="1426336"/>
              <a:ext cx="1018928" cy="89555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r>
                <a:rPr lang="zh-CN" altLang="en-US" sz="1400" b="1" dirty="0" smtClean="0">
                  <a:solidFill>
                    <a:prstClr val="white"/>
                  </a:solidFill>
                  <a:latin typeface="微软雅黑" panose="020B0503020204020204" pitchFamily="34" charset="-122"/>
                  <a:ea typeface="微软雅黑" panose="020B0503020204020204" pitchFamily="34" charset="-122"/>
                </a:rPr>
                <a:t>移动</a:t>
              </a:r>
              <a:endParaRPr lang="en-US" altLang="zh-CN" sz="1400" b="1" dirty="0" smtClean="0">
                <a:solidFill>
                  <a:prstClr val="white"/>
                </a:solidFill>
                <a:latin typeface="微软雅黑" panose="020B0503020204020204" pitchFamily="34" charset="-122"/>
                <a:ea typeface="微软雅黑" panose="020B0503020204020204" pitchFamily="34" charset="-122"/>
              </a:endParaRPr>
            </a:p>
            <a:p>
              <a:pPr algn="ctr"/>
              <a:r>
                <a:rPr lang="zh-CN" altLang="en-US" sz="1400" b="1" dirty="0" smtClean="0">
                  <a:solidFill>
                    <a:prstClr val="white"/>
                  </a:solidFill>
                  <a:latin typeface="微软雅黑" panose="020B0503020204020204" pitchFamily="34" charset="-122"/>
                  <a:ea typeface="微软雅黑" panose="020B0503020204020204" pitchFamily="34" charset="-122"/>
                </a:rPr>
                <a:t>平台</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21" name="流程图: 过程 620"/>
            <p:cNvSpPr/>
            <p:nvPr/>
          </p:nvSpPr>
          <p:spPr>
            <a:xfrm>
              <a:off x="368511" y="1482842"/>
              <a:ext cx="1387605" cy="78254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r>
                <a:rPr lang="zh-CN" altLang="en-US" sz="1400" b="1" dirty="0" smtClean="0">
                  <a:solidFill>
                    <a:prstClr val="white"/>
                  </a:solidFill>
                  <a:latin typeface="微软雅黑" panose="020B0503020204020204" pitchFamily="34" charset="-122"/>
                  <a:ea typeface="微软雅黑" panose="020B0503020204020204" pitchFamily="34" charset="-122"/>
                </a:rPr>
                <a:t>教务管理</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22" name="流程图: 过程 621"/>
            <p:cNvSpPr/>
            <p:nvPr/>
          </p:nvSpPr>
          <p:spPr>
            <a:xfrm>
              <a:off x="10123547" y="1426336"/>
              <a:ext cx="1550048" cy="89555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r>
                <a:rPr lang="zh-CN" altLang="en-US" sz="1400" b="1" dirty="0" smtClean="0">
                  <a:solidFill>
                    <a:prstClr val="white"/>
                  </a:solidFill>
                  <a:latin typeface="微软雅黑" panose="020B0503020204020204" pitchFamily="34" charset="-122"/>
                  <a:ea typeface="微软雅黑" panose="020B0503020204020204" pitchFamily="34" charset="-122"/>
                </a:rPr>
                <a:t>协同通信</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19" name="矩形 18"/>
            <p:cNvSpPr/>
            <p:nvPr/>
          </p:nvSpPr>
          <p:spPr>
            <a:xfrm>
              <a:off x="264824" y="3797672"/>
              <a:ext cx="2121120" cy="209744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FFFF00"/>
                  </a:solidFill>
                </a:ln>
                <a:latin typeface="微软雅黑" panose="020B0503020204020204" pitchFamily="34" charset="-122"/>
                <a:ea typeface="微软雅黑" panose="020B0503020204020204" pitchFamily="34" charset="-122"/>
              </a:endParaRPr>
            </a:p>
          </p:txBody>
        </p:sp>
        <p:sp>
          <p:nvSpPr>
            <p:cNvPr id="446" name="矩形 445"/>
            <p:cNvSpPr/>
            <p:nvPr/>
          </p:nvSpPr>
          <p:spPr>
            <a:xfrm>
              <a:off x="98611" y="3643225"/>
              <a:ext cx="7155100" cy="2700350"/>
            </a:xfrm>
            <a:prstGeom prst="rect">
              <a:avLst/>
            </a:prstGeom>
            <a:solidFill>
              <a:schemeClr val="tx1">
                <a:lumMod val="75000"/>
                <a:lumOff val="2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endParaRPr>
            </a:p>
          </p:txBody>
        </p:sp>
        <p:sp>
          <p:nvSpPr>
            <p:cNvPr id="508" name="圆角矩形 47"/>
            <p:cNvSpPr>
              <a:spLocks noChangeArrowheads="1"/>
            </p:cNvSpPr>
            <p:nvPr/>
          </p:nvSpPr>
          <p:spPr bwMode="auto">
            <a:xfrm>
              <a:off x="2592782" y="3933267"/>
              <a:ext cx="1922015" cy="408717"/>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r>
                <a:rPr lang="zh-CN" altLang="en-US" sz="1400" b="1" dirty="0" smtClean="0">
                  <a:solidFill>
                    <a:srgbClr val="FFFF00"/>
                  </a:solidFill>
                  <a:latin typeface="微软雅黑" panose="020B0503020204020204" pitchFamily="34" charset="-122"/>
                  <a:ea typeface="微软雅黑" panose="020B0503020204020204" pitchFamily="34" charset="-122"/>
                </a:rPr>
                <a:t>其他智慧课堂</a:t>
              </a:r>
              <a:endParaRPr lang="en-US" altLang="zh-CN" sz="1400" b="1" dirty="0">
                <a:solidFill>
                  <a:srgbClr val="FFFF00"/>
                </a:solidFill>
                <a:latin typeface="微软雅黑" panose="020B0503020204020204" pitchFamily="34" charset="-122"/>
                <a:ea typeface="微软雅黑" panose="020B0503020204020204" pitchFamily="34" charset="-122"/>
              </a:endParaRPr>
            </a:p>
          </p:txBody>
        </p:sp>
        <p:pic>
          <p:nvPicPr>
            <p:cNvPr id="485" name="8c4e3e07-40fc-4f3e-aa44-13f2b38558bd" descr="http://www.classteacher.com/Images/Common/Infrastructure-Img.png"/>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artisticBlur/>
                      </a14:imgEffect>
                      <a14:imgEffect>
                        <a14:saturation sat="33000"/>
                      </a14:imgEffect>
                      <a14:imgEffect>
                        <a14:brightnessContrast bright="-25000"/>
                      </a14:imgEffect>
                    </a14:imgLayer>
                  </a14:imgProps>
                </a:ext>
                <a:ext uri="{28A0092B-C50C-407E-A947-70E740481C1C}">
                  <a14:useLocalDpi xmlns:a14="http://schemas.microsoft.com/office/drawing/2010/main" val="0"/>
                </a:ext>
              </a:extLst>
            </a:blip>
            <a:srcRect/>
            <a:stretch/>
          </p:blipFill>
          <p:spPr bwMode="auto">
            <a:xfrm>
              <a:off x="267943" y="4941962"/>
              <a:ext cx="2121120" cy="942130"/>
            </a:xfrm>
            <a:prstGeom prst="roundRect">
              <a:avLst>
                <a:gd name="adj" fmla="val 8594"/>
              </a:avLst>
            </a:prstGeom>
            <a:solidFill>
              <a:srgbClr val="FFFFFF">
                <a:shade val="85000"/>
              </a:srgbClr>
            </a:solidFill>
            <a:ln>
              <a:noFill/>
            </a:ln>
            <a:effectLst/>
          </p:spPr>
        </p:pic>
        <p:pic>
          <p:nvPicPr>
            <p:cNvPr id="491" name="图片 490"/>
            <p:cNvPicPr>
              <a:picLocks noChangeAspect="1"/>
            </p:cNvPicPr>
            <p:nvPr/>
          </p:nvPicPr>
          <p:blipFill rotWithShape="1">
            <a:blip r:embed="rId29" cstate="print">
              <a:extLst>
                <a:ext uri="{BEBA8EAE-BF5A-486C-A8C5-ECC9F3942E4B}">
                  <a14:imgProps xmlns:a14="http://schemas.microsoft.com/office/drawing/2010/main">
                    <a14:imgLayer r:embed="rId10">
                      <a14:imgEffect>
                        <a14:artisticBlur/>
                      </a14:imgEffect>
                      <a14:imgEffect>
                        <a14:colorTemperature colorTemp="47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l="51588" b="1758"/>
            <a:stretch/>
          </p:blipFill>
          <p:spPr>
            <a:xfrm>
              <a:off x="3730848" y="4885380"/>
              <a:ext cx="1026866" cy="996805"/>
            </a:xfrm>
            <a:prstGeom prst="rect">
              <a:avLst/>
            </a:prstGeom>
            <a:ln>
              <a:noFill/>
            </a:ln>
            <a:effectLst/>
          </p:spPr>
        </p:pic>
        <p:pic>
          <p:nvPicPr>
            <p:cNvPr id="1026" name="Picture 2" descr="http://www.globalfursys.com/globalfursys-files/productImage/71ef2b5f-9c8d-4375-9dcf-b269a980898d.jpg"/>
            <p:cNvPicPr>
              <a:picLocks noChangeAspect="1" noChangeArrowheads="1"/>
            </p:cNvPicPr>
            <p:nvPr/>
          </p:nvPicPr>
          <p:blipFill rotWithShape="1">
            <a:blip r:embed="rId30" cstate="screen">
              <a:extLst>
                <a:ext uri="{BEBA8EAE-BF5A-486C-A8C5-ECC9F3942E4B}">
                  <a14:imgProps xmlns:a14="http://schemas.microsoft.com/office/drawing/2010/main">
                    <a14:imgLayer r:embed="rId31">
                      <a14:imgEffect>
                        <a14:artisticBlur/>
                      </a14:imgEffect>
                      <a14:imgEffect>
                        <a14:saturation sat="33000"/>
                      </a14:imgEffect>
                      <a14:imgEffect>
                        <a14:brightnessContrast bright="5000"/>
                      </a14:imgEffect>
                    </a14:imgLayer>
                  </a14:imgProps>
                </a:ext>
                <a:ext uri="{28A0092B-C50C-407E-A947-70E740481C1C}">
                  <a14:useLocalDpi xmlns:a14="http://schemas.microsoft.com/office/drawing/2010/main" val="0"/>
                </a:ext>
              </a:extLst>
            </a:blip>
            <a:srcRect/>
            <a:stretch/>
          </p:blipFill>
          <p:spPr bwMode="auto">
            <a:xfrm>
              <a:off x="6025579" y="3789598"/>
              <a:ext cx="1097854" cy="9906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94" name="Picture 14" descr="http://www.whitworth.edu/cms/media/whitworth/images/library/research.jpg"/>
            <p:cNvPicPr>
              <a:picLocks noChangeAspect="1" noChangeArrowheads="1"/>
            </p:cNvPicPr>
            <p:nvPr/>
          </p:nvPicPr>
          <p:blipFill rotWithShape="1">
            <a:blip r:embed="rId32" cstate="screen">
              <a:extLst>
                <a:ext uri="{BEBA8EAE-BF5A-486C-A8C5-ECC9F3942E4B}">
                  <a14:imgProps xmlns:a14="http://schemas.microsoft.com/office/drawing/2010/main">
                    <a14:imgLayer r:embed="rId33">
                      <a14:imgEffect>
                        <a14:artisticBlur/>
                      </a14:imgEffect>
                      <a14:imgEffect>
                        <a14:colorTemperature colorTemp="11200"/>
                      </a14:imgEffect>
                      <a14:imgEffect>
                        <a14:saturation sat="33000"/>
                      </a14:imgEffect>
                      <a14:imgEffect>
                        <a14:brightnessContrast bright="-15000"/>
                      </a14:imgEffect>
                    </a14:imgLayer>
                  </a14:imgProps>
                </a:ext>
                <a:ext uri="{28A0092B-C50C-407E-A947-70E740481C1C}">
                  <a14:useLocalDpi xmlns:a14="http://schemas.microsoft.com/office/drawing/2010/main" val="0"/>
                </a:ext>
              </a:extLst>
            </a:blip>
            <a:srcRect/>
            <a:stretch/>
          </p:blipFill>
          <p:spPr bwMode="auto">
            <a:xfrm>
              <a:off x="5027758" y="4869410"/>
              <a:ext cx="997822" cy="102019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09" name="圆角矩形 47"/>
            <p:cNvSpPr>
              <a:spLocks noChangeArrowheads="1"/>
            </p:cNvSpPr>
            <p:nvPr/>
          </p:nvSpPr>
          <p:spPr bwMode="auto">
            <a:xfrm>
              <a:off x="347319" y="5233570"/>
              <a:ext cx="2038626" cy="408717"/>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a:r>
                <a:rPr lang="zh-CN" altLang="en-US" sz="1400" b="1" dirty="0" smtClean="0">
                  <a:solidFill>
                    <a:srgbClr val="FFFF00"/>
                  </a:solidFill>
                  <a:latin typeface="微软雅黑" panose="020B0503020204020204" pitchFamily="34" charset="-122"/>
                  <a:ea typeface="微软雅黑" panose="020B0503020204020204" pitchFamily="34" charset="-122"/>
                </a:rPr>
                <a:t>实时录播智慧课堂</a:t>
              </a:r>
              <a:endParaRPr lang="en-US" altLang="zh-CN" sz="1400" b="1" dirty="0">
                <a:solidFill>
                  <a:srgbClr val="FFFF00"/>
                </a:solidFill>
                <a:latin typeface="微软雅黑" panose="020B0503020204020204" pitchFamily="34" charset="-122"/>
                <a:ea typeface="微软雅黑" panose="020B0503020204020204" pitchFamily="34" charset="-122"/>
              </a:endParaRPr>
            </a:p>
          </p:txBody>
        </p:sp>
        <p:sp>
          <p:nvSpPr>
            <p:cNvPr id="510" name="圆角矩形 47"/>
            <p:cNvSpPr>
              <a:spLocks noChangeArrowheads="1"/>
            </p:cNvSpPr>
            <p:nvPr/>
          </p:nvSpPr>
          <p:spPr bwMode="auto">
            <a:xfrm>
              <a:off x="3795698" y="5001247"/>
              <a:ext cx="1017902" cy="408717"/>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r>
                <a:rPr lang="zh-CN" altLang="en-US" sz="1400" b="1" dirty="0" smtClean="0">
                  <a:solidFill>
                    <a:srgbClr val="FF0000"/>
                  </a:solidFill>
                  <a:latin typeface="微软雅黑" panose="020B0503020204020204" pitchFamily="34" charset="-122"/>
                  <a:ea typeface="微软雅黑" panose="020B0503020204020204" pitchFamily="34" charset="-122"/>
                </a:rPr>
                <a:t>会议室</a:t>
              </a:r>
              <a:endParaRPr lang="en-US" altLang="zh-CN" sz="1400" b="1" dirty="0">
                <a:solidFill>
                  <a:srgbClr val="FF0000"/>
                </a:solidFill>
                <a:latin typeface="微软雅黑" panose="020B0503020204020204" pitchFamily="34" charset="-122"/>
                <a:ea typeface="微软雅黑" panose="020B0503020204020204" pitchFamily="34" charset="-122"/>
              </a:endParaRPr>
            </a:p>
          </p:txBody>
        </p:sp>
        <p:sp>
          <p:nvSpPr>
            <p:cNvPr id="511" name="圆角矩形 47"/>
            <p:cNvSpPr>
              <a:spLocks noChangeArrowheads="1"/>
            </p:cNvSpPr>
            <p:nvPr/>
          </p:nvSpPr>
          <p:spPr bwMode="auto">
            <a:xfrm>
              <a:off x="6088878" y="4164644"/>
              <a:ext cx="1922015" cy="408717"/>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r>
                <a:rPr lang="zh-CN" altLang="en-US" sz="1400" b="1" dirty="0" smtClean="0">
                  <a:solidFill>
                    <a:srgbClr val="FF0000"/>
                  </a:solidFill>
                  <a:latin typeface="微软雅黑" panose="020B0503020204020204" pitchFamily="34" charset="-122"/>
                  <a:ea typeface="微软雅黑" panose="020B0503020204020204" pitchFamily="34" charset="-122"/>
                </a:rPr>
                <a:t>宿舍</a:t>
              </a:r>
              <a:endParaRPr lang="en-US" altLang="zh-CN" sz="1400" b="1" dirty="0">
                <a:solidFill>
                  <a:srgbClr val="FF0000"/>
                </a:solidFill>
                <a:latin typeface="微软雅黑" panose="020B0503020204020204" pitchFamily="34" charset="-122"/>
                <a:ea typeface="微软雅黑" panose="020B0503020204020204" pitchFamily="34" charset="-122"/>
              </a:endParaRPr>
            </a:p>
          </p:txBody>
        </p:sp>
        <p:sp>
          <p:nvSpPr>
            <p:cNvPr id="512" name="圆角矩形 47"/>
            <p:cNvSpPr>
              <a:spLocks noChangeArrowheads="1"/>
            </p:cNvSpPr>
            <p:nvPr/>
          </p:nvSpPr>
          <p:spPr bwMode="auto">
            <a:xfrm>
              <a:off x="5139508" y="5204103"/>
              <a:ext cx="1922015" cy="408717"/>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r>
                <a:rPr lang="zh-CN" altLang="en-US" sz="1400" b="1" dirty="0" smtClean="0">
                  <a:solidFill>
                    <a:srgbClr val="FFFF00"/>
                  </a:solidFill>
                  <a:latin typeface="微软雅黑" panose="020B0503020204020204" pitchFamily="34" charset="-122"/>
                  <a:ea typeface="微软雅黑" panose="020B0503020204020204" pitchFamily="34" charset="-122"/>
                </a:rPr>
                <a:t>图书馆</a:t>
              </a:r>
              <a:endParaRPr lang="en-US" altLang="zh-CN" sz="1400" b="1" dirty="0">
                <a:solidFill>
                  <a:srgbClr val="FFFF00"/>
                </a:solidFill>
                <a:latin typeface="微软雅黑" panose="020B0503020204020204" pitchFamily="34" charset="-122"/>
                <a:ea typeface="微软雅黑" panose="020B0503020204020204" pitchFamily="34" charset="-122"/>
              </a:endParaRPr>
            </a:p>
          </p:txBody>
        </p:sp>
        <p:sp>
          <p:nvSpPr>
            <p:cNvPr id="484" name="圆角矩形 47"/>
            <p:cNvSpPr>
              <a:spLocks noChangeArrowheads="1"/>
            </p:cNvSpPr>
            <p:nvPr/>
          </p:nvSpPr>
          <p:spPr bwMode="auto">
            <a:xfrm>
              <a:off x="2701061" y="5953800"/>
              <a:ext cx="1922015" cy="494400"/>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a:r>
                <a:rPr lang="zh-CN" altLang="en-US" sz="1800" b="1" dirty="0" smtClean="0">
                  <a:solidFill>
                    <a:srgbClr val="FFFF00"/>
                  </a:solidFill>
                  <a:latin typeface="微软雅黑" panose="020B0503020204020204" pitchFamily="34" charset="-122"/>
                  <a:ea typeface="微软雅黑" panose="020B0503020204020204" pitchFamily="34" charset="-122"/>
                </a:rPr>
                <a:t>校园内</a:t>
              </a:r>
              <a:endParaRPr lang="en-US" altLang="zh-CN" sz="1800" b="1" dirty="0">
                <a:solidFill>
                  <a:srgbClr val="FFFF00"/>
                </a:solidFill>
                <a:latin typeface="微软雅黑" panose="020B0503020204020204" pitchFamily="34" charset="-122"/>
                <a:ea typeface="微软雅黑" panose="020B0503020204020204" pitchFamily="34" charset="-122"/>
              </a:endParaRPr>
            </a:p>
          </p:txBody>
        </p:sp>
        <p:sp>
          <p:nvSpPr>
            <p:cNvPr id="513" name="矩形 512"/>
            <p:cNvSpPr/>
            <p:nvPr/>
          </p:nvSpPr>
          <p:spPr>
            <a:xfrm>
              <a:off x="9683135" y="3639544"/>
              <a:ext cx="2286000" cy="2281357"/>
            </a:xfrm>
            <a:prstGeom prst="rect">
              <a:avLst/>
            </a:prstGeom>
            <a:solidFill>
              <a:schemeClr val="tx1">
                <a:lumMod val="75000"/>
                <a:lumOff val="2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endParaRPr>
            </a:p>
          </p:txBody>
        </p:sp>
        <p:sp>
          <p:nvSpPr>
            <p:cNvPr id="453" name="矩形 452"/>
            <p:cNvSpPr/>
            <p:nvPr/>
          </p:nvSpPr>
          <p:spPr>
            <a:xfrm>
              <a:off x="7315969" y="3628289"/>
              <a:ext cx="2286000" cy="2281357"/>
            </a:xfrm>
            <a:prstGeom prst="rect">
              <a:avLst/>
            </a:prstGeom>
            <a:solidFill>
              <a:schemeClr val="tx1">
                <a:lumMod val="75000"/>
                <a:lumOff val="2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endParaRPr>
            </a:p>
          </p:txBody>
        </p:sp>
        <p:pic>
          <p:nvPicPr>
            <p:cNvPr id="495" name="Picture 16" descr="http://www.e-architect.co.uk/images/jpgs/liverpool/park_brow_school_i010212_6.jpg"/>
            <p:cNvPicPr>
              <a:picLocks noChangeAspect="1" noChangeArrowheads="1"/>
            </p:cNvPicPr>
            <p:nvPr/>
          </p:nvPicPr>
          <p:blipFill rotWithShape="1">
            <a:blip r:embed="rId34" cstate="print">
              <a:extLst>
                <a:ext uri="{BEBA8EAE-BF5A-486C-A8C5-ECC9F3942E4B}">
                  <a14:imgProps xmlns:a14="http://schemas.microsoft.com/office/drawing/2010/main">
                    <a14:imgLayer r:embed="rId12">
                      <a14:imgEffect>
                        <a14:artisticBlur/>
                      </a14:imgEffect>
                      <a14:imgEffect>
                        <a14:saturation sat="33000"/>
                      </a14:imgEffect>
                      <a14:imgEffect>
                        <a14:brightnessContrast bright="34000"/>
                      </a14:imgEffect>
                    </a14:imgLayer>
                  </a14:imgProps>
                </a:ext>
                <a:ext uri="{28A0092B-C50C-407E-A947-70E740481C1C}">
                  <a14:useLocalDpi xmlns:a14="http://schemas.microsoft.com/office/drawing/2010/main" val="0"/>
                </a:ext>
              </a:extLst>
            </a:blip>
            <a:srcRect l="760" r="27949" b="-482"/>
            <a:stretch/>
          </p:blipFill>
          <p:spPr bwMode="auto">
            <a:xfrm>
              <a:off x="7393731" y="3786249"/>
              <a:ext cx="1512167" cy="1011697"/>
            </a:xfrm>
            <a:prstGeom prst="rtTriangle">
              <a:avLst/>
            </a:prstGeom>
            <a:ln>
              <a:noFill/>
            </a:ln>
            <a:effectLst/>
            <a:extLst>
              <a:ext uri="{909E8E84-426E-40DD-AFC4-6F175D3DCCD1}">
                <a14:hiddenFill xmlns:a14="http://schemas.microsoft.com/office/drawing/2010/main">
                  <a:solidFill>
                    <a:srgbClr val="FFFFFF"/>
                  </a:solidFill>
                </a14:hiddenFill>
              </a:ext>
            </a:extLst>
          </p:spPr>
        </p:pic>
        <p:pic>
          <p:nvPicPr>
            <p:cNvPr id="497" name="图片 496"/>
            <p:cNvPicPr>
              <a:picLocks noChangeAspect="1"/>
            </p:cNvPicPr>
            <p:nvPr/>
          </p:nvPicPr>
          <p:blipFill rotWithShape="1">
            <a:blip r:embed="rId35" cstate="print">
              <a:extLst>
                <a:ext uri="{BEBA8EAE-BF5A-486C-A8C5-ECC9F3942E4B}">
                  <a14:imgProps xmlns:a14="http://schemas.microsoft.com/office/drawing/2010/main">
                    <a14:imgLayer r:embed="rId14">
                      <a14:imgEffect>
                        <a14:artisticBlur/>
                      </a14:imgEffect>
                      <a14:imgEffect>
                        <a14:colorTemperature colorTemp="7200"/>
                      </a14:imgEffect>
                      <a14:imgEffect>
                        <a14:brightnessContrast bright="-10000" contrast="-35000"/>
                      </a14:imgEffect>
                    </a14:imgLayer>
                  </a14:imgProps>
                </a:ext>
                <a:ext uri="{28A0092B-C50C-407E-A947-70E740481C1C}">
                  <a14:useLocalDpi xmlns:a14="http://schemas.microsoft.com/office/drawing/2010/main" val="0"/>
                </a:ext>
              </a:extLst>
            </a:blip>
            <a:srcRect t="61136" b="2447"/>
            <a:stretch/>
          </p:blipFill>
          <p:spPr>
            <a:xfrm>
              <a:off x="7389758" y="5374011"/>
              <a:ext cx="2121120" cy="504056"/>
            </a:xfrm>
            <a:prstGeom prst="rect">
              <a:avLst/>
            </a:prstGeom>
            <a:ln>
              <a:noFill/>
            </a:ln>
            <a:effectLst/>
          </p:spPr>
        </p:pic>
        <p:pic>
          <p:nvPicPr>
            <p:cNvPr id="503" name="图片 502"/>
            <p:cNvPicPr>
              <a:picLocks noChangeAspect="1"/>
            </p:cNvPicPr>
            <p:nvPr/>
          </p:nvPicPr>
          <p:blipFill rotWithShape="1">
            <a:blip r:embed="rId36" cstate="print">
              <a:extLst>
                <a:ext uri="{BEBA8EAE-BF5A-486C-A8C5-ECC9F3942E4B}">
                  <a14:imgProps xmlns:a14="http://schemas.microsoft.com/office/drawing/2010/main">
                    <a14:imgLayer r:embed="rId37">
                      <a14:imgEffect>
                        <a14:artisticBlur/>
                      </a14:imgEffect>
                      <a14:imgEffect>
                        <a14:saturation sat="33000"/>
                      </a14:imgEffect>
                      <a14:imgEffect>
                        <a14:brightnessContrast bright="-40000"/>
                      </a14:imgEffect>
                    </a14:imgLayer>
                  </a14:imgProps>
                </a:ext>
                <a:ext uri="{28A0092B-C50C-407E-A947-70E740481C1C}">
                  <a14:useLocalDpi xmlns:a14="http://schemas.microsoft.com/office/drawing/2010/main" val="0"/>
                </a:ext>
              </a:extLst>
            </a:blip>
            <a:srcRect b="-2"/>
            <a:stretch/>
          </p:blipFill>
          <p:spPr>
            <a:xfrm>
              <a:off x="10850115" y="4149874"/>
              <a:ext cx="1021986" cy="624773"/>
            </a:xfrm>
            <a:prstGeom prst="flowChartManualInput">
              <a:avLst/>
            </a:prstGeom>
            <a:ln>
              <a:noFill/>
            </a:ln>
            <a:effectLst/>
          </p:spPr>
        </p:pic>
        <p:pic>
          <p:nvPicPr>
            <p:cNvPr id="507" name="Picture 20" descr="http://www.infiniwiz.com/wp-content/uploads/2012/12/img-mission-coffee-tablet1.jpg"/>
            <p:cNvPicPr>
              <a:picLocks noChangeAspect="1" noChangeArrowheads="1"/>
            </p:cNvPicPr>
            <p:nvPr/>
          </p:nvPicPr>
          <p:blipFill rotWithShape="1">
            <a:blip r:embed="rId38" cstate="print">
              <a:extLst>
                <a:ext uri="{BEBA8EAE-BF5A-486C-A8C5-ECC9F3942E4B}">
                  <a14:imgProps xmlns:a14="http://schemas.microsoft.com/office/drawing/2010/main">
                    <a14:imgLayer r:embed="rId19">
                      <a14:imgEffect>
                        <a14:artisticBlur/>
                      </a14:imgEffect>
                      <a14:imgEffect>
                        <a14:saturation sat="33000"/>
                      </a14:imgEffect>
                      <a14:imgEffect>
                        <a14:brightnessContrast bright="50000"/>
                      </a14:imgEffect>
                    </a14:imgLayer>
                  </a14:imgProps>
                </a:ext>
                <a:ext uri="{28A0092B-C50C-407E-A947-70E740481C1C}">
                  <a14:useLocalDpi xmlns:a14="http://schemas.microsoft.com/office/drawing/2010/main" val="0"/>
                </a:ext>
              </a:extLst>
            </a:blip>
            <a:srcRect l="51859" t="1925" b="15476"/>
            <a:stretch/>
          </p:blipFill>
          <p:spPr bwMode="auto">
            <a:xfrm>
              <a:off x="10850114" y="4879031"/>
              <a:ext cx="1012461" cy="999035"/>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516" name="圆角矩形 47"/>
            <p:cNvSpPr>
              <a:spLocks noChangeArrowheads="1"/>
            </p:cNvSpPr>
            <p:nvPr/>
          </p:nvSpPr>
          <p:spPr bwMode="auto">
            <a:xfrm>
              <a:off x="7160247" y="4149089"/>
              <a:ext cx="1922015" cy="451558"/>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a:r>
                <a:rPr lang="zh-CN" altLang="en-US" sz="1600" b="1" dirty="0" smtClean="0">
                  <a:solidFill>
                    <a:srgbClr val="FF0000"/>
                  </a:solidFill>
                  <a:latin typeface="微软雅黑" panose="020B0503020204020204" pitchFamily="34" charset="-122"/>
                  <a:ea typeface="微软雅黑" panose="020B0503020204020204" pitchFamily="34" charset="-122"/>
                </a:rPr>
                <a:t>远程其他校区</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
          <p:nvSpPr>
            <p:cNvPr id="517" name="圆角矩形 47"/>
            <p:cNvSpPr>
              <a:spLocks noChangeArrowheads="1"/>
            </p:cNvSpPr>
            <p:nvPr/>
          </p:nvSpPr>
          <p:spPr bwMode="auto">
            <a:xfrm>
              <a:off x="7269933" y="5413092"/>
              <a:ext cx="2356046" cy="451558"/>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a:r>
                <a:rPr lang="zh-CN" altLang="en-US" sz="1600" b="1" dirty="0" smtClean="0">
                  <a:solidFill>
                    <a:srgbClr val="FFFF00"/>
                  </a:solidFill>
                  <a:latin typeface="微软雅黑" panose="020B0503020204020204" pitchFamily="34" charset="-122"/>
                  <a:ea typeface="微软雅黑" panose="020B0503020204020204" pitchFamily="34" charset="-122"/>
                </a:rPr>
                <a:t>远程智慧课堂</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518" name="圆角矩形 47"/>
            <p:cNvSpPr>
              <a:spLocks noChangeArrowheads="1"/>
            </p:cNvSpPr>
            <p:nvPr/>
          </p:nvSpPr>
          <p:spPr bwMode="auto">
            <a:xfrm>
              <a:off x="10360477" y="4279726"/>
              <a:ext cx="1922015" cy="451558"/>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a:r>
                <a:rPr lang="zh-CN" altLang="en-US" sz="1600" b="1" dirty="0" smtClean="0">
                  <a:solidFill>
                    <a:srgbClr val="FFFF00"/>
                  </a:solidFill>
                  <a:latin typeface="微软雅黑" panose="020B0503020204020204" pitchFamily="34" charset="-122"/>
                  <a:ea typeface="微软雅黑" panose="020B0503020204020204" pitchFamily="34" charset="-122"/>
                </a:rPr>
                <a:t>家中</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519" name="圆角矩形 47"/>
            <p:cNvSpPr>
              <a:spLocks noChangeArrowheads="1"/>
            </p:cNvSpPr>
            <p:nvPr/>
          </p:nvSpPr>
          <p:spPr bwMode="auto">
            <a:xfrm>
              <a:off x="10362978" y="5195281"/>
              <a:ext cx="1922015" cy="451558"/>
            </a:xfrm>
            <a:prstGeom prst="roundRect">
              <a:avLst>
                <a:gd name="adj" fmla="val 16667"/>
              </a:avLst>
            </a:prstGeom>
            <a:noFill/>
            <a:ln>
              <a:noFill/>
            </a:ln>
            <a:extLst/>
          </p:spPr>
          <p:txBody>
            <a:bodyPr wrap="square" lIns="77425" tIns="38713" rIns="77425" bIns="38713">
              <a:spAutoFit/>
            </a:bodyPr>
            <a:lstStyle>
              <a:lvl1pPr>
                <a:defRPr sz="2500">
                  <a:solidFill>
                    <a:schemeClr val="tx1"/>
                  </a:solidFill>
                  <a:latin typeface="FrutigerNext LT BlackCn" panose="020B0A06040504020204" pitchFamily="34" charset="0"/>
                  <a:ea typeface="ＭＳ Ｐゴシック" panose="020B0600070205080204" pitchFamily="34" charset="-128"/>
                </a:defRPr>
              </a:lvl1pPr>
              <a:lvl2pPr marL="742950" indent="-285750">
                <a:defRPr sz="2500">
                  <a:solidFill>
                    <a:schemeClr val="tx1"/>
                  </a:solidFill>
                  <a:latin typeface="FrutigerNext LT BlackCn" panose="020B0A06040504020204" pitchFamily="34" charset="0"/>
                  <a:ea typeface="ＭＳ Ｐゴシック" panose="020B0600070205080204" pitchFamily="34" charset="-128"/>
                </a:defRPr>
              </a:lvl2pPr>
              <a:lvl3pPr marL="1143000" indent="-228600">
                <a:defRPr sz="2500">
                  <a:solidFill>
                    <a:schemeClr val="tx1"/>
                  </a:solidFill>
                  <a:latin typeface="FrutigerNext LT BlackCn" panose="020B0A06040504020204" pitchFamily="34" charset="0"/>
                  <a:ea typeface="ＭＳ Ｐゴシック" panose="020B0600070205080204" pitchFamily="34" charset="-128"/>
                </a:defRPr>
              </a:lvl3pPr>
              <a:lvl4pPr marL="1600200" indent="-228600">
                <a:defRPr sz="2500">
                  <a:solidFill>
                    <a:schemeClr val="tx1"/>
                  </a:solidFill>
                  <a:latin typeface="FrutigerNext LT BlackCn" panose="020B0A06040504020204" pitchFamily="34" charset="0"/>
                  <a:ea typeface="ＭＳ Ｐゴシック" panose="020B0600070205080204" pitchFamily="34" charset="-128"/>
                </a:defRPr>
              </a:lvl4pPr>
              <a:lvl5pPr marL="2057400" indent="-228600">
                <a:defRPr sz="2500">
                  <a:solidFill>
                    <a:schemeClr val="tx1"/>
                  </a:solidFill>
                  <a:latin typeface="FrutigerNext LT BlackCn" panose="020B0A06040504020204" pitchFamily="34" charset="0"/>
                  <a:ea typeface="ＭＳ Ｐゴシック" panose="020B0600070205080204" pitchFamily="34" charset="-128"/>
                </a:defRPr>
              </a:lvl5pPr>
              <a:lvl6pPr marL="25146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6pPr>
              <a:lvl7pPr marL="29718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7pPr>
              <a:lvl8pPr marL="34290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8pPr>
              <a:lvl9pPr marL="3886200" indent="-228600" eaLnBrk="0" fontAlgn="base" hangingPunct="0">
                <a:spcBef>
                  <a:spcPct val="0"/>
                </a:spcBef>
                <a:spcAft>
                  <a:spcPct val="0"/>
                </a:spcAft>
                <a:defRPr sz="2500">
                  <a:solidFill>
                    <a:schemeClr val="tx1"/>
                  </a:solidFill>
                  <a:latin typeface="FrutigerNext LT BlackCn" panose="020B0A06040504020204" pitchFamily="34" charset="0"/>
                  <a:ea typeface="ＭＳ Ｐゴシック" panose="020B0600070205080204" pitchFamily="34" charset="-128"/>
                </a:defRPr>
              </a:lvl9pPr>
            </a:lstStyle>
            <a:p>
              <a:pPr algn="ctr"/>
              <a:r>
                <a:rPr lang="zh-CN" altLang="en-US" sz="1600" b="1" dirty="0" smtClean="0">
                  <a:solidFill>
                    <a:srgbClr val="FF0000"/>
                  </a:solidFill>
                  <a:latin typeface="微软雅黑" panose="020B0503020204020204" pitchFamily="34" charset="-122"/>
                  <a:ea typeface="微软雅黑" panose="020B0503020204020204" pitchFamily="34" charset="-122"/>
                </a:rPr>
                <a:t>咖啡厅</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grpSp>
      <p:sp>
        <p:nvSpPr>
          <p:cNvPr id="83" name="Shape 78"/>
          <p:cNvSpPr/>
          <p:nvPr/>
        </p:nvSpPr>
        <p:spPr>
          <a:xfrm>
            <a:off x="360000" y="486000"/>
            <a:ext cx="8346408" cy="565405"/>
          </a:xfrm>
          <a:prstGeom prst="rect">
            <a:avLst/>
          </a:prstGeom>
          <a:extLst>
            <a:ext uri="{C572A759-6A51-4108-AA02-DFA0A04FC94B}">
              <ma14:wrappingTextBoxFlag xmlns:ma14="http://schemas.microsoft.com/office/mac/drawingml/2011/main" xmlns="" val="1"/>
            </a:ext>
          </a:extLst>
        </p:spPr>
        <p:txBody>
          <a:bodyPr vert="horz" lIns="81638" tIns="40819" rIns="81638" bIns="40819" rtlCol="0" anchor="ctr">
            <a:noAutofit/>
          </a:bodyPr>
          <a:lstStyle/>
          <a:p>
            <a:pPr defTabSz="914400">
              <a:spcBef>
                <a:spcPct val="0"/>
              </a:spcBef>
            </a:pP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未来智慧课堂：泛在课堂，无处不在</a:t>
            </a:r>
            <a:endParaRPr kumimoji="1"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sp>
        <p:nvSpPr>
          <p:cNvPr id="84" name="矩形 83"/>
          <p:cNvSpPr/>
          <p:nvPr/>
        </p:nvSpPr>
        <p:spPr>
          <a:xfrm>
            <a:off x="6523" y="5995182"/>
            <a:ext cx="11563672" cy="386940"/>
          </a:xfrm>
          <a:prstGeom prst="rect">
            <a:avLst/>
          </a:prstGeom>
          <a:noFill/>
          <a:ln w="9525" algn="ctr">
            <a:noFill/>
            <a:miter lim="800000"/>
            <a:headEnd/>
            <a:tailEnd/>
          </a:ln>
        </p:spPr>
        <p:txBody>
          <a:bodyPr wrap="square" lIns="108879" tIns="54439" rIns="108879" bIns="54439">
            <a:spAutoFit/>
          </a:bodyPr>
          <a:lstStyle/>
          <a:p>
            <a:pPr algn="ctr">
              <a:spcBef>
                <a:spcPts val="715"/>
              </a:spcBef>
            </a:pPr>
            <a:r>
              <a:rPr lang="zh-CN" altLang="en-US" sz="1800" b="1" dirty="0">
                <a:solidFill>
                  <a:srgbClr val="FFFF00"/>
                </a:solidFill>
                <a:latin typeface="微软雅黑" panose="020B0503020204020204" pitchFamily="34" charset="-122"/>
                <a:ea typeface="微软雅黑" panose="020B0503020204020204" pitchFamily="34" charset="-122"/>
                <a:sym typeface="Calibri" pitchFamily="34" charset="0"/>
              </a:rPr>
              <a:t>打破时间与空间的阻隔，随意获取知识。便捷化的资源共享，</a:t>
            </a:r>
            <a:r>
              <a:rPr lang="zh-CN" altLang="en-US" sz="1800" b="1" dirty="0" smtClean="0">
                <a:solidFill>
                  <a:srgbClr val="FFFF00"/>
                </a:solidFill>
                <a:latin typeface="微软雅黑" panose="020B0503020204020204" pitchFamily="34" charset="-122"/>
                <a:ea typeface="微软雅黑" panose="020B0503020204020204" pitchFamily="34" charset="-122"/>
                <a:sym typeface="Calibri" pitchFamily="34" charset="0"/>
              </a:rPr>
              <a:t>师生应用级别互动</a:t>
            </a:r>
            <a:r>
              <a:rPr lang="zh-CN" altLang="en-US" sz="1800" b="1" dirty="0">
                <a:solidFill>
                  <a:srgbClr val="FFFF00"/>
                </a:solidFill>
                <a:latin typeface="微软雅黑" panose="020B0503020204020204" pitchFamily="34" charset="-122"/>
                <a:ea typeface="微软雅黑" panose="020B0503020204020204" pitchFamily="34" charset="-122"/>
                <a:sym typeface="Calibri" pitchFamily="34" charset="0"/>
              </a:rPr>
              <a:t>；泛在课堂，无处不在。</a:t>
            </a:r>
            <a:endParaRPr lang="en-US" altLang="zh-CN" sz="1800" b="1" dirty="0">
              <a:solidFill>
                <a:srgbClr val="FFFF00"/>
              </a:solidFill>
              <a:latin typeface="微软雅黑" panose="020B0503020204020204" pitchFamily="34" charset="-122"/>
              <a:ea typeface="微软雅黑" panose="020B0503020204020204" pitchFamily="34" charset="-122"/>
              <a:sym typeface="Helvetica Light"/>
            </a:endParaRPr>
          </a:p>
        </p:txBody>
      </p:sp>
      <p:pic>
        <p:nvPicPr>
          <p:cNvPr id="85" name="Picture 7"/>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0205306" y="2760838"/>
            <a:ext cx="1807660" cy="1260193"/>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pic>
        <p:nvPicPr>
          <p:cNvPr id="86" name="Picture 13"/>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198416" y="4401733"/>
            <a:ext cx="1786479" cy="1290310"/>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pic>
        <p:nvPicPr>
          <p:cNvPr id="92" name="Picture 2" descr="C:\Users\y00203777\Desktop\ppt版03.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0192900" y="1144211"/>
            <a:ext cx="1807655" cy="1272491"/>
          </a:xfrm>
          <a:prstGeom prst="roundRect">
            <a:avLst>
              <a:gd name="adj" fmla="val 4379"/>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378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84"/>
          <p:cNvSpPr>
            <a:spLocks noGrp="1"/>
          </p:cNvSpPr>
          <p:nvPr>
            <p:ph type="title"/>
          </p:nvPr>
        </p:nvSpPr>
        <p:spPr>
          <a:xfrm>
            <a:off x="360000" y="484277"/>
            <a:ext cx="11201875" cy="608989"/>
          </a:xfrm>
        </p:spPr>
        <p:txBody>
          <a:bodyPr/>
          <a:lstStyle/>
          <a:p>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Calibri" panose="020F0502020204030204" pitchFamily="34" charset="0"/>
              </a:rPr>
              <a:t>全场景</a:t>
            </a:r>
            <a:r>
              <a:rPr kumimoji="1" lang="en-US" altLang="zh-CN"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Calibri" panose="020F0502020204030204" pitchFamily="34" charset="0"/>
              </a:rPr>
              <a:t>WIFI</a:t>
            </a:r>
            <a:r>
              <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Calibri" panose="020F0502020204030204" pitchFamily="34" charset="0"/>
              </a:rPr>
              <a:t>覆盖</a:t>
            </a:r>
            <a:r>
              <a:rPr kumimoji="1" lang="zh-CN" altLang="en-US" sz="3600" b="1" dirty="0" smtClean="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Calibri" panose="020F0502020204030204" pitchFamily="34" charset="0"/>
              </a:rPr>
              <a:t>，实现随时随地的学习</a:t>
            </a:r>
            <a:endParaRPr kumimoji="1" lang="zh-CN" altLang="en-US" sz="3600" b="1" dirty="0">
              <a:gradFill flip="none" rotWithShape="1">
                <a:gsLst>
                  <a:gs pos="49000">
                    <a:srgbClr val="FFFFFF"/>
                  </a:gs>
                  <a:gs pos="100000">
                    <a:schemeClr val="bg1">
                      <a:lumMod val="65000"/>
                    </a:schemeClr>
                  </a:gs>
                </a:gsLst>
                <a:lin ang="5400000" scaled="1"/>
                <a:tileRect/>
              </a:gradFill>
              <a:effectLst>
                <a:outerShdw blurRad="38100" dist="38100" dir="2700000" algn="tl">
                  <a:srgbClr val="000000">
                    <a:alpha val="43137"/>
                  </a:srgbClr>
                </a:outerShdw>
              </a:effectLst>
              <a:cs typeface="Arial" pitchFamily="34" charset="0"/>
              <a:sym typeface="Lucida Grande"/>
            </a:endParaRPr>
          </a:p>
        </p:txBody>
      </p:sp>
      <p:sp>
        <p:nvSpPr>
          <p:cNvPr id="222" name="TextBox 221"/>
          <p:cNvSpPr txBox="1"/>
          <p:nvPr/>
        </p:nvSpPr>
        <p:spPr>
          <a:xfrm>
            <a:off x="265987" y="1485578"/>
            <a:ext cx="2929681" cy="379656"/>
          </a:xfrm>
          <a:prstGeom prst="rect">
            <a:avLst/>
          </a:prstGeom>
          <a:solidFill>
            <a:schemeClr val="tx2"/>
          </a:solidFill>
          <a:scene3d>
            <a:camera prst="orthographicFront"/>
            <a:lightRig rig="threePt" dir="t"/>
          </a:scene3d>
          <a:sp3d>
            <a:bevelT/>
          </a:sp3d>
        </p:spPr>
        <p:txBody>
          <a:bodyPr>
            <a:spAutoFit/>
          </a:bodyPr>
          <a:lstStyle/>
          <a:p>
            <a:pPr algn="ctr">
              <a:defRPr/>
            </a:pPr>
            <a:r>
              <a:rPr lang="zh-CN" altLang="en-US" sz="1867" b="1" dirty="0">
                <a:solidFill>
                  <a:schemeClr val="bg1"/>
                </a:solidFill>
                <a:latin typeface="微软雅黑" pitchFamily="34" charset="-122"/>
                <a:ea typeface="微软雅黑" pitchFamily="34" charset="-122"/>
              </a:rPr>
              <a:t>教室、办公、图书馆场景</a:t>
            </a:r>
          </a:p>
        </p:txBody>
      </p:sp>
      <p:sp>
        <p:nvSpPr>
          <p:cNvPr id="224" name="TextBox 223"/>
          <p:cNvSpPr txBox="1"/>
          <p:nvPr/>
        </p:nvSpPr>
        <p:spPr>
          <a:xfrm>
            <a:off x="3195668" y="1485578"/>
            <a:ext cx="2880987" cy="379656"/>
          </a:xfrm>
          <a:prstGeom prst="rect">
            <a:avLst/>
          </a:prstGeom>
          <a:solidFill>
            <a:schemeClr val="tx2"/>
          </a:solidFill>
          <a:scene3d>
            <a:camera prst="orthographicFront"/>
            <a:lightRig rig="threePt" dir="t"/>
          </a:scene3d>
          <a:sp3d>
            <a:bevelT/>
          </a:sp3d>
        </p:spPr>
        <p:txBody>
          <a:bodyPr>
            <a:spAutoFit/>
          </a:bodyPr>
          <a:lstStyle/>
          <a:p>
            <a:pPr algn="ctr">
              <a:defRPr/>
            </a:pPr>
            <a:r>
              <a:rPr lang="zh-CN" altLang="en-US" sz="1867" b="1" dirty="0">
                <a:solidFill>
                  <a:schemeClr val="bg1"/>
                </a:solidFill>
                <a:latin typeface="微软雅黑" pitchFamily="34" charset="-122"/>
                <a:ea typeface="微软雅黑" pitchFamily="34" charset="-122"/>
              </a:rPr>
              <a:t>宿舍场景</a:t>
            </a:r>
          </a:p>
        </p:txBody>
      </p:sp>
      <p:sp>
        <p:nvSpPr>
          <p:cNvPr id="226" name="TextBox 225"/>
          <p:cNvSpPr txBox="1"/>
          <p:nvPr/>
        </p:nvSpPr>
        <p:spPr>
          <a:xfrm>
            <a:off x="6076654" y="1485578"/>
            <a:ext cx="2880987" cy="379656"/>
          </a:xfrm>
          <a:prstGeom prst="rect">
            <a:avLst/>
          </a:prstGeom>
          <a:solidFill>
            <a:schemeClr val="tx2"/>
          </a:solidFill>
          <a:scene3d>
            <a:camera prst="orthographicFront"/>
            <a:lightRig rig="threePt" dir="t"/>
          </a:scene3d>
          <a:sp3d>
            <a:bevelT/>
          </a:sp3d>
        </p:spPr>
        <p:txBody>
          <a:bodyPr>
            <a:spAutoFit/>
          </a:bodyPr>
          <a:lstStyle/>
          <a:p>
            <a:pPr algn="ctr">
              <a:defRPr/>
            </a:pPr>
            <a:r>
              <a:rPr lang="zh-CN" altLang="en-US" sz="1867" b="1" dirty="0">
                <a:solidFill>
                  <a:schemeClr val="bg1"/>
                </a:solidFill>
                <a:latin typeface="微软雅黑" pitchFamily="34" charset="-122"/>
                <a:ea typeface="微软雅黑" pitchFamily="34" charset="-122"/>
              </a:rPr>
              <a:t>校园室外场景</a:t>
            </a:r>
          </a:p>
        </p:txBody>
      </p:sp>
      <p:sp>
        <p:nvSpPr>
          <p:cNvPr id="227" name="TextBox 226"/>
          <p:cNvSpPr txBox="1"/>
          <p:nvPr/>
        </p:nvSpPr>
        <p:spPr>
          <a:xfrm>
            <a:off x="8908947" y="1485578"/>
            <a:ext cx="2880987" cy="379656"/>
          </a:xfrm>
          <a:prstGeom prst="rect">
            <a:avLst/>
          </a:prstGeom>
          <a:solidFill>
            <a:schemeClr val="tx2"/>
          </a:solidFill>
          <a:scene3d>
            <a:camera prst="orthographicFront"/>
            <a:lightRig rig="threePt" dir="t"/>
          </a:scene3d>
          <a:sp3d>
            <a:bevelT/>
          </a:sp3d>
        </p:spPr>
        <p:txBody>
          <a:bodyPr>
            <a:spAutoFit/>
          </a:bodyPr>
          <a:lstStyle/>
          <a:p>
            <a:pPr algn="ctr">
              <a:defRPr/>
            </a:pPr>
            <a:r>
              <a:rPr lang="zh-CN" altLang="en-US" sz="1867" b="1" dirty="0">
                <a:solidFill>
                  <a:schemeClr val="bg1"/>
                </a:solidFill>
                <a:latin typeface="微软雅黑" pitchFamily="34" charset="-122"/>
                <a:ea typeface="微软雅黑" pitchFamily="34" charset="-122"/>
              </a:rPr>
              <a:t>高密场景</a:t>
            </a:r>
          </a:p>
        </p:txBody>
      </p:sp>
      <p:sp>
        <p:nvSpPr>
          <p:cNvPr id="228" name="AutoShape 13"/>
          <p:cNvSpPr>
            <a:spLocks noChangeArrowheads="1"/>
          </p:cNvSpPr>
          <p:nvPr/>
        </p:nvSpPr>
        <p:spPr bwMode="gray">
          <a:xfrm>
            <a:off x="264939" y="1869776"/>
            <a:ext cx="2881451" cy="4321117"/>
          </a:xfrm>
          <a:prstGeom prst="roundRect">
            <a:avLst>
              <a:gd name="adj" fmla="val 135"/>
            </a:avLst>
          </a:prstGeom>
          <a:noFill/>
          <a:ln w="19050" algn="ctr">
            <a:solidFill>
              <a:schemeClr val="accent6">
                <a:lumMod val="50000"/>
              </a:schemeClr>
            </a:solidFill>
            <a:round/>
            <a:headEnd/>
            <a:tailEnd/>
          </a:ln>
          <a:effectLst>
            <a:outerShdw blurRad="50800" dist="38100" dir="2700000" algn="tl" rotWithShape="0">
              <a:prstClr val="black">
                <a:alpha val="40000"/>
              </a:prstClr>
            </a:outerShdw>
          </a:effectLst>
        </p:spPr>
        <p:txBody>
          <a:bodyPr lIns="121931" tIns="60966" rIns="121931" bIns="60966"/>
          <a:lstStyle/>
          <a:p>
            <a:pPr>
              <a:buClr>
                <a:srgbClr val="CC9900"/>
              </a:buClr>
              <a:defRPr/>
            </a:pPr>
            <a:endParaRPr lang="zh-CN" altLang="en-US" sz="1334" dirty="0">
              <a:solidFill>
                <a:schemeClr val="bg1"/>
              </a:solidFill>
              <a:latin typeface="微软雅黑" pitchFamily="34" charset="-122"/>
              <a:ea typeface="微软雅黑" pitchFamily="34" charset="-122"/>
            </a:endParaRPr>
          </a:p>
        </p:txBody>
      </p:sp>
      <p:sp>
        <p:nvSpPr>
          <p:cNvPr id="234" name="AutoShape 13"/>
          <p:cNvSpPr>
            <a:spLocks noChangeArrowheads="1"/>
          </p:cNvSpPr>
          <p:nvPr/>
        </p:nvSpPr>
        <p:spPr bwMode="gray">
          <a:xfrm>
            <a:off x="3146390" y="1869776"/>
            <a:ext cx="2881450" cy="4321117"/>
          </a:xfrm>
          <a:prstGeom prst="roundRect">
            <a:avLst>
              <a:gd name="adj" fmla="val 135"/>
            </a:avLst>
          </a:prstGeom>
          <a:noFill/>
          <a:ln w="19050" algn="ctr">
            <a:solidFill>
              <a:schemeClr val="accent6">
                <a:lumMod val="50000"/>
              </a:schemeClr>
            </a:solidFill>
            <a:round/>
            <a:headEnd/>
            <a:tailEnd/>
          </a:ln>
          <a:effectLst>
            <a:outerShdw blurRad="50800" dist="38100" dir="2700000" algn="tl" rotWithShape="0">
              <a:prstClr val="black">
                <a:alpha val="40000"/>
              </a:prstClr>
            </a:outerShdw>
          </a:effectLst>
        </p:spPr>
        <p:txBody>
          <a:bodyPr lIns="121931" tIns="60966" rIns="121931" bIns="60966"/>
          <a:lstStyle/>
          <a:p>
            <a:pPr>
              <a:buClr>
                <a:srgbClr val="CC9900"/>
              </a:buClr>
              <a:defRPr/>
            </a:pPr>
            <a:endParaRPr lang="zh-CN" altLang="en-US" sz="1334" dirty="0">
              <a:solidFill>
                <a:schemeClr val="bg1"/>
              </a:solidFill>
              <a:latin typeface="微软雅黑" pitchFamily="34" charset="-122"/>
              <a:ea typeface="微软雅黑" pitchFamily="34" charset="-122"/>
            </a:endParaRPr>
          </a:p>
        </p:txBody>
      </p:sp>
      <p:sp>
        <p:nvSpPr>
          <p:cNvPr id="235" name="AutoShape 13"/>
          <p:cNvSpPr>
            <a:spLocks noChangeArrowheads="1"/>
          </p:cNvSpPr>
          <p:nvPr/>
        </p:nvSpPr>
        <p:spPr bwMode="gray">
          <a:xfrm>
            <a:off x="6027839" y="1869776"/>
            <a:ext cx="2881451" cy="4321117"/>
          </a:xfrm>
          <a:prstGeom prst="roundRect">
            <a:avLst>
              <a:gd name="adj" fmla="val 135"/>
            </a:avLst>
          </a:prstGeom>
          <a:noFill/>
          <a:ln w="19050" algn="ctr">
            <a:solidFill>
              <a:schemeClr val="accent6">
                <a:lumMod val="50000"/>
              </a:schemeClr>
            </a:solidFill>
            <a:round/>
            <a:headEnd/>
            <a:tailEnd/>
          </a:ln>
          <a:effectLst>
            <a:outerShdw blurRad="50800" dist="38100" dir="2700000" algn="tl" rotWithShape="0">
              <a:prstClr val="black">
                <a:alpha val="40000"/>
              </a:prstClr>
            </a:outerShdw>
          </a:effectLst>
        </p:spPr>
        <p:txBody>
          <a:bodyPr lIns="121931" tIns="60966" rIns="121931" bIns="60966"/>
          <a:lstStyle/>
          <a:p>
            <a:pPr>
              <a:buClr>
                <a:srgbClr val="CC9900"/>
              </a:buClr>
              <a:defRPr/>
            </a:pPr>
            <a:endParaRPr lang="zh-CN" altLang="en-US" sz="1334" dirty="0">
              <a:solidFill>
                <a:schemeClr val="bg1"/>
              </a:solidFill>
              <a:latin typeface="微软雅黑" pitchFamily="34" charset="-122"/>
              <a:ea typeface="微软雅黑" pitchFamily="34" charset="-122"/>
            </a:endParaRPr>
          </a:p>
        </p:txBody>
      </p:sp>
      <p:sp>
        <p:nvSpPr>
          <p:cNvPr id="236" name="AutoShape 13"/>
          <p:cNvSpPr>
            <a:spLocks noChangeArrowheads="1"/>
          </p:cNvSpPr>
          <p:nvPr/>
        </p:nvSpPr>
        <p:spPr bwMode="gray">
          <a:xfrm>
            <a:off x="8909290" y="1869776"/>
            <a:ext cx="2881450" cy="4321117"/>
          </a:xfrm>
          <a:prstGeom prst="roundRect">
            <a:avLst>
              <a:gd name="adj" fmla="val 135"/>
            </a:avLst>
          </a:prstGeom>
          <a:noFill/>
          <a:ln w="19050" algn="ctr">
            <a:solidFill>
              <a:schemeClr val="accent6">
                <a:lumMod val="50000"/>
              </a:schemeClr>
            </a:solidFill>
            <a:round/>
            <a:headEnd/>
            <a:tailEnd/>
          </a:ln>
          <a:effectLst>
            <a:outerShdw blurRad="50800" dist="38100" dir="2700000" algn="tl" rotWithShape="0">
              <a:prstClr val="black">
                <a:alpha val="40000"/>
              </a:prstClr>
            </a:outerShdw>
          </a:effectLst>
        </p:spPr>
        <p:txBody>
          <a:bodyPr lIns="121931" tIns="60966" rIns="121931" bIns="60966"/>
          <a:lstStyle/>
          <a:p>
            <a:pPr>
              <a:buClr>
                <a:srgbClr val="CC9900"/>
              </a:buClr>
              <a:defRPr/>
            </a:pPr>
            <a:endParaRPr lang="zh-CN" altLang="en-US" sz="1334" dirty="0">
              <a:solidFill>
                <a:schemeClr val="bg1"/>
              </a:solidFill>
              <a:latin typeface="微软雅黑" pitchFamily="34" charset="-122"/>
              <a:ea typeface="微软雅黑" pitchFamily="34" charset="-122"/>
            </a:endParaRPr>
          </a:p>
        </p:txBody>
      </p:sp>
      <p:pic>
        <p:nvPicPr>
          <p:cNvPr id="2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265987" y="1869709"/>
            <a:ext cx="1804943" cy="1056362"/>
          </a:xfrm>
          <a:prstGeom prst="rect">
            <a:avLst/>
          </a:prstGeom>
          <a:ln>
            <a:noFill/>
          </a:ln>
          <a:effectLst>
            <a:softEdge rad="112500"/>
          </a:effectLst>
        </p:spPr>
      </p:pic>
      <p:pic>
        <p:nvPicPr>
          <p:cNvPr id="238" name="Picture 3" descr="C:\Users\m00149299\Desktop\193001458020921322973595017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2349" y="2830038"/>
            <a:ext cx="1805945" cy="1152395"/>
          </a:xfrm>
          <a:prstGeom prst="rect">
            <a:avLst/>
          </a:prstGeom>
          <a:ln>
            <a:noFill/>
          </a:ln>
          <a:effectLst>
            <a:softEdge rad="112500"/>
          </a:effectLst>
        </p:spPr>
      </p:pic>
      <p:pic>
        <p:nvPicPr>
          <p:cNvPr id="239" name="Picture 3" descr="C:\Users\f00206965.CHINA\Desktop\MP900399275.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052905" y="1869709"/>
            <a:ext cx="1737030" cy="1152395"/>
          </a:xfrm>
          <a:prstGeom prst="rect">
            <a:avLst/>
          </a:prstGeom>
          <a:ln>
            <a:noFill/>
          </a:ln>
          <a:effectLst>
            <a:softEdge rad="112500"/>
          </a:effectLst>
        </p:spPr>
      </p:pic>
      <p:pic>
        <p:nvPicPr>
          <p:cNvPr id="240" name="图片 239" descr="体育馆.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980" y="2970055"/>
            <a:ext cx="1728592" cy="1012378"/>
          </a:xfrm>
          <a:prstGeom prst="rect">
            <a:avLst/>
          </a:prstGeom>
          <a:ln>
            <a:noFill/>
          </a:ln>
          <a:effectLst>
            <a:softEdge rad="112500"/>
          </a:effectLst>
        </p:spPr>
      </p:pic>
      <p:pic>
        <p:nvPicPr>
          <p:cNvPr id="241" name="Picture 2" descr="C:\Users\m00149299\Desktop\201169229418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7303" y="1869709"/>
            <a:ext cx="1923804" cy="1152395"/>
          </a:xfrm>
          <a:prstGeom prst="rect">
            <a:avLst/>
          </a:prstGeom>
          <a:ln>
            <a:noFill/>
          </a:ln>
          <a:effectLst>
            <a:softEdge rad="112500"/>
          </a:effectLst>
        </p:spPr>
      </p:pic>
      <p:pic>
        <p:nvPicPr>
          <p:cNvPr id="242" name="Picture 3" descr="C:\Users\m00149299\Desktop\content_1986085_2012030212010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6974" y="2926072"/>
            <a:ext cx="1943742" cy="1117121"/>
          </a:xfrm>
          <a:prstGeom prst="rect">
            <a:avLst/>
          </a:prstGeom>
          <a:ln>
            <a:noFill/>
          </a:ln>
          <a:effectLst>
            <a:softEdge rad="112500"/>
          </a:effectLst>
        </p:spPr>
      </p:pic>
      <p:pic>
        <p:nvPicPr>
          <p:cNvPr id="243" name="Picture 4" descr="C:\Users\m00149299\Desktop\82113618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27960" y="1869709"/>
            <a:ext cx="1895367" cy="1122145"/>
          </a:xfrm>
          <a:prstGeom prst="rect">
            <a:avLst/>
          </a:prstGeom>
          <a:ln>
            <a:noFill/>
          </a:ln>
          <a:effectLst>
            <a:softEdge rad="112500"/>
          </a:effectLst>
        </p:spPr>
      </p:pic>
      <p:pic>
        <p:nvPicPr>
          <p:cNvPr id="244"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8290" y="2830038"/>
            <a:ext cx="1911618" cy="1152395"/>
          </a:xfrm>
          <a:prstGeom prst="rect">
            <a:avLst/>
          </a:prstGeom>
          <a:ln>
            <a:noFill/>
          </a:ln>
          <a:effectLst>
            <a:softEdge rad="112500"/>
          </a:effectLst>
        </p:spPr>
      </p:pic>
      <p:sp>
        <p:nvSpPr>
          <p:cNvPr id="38939" name="矩形 244"/>
          <p:cNvSpPr>
            <a:spLocks noChangeArrowheads="1"/>
          </p:cNvSpPr>
          <p:nvPr/>
        </p:nvSpPr>
        <p:spPr bwMode="auto">
          <a:xfrm>
            <a:off x="1994657" y="2445642"/>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教室</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8940" name="矩形 245"/>
          <p:cNvSpPr>
            <a:spLocks noChangeArrowheads="1"/>
          </p:cNvSpPr>
          <p:nvPr/>
        </p:nvSpPr>
        <p:spPr bwMode="auto">
          <a:xfrm>
            <a:off x="557107" y="3502104"/>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图书馆</a:t>
            </a:r>
          </a:p>
        </p:txBody>
      </p:sp>
      <p:sp>
        <p:nvSpPr>
          <p:cNvPr id="38941" name="矩形 256"/>
          <p:cNvSpPr>
            <a:spLocks noChangeArrowheads="1"/>
          </p:cNvSpPr>
          <p:nvPr/>
        </p:nvSpPr>
        <p:spPr bwMode="auto">
          <a:xfrm>
            <a:off x="3434323" y="2445642"/>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宿舍</a:t>
            </a:r>
          </a:p>
        </p:txBody>
      </p:sp>
      <p:sp>
        <p:nvSpPr>
          <p:cNvPr id="38942" name="矩形 257"/>
          <p:cNvSpPr>
            <a:spLocks noChangeArrowheads="1"/>
          </p:cNvSpPr>
          <p:nvPr/>
        </p:nvSpPr>
        <p:spPr bwMode="auto">
          <a:xfrm>
            <a:off x="4971379" y="350210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公寓</a:t>
            </a:r>
          </a:p>
        </p:txBody>
      </p:sp>
      <p:sp>
        <p:nvSpPr>
          <p:cNvPr id="38943" name="矩形 267"/>
          <p:cNvSpPr>
            <a:spLocks noChangeArrowheads="1"/>
          </p:cNvSpPr>
          <p:nvPr/>
        </p:nvSpPr>
        <p:spPr bwMode="auto">
          <a:xfrm>
            <a:off x="7948101" y="2445642"/>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操场</a:t>
            </a:r>
          </a:p>
        </p:txBody>
      </p:sp>
      <p:sp>
        <p:nvSpPr>
          <p:cNvPr id="38944" name="矩形 274"/>
          <p:cNvSpPr>
            <a:spLocks noChangeArrowheads="1"/>
          </p:cNvSpPr>
          <p:nvPr/>
        </p:nvSpPr>
        <p:spPr bwMode="auto">
          <a:xfrm>
            <a:off x="6220502" y="350210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校园</a:t>
            </a:r>
          </a:p>
        </p:txBody>
      </p:sp>
      <p:sp>
        <p:nvSpPr>
          <p:cNvPr id="38945" name="矩形 275"/>
          <p:cNvSpPr>
            <a:spLocks noChangeArrowheads="1"/>
          </p:cNvSpPr>
          <p:nvPr/>
        </p:nvSpPr>
        <p:spPr bwMode="auto">
          <a:xfrm>
            <a:off x="9197224" y="2638304"/>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报告厅</a:t>
            </a:r>
          </a:p>
        </p:txBody>
      </p:sp>
      <p:sp>
        <p:nvSpPr>
          <p:cNvPr id="38946" name="矩形 285"/>
          <p:cNvSpPr>
            <a:spLocks noChangeArrowheads="1"/>
          </p:cNvSpPr>
          <p:nvPr/>
        </p:nvSpPr>
        <p:spPr bwMode="auto">
          <a:xfrm>
            <a:off x="10734280" y="3516924"/>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体育馆</a:t>
            </a:r>
          </a:p>
        </p:txBody>
      </p:sp>
      <p:sp>
        <p:nvSpPr>
          <p:cNvPr id="38947" name="矩形 292"/>
          <p:cNvSpPr>
            <a:spLocks noChangeArrowheads="1"/>
          </p:cNvSpPr>
          <p:nvPr/>
        </p:nvSpPr>
        <p:spPr bwMode="auto">
          <a:xfrm>
            <a:off x="264939" y="3982699"/>
            <a:ext cx="288145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部署方案</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l"/>
            </a:pPr>
            <a:r>
              <a:rPr lang="zh-CN" altLang="en-US" sz="1600">
                <a:solidFill>
                  <a:schemeClr val="bg1"/>
                </a:solidFill>
                <a:latin typeface="微软雅黑" panose="020B0503020204020204" pitchFamily="34" charset="-122"/>
                <a:ea typeface="微软雅黑" panose="020B0503020204020204" pitchFamily="34" charset="-122"/>
              </a:rPr>
              <a:t>室内</a:t>
            </a:r>
            <a:r>
              <a:rPr lang="en-US" altLang="zh-CN" sz="1600">
                <a:solidFill>
                  <a:schemeClr val="bg1"/>
                </a:solidFill>
                <a:latin typeface="微软雅黑" panose="020B0503020204020204" pitchFamily="34" charset="-122"/>
                <a:ea typeface="微软雅黑" panose="020B0503020204020204" pitchFamily="34" charset="-122"/>
              </a:rPr>
              <a:t>AP</a:t>
            </a:r>
            <a:r>
              <a:rPr lang="zh-CN" altLang="en-US" sz="1600">
                <a:solidFill>
                  <a:schemeClr val="bg1"/>
                </a:solidFill>
                <a:latin typeface="微软雅黑" panose="020B0503020204020204" pitchFamily="34" charset="-122"/>
                <a:ea typeface="微软雅黑" panose="020B0503020204020204" pitchFamily="34" charset="-122"/>
              </a:rPr>
              <a:t>通过壁挂、吸顶、放置方式部署</a:t>
            </a:r>
          </a:p>
          <a:p>
            <a:r>
              <a:rPr lang="zh-CN" altLang="en-US" sz="1600" b="1">
                <a:solidFill>
                  <a:schemeClr val="bg1"/>
                </a:solidFill>
                <a:latin typeface="微软雅黑" panose="020B0503020204020204" pitchFamily="34" charset="-122"/>
                <a:ea typeface="微软雅黑" panose="020B0503020204020204" pitchFamily="34" charset="-122"/>
              </a:rPr>
              <a:t>方案特点</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施工方便，成本低</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交付周期短</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部署美观</a:t>
            </a:r>
            <a:endParaRPr lang="en-US" altLang="zh-CN" sz="1600">
              <a:solidFill>
                <a:schemeClr val="bg1"/>
              </a:solidFill>
              <a:latin typeface="微软雅黑" panose="020B0503020204020204" pitchFamily="34" charset="-122"/>
              <a:ea typeface="微软雅黑" panose="020B0503020204020204" pitchFamily="34" charset="-122"/>
            </a:endParaRPr>
          </a:p>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38948" name="矩形 293"/>
          <p:cNvSpPr>
            <a:spLocks noChangeArrowheads="1"/>
          </p:cNvSpPr>
          <p:nvPr/>
        </p:nvSpPr>
        <p:spPr bwMode="auto">
          <a:xfrm>
            <a:off x="3146390" y="3940356"/>
            <a:ext cx="29767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部署方案</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l"/>
            </a:pPr>
            <a:r>
              <a:rPr lang="zh-CN" altLang="en-US" sz="1600">
                <a:solidFill>
                  <a:schemeClr val="bg1"/>
                </a:solidFill>
                <a:latin typeface="微软雅黑" panose="020B0503020204020204" pitchFamily="34" charset="-122"/>
                <a:ea typeface="微软雅黑" panose="020B0503020204020204" pitchFamily="34" charset="-122"/>
              </a:rPr>
              <a:t>敏捷分布式</a:t>
            </a:r>
            <a:r>
              <a:rPr lang="en-US" altLang="zh-CN" sz="1600">
                <a:solidFill>
                  <a:schemeClr val="bg1"/>
                </a:solidFill>
                <a:latin typeface="微软雅黑" panose="020B0503020204020204" pitchFamily="34" charset="-122"/>
                <a:ea typeface="微软雅黑" panose="020B0503020204020204" pitchFamily="34" charset="-122"/>
              </a:rPr>
              <a:t>AP</a:t>
            </a:r>
            <a:r>
              <a:rPr lang="zh-CN" altLang="en-US" sz="1600">
                <a:solidFill>
                  <a:schemeClr val="bg1"/>
                </a:solidFill>
                <a:latin typeface="微软雅黑" panose="020B0503020204020204" pitchFamily="34" charset="-122"/>
                <a:ea typeface="微软雅黑" panose="020B0503020204020204" pitchFamily="34" charset="-122"/>
              </a:rPr>
              <a:t>部署（推荐）</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l"/>
            </a:pPr>
            <a:r>
              <a:rPr lang="zh-CN" altLang="en-US" sz="1600">
                <a:solidFill>
                  <a:schemeClr val="bg1"/>
                </a:solidFill>
                <a:latin typeface="微软雅黑" panose="020B0503020204020204" pitchFamily="34" charset="-122"/>
                <a:ea typeface="微软雅黑" panose="020B0503020204020204" pitchFamily="34" charset="-122"/>
              </a:rPr>
              <a:t>面板</a:t>
            </a:r>
            <a:r>
              <a:rPr lang="en-US" altLang="zh-CN" sz="1600">
                <a:solidFill>
                  <a:schemeClr val="bg1"/>
                </a:solidFill>
                <a:latin typeface="微软雅黑" panose="020B0503020204020204" pitchFamily="34" charset="-122"/>
                <a:ea typeface="微软雅黑" panose="020B0503020204020204" pitchFamily="34" charset="-122"/>
              </a:rPr>
              <a:t>AP</a:t>
            </a:r>
            <a:r>
              <a:rPr lang="zh-CN" altLang="en-US" sz="1600">
                <a:solidFill>
                  <a:schemeClr val="bg1"/>
                </a:solidFill>
                <a:latin typeface="微软雅黑" panose="020B0503020204020204" pitchFamily="34" charset="-122"/>
                <a:ea typeface="微软雅黑" panose="020B0503020204020204" pitchFamily="34" charset="-122"/>
              </a:rPr>
              <a:t>部署（推荐）</a:t>
            </a:r>
            <a:endParaRPr lang="en-US" altLang="zh-CN" sz="1600">
              <a:solidFill>
                <a:schemeClr val="bg1"/>
              </a:solidFill>
              <a:latin typeface="微软雅黑" panose="020B0503020204020204" pitchFamily="34" charset="-122"/>
              <a:ea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方案特点</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根据场景灵活选择覆盖方案</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无线信号覆盖效果好</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可满足单用户</a:t>
            </a:r>
            <a:r>
              <a:rPr lang="en-US" altLang="zh-CN" sz="1600">
                <a:solidFill>
                  <a:schemeClr val="bg1"/>
                </a:solidFill>
                <a:latin typeface="微软雅黑" panose="020B0503020204020204" pitchFamily="34" charset="-122"/>
                <a:ea typeface="微软雅黑" panose="020B0503020204020204" pitchFamily="34" charset="-122"/>
              </a:rPr>
              <a:t>2~4Mbps</a:t>
            </a:r>
            <a:r>
              <a:rPr lang="zh-CN" altLang="en-US" sz="1600">
                <a:solidFill>
                  <a:schemeClr val="bg1"/>
                </a:solidFill>
                <a:latin typeface="微软雅黑" panose="020B0503020204020204" pitchFamily="34" charset="-122"/>
                <a:ea typeface="微软雅黑" panose="020B0503020204020204" pitchFamily="34" charset="-122"/>
              </a:rPr>
              <a:t>带宽需求</a:t>
            </a:r>
            <a:endParaRPr lang="en-US" altLang="zh-CN" sz="1600">
              <a:solidFill>
                <a:schemeClr val="bg1"/>
              </a:solidFill>
              <a:latin typeface="微软雅黑" panose="020B0503020204020204" pitchFamily="34" charset="-122"/>
              <a:ea typeface="微软雅黑" panose="020B0503020204020204" pitchFamily="34" charset="-122"/>
            </a:endParaRPr>
          </a:p>
        </p:txBody>
      </p:sp>
      <p:sp>
        <p:nvSpPr>
          <p:cNvPr id="38949" name="矩形 303"/>
          <p:cNvSpPr>
            <a:spLocks noChangeArrowheads="1"/>
          </p:cNvSpPr>
          <p:nvPr/>
        </p:nvSpPr>
        <p:spPr bwMode="auto">
          <a:xfrm>
            <a:off x="6027840" y="3982699"/>
            <a:ext cx="297672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部署方案</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l"/>
            </a:pPr>
            <a:r>
              <a:rPr lang="zh-CN" altLang="en-US" sz="1600">
                <a:solidFill>
                  <a:schemeClr val="bg1"/>
                </a:solidFill>
                <a:latin typeface="微软雅黑" panose="020B0503020204020204" pitchFamily="34" charset="-122"/>
                <a:ea typeface="微软雅黑" panose="020B0503020204020204" pitchFamily="34" charset="-122"/>
              </a:rPr>
              <a:t>室外</a:t>
            </a:r>
            <a:r>
              <a:rPr lang="en-US" altLang="zh-CN" sz="1600">
                <a:solidFill>
                  <a:schemeClr val="bg1"/>
                </a:solidFill>
                <a:latin typeface="微软雅黑" panose="020B0503020204020204" pitchFamily="34" charset="-122"/>
                <a:ea typeface="微软雅黑" panose="020B0503020204020204" pitchFamily="34" charset="-122"/>
              </a:rPr>
              <a:t>AP</a:t>
            </a:r>
            <a:r>
              <a:rPr lang="zh-CN" altLang="en-US" sz="1600">
                <a:solidFill>
                  <a:schemeClr val="bg1"/>
                </a:solidFill>
                <a:latin typeface="微软雅黑" panose="020B0503020204020204" pitchFamily="34" charset="-122"/>
                <a:ea typeface="微软雅黑" panose="020B0503020204020204" pitchFamily="34" charset="-122"/>
              </a:rPr>
              <a:t>抱杆或挂墙安装，定向或全向无线覆盖</a:t>
            </a:r>
            <a:endParaRPr lang="en-US" altLang="zh-CN" sz="1600">
              <a:solidFill>
                <a:schemeClr val="bg1"/>
              </a:solidFill>
              <a:latin typeface="微软雅黑" panose="020B0503020204020204" pitchFamily="34" charset="-122"/>
              <a:ea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方案特点</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en-US" altLang="zh-CN" sz="1600">
                <a:solidFill>
                  <a:schemeClr val="bg1"/>
                </a:solidFill>
                <a:latin typeface="微软雅黑" panose="020B0503020204020204" pitchFamily="34" charset="-122"/>
                <a:ea typeface="微软雅黑" panose="020B0503020204020204" pitchFamily="34" charset="-122"/>
              </a:rPr>
              <a:t>IP67</a:t>
            </a:r>
            <a:r>
              <a:rPr lang="zh-CN" altLang="en-US" sz="1600">
                <a:solidFill>
                  <a:schemeClr val="bg1"/>
                </a:solidFill>
                <a:latin typeface="微软雅黑" panose="020B0503020204020204" pitchFamily="34" charset="-122"/>
                <a:ea typeface="微软雅黑" panose="020B0503020204020204" pitchFamily="34" charset="-122"/>
              </a:rPr>
              <a:t>防尘防水等级</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全内置防雷器件，防护高</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noProof="1">
                <a:solidFill>
                  <a:schemeClr val="bg1"/>
                </a:solidFill>
                <a:latin typeface="微软雅黑" panose="020B0503020204020204" pitchFamily="34" charset="-122"/>
                <a:ea typeface="微软雅黑" panose="020B0503020204020204" pitchFamily="34" charset="-122"/>
              </a:rPr>
              <a:t>免螺丝安装，高效部署</a:t>
            </a:r>
            <a:endParaRPr lang="en-US" altLang="zh-CN" sz="1600">
              <a:solidFill>
                <a:schemeClr val="bg1"/>
              </a:solidFill>
              <a:latin typeface="微软雅黑" panose="020B0503020204020204" pitchFamily="34" charset="-122"/>
              <a:ea typeface="微软雅黑" panose="020B0503020204020204" pitchFamily="34" charset="-122"/>
            </a:endParaRPr>
          </a:p>
        </p:txBody>
      </p:sp>
      <p:sp>
        <p:nvSpPr>
          <p:cNvPr id="38950" name="矩形 310"/>
          <p:cNvSpPr>
            <a:spLocks noChangeArrowheads="1"/>
          </p:cNvSpPr>
          <p:nvPr/>
        </p:nvSpPr>
        <p:spPr bwMode="auto">
          <a:xfrm>
            <a:off x="8909291" y="4001754"/>
            <a:ext cx="312068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部署方案</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l"/>
            </a:pPr>
            <a:r>
              <a:rPr lang="zh-CN" altLang="en-US" sz="1600">
                <a:solidFill>
                  <a:schemeClr val="bg1"/>
                </a:solidFill>
                <a:latin typeface="微软雅黑" panose="020B0503020204020204" pitchFamily="34" charset="-122"/>
                <a:ea typeface="微软雅黑" panose="020B0503020204020204" pitchFamily="34" charset="-122"/>
              </a:rPr>
              <a:t>采用室内</a:t>
            </a:r>
            <a:r>
              <a:rPr lang="en-US" altLang="zh-CN" sz="1600">
                <a:solidFill>
                  <a:schemeClr val="bg1"/>
                </a:solidFill>
                <a:latin typeface="微软雅黑" panose="020B0503020204020204" pitchFamily="34" charset="-122"/>
                <a:ea typeface="微软雅黑" panose="020B0503020204020204" pitchFamily="34" charset="-122"/>
              </a:rPr>
              <a:t>AP+</a:t>
            </a:r>
            <a:r>
              <a:rPr lang="zh-CN" altLang="en-US" sz="1600">
                <a:solidFill>
                  <a:schemeClr val="bg1"/>
                </a:solidFill>
                <a:latin typeface="微软雅黑" panose="020B0503020204020204" pitchFamily="34" charset="-122"/>
                <a:ea typeface="微软雅黑" panose="020B0503020204020204" pitchFamily="34" charset="-122"/>
              </a:rPr>
              <a:t>小角度定向天线覆盖</a:t>
            </a:r>
            <a:endParaRPr lang="en-US" altLang="zh-CN" sz="1600">
              <a:solidFill>
                <a:schemeClr val="bg1"/>
              </a:solidFill>
              <a:latin typeface="微软雅黑" panose="020B0503020204020204" pitchFamily="34" charset="-122"/>
              <a:ea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方案特点</a:t>
            </a:r>
            <a:endParaRPr lang="en-US" altLang="zh-CN" sz="1600" b="1">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抗干扰能力强</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en-US" altLang="zh-CN" sz="1600">
                <a:solidFill>
                  <a:schemeClr val="bg1"/>
                </a:solidFill>
                <a:latin typeface="微软雅黑" panose="020B0503020204020204" pitchFamily="34" charset="-122"/>
                <a:ea typeface="微软雅黑" panose="020B0503020204020204" pitchFamily="34" charset="-122"/>
              </a:rPr>
              <a:t>HD Boost</a:t>
            </a:r>
            <a:r>
              <a:rPr lang="zh-CN" altLang="en-US" sz="1600">
                <a:solidFill>
                  <a:schemeClr val="bg1"/>
                </a:solidFill>
                <a:latin typeface="微软雅黑" panose="020B0503020204020204" pitchFamily="34" charset="-122"/>
                <a:ea typeface="微软雅黑" panose="020B0503020204020204" pitchFamily="34" charset="-122"/>
              </a:rPr>
              <a:t>高密加速，体验强</a:t>
            </a:r>
            <a:endParaRPr lang="en-US" altLang="zh-CN" sz="1600">
              <a:solidFill>
                <a:schemeClr val="bg1"/>
              </a:solidFill>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zh-CN" altLang="en-US" sz="1600">
                <a:solidFill>
                  <a:schemeClr val="bg1"/>
                </a:solidFill>
                <a:latin typeface="微软雅黑" panose="020B0503020204020204" pitchFamily="34" charset="-122"/>
                <a:ea typeface="微软雅黑" panose="020B0503020204020204" pitchFamily="34" charset="-122"/>
              </a:rPr>
              <a:t>多用户接入，可满足单用户</a:t>
            </a:r>
            <a:r>
              <a:rPr lang="en-US" altLang="zh-CN" sz="1600">
                <a:solidFill>
                  <a:schemeClr val="bg1"/>
                </a:solidFill>
                <a:latin typeface="微软雅黑" panose="020B0503020204020204" pitchFamily="34" charset="-122"/>
                <a:ea typeface="微软雅黑" panose="020B0503020204020204" pitchFamily="34" charset="-122"/>
              </a:rPr>
              <a:t>2~4Mbps</a:t>
            </a:r>
            <a:r>
              <a:rPr lang="zh-CN" altLang="en-US" sz="1600">
                <a:solidFill>
                  <a:schemeClr val="bg1"/>
                </a:solidFill>
                <a:latin typeface="微软雅黑" panose="020B0503020204020204" pitchFamily="34" charset="-122"/>
                <a:ea typeface="微软雅黑" panose="020B0503020204020204" pitchFamily="34" charset="-122"/>
              </a:rPr>
              <a:t>带宽需求</a:t>
            </a:r>
            <a:endParaRPr lang="en-US" altLang="zh-CN" sz="160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13054220"/>
      </p:ext>
    </p:extLst>
  </p:cSld>
  <p:clrMapOvr>
    <a:masterClrMapping/>
  </p:clrMapOvr>
  <p:transition>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quot;/&gt;&lt;lineCharCount val=&quot;38&quot;/&gt;&lt;lineCharCount val=&quot;21&quot;/&gt;&lt;lineCharCount val=&quot;5&quot;/&gt;&lt;lineCharCount val=&quot;36&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00140~1\LOCALS~1\Temp\articulate\presenter\imgtemp\HKbSzZsl.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00140~1\LOCALS~1\Temp\articulate\presenter\imgtemp\HKbSzZsl.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00140~1\LOCALS~1\Temp\articulate\presenter\imgtemp\HKbSzZsl.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00140~1\LOCALS~1\Temp\articulate\presenter\imgtemp\HKbSzZsl.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00140~1\LOCALS~1\Temp\articulate\presenter\imgtemp\HKbSzZsl.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NAME" val="SingleBoatShape"/>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封面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hank yo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CW PP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10207</TotalTime>
  <Words>5712</Words>
  <Application>Microsoft Office PowerPoint</Application>
  <PresentationFormat>自定义</PresentationFormat>
  <Paragraphs>788</Paragraphs>
  <Slides>36</Slides>
  <Notes>27</Notes>
  <HiddenSlides>0</HiddenSlides>
  <MMClips>0</MMClips>
  <ScaleCrop>false</ScaleCrop>
  <HeadingPairs>
    <vt:vector size="8" baseType="variant">
      <vt:variant>
        <vt:lpstr>已用的字体</vt:lpstr>
      </vt:variant>
      <vt:variant>
        <vt:i4>20</vt:i4>
      </vt:variant>
      <vt:variant>
        <vt:lpstr>主题</vt:lpstr>
      </vt:variant>
      <vt:variant>
        <vt:i4>4</vt:i4>
      </vt:variant>
      <vt:variant>
        <vt:lpstr>嵌入 OLE 服务器</vt:lpstr>
      </vt:variant>
      <vt:variant>
        <vt:i4>1</vt:i4>
      </vt:variant>
      <vt:variant>
        <vt:lpstr>幻灯片标题</vt:lpstr>
      </vt:variant>
      <vt:variant>
        <vt:i4>36</vt:i4>
      </vt:variant>
    </vt:vector>
  </HeadingPairs>
  <TitlesOfParts>
    <vt:vector size="61" baseType="lpstr">
      <vt:lpstr>Arial Unicode MS</vt:lpstr>
      <vt:lpstr>FZZhengHeiS-DB-GB</vt:lpstr>
      <vt:lpstr>Gill Sans</vt:lpstr>
      <vt:lpstr>Helvetica Light</vt:lpstr>
      <vt:lpstr>Helvetica Neue Bold Condensed</vt:lpstr>
      <vt:lpstr>HY견고딕</vt:lpstr>
      <vt:lpstr>Lucida Grande</vt:lpstr>
      <vt:lpstr>ＭＳ Ｐゴシック</vt:lpstr>
      <vt:lpstr>方正兰亭细黑_GBK</vt:lpstr>
      <vt:lpstr>黑体</vt:lpstr>
      <vt:lpstr>华文细黑</vt:lpstr>
      <vt:lpstr>宋体</vt:lpstr>
      <vt:lpstr>微软雅黑</vt:lpstr>
      <vt:lpstr>微软雅黑</vt:lpstr>
      <vt:lpstr>Arial</vt:lpstr>
      <vt:lpstr>Calibri</vt:lpstr>
      <vt:lpstr>FrutigerNext LT Medium</vt:lpstr>
      <vt:lpstr>FrutigerNext LT Regular</vt:lpstr>
      <vt:lpstr>Times New Roman</vt:lpstr>
      <vt:lpstr>Wingdings</vt:lpstr>
      <vt:lpstr>1_自定义设计方案</vt:lpstr>
      <vt:lpstr>封面01</vt:lpstr>
      <vt:lpstr>自定义设计方案</vt:lpstr>
      <vt:lpstr>1_Thank you</vt:lpstr>
      <vt:lpstr>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全场景WIFI覆盖，实现随时随地的学习</vt:lpstr>
      <vt:lpstr>PowerPoint 演示文稿</vt:lpstr>
      <vt:lpstr>PowerPoint 演示文稿</vt:lpstr>
      <vt:lpstr>PowerPoint 演示文稿</vt:lpstr>
      <vt:lpstr>“产学研”一体化生态孵化器</vt:lpstr>
      <vt:lpstr>PowerPoint 演示文稿</vt:lpstr>
      <vt:lpstr>PowerPoint 演示文稿</vt:lpstr>
      <vt:lpstr>PowerPoint 演示文稿</vt:lpstr>
      <vt:lpstr>智能机房：合理布局、一体集成、智能高效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视频监控场景(eLTE-U)</vt:lpstr>
      <vt:lpstr>应急指挥中心</vt:lpstr>
      <vt:lpstr>PowerPoint 演示文稿</vt:lpstr>
      <vt:lpstr>PowerPoint 演示文稿</vt:lpstr>
      <vt:lpstr>PowerPoint 演示文稿</vt:lpstr>
      <vt:lpstr>华为持续投入，积极参与教育信息化建设</vt:lpstr>
      <vt:lpstr>求知漫漫长路，华为一路同行</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Zhouchuan (Luc)</dc:creator>
  <cp:lastModifiedBy>Pengzhonghong</cp:lastModifiedBy>
  <cp:revision>431</cp:revision>
  <dcterms:created xsi:type="dcterms:W3CDTF">2014-09-24T01:01:00Z</dcterms:created>
  <dcterms:modified xsi:type="dcterms:W3CDTF">2017-05-22T01:43:37Z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_ms_pID_72543">
    <vt:lpwstr>(4)zNKsXBbf4ik3LmctBCMPCL/nc9q9HmFNIVrLT4ewGojwFBGAZPFcfqRjLd0/0k+eDrC2Nj9G
5heYKYSx/RO+MIBJ9py2ktY80mQchGfNrnfUtU+GH7wxOTaPJMsp3dFllqpCPRT23yA3Bv8s
f5fbjxntz5wTEP2Ck2K5qEq40zPuFwLWONW6Ipy0XqySpRISD+fm26rfHdqEMu5PjP8z3FC6
uWZWD2nqZY+dhT+gEd</vt:lpwstr>
  </property>
  <property fmtid="{D5CDD505-2E9C-101B-9397-08002B2CF9AE}" pid="3" name="_new_ms_pID_725431">
    <vt:lpwstr>tZREj993WJMP1eEYCvMiaDPOTvjmf1yV9Pkfkeb1rE1mGFOZcr5DWZ
x7Sek3OpLudfZsJriAvRFwyPgLgu3aKg37WNRWsXfyu5J7++p7b4jvSzJ+Orgc8a2GNa4FBe
zXh0sTfRBTAUyaPElu+1qizS2unHb7uGzugWVKk4VDsXPwhnBaP2vNpbYRUzI1c140TfJRN1
RQI1IsTlDnkfK4hrjiCOB7ZEvmP0Z6B0V+1T</vt:lpwstr>
  </property>
  <property fmtid="{D5CDD505-2E9C-101B-9397-08002B2CF9AE}" pid="4" name="_new_ms_pID_725432">
    <vt:lpwstr>JuEZHsGvKR3rxjZO2zgJmvSsUpnvjWWBd4zq
t/amBay5KlACd07kWAjYjCwm5lqGl9ezTTGkVTNbr82YLvdM7mkzmDLcqIgyXMAx2oqBWet0
CUSvDAdWoeKsHnoDbRCjdBqoso7CRhlShhbgGYFA+9fU5QaUWKJ2gxrYvOk2Vbjcrlh5LdNC
jsUxolmz2daNP+klZHd/TLN919LLOtl99jdk6e0Fa2WT1lIJR/Qwl4</vt:lpwstr>
  </property>
  <property fmtid="{D5CDD505-2E9C-101B-9397-08002B2CF9AE}" pid="5" name="_new_ms_pID_725433">
    <vt:lpwstr>EhnK2yYJKNcofKG0p8
z6JuUA==</vt:lpwstr>
  </property>
  <property fmtid="{D5CDD505-2E9C-101B-9397-08002B2CF9AE}" pid="6" name="_2015_ms_pID_725343">
    <vt:lpwstr>(3)NgceBFg76oHJWCDtUluY4cupfRqhmtoRVwNv4gdSIF7RMKkomacYV/YdBlk9m1uvDxBmJIzK
Np8/20/+7ckthaiSCZVLHPfSlH/Tg+I68mYK/n9wECzi5t3hU/vN26L5ckFVV60EQW3iJutt
+N8mFtCi5LyHYVDPUnIDgAS2wwhLpShIQkEhsqtWuLtrmaMbutZXVJSysUXt7B5qRJ5gAHqL
szJftYlDcOCsNJA/42</vt:lpwstr>
  </property>
  <property fmtid="{D5CDD505-2E9C-101B-9397-08002B2CF9AE}" pid="7" name="_2015_ms_pID_7253431">
    <vt:lpwstr>jwMFq/fvOKNqx6H9oL4AXE27wJfwWsvsUKucroctMrKK520ytJQbqZ
YL5YWE/n00t5KKRnRq8SHVD712jaB8IUOjsM+kct9zOS9F8vKlbl4EjfvfxMUaFrDfVUCnNt
Ic0fvpMZC1hm8sy+9nXGT24s6jFb/11WLW9kTp+O8GSgYUnRNUobxMSEP1Z9rLngw9/Cq1vR
BpCJO7RGja4kF+RJrjZlnjWsOvJAniQuNDTW</vt:lpwstr>
  </property>
  <property fmtid="{D5CDD505-2E9C-101B-9397-08002B2CF9AE}" pid="8" name="_2015_ms_pID_7253432">
    <vt:lpwstr>OPt8SERKKgh0ZAD0kvQoPq8BC/L1/Ofa3XQ7
uo/cSf6ISnNBjtoo6qshup7ZFNQKEg==</vt:lpwstr>
  </property>
  <property fmtid="{D5CDD505-2E9C-101B-9397-08002B2CF9AE}" pid="9" name="KSOProductBuildVer">
    <vt:lpwstr>2052-10.1.0.5777</vt:lpwstr>
  </property>
  <property fmtid="{D5CDD505-2E9C-101B-9397-08002B2CF9AE}" pid="10" name="_readonly">
    <vt:lpwstr/>
  </property>
  <property fmtid="{D5CDD505-2E9C-101B-9397-08002B2CF9AE}" pid="11" name="_change">
    <vt:lpwstr/>
  </property>
  <property fmtid="{D5CDD505-2E9C-101B-9397-08002B2CF9AE}" pid="12" name="_full-control">
    <vt:lpwstr/>
  </property>
  <property fmtid="{D5CDD505-2E9C-101B-9397-08002B2CF9AE}" pid="13" name="sflag">
    <vt:lpwstr>1489224437</vt:lpwstr>
  </property>
</Properties>
</file>