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notesSlides/notesSlide34.xml" ContentType="application/vnd.openxmlformats-officedocument.presentationml.notesSlide+xml"/>
  <Override PartName="/ppt/charts/chart2.xml" ContentType="application/vnd.openxmlformats-officedocument.drawingml.chart+xml"/>
  <Override PartName="/ppt/notesSlides/notesSlide35.xml" ContentType="application/vnd.openxmlformats-officedocument.presentationml.notesSlide+xml"/>
  <Override PartName="/ppt/charts/chart3.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xml" ContentType="application/vnd.openxmlformats-officedocument.presentationml.tags+xml"/>
  <Override PartName="/ppt/notesSlides/notesSlide3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heme/themeOverride1.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4" r:id="rId2"/>
  </p:sldMasterIdLst>
  <p:notesMasterIdLst>
    <p:notesMasterId r:id="rId70"/>
  </p:notesMasterIdLst>
  <p:handoutMasterIdLst>
    <p:handoutMasterId r:id="rId71"/>
  </p:handoutMasterIdLst>
  <p:sldIdLst>
    <p:sldId id="354" r:id="rId3"/>
    <p:sldId id="485" r:id="rId4"/>
    <p:sldId id="487" r:id="rId5"/>
    <p:sldId id="490" r:id="rId6"/>
    <p:sldId id="486" r:id="rId7"/>
    <p:sldId id="491" r:id="rId8"/>
    <p:sldId id="492" r:id="rId9"/>
    <p:sldId id="493" r:id="rId10"/>
    <p:sldId id="495" r:id="rId11"/>
    <p:sldId id="496" r:id="rId12"/>
    <p:sldId id="488" r:id="rId13"/>
    <p:sldId id="494" r:id="rId14"/>
    <p:sldId id="505" r:id="rId15"/>
    <p:sldId id="497" r:id="rId16"/>
    <p:sldId id="498" r:id="rId17"/>
    <p:sldId id="499" r:id="rId18"/>
    <p:sldId id="500" r:id="rId19"/>
    <p:sldId id="501" r:id="rId20"/>
    <p:sldId id="502" r:id="rId21"/>
    <p:sldId id="503" r:id="rId22"/>
    <p:sldId id="504" r:id="rId23"/>
    <p:sldId id="506" r:id="rId24"/>
    <p:sldId id="508" r:id="rId25"/>
    <p:sldId id="509" r:id="rId26"/>
    <p:sldId id="510" r:id="rId27"/>
    <p:sldId id="507" r:id="rId28"/>
    <p:sldId id="480" r:id="rId29"/>
    <p:sldId id="436" r:id="rId30"/>
    <p:sldId id="430" r:id="rId31"/>
    <p:sldId id="441" r:id="rId32"/>
    <p:sldId id="442" r:id="rId33"/>
    <p:sldId id="443" r:id="rId34"/>
    <p:sldId id="444" r:id="rId35"/>
    <p:sldId id="445" r:id="rId36"/>
    <p:sldId id="446" r:id="rId37"/>
    <p:sldId id="447" r:id="rId38"/>
    <p:sldId id="489" r:id="rId39"/>
    <p:sldId id="511" r:id="rId40"/>
    <p:sldId id="512" r:id="rId41"/>
    <p:sldId id="513" r:id="rId42"/>
    <p:sldId id="514" r:id="rId43"/>
    <p:sldId id="515" r:id="rId44"/>
    <p:sldId id="516" r:id="rId45"/>
    <p:sldId id="517" r:id="rId46"/>
    <p:sldId id="394" r:id="rId47"/>
    <p:sldId id="396" r:id="rId48"/>
    <p:sldId id="397" r:id="rId49"/>
    <p:sldId id="398" r:id="rId50"/>
    <p:sldId id="399" r:id="rId51"/>
    <p:sldId id="400" r:id="rId52"/>
    <p:sldId id="401" r:id="rId53"/>
    <p:sldId id="402" r:id="rId54"/>
    <p:sldId id="403" r:id="rId55"/>
    <p:sldId id="407" r:id="rId56"/>
    <p:sldId id="408" r:id="rId57"/>
    <p:sldId id="409" r:id="rId58"/>
    <p:sldId id="410" r:id="rId59"/>
    <p:sldId id="411" r:id="rId60"/>
    <p:sldId id="412" r:id="rId61"/>
    <p:sldId id="474" r:id="rId62"/>
    <p:sldId id="475" r:id="rId63"/>
    <p:sldId id="476" r:id="rId64"/>
    <p:sldId id="477" r:id="rId65"/>
    <p:sldId id="478" r:id="rId66"/>
    <p:sldId id="420" r:id="rId67"/>
    <p:sldId id="468" r:id="rId68"/>
    <p:sldId id="467" r:id="rId6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a:srgbClr val="A90000"/>
    <a:srgbClr val="19A6B0"/>
    <a:srgbClr val="1DB0BB"/>
    <a:srgbClr val="0000BE"/>
    <a:srgbClr val="C80000"/>
    <a:srgbClr val="FFFF5D"/>
    <a:srgbClr val="EFEE46"/>
    <a:srgbClr val="F0F0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897" autoAdjust="0"/>
    <p:restoredTop sz="71306" autoAdjust="0"/>
  </p:normalViewPr>
  <p:slideViewPr>
    <p:cSldViewPr>
      <p:cViewPr varScale="1">
        <p:scale>
          <a:sx n="126" d="100"/>
          <a:sy n="126" d="100"/>
        </p:scale>
        <p:origin x="780" y="90"/>
      </p:cViewPr>
      <p:guideLst>
        <p:guide orient="horz" pos="1620"/>
        <p:guide pos="2880"/>
      </p:guideLst>
    </p:cSldViewPr>
  </p:slideViewPr>
  <p:outlineViewPr>
    <p:cViewPr>
      <p:scale>
        <a:sx n="33" d="100"/>
        <a:sy n="33" d="100"/>
      </p:scale>
      <p:origin x="0" y="11096"/>
    </p:cViewPr>
  </p:outlineViewPr>
  <p:notesTextViewPr>
    <p:cViewPr>
      <p:scale>
        <a:sx n="100" d="100"/>
        <a:sy n="100" d="100"/>
      </p:scale>
      <p:origin x="0" y="0"/>
    </p:cViewPr>
  </p:notesTextViewPr>
  <p:sorterViewPr>
    <p:cViewPr>
      <p:scale>
        <a:sx n="150" d="100"/>
        <a:sy n="150" d="100"/>
      </p:scale>
      <p:origin x="0" y="3810"/>
    </p:cViewPr>
  </p:sorterViewPr>
  <p:notesViewPr>
    <p:cSldViewPr>
      <p:cViewPr>
        <p:scale>
          <a:sx n="200" d="100"/>
          <a:sy n="200" d="100"/>
        </p:scale>
        <p:origin x="516" y="949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aususer1\bensander\Fusion\FSA\Bolt\AFDS\viewdle%20launch%20and%20transfer%20overhead%20breakdown%20-%20MS%20Mods%20V2.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aususer1\bensander\Fusion\FSA\Bolt\AFDS\viewdle%20launch%20and%20transfer%20overhead%20breakdown%20-%20MS%20Mods%20V2.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ike\Documents\Copy%20of%20new_memcached_data.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ike\Documents\Copy%20of%20new_memcached_data.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vaususer1\bensander\Fusion\FSA\Bolt\AFDS\Hessian%20Performance%20Data.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vaususer1\bensander\Fusion\FSA\Bolt\AFDS\Hessian%20Data%20-%20Simpl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Cascade Depth</a:t>
            </a:r>
          </a:p>
        </c:rich>
      </c:tx>
      <c:layout>
        <c:manualLayout>
          <c:xMode val="edge"/>
          <c:yMode val="edge"/>
          <c:x val="0.49277785377298788"/>
          <c:y val="8.4998747328172645E-3"/>
        </c:manualLayout>
      </c:layout>
      <c:overlay val="0"/>
    </c:title>
    <c:autoTitleDeleted val="0"/>
    <c:view3D>
      <c:rotX val="40"/>
      <c:rotY val="90"/>
      <c:depthPercent val="100"/>
      <c:rAngAx val="0"/>
      <c:perspective val="120"/>
    </c:view3D>
    <c:floor>
      <c:thickness val="0"/>
    </c:floor>
    <c:sideWall>
      <c:thickness val="0"/>
      <c:spPr>
        <a:scene3d>
          <a:camera prst="orthographicFront"/>
          <a:lightRig rig="threePt" dir="t"/>
        </a:scene3d>
        <a:sp3d prstMaterial="legacyWireframe"/>
      </c:spPr>
    </c:sideWall>
    <c:backWall>
      <c:thickness val="0"/>
      <c:spPr>
        <a:scene3d>
          <a:camera prst="orthographicFront"/>
          <a:lightRig rig="threePt" dir="t"/>
        </a:scene3d>
        <a:sp3d prstMaterial="legacyWireframe"/>
      </c:spPr>
    </c:backWall>
    <c:plotArea>
      <c:layout>
        <c:manualLayout>
          <c:layoutTarget val="inner"/>
          <c:xMode val="edge"/>
          <c:yMode val="edge"/>
          <c:x val="1.1945071482317531E-2"/>
          <c:y val="9.7407622643511133E-2"/>
          <c:w val="0.91385675319789317"/>
          <c:h val="0.8806228596323209"/>
        </c:manualLayout>
      </c:layout>
      <c:surface3DChart>
        <c:wireframe val="0"/>
        <c:ser>
          <c:idx val="0"/>
          <c:order val="0"/>
          <c:val>
            <c:numRef>
              <c:f>Sheet1!$A$1:$A$42</c:f>
              <c:numCache>
                <c:formatCode>General</c:formatCode>
                <c:ptCount val="42"/>
                <c:pt idx="0">
                  <c:v>1</c:v>
                </c:pt>
                <c:pt idx="1">
                  <c:v>3</c:v>
                </c:pt>
                <c:pt idx="2">
                  <c:v>4</c:v>
                </c:pt>
                <c:pt idx="3">
                  <c:v>4</c:v>
                </c:pt>
                <c:pt idx="4">
                  <c:v>2</c:v>
                </c:pt>
                <c:pt idx="5">
                  <c:v>4</c:v>
                </c:pt>
                <c:pt idx="6">
                  <c:v>2</c:v>
                </c:pt>
                <c:pt idx="7">
                  <c:v>4</c:v>
                </c:pt>
                <c:pt idx="8">
                  <c:v>3</c:v>
                </c:pt>
                <c:pt idx="9">
                  <c:v>3</c:v>
                </c:pt>
                <c:pt idx="10">
                  <c:v>2</c:v>
                </c:pt>
                <c:pt idx="11">
                  <c:v>1</c:v>
                </c:pt>
                <c:pt idx="12">
                  <c:v>1</c:v>
                </c:pt>
                <c:pt idx="13">
                  <c:v>4</c:v>
                </c:pt>
                <c:pt idx="14">
                  <c:v>5</c:v>
                </c:pt>
                <c:pt idx="15">
                  <c:v>3</c:v>
                </c:pt>
                <c:pt idx="16">
                  <c:v>3</c:v>
                </c:pt>
                <c:pt idx="17">
                  <c:v>1</c:v>
                </c:pt>
                <c:pt idx="18">
                  <c:v>1</c:v>
                </c:pt>
                <c:pt idx="19">
                  <c:v>1</c:v>
                </c:pt>
                <c:pt idx="20">
                  <c:v>1</c:v>
                </c:pt>
                <c:pt idx="21">
                  <c:v>1</c:v>
                </c:pt>
                <c:pt idx="22">
                  <c:v>3</c:v>
                </c:pt>
                <c:pt idx="23">
                  <c:v>3</c:v>
                </c:pt>
                <c:pt idx="24">
                  <c:v>3</c:v>
                </c:pt>
                <c:pt idx="25">
                  <c:v>3</c:v>
                </c:pt>
                <c:pt idx="26">
                  <c:v>6</c:v>
                </c:pt>
                <c:pt idx="27">
                  <c:v>3</c:v>
                </c:pt>
                <c:pt idx="28">
                  <c:v>2</c:v>
                </c:pt>
                <c:pt idx="29">
                  <c:v>2</c:v>
                </c:pt>
                <c:pt idx="30">
                  <c:v>3</c:v>
                </c:pt>
                <c:pt idx="31">
                  <c:v>3</c:v>
                </c:pt>
                <c:pt idx="32">
                  <c:v>3</c:v>
                </c:pt>
                <c:pt idx="33">
                  <c:v>6</c:v>
                </c:pt>
                <c:pt idx="34">
                  <c:v>7</c:v>
                </c:pt>
                <c:pt idx="35">
                  <c:v>3</c:v>
                </c:pt>
                <c:pt idx="36">
                  <c:v>3</c:v>
                </c:pt>
                <c:pt idx="37">
                  <c:v>5</c:v>
                </c:pt>
                <c:pt idx="38">
                  <c:v>3</c:v>
                </c:pt>
                <c:pt idx="39">
                  <c:v>3</c:v>
                </c:pt>
                <c:pt idx="40">
                  <c:v>3</c:v>
                </c:pt>
                <c:pt idx="41">
                  <c:v>2</c:v>
                </c:pt>
              </c:numCache>
            </c:numRef>
          </c:val>
        </c:ser>
        <c:ser>
          <c:idx val="1"/>
          <c:order val="1"/>
          <c:val>
            <c:numRef>
              <c:f>Sheet1!$B$1:$B$42</c:f>
              <c:numCache>
                <c:formatCode>General</c:formatCode>
                <c:ptCount val="42"/>
                <c:pt idx="0">
                  <c:v>3</c:v>
                </c:pt>
                <c:pt idx="1">
                  <c:v>3</c:v>
                </c:pt>
                <c:pt idx="2">
                  <c:v>6</c:v>
                </c:pt>
                <c:pt idx="3">
                  <c:v>7</c:v>
                </c:pt>
                <c:pt idx="4">
                  <c:v>2</c:v>
                </c:pt>
                <c:pt idx="5">
                  <c:v>2</c:v>
                </c:pt>
                <c:pt idx="6">
                  <c:v>2</c:v>
                </c:pt>
                <c:pt idx="7">
                  <c:v>5</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2</c:v>
                </c:pt>
                <c:pt idx="24">
                  <c:v>3</c:v>
                </c:pt>
                <c:pt idx="25">
                  <c:v>3</c:v>
                </c:pt>
                <c:pt idx="26">
                  <c:v>4</c:v>
                </c:pt>
                <c:pt idx="27">
                  <c:v>2</c:v>
                </c:pt>
                <c:pt idx="28">
                  <c:v>1</c:v>
                </c:pt>
                <c:pt idx="29">
                  <c:v>1</c:v>
                </c:pt>
                <c:pt idx="30">
                  <c:v>2</c:v>
                </c:pt>
                <c:pt idx="31">
                  <c:v>2</c:v>
                </c:pt>
                <c:pt idx="32">
                  <c:v>3</c:v>
                </c:pt>
                <c:pt idx="33">
                  <c:v>6</c:v>
                </c:pt>
                <c:pt idx="34">
                  <c:v>7</c:v>
                </c:pt>
                <c:pt idx="35">
                  <c:v>7</c:v>
                </c:pt>
                <c:pt idx="36">
                  <c:v>5</c:v>
                </c:pt>
                <c:pt idx="37">
                  <c:v>4</c:v>
                </c:pt>
                <c:pt idx="38">
                  <c:v>2</c:v>
                </c:pt>
                <c:pt idx="39">
                  <c:v>2</c:v>
                </c:pt>
                <c:pt idx="40">
                  <c:v>2</c:v>
                </c:pt>
                <c:pt idx="41">
                  <c:v>2</c:v>
                </c:pt>
              </c:numCache>
            </c:numRef>
          </c:val>
        </c:ser>
        <c:ser>
          <c:idx val="2"/>
          <c:order val="2"/>
          <c:val>
            <c:numRef>
              <c:f>Sheet1!$C$1:$C$42</c:f>
              <c:numCache>
                <c:formatCode>General</c:formatCode>
                <c:ptCount val="42"/>
                <c:pt idx="0">
                  <c:v>6</c:v>
                </c:pt>
                <c:pt idx="1">
                  <c:v>5</c:v>
                </c:pt>
                <c:pt idx="2">
                  <c:v>7</c:v>
                </c:pt>
                <c:pt idx="3">
                  <c:v>4</c:v>
                </c:pt>
                <c:pt idx="4">
                  <c:v>4</c:v>
                </c:pt>
                <c:pt idx="5">
                  <c:v>4</c:v>
                </c:pt>
                <c:pt idx="6">
                  <c:v>6</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2</c:v>
                </c:pt>
                <c:pt idx="25">
                  <c:v>2</c:v>
                </c:pt>
                <c:pt idx="26">
                  <c:v>3</c:v>
                </c:pt>
                <c:pt idx="27">
                  <c:v>2</c:v>
                </c:pt>
                <c:pt idx="28">
                  <c:v>1</c:v>
                </c:pt>
                <c:pt idx="29">
                  <c:v>1</c:v>
                </c:pt>
                <c:pt idx="30">
                  <c:v>1</c:v>
                </c:pt>
                <c:pt idx="31">
                  <c:v>1</c:v>
                </c:pt>
                <c:pt idx="32">
                  <c:v>3</c:v>
                </c:pt>
                <c:pt idx="33">
                  <c:v>2</c:v>
                </c:pt>
                <c:pt idx="34">
                  <c:v>2</c:v>
                </c:pt>
                <c:pt idx="35">
                  <c:v>2</c:v>
                </c:pt>
                <c:pt idx="36">
                  <c:v>2</c:v>
                </c:pt>
                <c:pt idx="37">
                  <c:v>2</c:v>
                </c:pt>
                <c:pt idx="38">
                  <c:v>2</c:v>
                </c:pt>
                <c:pt idx="39">
                  <c:v>2</c:v>
                </c:pt>
                <c:pt idx="40">
                  <c:v>3</c:v>
                </c:pt>
                <c:pt idx="41">
                  <c:v>2</c:v>
                </c:pt>
              </c:numCache>
            </c:numRef>
          </c:val>
        </c:ser>
        <c:ser>
          <c:idx val="3"/>
          <c:order val="3"/>
          <c:val>
            <c:numRef>
              <c:f>Sheet1!$D$1:$D$42</c:f>
              <c:numCache>
                <c:formatCode>General</c:formatCode>
                <c:ptCount val="42"/>
                <c:pt idx="0">
                  <c:v>7</c:v>
                </c:pt>
                <c:pt idx="1">
                  <c:v>7</c:v>
                </c:pt>
                <c:pt idx="2">
                  <c:v>7</c:v>
                </c:pt>
                <c:pt idx="3">
                  <c:v>3</c:v>
                </c:pt>
                <c:pt idx="4">
                  <c:v>3</c:v>
                </c:pt>
                <c:pt idx="5">
                  <c:v>3</c:v>
                </c:pt>
                <c:pt idx="6">
                  <c:v>3</c:v>
                </c:pt>
                <c:pt idx="7">
                  <c:v>1</c:v>
                </c:pt>
                <c:pt idx="8">
                  <c:v>1</c:v>
                </c:pt>
                <c:pt idx="9">
                  <c:v>1</c:v>
                </c:pt>
                <c:pt idx="10">
                  <c:v>2</c:v>
                </c:pt>
                <c:pt idx="11">
                  <c:v>2</c:v>
                </c:pt>
                <c:pt idx="12">
                  <c:v>2</c:v>
                </c:pt>
                <c:pt idx="13">
                  <c:v>1</c:v>
                </c:pt>
                <c:pt idx="14">
                  <c:v>1</c:v>
                </c:pt>
                <c:pt idx="15">
                  <c:v>1</c:v>
                </c:pt>
                <c:pt idx="16">
                  <c:v>1</c:v>
                </c:pt>
                <c:pt idx="17">
                  <c:v>1</c:v>
                </c:pt>
                <c:pt idx="18">
                  <c:v>1</c:v>
                </c:pt>
                <c:pt idx="19">
                  <c:v>3</c:v>
                </c:pt>
                <c:pt idx="20">
                  <c:v>1</c:v>
                </c:pt>
                <c:pt idx="21">
                  <c:v>1</c:v>
                </c:pt>
                <c:pt idx="22">
                  <c:v>1</c:v>
                </c:pt>
                <c:pt idx="23">
                  <c:v>1</c:v>
                </c:pt>
                <c:pt idx="24">
                  <c:v>2</c:v>
                </c:pt>
                <c:pt idx="25">
                  <c:v>3</c:v>
                </c:pt>
                <c:pt idx="26">
                  <c:v>3</c:v>
                </c:pt>
                <c:pt idx="27">
                  <c:v>2</c:v>
                </c:pt>
                <c:pt idx="28">
                  <c:v>1</c:v>
                </c:pt>
                <c:pt idx="29">
                  <c:v>1</c:v>
                </c:pt>
                <c:pt idx="30">
                  <c:v>1</c:v>
                </c:pt>
                <c:pt idx="31">
                  <c:v>1</c:v>
                </c:pt>
                <c:pt idx="32">
                  <c:v>6</c:v>
                </c:pt>
                <c:pt idx="33">
                  <c:v>2</c:v>
                </c:pt>
                <c:pt idx="34">
                  <c:v>2</c:v>
                </c:pt>
                <c:pt idx="35">
                  <c:v>2</c:v>
                </c:pt>
                <c:pt idx="36">
                  <c:v>2</c:v>
                </c:pt>
                <c:pt idx="37">
                  <c:v>2</c:v>
                </c:pt>
                <c:pt idx="38">
                  <c:v>2</c:v>
                </c:pt>
                <c:pt idx="39">
                  <c:v>2</c:v>
                </c:pt>
                <c:pt idx="40">
                  <c:v>3</c:v>
                </c:pt>
                <c:pt idx="41">
                  <c:v>3</c:v>
                </c:pt>
              </c:numCache>
            </c:numRef>
          </c:val>
        </c:ser>
        <c:ser>
          <c:idx val="4"/>
          <c:order val="4"/>
          <c:val>
            <c:numRef>
              <c:f>Sheet1!$E$1:$E$42</c:f>
              <c:numCache>
                <c:formatCode>General</c:formatCode>
                <c:ptCount val="42"/>
                <c:pt idx="0">
                  <c:v>7</c:v>
                </c:pt>
                <c:pt idx="1">
                  <c:v>7</c:v>
                </c:pt>
                <c:pt idx="2">
                  <c:v>7</c:v>
                </c:pt>
                <c:pt idx="3">
                  <c:v>3</c:v>
                </c:pt>
                <c:pt idx="4">
                  <c:v>3</c:v>
                </c:pt>
                <c:pt idx="5">
                  <c:v>3</c:v>
                </c:pt>
                <c:pt idx="6">
                  <c:v>2</c:v>
                </c:pt>
                <c:pt idx="7">
                  <c:v>1</c:v>
                </c:pt>
                <c:pt idx="8">
                  <c:v>1</c:v>
                </c:pt>
                <c:pt idx="9">
                  <c:v>1</c:v>
                </c:pt>
                <c:pt idx="10">
                  <c:v>2</c:v>
                </c:pt>
                <c:pt idx="11">
                  <c:v>2</c:v>
                </c:pt>
                <c:pt idx="12">
                  <c:v>2</c:v>
                </c:pt>
                <c:pt idx="13">
                  <c:v>1</c:v>
                </c:pt>
                <c:pt idx="14">
                  <c:v>1</c:v>
                </c:pt>
                <c:pt idx="15">
                  <c:v>1</c:v>
                </c:pt>
                <c:pt idx="16">
                  <c:v>1</c:v>
                </c:pt>
                <c:pt idx="17">
                  <c:v>1</c:v>
                </c:pt>
                <c:pt idx="18">
                  <c:v>1</c:v>
                </c:pt>
                <c:pt idx="19">
                  <c:v>3</c:v>
                </c:pt>
                <c:pt idx="20">
                  <c:v>1</c:v>
                </c:pt>
                <c:pt idx="21">
                  <c:v>1</c:v>
                </c:pt>
                <c:pt idx="22">
                  <c:v>1</c:v>
                </c:pt>
                <c:pt idx="23">
                  <c:v>1</c:v>
                </c:pt>
                <c:pt idx="24">
                  <c:v>3</c:v>
                </c:pt>
                <c:pt idx="25">
                  <c:v>2</c:v>
                </c:pt>
                <c:pt idx="26">
                  <c:v>2</c:v>
                </c:pt>
                <c:pt idx="27">
                  <c:v>2</c:v>
                </c:pt>
                <c:pt idx="28">
                  <c:v>1</c:v>
                </c:pt>
                <c:pt idx="29">
                  <c:v>1</c:v>
                </c:pt>
                <c:pt idx="30">
                  <c:v>1</c:v>
                </c:pt>
                <c:pt idx="31">
                  <c:v>1</c:v>
                </c:pt>
                <c:pt idx="32">
                  <c:v>2</c:v>
                </c:pt>
                <c:pt idx="33">
                  <c:v>3</c:v>
                </c:pt>
                <c:pt idx="34">
                  <c:v>2</c:v>
                </c:pt>
                <c:pt idx="35">
                  <c:v>2</c:v>
                </c:pt>
                <c:pt idx="36">
                  <c:v>2</c:v>
                </c:pt>
                <c:pt idx="37">
                  <c:v>2</c:v>
                </c:pt>
                <c:pt idx="38">
                  <c:v>2</c:v>
                </c:pt>
                <c:pt idx="39">
                  <c:v>3</c:v>
                </c:pt>
                <c:pt idx="40">
                  <c:v>3</c:v>
                </c:pt>
                <c:pt idx="41">
                  <c:v>3</c:v>
                </c:pt>
              </c:numCache>
            </c:numRef>
          </c:val>
        </c:ser>
        <c:ser>
          <c:idx val="5"/>
          <c:order val="5"/>
          <c:val>
            <c:numRef>
              <c:f>Sheet1!$F$1:$F$42</c:f>
              <c:numCache>
                <c:formatCode>General</c:formatCode>
                <c:ptCount val="42"/>
                <c:pt idx="0">
                  <c:v>7</c:v>
                </c:pt>
                <c:pt idx="1">
                  <c:v>7</c:v>
                </c:pt>
                <c:pt idx="2">
                  <c:v>5</c:v>
                </c:pt>
                <c:pt idx="3">
                  <c:v>4</c:v>
                </c:pt>
                <c:pt idx="4">
                  <c:v>2</c:v>
                </c:pt>
                <c:pt idx="5">
                  <c:v>3</c:v>
                </c:pt>
                <c:pt idx="6">
                  <c:v>2</c:v>
                </c:pt>
                <c:pt idx="7">
                  <c:v>1</c:v>
                </c:pt>
                <c:pt idx="8">
                  <c:v>1</c:v>
                </c:pt>
                <c:pt idx="9">
                  <c:v>1</c:v>
                </c:pt>
                <c:pt idx="10">
                  <c:v>2</c:v>
                </c:pt>
                <c:pt idx="11">
                  <c:v>4</c:v>
                </c:pt>
                <c:pt idx="12">
                  <c:v>4</c:v>
                </c:pt>
                <c:pt idx="13">
                  <c:v>2</c:v>
                </c:pt>
                <c:pt idx="14">
                  <c:v>1</c:v>
                </c:pt>
                <c:pt idx="15">
                  <c:v>1</c:v>
                </c:pt>
                <c:pt idx="16">
                  <c:v>1</c:v>
                </c:pt>
                <c:pt idx="17">
                  <c:v>1</c:v>
                </c:pt>
                <c:pt idx="18">
                  <c:v>2</c:v>
                </c:pt>
                <c:pt idx="19">
                  <c:v>2</c:v>
                </c:pt>
                <c:pt idx="20">
                  <c:v>4</c:v>
                </c:pt>
                <c:pt idx="21">
                  <c:v>2</c:v>
                </c:pt>
                <c:pt idx="22">
                  <c:v>1</c:v>
                </c:pt>
                <c:pt idx="23">
                  <c:v>1</c:v>
                </c:pt>
                <c:pt idx="24">
                  <c:v>1</c:v>
                </c:pt>
                <c:pt idx="25">
                  <c:v>2</c:v>
                </c:pt>
                <c:pt idx="26">
                  <c:v>2</c:v>
                </c:pt>
                <c:pt idx="27">
                  <c:v>4</c:v>
                </c:pt>
                <c:pt idx="28">
                  <c:v>1</c:v>
                </c:pt>
                <c:pt idx="29">
                  <c:v>1</c:v>
                </c:pt>
                <c:pt idx="30">
                  <c:v>1</c:v>
                </c:pt>
                <c:pt idx="31">
                  <c:v>2</c:v>
                </c:pt>
                <c:pt idx="32">
                  <c:v>2</c:v>
                </c:pt>
                <c:pt idx="33">
                  <c:v>2</c:v>
                </c:pt>
                <c:pt idx="34">
                  <c:v>2</c:v>
                </c:pt>
                <c:pt idx="35">
                  <c:v>2</c:v>
                </c:pt>
                <c:pt idx="36">
                  <c:v>2</c:v>
                </c:pt>
                <c:pt idx="37">
                  <c:v>2</c:v>
                </c:pt>
                <c:pt idx="38">
                  <c:v>3</c:v>
                </c:pt>
                <c:pt idx="39">
                  <c:v>3</c:v>
                </c:pt>
                <c:pt idx="40">
                  <c:v>6</c:v>
                </c:pt>
                <c:pt idx="41">
                  <c:v>3</c:v>
                </c:pt>
              </c:numCache>
            </c:numRef>
          </c:val>
        </c:ser>
        <c:ser>
          <c:idx val="6"/>
          <c:order val="6"/>
          <c:val>
            <c:numRef>
              <c:f>Sheet1!$G$1:$G$42</c:f>
              <c:numCache>
                <c:formatCode>General</c:formatCode>
                <c:ptCount val="42"/>
                <c:pt idx="0">
                  <c:v>8</c:v>
                </c:pt>
                <c:pt idx="1">
                  <c:v>3</c:v>
                </c:pt>
                <c:pt idx="2">
                  <c:v>3</c:v>
                </c:pt>
                <c:pt idx="3">
                  <c:v>4</c:v>
                </c:pt>
                <c:pt idx="4">
                  <c:v>2</c:v>
                </c:pt>
                <c:pt idx="5">
                  <c:v>3</c:v>
                </c:pt>
                <c:pt idx="6">
                  <c:v>4</c:v>
                </c:pt>
                <c:pt idx="7">
                  <c:v>1</c:v>
                </c:pt>
                <c:pt idx="8">
                  <c:v>1</c:v>
                </c:pt>
                <c:pt idx="9">
                  <c:v>1</c:v>
                </c:pt>
                <c:pt idx="10">
                  <c:v>3</c:v>
                </c:pt>
                <c:pt idx="11">
                  <c:v>4</c:v>
                </c:pt>
                <c:pt idx="12">
                  <c:v>3</c:v>
                </c:pt>
                <c:pt idx="13">
                  <c:v>2</c:v>
                </c:pt>
                <c:pt idx="14">
                  <c:v>1</c:v>
                </c:pt>
                <c:pt idx="15">
                  <c:v>1</c:v>
                </c:pt>
                <c:pt idx="16">
                  <c:v>1</c:v>
                </c:pt>
                <c:pt idx="17">
                  <c:v>1</c:v>
                </c:pt>
                <c:pt idx="18">
                  <c:v>2</c:v>
                </c:pt>
                <c:pt idx="19">
                  <c:v>2</c:v>
                </c:pt>
                <c:pt idx="20">
                  <c:v>4</c:v>
                </c:pt>
                <c:pt idx="21">
                  <c:v>3</c:v>
                </c:pt>
                <c:pt idx="22">
                  <c:v>2</c:v>
                </c:pt>
                <c:pt idx="23">
                  <c:v>2</c:v>
                </c:pt>
                <c:pt idx="24">
                  <c:v>2</c:v>
                </c:pt>
                <c:pt idx="25">
                  <c:v>1</c:v>
                </c:pt>
                <c:pt idx="26">
                  <c:v>1</c:v>
                </c:pt>
                <c:pt idx="27">
                  <c:v>2</c:v>
                </c:pt>
                <c:pt idx="28">
                  <c:v>4</c:v>
                </c:pt>
                <c:pt idx="29">
                  <c:v>1</c:v>
                </c:pt>
                <c:pt idx="30">
                  <c:v>1</c:v>
                </c:pt>
                <c:pt idx="31">
                  <c:v>2</c:v>
                </c:pt>
                <c:pt idx="32">
                  <c:v>2</c:v>
                </c:pt>
                <c:pt idx="33">
                  <c:v>2</c:v>
                </c:pt>
                <c:pt idx="34">
                  <c:v>2</c:v>
                </c:pt>
                <c:pt idx="35">
                  <c:v>2</c:v>
                </c:pt>
                <c:pt idx="36">
                  <c:v>3</c:v>
                </c:pt>
                <c:pt idx="37">
                  <c:v>3</c:v>
                </c:pt>
                <c:pt idx="38">
                  <c:v>6</c:v>
                </c:pt>
                <c:pt idx="39">
                  <c:v>7</c:v>
                </c:pt>
                <c:pt idx="40">
                  <c:v>5</c:v>
                </c:pt>
                <c:pt idx="41">
                  <c:v>6</c:v>
                </c:pt>
              </c:numCache>
            </c:numRef>
          </c:val>
        </c:ser>
        <c:ser>
          <c:idx val="7"/>
          <c:order val="7"/>
          <c:val>
            <c:numRef>
              <c:f>Sheet1!$H$1:$H$42</c:f>
              <c:numCache>
                <c:formatCode>General</c:formatCode>
                <c:ptCount val="42"/>
                <c:pt idx="0">
                  <c:v>7</c:v>
                </c:pt>
                <c:pt idx="1">
                  <c:v>4</c:v>
                </c:pt>
                <c:pt idx="2">
                  <c:v>3</c:v>
                </c:pt>
                <c:pt idx="3">
                  <c:v>3</c:v>
                </c:pt>
                <c:pt idx="4">
                  <c:v>3</c:v>
                </c:pt>
                <c:pt idx="5">
                  <c:v>3</c:v>
                </c:pt>
                <c:pt idx="6">
                  <c:v>1</c:v>
                </c:pt>
                <c:pt idx="7">
                  <c:v>1</c:v>
                </c:pt>
                <c:pt idx="8">
                  <c:v>1</c:v>
                </c:pt>
                <c:pt idx="9">
                  <c:v>1</c:v>
                </c:pt>
                <c:pt idx="10">
                  <c:v>3</c:v>
                </c:pt>
                <c:pt idx="11">
                  <c:v>3</c:v>
                </c:pt>
                <c:pt idx="12">
                  <c:v>3</c:v>
                </c:pt>
                <c:pt idx="13">
                  <c:v>4</c:v>
                </c:pt>
                <c:pt idx="14">
                  <c:v>1</c:v>
                </c:pt>
                <c:pt idx="15">
                  <c:v>1</c:v>
                </c:pt>
                <c:pt idx="16">
                  <c:v>1</c:v>
                </c:pt>
                <c:pt idx="17">
                  <c:v>2</c:v>
                </c:pt>
                <c:pt idx="18">
                  <c:v>3</c:v>
                </c:pt>
                <c:pt idx="19">
                  <c:v>7</c:v>
                </c:pt>
                <c:pt idx="20">
                  <c:v>4</c:v>
                </c:pt>
                <c:pt idx="21">
                  <c:v>2</c:v>
                </c:pt>
                <c:pt idx="22">
                  <c:v>2</c:v>
                </c:pt>
                <c:pt idx="23">
                  <c:v>2</c:v>
                </c:pt>
                <c:pt idx="24">
                  <c:v>2</c:v>
                </c:pt>
                <c:pt idx="25">
                  <c:v>2</c:v>
                </c:pt>
                <c:pt idx="26">
                  <c:v>2</c:v>
                </c:pt>
                <c:pt idx="27">
                  <c:v>3</c:v>
                </c:pt>
                <c:pt idx="28">
                  <c:v>3</c:v>
                </c:pt>
                <c:pt idx="29">
                  <c:v>1</c:v>
                </c:pt>
                <c:pt idx="30">
                  <c:v>2</c:v>
                </c:pt>
                <c:pt idx="31">
                  <c:v>2</c:v>
                </c:pt>
                <c:pt idx="32">
                  <c:v>2</c:v>
                </c:pt>
                <c:pt idx="33">
                  <c:v>2</c:v>
                </c:pt>
                <c:pt idx="34">
                  <c:v>2</c:v>
                </c:pt>
                <c:pt idx="35">
                  <c:v>3</c:v>
                </c:pt>
                <c:pt idx="36">
                  <c:v>3</c:v>
                </c:pt>
                <c:pt idx="37">
                  <c:v>3</c:v>
                </c:pt>
                <c:pt idx="38">
                  <c:v>4</c:v>
                </c:pt>
                <c:pt idx="39">
                  <c:v>7</c:v>
                </c:pt>
                <c:pt idx="40">
                  <c:v>7</c:v>
                </c:pt>
                <c:pt idx="41">
                  <c:v>6</c:v>
                </c:pt>
              </c:numCache>
            </c:numRef>
          </c:val>
        </c:ser>
        <c:ser>
          <c:idx val="8"/>
          <c:order val="8"/>
          <c:val>
            <c:numRef>
              <c:f>Sheet1!$I$1:$I$42</c:f>
              <c:numCache>
                <c:formatCode>General</c:formatCode>
                <c:ptCount val="42"/>
                <c:pt idx="0">
                  <c:v>7</c:v>
                </c:pt>
                <c:pt idx="1">
                  <c:v>3</c:v>
                </c:pt>
                <c:pt idx="2">
                  <c:v>3</c:v>
                </c:pt>
                <c:pt idx="3">
                  <c:v>4</c:v>
                </c:pt>
                <c:pt idx="4">
                  <c:v>3</c:v>
                </c:pt>
                <c:pt idx="5">
                  <c:v>3</c:v>
                </c:pt>
                <c:pt idx="6">
                  <c:v>1</c:v>
                </c:pt>
                <c:pt idx="7">
                  <c:v>1</c:v>
                </c:pt>
                <c:pt idx="8">
                  <c:v>2</c:v>
                </c:pt>
                <c:pt idx="9">
                  <c:v>2</c:v>
                </c:pt>
                <c:pt idx="10">
                  <c:v>3</c:v>
                </c:pt>
                <c:pt idx="11">
                  <c:v>8</c:v>
                </c:pt>
                <c:pt idx="12">
                  <c:v>10</c:v>
                </c:pt>
                <c:pt idx="13">
                  <c:v>4</c:v>
                </c:pt>
                <c:pt idx="14">
                  <c:v>2</c:v>
                </c:pt>
                <c:pt idx="15">
                  <c:v>2</c:v>
                </c:pt>
                <c:pt idx="16">
                  <c:v>2</c:v>
                </c:pt>
                <c:pt idx="17">
                  <c:v>3</c:v>
                </c:pt>
                <c:pt idx="18">
                  <c:v>3</c:v>
                </c:pt>
                <c:pt idx="19">
                  <c:v>6</c:v>
                </c:pt>
                <c:pt idx="20">
                  <c:v>6</c:v>
                </c:pt>
                <c:pt idx="21">
                  <c:v>4</c:v>
                </c:pt>
                <c:pt idx="22">
                  <c:v>3</c:v>
                </c:pt>
                <c:pt idx="23">
                  <c:v>4</c:v>
                </c:pt>
                <c:pt idx="24">
                  <c:v>2</c:v>
                </c:pt>
                <c:pt idx="25">
                  <c:v>2</c:v>
                </c:pt>
                <c:pt idx="26">
                  <c:v>2</c:v>
                </c:pt>
                <c:pt idx="27">
                  <c:v>6</c:v>
                </c:pt>
                <c:pt idx="28">
                  <c:v>3</c:v>
                </c:pt>
                <c:pt idx="29">
                  <c:v>2</c:v>
                </c:pt>
                <c:pt idx="30">
                  <c:v>2</c:v>
                </c:pt>
                <c:pt idx="31">
                  <c:v>2</c:v>
                </c:pt>
                <c:pt idx="32">
                  <c:v>2</c:v>
                </c:pt>
                <c:pt idx="33">
                  <c:v>2</c:v>
                </c:pt>
                <c:pt idx="34">
                  <c:v>3</c:v>
                </c:pt>
                <c:pt idx="35">
                  <c:v>3</c:v>
                </c:pt>
                <c:pt idx="36">
                  <c:v>3</c:v>
                </c:pt>
                <c:pt idx="37">
                  <c:v>3</c:v>
                </c:pt>
                <c:pt idx="38">
                  <c:v>6</c:v>
                </c:pt>
                <c:pt idx="39">
                  <c:v>7</c:v>
                </c:pt>
                <c:pt idx="40">
                  <c:v>9</c:v>
                </c:pt>
                <c:pt idx="41">
                  <c:v>6</c:v>
                </c:pt>
              </c:numCache>
            </c:numRef>
          </c:val>
        </c:ser>
        <c:ser>
          <c:idx val="9"/>
          <c:order val="9"/>
          <c:val>
            <c:numRef>
              <c:f>Sheet1!$J$1:$J$42</c:f>
              <c:numCache>
                <c:formatCode>General</c:formatCode>
                <c:ptCount val="42"/>
                <c:pt idx="0">
                  <c:v>3</c:v>
                </c:pt>
                <c:pt idx="1">
                  <c:v>3</c:v>
                </c:pt>
                <c:pt idx="2">
                  <c:v>3</c:v>
                </c:pt>
                <c:pt idx="3">
                  <c:v>2</c:v>
                </c:pt>
                <c:pt idx="4">
                  <c:v>3</c:v>
                </c:pt>
                <c:pt idx="5">
                  <c:v>3</c:v>
                </c:pt>
                <c:pt idx="6">
                  <c:v>6</c:v>
                </c:pt>
                <c:pt idx="7">
                  <c:v>4</c:v>
                </c:pt>
                <c:pt idx="8">
                  <c:v>2</c:v>
                </c:pt>
                <c:pt idx="9">
                  <c:v>2</c:v>
                </c:pt>
                <c:pt idx="10">
                  <c:v>2</c:v>
                </c:pt>
                <c:pt idx="11">
                  <c:v>18</c:v>
                </c:pt>
                <c:pt idx="12">
                  <c:v>10</c:v>
                </c:pt>
                <c:pt idx="13">
                  <c:v>11</c:v>
                </c:pt>
                <c:pt idx="14">
                  <c:v>2</c:v>
                </c:pt>
                <c:pt idx="15">
                  <c:v>2</c:v>
                </c:pt>
                <c:pt idx="16">
                  <c:v>2</c:v>
                </c:pt>
                <c:pt idx="17">
                  <c:v>3</c:v>
                </c:pt>
                <c:pt idx="18">
                  <c:v>3</c:v>
                </c:pt>
                <c:pt idx="19">
                  <c:v>7</c:v>
                </c:pt>
                <c:pt idx="20">
                  <c:v>7</c:v>
                </c:pt>
                <c:pt idx="21">
                  <c:v>4</c:v>
                </c:pt>
                <c:pt idx="22">
                  <c:v>4</c:v>
                </c:pt>
                <c:pt idx="23">
                  <c:v>3</c:v>
                </c:pt>
                <c:pt idx="24">
                  <c:v>2</c:v>
                </c:pt>
                <c:pt idx="25">
                  <c:v>2</c:v>
                </c:pt>
                <c:pt idx="26">
                  <c:v>2</c:v>
                </c:pt>
                <c:pt idx="27">
                  <c:v>3</c:v>
                </c:pt>
                <c:pt idx="28">
                  <c:v>3</c:v>
                </c:pt>
                <c:pt idx="29">
                  <c:v>2</c:v>
                </c:pt>
                <c:pt idx="30">
                  <c:v>2</c:v>
                </c:pt>
                <c:pt idx="31">
                  <c:v>2</c:v>
                </c:pt>
                <c:pt idx="32">
                  <c:v>2</c:v>
                </c:pt>
                <c:pt idx="33">
                  <c:v>3</c:v>
                </c:pt>
                <c:pt idx="34">
                  <c:v>4</c:v>
                </c:pt>
                <c:pt idx="35">
                  <c:v>3</c:v>
                </c:pt>
                <c:pt idx="36">
                  <c:v>3</c:v>
                </c:pt>
                <c:pt idx="37">
                  <c:v>3</c:v>
                </c:pt>
                <c:pt idx="38">
                  <c:v>7</c:v>
                </c:pt>
                <c:pt idx="39">
                  <c:v>8</c:v>
                </c:pt>
                <c:pt idx="40">
                  <c:v>8</c:v>
                </c:pt>
                <c:pt idx="41">
                  <c:v>8</c:v>
                </c:pt>
              </c:numCache>
            </c:numRef>
          </c:val>
        </c:ser>
        <c:ser>
          <c:idx val="10"/>
          <c:order val="10"/>
          <c:val>
            <c:numRef>
              <c:f>Sheet1!$K$1:$K$42</c:f>
              <c:numCache>
                <c:formatCode>General</c:formatCode>
                <c:ptCount val="42"/>
                <c:pt idx="0">
                  <c:v>3</c:v>
                </c:pt>
                <c:pt idx="1">
                  <c:v>3</c:v>
                </c:pt>
                <c:pt idx="2">
                  <c:v>3</c:v>
                </c:pt>
                <c:pt idx="3">
                  <c:v>6</c:v>
                </c:pt>
                <c:pt idx="4">
                  <c:v>3</c:v>
                </c:pt>
                <c:pt idx="5">
                  <c:v>4</c:v>
                </c:pt>
                <c:pt idx="6">
                  <c:v>4</c:v>
                </c:pt>
                <c:pt idx="7">
                  <c:v>2</c:v>
                </c:pt>
                <c:pt idx="8">
                  <c:v>2</c:v>
                </c:pt>
                <c:pt idx="9">
                  <c:v>3</c:v>
                </c:pt>
                <c:pt idx="10">
                  <c:v>18</c:v>
                </c:pt>
                <c:pt idx="11">
                  <c:v>22</c:v>
                </c:pt>
                <c:pt idx="12">
                  <c:v>22</c:v>
                </c:pt>
                <c:pt idx="13">
                  <c:v>22</c:v>
                </c:pt>
                <c:pt idx="14">
                  <c:v>13</c:v>
                </c:pt>
                <c:pt idx="15">
                  <c:v>4</c:v>
                </c:pt>
                <c:pt idx="16">
                  <c:v>2</c:v>
                </c:pt>
                <c:pt idx="17">
                  <c:v>3</c:v>
                </c:pt>
                <c:pt idx="18">
                  <c:v>3</c:v>
                </c:pt>
                <c:pt idx="19">
                  <c:v>4</c:v>
                </c:pt>
                <c:pt idx="20">
                  <c:v>4</c:v>
                </c:pt>
                <c:pt idx="21">
                  <c:v>4</c:v>
                </c:pt>
                <c:pt idx="22">
                  <c:v>3</c:v>
                </c:pt>
                <c:pt idx="23">
                  <c:v>2</c:v>
                </c:pt>
                <c:pt idx="24">
                  <c:v>2</c:v>
                </c:pt>
                <c:pt idx="25">
                  <c:v>2</c:v>
                </c:pt>
                <c:pt idx="26">
                  <c:v>3</c:v>
                </c:pt>
                <c:pt idx="27">
                  <c:v>6</c:v>
                </c:pt>
                <c:pt idx="28">
                  <c:v>3</c:v>
                </c:pt>
                <c:pt idx="29">
                  <c:v>3</c:v>
                </c:pt>
                <c:pt idx="30">
                  <c:v>3</c:v>
                </c:pt>
                <c:pt idx="31">
                  <c:v>2</c:v>
                </c:pt>
                <c:pt idx="32">
                  <c:v>3</c:v>
                </c:pt>
                <c:pt idx="33">
                  <c:v>3</c:v>
                </c:pt>
                <c:pt idx="34">
                  <c:v>3</c:v>
                </c:pt>
                <c:pt idx="35">
                  <c:v>3</c:v>
                </c:pt>
                <c:pt idx="36">
                  <c:v>3</c:v>
                </c:pt>
                <c:pt idx="37">
                  <c:v>3</c:v>
                </c:pt>
                <c:pt idx="38">
                  <c:v>7</c:v>
                </c:pt>
                <c:pt idx="39">
                  <c:v>12</c:v>
                </c:pt>
                <c:pt idx="40">
                  <c:v>8</c:v>
                </c:pt>
                <c:pt idx="41">
                  <c:v>4</c:v>
                </c:pt>
              </c:numCache>
            </c:numRef>
          </c:val>
        </c:ser>
        <c:ser>
          <c:idx val="11"/>
          <c:order val="11"/>
          <c:val>
            <c:numRef>
              <c:f>Sheet1!$L$1:$L$42</c:f>
              <c:numCache>
                <c:formatCode>General</c:formatCode>
                <c:ptCount val="42"/>
                <c:pt idx="0">
                  <c:v>8</c:v>
                </c:pt>
                <c:pt idx="1">
                  <c:v>4</c:v>
                </c:pt>
                <c:pt idx="2">
                  <c:v>4</c:v>
                </c:pt>
                <c:pt idx="3">
                  <c:v>3</c:v>
                </c:pt>
                <c:pt idx="4">
                  <c:v>3</c:v>
                </c:pt>
                <c:pt idx="5">
                  <c:v>4</c:v>
                </c:pt>
                <c:pt idx="6">
                  <c:v>7</c:v>
                </c:pt>
                <c:pt idx="7">
                  <c:v>3</c:v>
                </c:pt>
                <c:pt idx="8">
                  <c:v>2</c:v>
                </c:pt>
                <c:pt idx="9">
                  <c:v>4</c:v>
                </c:pt>
                <c:pt idx="10">
                  <c:v>17</c:v>
                </c:pt>
                <c:pt idx="11">
                  <c:v>22</c:v>
                </c:pt>
                <c:pt idx="12">
                  <c:v>22</c:v>
                </c:pt>
                <c:pt idx="13">
                  <c:v>22</c:v>
                </c:pt>
                <c:pt idx="14">
                  <c:v>22</c:v>
                </c:pt>
                <c:pt idx="15">
                  <c:v>2</c:v>
                </c:pt>
                <c:pt idx="16">
                  <c:v>2</c:v>
                </c:pt>
                <c:pt idx="17">
                  <c:v>2</c:v>
                </c:pt>
                <c:pt idx="18">
                  <c:v>2</c:v>
                </c:pt>
                <c:pt idx="19">
                  <c:v>3</c:v>
                </c:pt>
                <c:pt idx="20">
                  <c:v>3</c:v>
                </c:pt>
                <c:pt idx="21">
                  <c:v>3</c:v>
                </c:pt>
                <c:pt idx="22">
                  <c:v>3</c:v>
                </c:pt>
                <c:pt idx="23">
                  <c:v>2</c:v>
                </c:pt>
                <c:pt idx="24">
                  <c:v>2</c:v>
                </c:pt>
                <c:pt idx="25">
                  <c:v>3</c:v>
                </c:pt>
                <c:pt idx="26">
                  <c:v>3</c:v>
                </c:pt>
                <c:pt idx="27">
                  <c:v>7</c:v>
                </c:pt>
                <c:pt idx="28">
                  <c:v>3</c:v>
                </c:pt>
                <c:pt idx="29">
                  <c:v>3</c:v>
                </c:pt>
                <c:pt idx="30">
                  <c:v>3</c:v>
                </c:pt>
                <c:pt idx="31">
                  <c:v>3</c:v>
                </c:pt>
                <c:pt idx="32">
                  <c:v>4</c:v>
                </c:pt>
                <c:pt idx="33">
                  <c:v>4</c:v>
                </c:pt>
                <c:pt idx="34">
                  <c:v>4</c:v>
                </c:pt>
                <c:pt idx="35">
                  <c:v>4</c:v>
                </c:pt>
                <c:pt idx="36">
                  <c:v>3</c:v>
                </c:pt>
                <c:pt idx="37">
                  <c:v>3</c:v>
                </c:pt>
                <c:pt idx="38">
                  <c:v>8</c:v>
                </c:pt>
                <c:pt idx="39">
                  <c:v>7</c:v>
                </c:pt>
                <c:pt idx="40">
                  <c:v>8</c:v>
                </c:pt>
                <c:pt idx="41">
                  <c:v>8</c:v>
                </c:pt>
              </c:numCache>
            </c:numRef>
          </c:val>
        </c:ser>
        <c:ser>
          <c:idx val="12"/>
          <c:order val="12"/>
          <c:val>
            <c:numRef>
              <c:f>Sheet1!$M$1:$M$42</c:f>
              <c:numCache>
                <c:formatCode>General</c:formatCode>
                <c:ptCount val="42"/>
                <c:pt idx="0">
                  <c:v>9</c:v>
                </c:pt>
                <c:pt idx="1">
                  <c:v>8</c:v>
                </c:pt>
                <c:pt idx="2">
                  <c:v>3</c:v>
                </c:pt>
                <c:pt idx="3">
                  <c:v>3</c:v>
                </c:pt>
                <c:pt idx="4">
                  <c:v>3</c:v>
                </c:pt>
                <c:pt idx="5">
                  <c:v>5</c:v>
                </c:pt>
                <c:pt idx="6">
                  <c:v>9</c:v>
                </c:pt>
                <c:pt idx="7">
                  <c:v>4</c:v>
                </c:pt>
                <c:pt idx="8">
                  <c:v>3</c:v>
                </c:pt>
                <c:pt idx="9">
                  <c:v>3</c:v>
                </c:pt>
                <c:pt idx="10">
                  <c:v>8</c:v>
                </c:pt>
                <c:pt idx="11">
                  <c:v>22</c:v>
                </c:pt>
                <c:pt idx="12">
                  <c:v>22</c:v>
                </c:pt>
                <c:pt idx="13">
                  <c:v>22</c:v>
                </c:pt>
                <c:pt idx="14">
                  <c:v>22</c:v>
                </c:pt>
                <c:pt idx="15">
                  <c:v>2</c:v>
                </c:pt>
                <c:pt idx="16">
                  <c:v>2</c:v>
                </c:pt>
                <c:pt idx="17">
                  <c:v>2</c:v>
                </c:pt>
                <c:pt idx="18">
                  <c:v>3</c:v>
                </c:pt>
                <c:pt idx="19">
                  <c:v>4</c:v>
                </c:pt>
                <c:pt idx="20">
                  <c:v>3</c:v>
                </c:pt>
                <c:pt idx="21">
                  <c:v>3</c:v>
                </c:pt>
                <c:pt idx="22">
                  <c:v>3</c:v>
                </c:pt>
                <c:pt idx="23">
                  <c:v>2</c:v>
                </c:pt>
                <c:pt idx="24">
                  <c:v>2</c:v>
                </c:pt>
                <c:pt idx="25">
                  <c:v>2</c:v>
                </c:pt>
                <c:pt idx="26">
                  <c:v>5</c:v>
                </c:pt>
                <c:pt idx="27">
                  <c:v>6</c:v>
                </c:pt>
                <c:pt idx="28">
                  <c:v>7</c:v>
                </c:pt>
                <c:pt idx="29">
                  <c:v>3</c:v>
                </c:pt>
                <c:pt idx="30">
                  <c:v>6</c:v>
                </c:pt>
                <c:pt idx="31">
                  <c:v>3</c:v>
                </c:pt>
                <c:pt idx="32">
                  <c:v>4</c:v>
                </c:pt>
                <c:pt idx="33">
                  <c:v>4</c:v>
                </c:pt>
                <c:pt idx="34">
                  <c:v>5</c:v>
                </c:pt>
                <c:pt idx="35">
                  <c:v>3</c:v>
                </c:pt>
                <c:pt idx="36">
                  <c:v>3</c:v>
                </c:pt>
                <c:pt idx="37">
                  <c:v>3</c:v>
                </c:pt>
                <c:pt idx="38">
                  <c:v>4</c:v>
                </c:pt>
                <c:pt idx="39">
                  <c:v>8</c:v>
                </c:pt>
                <c:pt idx="40">
                  <c:v>8</c:v>
                </c:pt>
                <c:pt idx="41">
                  <c:v>4</c:v>
                </c:pt>
              </c:numCache>
            </c:numRef>
          </c:val>
        </c:ser>
        <c:ser>
          <c:idx val="13"/>
          <c:order val="13"/>
          <c:val>
            <c:numRef>
              <c:f>Sheet1!$N$1:$N$42</c:f>
              <c:numCache>
                <c:formatCode>General</c:formatCode>
                <c:ptCount val="42"/>
                <c:pt idx="0">
                  <c:v>4</c:v>
                </c:pt>
                <c:pt idx="1">
                  <c:v>4</c:v>
                </c:pt>
                <c:pt idx="2">
                  <c:v>3</c:v>
                </c:pt>
                <c:pt idx="3">
                  <c:v>3</c:v>
                </c:pt>
                <c:pt idx="4">
                  <c:v>3</c:v>
                </c:pt>
                <c:pt idx="5">
                  <c:v>6</c:v>
                </c:pt>
                <c:pt idx="6">
                  <c:v>3</c:v>
                </c:pt>
                <c:pt idx="7">
                  <c:v>3</c:v>
                </c:pt>
                <c:pt idx="8">
                  <c:v>2</c:v>
                </c:pt>
                <c:pt idx="9">
                  <c:v>2</c:v>
                </c:pt>
                <c:pt idx="10">
                  <c:v>8</c:v>
                </c:pt>
                <c:pt idx="11">
                  <c:v>22</c:v>
                </c:pt>
                <c:pt idx="12">
                  <c:v>22</c:v>
                </c:pt>
                <c:pt idx="13">
                  <c:v>22</c:v>
                </c:pt>
                <c:pt idx="14">
                  <c:v>10</c:v>
                </c:pt>
                <c:pt idx="15">
                  <c:v>2</c:v>
                </c:pt>
                <c:pt idx="16">
                  <c:v>2</c:v>
                </c:pt>
                <c:pt idx="17">
                  <c:v>3</c:v>
                </c:pt>
                <c:pt idx="18">
                  <c:v>3</c:v>
                </c:pt>
                <c:pt idx="19">
                  <c:v>12</c:v>
                </c:pt>
                <c:pt idx="20">
                  <c:v>6</c:v>
                </c:pt>
                <c:pt idx="21">
                  <c:v>3</c:v>
                </c:pt>
                <c:pt idx="22">
                  <c:v>2</c:v>
                </c:pt>
                <c:pt idx="23">
                  <c:v>2</c:v>
                </c:pt>
                <c:pt idx="24">
                  <c:v>2</c:v>
                </c:pt>
                <c:pt idx="25">
                  <c:v>2</c:v>
                </c:pt>
                <c:pt idx="26">
                  <c:v>3</c:v>
                </c:pt>
                <c:pt idx="27">
                  <c:v>4</c:v>
                </c:pt>
                <c:pt idx="28">
                  <c:v>7</c:v>
                </c:pt>
                <c:pt idx="29">
                  <c:v>3</c:v>
                </c:pt>
                <c:pt idx="30">
                  <c:v>6</c:v>
                </c:pt>
                <c:pt idx="31">
                  <c:v>6</c:v>
                </c:pt>
                <c:pt idx="32">
                  <c:v>6</c:v>
                </c:pt>
                <c:pt idx="33">
                  <c:v>6</c:v>
                </c:pt>
                <c:pt idx="34">
                  <c:v>6</c:v>
                </c:pt>
                <c:pt idx="35">
                  <c:v>7</c:v>
                </c:pt>
                <c:pt idx="36">
                  <c:v>3</c:v>
                </c:pt>
                <c:pt idx="37">
                  <c:v>8</c:v>
                </c:pt>
                <c:pt idx="38">
                  <c:v>7</c:v>
                </c:pt>
                <c:pt idx="39">
                  <c:v>7</c:v>
                </c:pt>
                <c:pt idx="40">
                  <c:v>8</c:v>
                </c:pt>
                <c:pt idx="41">
                  <c:v>8</c:v>
                </c:pt>
              </c:numCache>
            </c:numRef>
          </c:val>
        </c:ser>
        <c:ser>
          <c:idx val="14"/>
          <c:order val="14"/>
          <c:val>
            <c:numRef>
              <c:f>Sheet1!$O$1:$O$42</c:f>
              <c:numCache>
                <c:formatCode>General</c:formatCode>
                <c:ptCount val="42"/>
                <c:pt idx="0">
                  <c:v>2</c:v>
                </c:pt>
                <c:pt idx="1">
                  <c:v>3</c:v>
                </c:pt>
                <c:pt idx="2">
                  <c:v>3</c:v>
                </c:pt>
                <c:pt idx="3">
                  <c:v>3</c:v>
                </c:pt>
                <c:pt idx="4">
                  <c:v>8</c:v>
                </c:pt>
                <c:pt idx="5">
                  <c:v>6</c:v>
                </c:pt>
                <c:pt idx="6">
                  <c:v>7</c:v>
                </c:pt>
                <c:pt idx="7">
                  <c:v>4</c:v>
                </c:pt>
                <c:pt idx="8">
                  <c:v>2</c:v>
                </c:pt>
                <c:pt idx="9">
                  <c:v>2</c:v>
                </c:pt>
                <c:pt idx="10">
                  <c:v>3</c:v>
                </c:pt>
                <c:pt idx="11">
                  <c:v>14</c:v>
                </c:pt>
                <c:pt idx="12">
                  <c:v>22</c:v>
                </c:pt>
                <c:pt idx="13">
                  <c:v>12</c:v>
                </c:pt>
                <c:pt idx="14">
                  <c:v>7</c:v>
                </c:pt>
                <c:pt idx="15">
                  <c:v>5</c:v>
                </c:pt>
                <c:pt idx="16">
                  <c:v>3</c:v>
                </c:pt>
                <c:pt idx="17">
                  <c:v>3</c:v>
                </c:pt>
                <c:pt idx="18">
                  <c:v>3</c:v>
                </c:pt>
                <c:pt idx="19">
                  <c:v>11</c:v>
                </c:pt>
                <c:pt idx="20">
                  <c:v>6</c:v>
                </c:pt>
                <c:pt idx="21">
                  <c:v>5</c:v>
                </c:pt>
                <c:pt idx="22">
                  <c:v>2</c:v>
                </c:pt>
                <c:pt idx="23">
                  <c:v>2</c:v>
                </c:pt>
                <c:pt idx="24">
                  <c:v>2</c:v>
                </c:pt>
                <c:pt idx="25">
                  <c:v>2</c:v>
                </c:pt>
                <c:pt idx="26">
                  <c:v>2</c:v>
                </c:pt>
                <c:pt idx="27">
                  <c:v>3</c:v>
                </c:pt>
                <c:pt idx="28">
                  <c:v>7</c:v>
                </c:pt>
                <c:pt idx="29">
                  <c:v>4</c:v>
                </c:pt>
                <c:pt idx="30">
                  <c:v>6</c:v>
                </c:pt>
                <c:pt idx="31">
                  <c:v>7</c:v>
                </c:pt>
                <c:pt idx="32">
                  <c:v>6</c:v>
                </c:pt>
                <c:pt idx="33">
                  <c:v>6</c:v>
                </c:pt>
                <c:pt idx="34">
                  <c:v>6</c:v>
                </c:pt>
                <c:pt idx="35">
                  <c:v>6</c:v>
                </c:pt>
                <c:pt idx="36">
                  <c:v>3</c:v>
                </c:pt>
                <c:pt idx="37">
                  <c:v>7</c:v>
                </c:pt>
                <c:pt idx="38">
                  <c:v>4</c:v>
                </c:pt>
                <c:pt idx="39">
                  <c:v>6</c:v>
                </c:pt>
                <c:pt idx="40">
                  <c:v>8</c:v>
                </c:pt>
                <c:pt idx="41">
                  <c:v>4</c:v>
                </c:pt>
              </c:numCache>
            </c:numRef>
          </c:val>
        </c:ser>
        <c:ser>
          <c:idx val="15"/>
          <c:order val="15"/>
          <c:val>
            <c:numRef>
              <c:f>Sheet1!$P$1:$P$42</c:f>
              <c:numCache>
                <c:formatCode>General</c:formatCode>
                <c:ptCount val="42"/>
                <c:pt idx="0">
                  <c:v>2</c:v>
                </c:pt>
                <c:pt idx="1">
                  <c:v>3</c:v>
                </c:pt>
                <c:pt idx="2">
                  <c:v>3</c:v>
                </c:pt>
                <c:pt idx="3">
                  <c:v>3</c:v>
                </c:pt>
                <c:pt idx="4">
                  <c:v>9</c:v>
                </c:pt>
                <c:pt idx="5">
                  <c:v>6</c:v>
                </c:pt>
                <c:pt idx="6">
                  <c:v>5</c:v>
                </c:pt>
                <c:pt idx="7">
                  <c:v>4</c:v>
                </c:pt>
                <c:pt idx="8">
                  <c:v>2</c:v>
                </c:pt>
                <c:pt idx="9">
                  <c:v>2</c:v>
                </c:pt>
                <c:pt idx="10">
                  <c:v>3</c:v>
                </c:pt>
                <c:pt idx="11">
                  <c:v>14</c:v>
                </c:pt>
                <c:pt idx="12">
                  <c:v>11</c:v>
                </c:pt>
                <c:pt idx="13">
                  <c:v>12</c:v>
                </c:pt>
                <c:pt idx="14">
                  <c:v>6</c:v>
                </c:pt>
                <c:pt idx="15">
                  <c:v>1</c:v>
                </c:pt>
                <c:pt idx="16">
                  <c:v>2</c:v>
                </c:pt>
                <c:pt idx="17">
                  <c:v>3</c:v>
                </c:pt>
                <c:pt idx="18">
                  <c:v>6</c:v>
                </c:pt>
                <c:pt idx="19">
                  <c:v>13</c:v>
                </c:pt>
                <c:pt idx="20">
                  <c:v>12</c:v>
                </c:pt>
                <c:pt idx="21">
                  <c:v>8</c:v>
                </c:pt>
                <c:pt idx="22">
                  <c:v>3</c:v>
                </c:pt>
                <c:pt idx="23">
                  <c:v>2</c:v>
                </c:pt>
                <c:pt idx="24">
                  <c:v>2</c:v>
                </c:pt>
                <c:pt idx="25">
                  <c:v>2</c:v>
                </c:pt>
                <c:pt idx="26">
                  <c:v>2</c:v>
                </c:pt>
                <c:pt idx="27">
                  <c:v>3</c:v>
                </c:pt>
                <c:pt idx="28">
                  <c:v>4</c:v>
                </c:pt>
                <c:pt idx="29">
                  <c:v>4</c:v>
                </c:pt>
                <c:pt idx="30">
                  <c:v>4</c:v>
                </c:pt>
                <c:pt idx="31">
                  <c:v>4</c:v>
                </c:pt>
                <c:pt idx="32">
                  <c:v>6</c:v>
                </c:pt>
                <c:pt idx="33">
                  <c:v>6</c:v>
                </c:pt>
                <c:pt idx="34">
                  <c:v>6</c:v>
                </c:pt>
                <c:pt idx="35">
                  <c:v>8</c:v>
                </c:pt>
                <c:pt idx="36">
                  <c:v>8</c:v>
                </c:pt>
                <c:pt idx="37">
                  <c:v>3</c:v>
                </c:pt>
                <c:pt idx="38">
                  <c:v>4</c:v>
                </c:pt>
                <c:pt idx="39">
                  <c:v>7</c:v>
                </c:pt>
                <c:pt idx="40">
                  <c:v>8</c:v>
                </c:pt>
                <c:pt idx="41">
                  <c:v>4</c:v>
                </c:pt>
              </c:numCache>
            </c:numRef>
          </c:val>
        </c:ser>
        <c:ser>
          <c:idx val="16"/>
          <c:order val="16"/>
          <c:val>
            <c:numRef>
              <c:f>Sheet1!$Q$1:$Q$42</c:f>
              <c:numCache>
                <c:formatCode>General</c:formatCode>
                <c:ptCount val="42"/>
                <c:pt idx="0">
                  <c:v>2</c:v>
                </c:pt>
                <c:pt idx="1">
                  <c:v>2</c:v>
                </c:pt>
                <c:pt idx="2">
                  <c:v>3</c:v>
                </c:pt>
                <c:pt idx="3">
                  <c:v>3</c:v>
                </c:pt>
                <c:pt idx="4">
                  <c:v>2</c:v>
                </c:pt>
                <c:pt idx="5">
                  <c:v>6</c:v>
                </c:pt>
                <c:pt idx="6">
                  <c:v>3</c:v>
                </c:pt>
                <c:pt idx="7">
                  <c:v>2</c:v>
                </c:pt>
                <c:pt idx="8">
                  <c:v>2</c:v>
                </c:pt>
                <c:pt idx="9">
                  <c:v>2</c:v>
                </c:pt>
                <c:pt idx="10">
                  <c:v>8</c:v>
                </c:pt>
                <c:pt idx="11">
                  <c:v>11</c:v>
                </c:pt>
                <c:pt idx="12">
                  <c:v>9</c:v>
                </c:pt>
                <c:pt idx="13">
                  <c:v>8</c:v>
                </c:pt>
                <c:pt idx="14">
                  <c:v>3</c:v>
                </c:pt>
                <c:pt idx="15">
                  <c:v>2</c:v>
                </c:pt>
                <c:pt idx="16">
                  <c:v>2</c:v>
                </c:pt>
                <c:pt idx="17">
                  <c:v>3</c:v>
                </c:pt>
                <c:pt idx="18">
                  <c:v>3</c:v>
                </c:pt>
                <c:pt idx="19">
                  <c:v>9</c:v>
                </c:pt>
                <c:pt idx="20">
                  <c:v>11</c:v>
                </c:pt>
                <c:pt idx="21">
                  <c:v>6</c:v>
                </c:pt>
                <c:pt idx="22">
                  <c:v>3</c:v>
                </c:pt>
                <c:pt idx="23">
                  <c:v>2</c:v>
                </c:pt>
                <c:pt idx="24">
                  <c:v>2</c:v>
                </c:pt>
                <c:pt idx="25">
                  <c:v>2</c:v>
                </c:pt>
                <c:pt idx="26">
                  <c:v>2</c:v>
                </c:pt>
                <c:pt idx="27">
                  <c:v>6</c:v>
                </c:pt>
                <c:pt idx="28">
                  <c:v>3</c:v>
                </c:pt>
                <c:pt idx="29">
                  <c:v>3</c:v>
                </c:pt>
                <c:pt idx="30">
                  <c:v>3</c:v>
                </c:pt>
                <c:pt idx="31">
                  <c:v>4</c:v>
                </c:pt>
                <c:pt idx="32">
                  <c:v>6</c:v>
                </c:pt>
                <c:pt idx="33">
                  <c:v>3</c:v>
                </c:pt>
                <c:pt idx="34">
                  <c:v>6</c:v>
                </c:pt>
                <c:pt idx="35">
                  <c:v>4</c:v>
                </c:pt>
                <c:pt idx="36">
                  <c:v>7</c:v>
                </c:pt>
                <c:pt idx="37">
                  <c:v>3</c:v>
                </c:pt>
                <c:pt idx="38">
                  <c:v>4</c:v>
                </c:pt>
                <c:pt idx="39">
                  <c:v>8</c:v>
                </c:pt>
                <c:pt idx="40">
                  <c:v>8</c:v>
                </c:pt>
                <c:pt idx="41">
                  <c:v>4</c:v>
                </c:pt>
              </c:numCache>
            </c:numRef>
          </c:val>
        </c:ser>
        <c:ser>
          <c:idx val="17"/>
          <c:order val="17"/>
          <c:val>
            <c:numRef>
              <c:f>Sheet1!$R$1:$R$42</c:f>
              <c:numCache>
                <c:formatCode>General</c:formatCode>
                <c:ptCount val="42"/>
                <c:pt idx="0">
                  <c:v>2</c:v>
                </c:pt>
                <c:pt idx="1">
                  <c:v>2</c:v>
                </c:pt>
                <c:pt idx="2">
                  <c:v>2</c:v>
                </c:pt>
                <c:pt idx="3">
                  <c:v>3</c:v>
                </c:pt>
                <c:pt idx="4">
                  <c:v>2</c:v>
                </c:pt>
                <c:pt idx="5">
                  <c:v>3</c:v>
                </c:pt>
                <c:pt idx="6">
                  <c:v>2</c:v>
                </c:pt>
                <c:pt idx="7">
                  <c:v>1</c:v>
                </c:pt>
                <c:pt idx="8">
                  <c:v>1</c:v>
                </c:pt>
                <c:pt idx="9">
                  <c:v>1</c:v>
                </c:pt>
                <c:pt idx="10">
                  <c:v>3</c:v>
                </c:pt>
                <c:pt idx="11">
                  <c:v>10</c:v>
                </c:pt>
                <c:pt idx="12">
                  <c:v>8</c:v>
                </c:pt>
                <c:pt idx="13">
                  <c:v>4</c:v>
                </c:pt>
                <c:pt idx="14">
                  <c:v>2</c:v>
                </c:pt>
                <c:pt idx="15">
                  <c:v>2</c:v>
                </c:pt>
                <c:pt idx="16">
                  <c:v>2</c:v>
                </c:pt>
                <c:pt idx="17">
                  <c:v>3</c:v>
                </c:pt>
                <c:pt idx="18">
                  <c:v>3</c:v>
                </c:pt>
                <c:pt idx="19">
                  <c:v>7</c:v>
                </c:pt>
                <c:pt idx="20">
                  <c:v>6</c:v>
                </c:pt>
                <c:pt idx="21">
                  <c:v>3</c:v>
                </c:pt>
                <c:pt idx="22">
                  <c:v>4</c:v>
                </c:pt>
                <c:pt idx="23">
                  <c:v>2</c:v>
                </c:pt>
                <c:pt idx="24">
                  <c:v>2</c:v>
                </c:pt>
                <c:pt idx="25">
                  <c:v>2</c:v>
                </c:pt>
                <c:pt idx="26">
                  <c:v>4</c:v>
                </c:pt>
                <c:pt idx="27">
                  <c:v>3</c:v>
                </c:pt>
                <c:pt idx="28">
                  <c:v>3</c:v>
                </c:pt>
                <c:pt idx="29">
                  <c:v>3</c:v>
                </c:pt>
                <c:pt idx="30">
                  <c:v>3</c:v>
                </c:pt>
                <c:pt idx="31">
                  <c:v>3</c:v>
                </c:pt>
                <c:pt idx="32">
                  <c:v>3</c:v>
                </c:pt>
                <c:pt idx="33">
                  <c:v>6</c:v>
                </c:pt>
                <c:pt idx="34">
                  <c:v>7</c:v>
                </c:pt>
                <c:pt idx="35">
                  <c:v>8</c:v>
                </c:pt>
                <c:pt idx="36">
                  <c:v>4</c:v>
                </c:pt>
                <c:pt idx="37">
                  <c:v>4</c:v>
                </c:pt>
                <c:pt idx="38">
                  <c:v>4</c:v>
                </c:pt>
                <c:pt idx="39">
                  <c:v>8</c:v>
                </c:pt>
                <c:pt idx="40">
                  <c:v>7</c:v>
                </c:pt>
                <c:pt idx="41">
                  <c:v>7</c:v>
                </c:pt>
              </c:numCache>
            </c:numRef>
          </c:val>
        </c:ser>
        <c:ser>
          <c:idx val="18"/>
          <c:order val="18"/>
          <c:val>
            <c:numRef>
              <c:f>Sheet1!$S$1:$S$42</c:f>
              <c:numCache>
                <c:formatCode>General</c:formatCode>
                <c:ptCount val="42"/>
                <c:pt idx="0">
                  <c:v>2</c:v>
                </c:pt>
                <c:pt idx="1">
                  <c:v>2</c:v>
                </c:pt>
                <c:pt idx="2">
                  <c:v>2</c:v>
                </c:pt>
                <c:pt idx="3">
                  <c:v>3</c:v>
                </c:pt>
                <c:pt idx="4">
                  <c:v>2</c:v>
                </c:pt>
                <c:pt idx="5">
                  <c:v>2</c:v>
                </c:pt>
                <c:pt idx="6">
                  <c:v>2</c:v>
                </c:pt>
                <c:pt idx="7">
                  <c:v>1</c:v>
                </c:pt>
                <c:pt idx="8">
                  <c:v>1</c:v>
                </c:pt>
                <c:pt idx="9">
                  <c:v>1</c:v>
                </c:pt>
                <c:pt idx="10">
                  <c:v>3</c:v>
                </c:pt>
                <c:pt idx="11">
                  <c:v>7</c:v>
                </c:pt>
                <c:pt idx="12">
                  <c:v>7</c:v>
                </c:pt>
                <c:pt idx="13">
                  <c:v>3</c:v>
                </c:pt>
                <c:pt idx="14">
                  <c:v>3</c:v>
                </c:pt>
                <c:pt idx="15">
                  <c:v>2</c:v>
                </c:pt>
                <c:pt idx="16">
                  <c:v>2</c:v>
                </c:pt>
                <c:pt idx="17">
                  <c:v>3</c:v>
                </c:pt>
                <c:pt idx="18">
                  <c:v>3</c:v>
                </c:pt>
                <c:pt idx="19">
                  <c:v>2</c:v>
                </c:pt>
                <c:pt idx="20">
                  <c:v>2</c:v>
                </c:pt>
                <c:pt idx="21">
                  <c:v>2</c:v>
                </c:pt>
                <c:pt idx="22">
                  <c:v>2</c:v>
                </c:pt>
                <c:pt idx="23">
                  <c:v>2</c:v>
                </c:pt>
                <c:pt idx="24">
                  <c:v>2</c:v>
                </c:pt>
                <c:pt idx="25">
                  <c:v>3</c:v>
                </c:pt>
                <c:pt idx="26">
                  <c:v>3</c:v>
                </c:pt>
                <c:pt idx="27">
                  <c:v>4</c:v>
                </c:pt>
                <c:pt idx="28">
                  <c:v>3</c:v>
                </c:pt>
                <c:pt idx="29">
                  <c:v>5</c:v>
                </c:pt>
                <c:pt idx="30">
                  <c:v>3</c:v>
                </c:pt>
                <c:pt idx="31">
                  <c:v>4</c:v>
                </c:pt>
                <c:pt idx="32">
                  <c:v>4</c:v>
                </c:pt>
                <c:pt idx="33">
                  <c:v>4</c:v>
                </c:pt>
                <c:pt idx="34">
                  <c:v>8</c:v>
                </c:pt>
                <c:pt idx="35">
                  <c:v>4</c:v>
                </c:pt>
                <c:pt idx="36">
                  <c:v>7</c:v>
                </c:pt>
                <c:pt idx="37">
                  <c:v>4</c:v>
                </c:pt>
                <c:pt idx="38">
                  <c:v>4</c:v>
                </c:pt>
                <c:pt idx="39">
                  <c:v>8</c:v>
                </c:pt>
                <c:pt idx="40">
                  <c:v>8</c:v>
                </c:pt>
                <c:pt idx="41">
                  <c:v>8</c:v>
                </c:pt>
              </c:numCache>
            </c:numRef>
          </c:val>
        </c:ser>
        <c:ser>
          <c:idx val="19"/>
          <c:order val="19"/>
          <c:val>
            <c:numRef>
              <c:f>Sheet1!$T$1:$T$42</c:f>
              <c:numCache>
                <c:formatCode>General</c:formatCode>
                <c:ptCount val="42"/>
                <c:pt idx="0">
                  <c:v>3</c:v>
                </c:pt>
                <c:pt idx="1">
                  <c:v>2</c:v>
                </c:pt>
                <c:pt idx="2">
                  <c:v>2</c:v>
                </c:pt>
                <c:pt idx="3">
                  <c:v>3</c:v>
                </c:pt>
                <c:pt idx="4">
                  <c:v>2</c:v>
                </c:pt>
                <c:pt idx="5">
                  <c:v>2</c:v>
                </c:pt>
                <c:pt idx="6">
                  <c:v>2</c:v>
                </c:pt>
                <c:pt idx="7">
                  <c:v>1</c:v>
                </c:pt>
                <c:pt idx="8">
                  <c:v>1</c:v>
                </c:pt>
                <c:pt idx="9">
                  <c:v>1</c:v>
                </c:pt>
                <c:pt idx="10">
                  <c:v>4</c:v>
                </c:pt>
                <c:pt idx="11">
                  <c:v>7</c:v>
                </c:pt>
                <c:pt idx="12">
                  <c:v>9</c:v>
                </c:pt>
                <c:pt idx="13">
                  <c:v>3</c:v>
                </c:pt>
                <c:pt idx="14">
                  <c:v>1</c:v>
                </c:pt>
                <c:pt idx="15">
                  <c:v>2</c:v>
                </c:pt>
                <c:pt idx="16">
                  <c:v>2</c:v>
                </c:pt>
                <c:pt idx="17">
                  <c:v>3</c:v>
                </c:pt>
                <c:pt idx="18">
                  <c:v>2</c:v>
                </c:pt>
                <c:pt idx="19">
                  <c:v>2</c:v>
                </c:pt>
                <c:pt idx="20">
                  <c:v>2</c:v>
                </c:pt>
                <c:pt idx="21">
                  <c:v>2</c:v>
                </c:pt>
                <c:pt idx="22">
                  <c:v>2</c:v>
                </c:pt>
                <c:pt idx="23">
                  <c:v>2</c:v>
                </c:pt>
                <c:pt idx="24">
                  <c:v>2</c:v>
                </c:pt>
                <c:pt idx="25">
                  <c:v>3</c:v>
                </c:pt>
                <c:pt idx="26">
                  <c:v>4</c:v>
                </c:pt>
                <c:pt idx="27">
                  <c:v>6</c:v>
                </c:pt>
                <c:pt idx="28">
                  <c:v>6</c:v>
                </c:pt>
                <c:pt idx="29">
                  <c:v>6</c:v>
                </c:pt>
                <c:pt idx="30">
                  <c:v>4</c:v>
                </c:pt>
                <c:pt idx="31">
                  <c:v>4</c:v>
                </c:pt>
                <c:pt idx="32">
                  <c:v>4</c:v>
                </c:pt>
                <c:pt idx="33">
                  <c:v>4</c:v>
                </c:pt>
                <c:pt idx="34">
                  <c:v>4</c:v>
                </c:pt>
                <c:pt idx="35">
                  <c:v>4</c:v>
                </c:pt>
                <c:pt idx="36">
                  <c:v>4</c:v>
                </c:pt>
                <c:pt idx="37">
                  <c:v>4</c:v>
                </c:pt>
                <c:pt idx="38">
                  <c:v>4</c:v>
                </c:pt>
                <c:pt idx="39">
                  <c:v>3</c:v>
                </c:pt>
                <c:pt idx="40">
                  <c:v>4</c:v>
                </c:pt>
                <c:pt idx="41">
                  <c:v>8</c:v>
                </c:pt>
              </c:numCache>
            </c:numRef>
          </c:val>
        </c:ser>
        <c:ser>
          <c:idx val="20"/>
          <c:order val="20"/>
          <c:val>
            <c:numRef>
              <c:f>Sheet1!$U$1:$U$42</c:f>
              <c:numCache>
                <c:formatCode>General</c:formatCode>
                <c:ptCount val="42"/>
                <c:pt idx="0">
                  <c:v>3</c:v>
                </c:pt>
                <c:pt idx="1">
                  <c:v>3</c:v>
                </c:pt>
                <c:pt idx="2">
                  <c:v>2</c:v>
                </c:pt>
                <c:pt idx="3">
                  <c:v>3</c:v>
                </c:pt>
                <c:pt idx="4">
                  <c:v>5</c:v>
                </c:pt>
                <c:pt idx="5">
                  <c:v>3</c:v>
                </c:pt>
                <c:pt idx="6">
                  <c:v>2</c:v>
                </c:pt>
                <c:pt idx="7">
                  <c:v>1</c:v>
                </c:pt>
                <c:pt idx="8">
                  <c:v>1</c:v>
                </c:pt>
                <c:pt idx="9">
                  <c:v>1</c:v>
                </c:pt>
                <c:pt idx="10">
                  <c:v>4</c:v>
                </c:pt>
                <c:pt idx="11">
                  <c:v>17</c:v>
                </c:pt>
                <c:pt idx="12">
                  <c:v>8</c:v>
                </c:pt>
                <c:pt idx="13">
                  <c:v>3</c:v>
                </c:pt>
                <c:pt idx="14">
                  <c:v>1</c:v>
                </c:pt>
                <c:pt idx="15">
                  <c:v>2</c:v>
                </c:pt>
                <c:pt idx="16">
                  <c:v>2</c:v>
                </c:pt>
                <c:pt idx="17">
                  <c:v>3</c:v>
                </c:pt>
                <c:pt idx="18">
                  <c:v>3</c:v>
                </c:pt>
                <c:pt idx="19">
                  <c:v>2</c:v>
                </c:pt>
                <c:pt idx="20">
                  <c:v>2</c:v>
                </c:pt>
                <c:pt idx="21">
                  <c:v>2</c:v>
                </c:pt>
                <c:pt idx="22">
                  <c:v>1</c:v>
                </c:pt>
                <c:pt idx="23">
                  <c:v>1</c:v>
                </c:pt>
                <c:pt idx="24">
                  <c:v>1</c:v>
                </c:pt>
                <c:pt idx="25">
                  <c:v>1</c:v>
                </c:pt>
                <c:pt idx="26">
                  <c:v>2</c:v>
                </c:pt>
                <c:pt idx="27">
                  <c:v>6</c:v>
                </c:pt>
                <c:pt idx="28">
                  <c:v>4</c:v>
                </c:pt>
                <c:pt idx="29">
                  <c:v>4</c:v>
                </c:pt>
                <c:pt idx="30">
                  <c:v>4</c:v>
                </c:pt>
                <c:pt idx="31">
                  <c:v>4</c:v>
                </c:pt>
                <c:pt idx="32">
                  <c:v>4</c:v>
                </c:pt>
                <c:pt idx="33">
                  <c:v>4</c:v>
                </c:pt>
                <c:pt idx="34">
                  <c:v>4</c:v>
                </c:pt>
                <c:pt idx="35">
                  <c:v>4</c:v>
                </c:pt>
                <c:pt idx="36">
                  <c:v>3</c:v>
                </c:pt>
                <c:pt idx="37">
                  <c:v>4</c:v>
                </c:pt>
                <c:pt idx="38">
                  <c:v>3</c:v>
                </c:pt>
                <c:pt idx="39">
                  <c:v>4</c:v>
                </c:pt>
                <c:pt idx="40">
                  <c:v>4</c:v>
                </c:pt>
                <c:pt idx="41">
                  <c:v>9</c:v>
                </c:pt>
              </c:numCache>
            </c:numRef>
          </c:val>
        </c:ser>
        <c:ser>
          <c:idx val="21"/>
          <c:order val="21"/>
          <c:val>
            <c:numRef>
              <c:f>Sheet1!$V$1:$V$42</c:f>
              <c:numCache>
                <c:formatCode>General</c:formatCode>
                <c:ptCount val="42"/>
                <c:pt idx="0">
                  <c:v>3</c:v>
                </c:pt>
                <c:pt idx="1">
                  <c:v>3</c:v>
                </c:pt>
                <c:pt idx="2">
                  <c:v>3</c:v>
                </c:pt>
                <c:pt idx="3">
                  <c:v>3</c:v>
                </c:pt>
                <c:pt idx="4">
                  <c:v>3</c:v>
                </c:pt>
                <c:pt idx="5">
                  <c:v>3</c:v>
                </c:pt>
                <c:pt idx="6">
                  <c:v>2</c:v>
                </c:pt>
                <c:pt idx="7">
                  <c:v>1</c:v>
                </c:pt>
                <c:pt idx="8">
                  <c:v>1</c:v>
                </c:pt>
                <c:pt idx="9">
                  <c:v>1</c:v>
                </c:pt>
                <c:pt idx="10">
                  <c:v>3</c:v>
                </c:pt>
                <c:pt idx="11">
                  <c:v>4</c:v>
                </c:pt>
                <c:pt idx="12">
                  <c:v>4</c:v>
                </c:pt>
                <c:pt idx="13">
                  <c:v>3</c:v>
                </c:pt>
                <c:pt idx="14">
                  <c:v>1</c:v>
                </c:pt>
                <c:pt idx="15">
                  <c:v>1</c:v>
                </c:pt>
                <c:pt idx="16">
                  <c:v>1</c:v>
                </c:pt>
                <c:pt idx="17">
                  <c:v>1</c:v>
                </c:pt>
                <c:pt idx="18">
                  <c:v>2</c:v>
                </c:pt>
                <c:pt idx="19">
                  <c:v>2</c:v>
                </c:pt>
                <c:pt idx="20">
                  <c:v>2</c:v>
                </c:pt>
                <c:pt idx="21">
                  <c:v>1</c:v>
                </c:pt>
                <c:pt idx="22">
                  <c:v>1</c:v>
                </c:pt>
                <c:pt idx="23">
                  <c:v>1</c:v>
                </c:pt>
                <c:pt idx="24">
                  <c:v>1</c:v>
                </c:pt>
                <c:pt idx="25">
                  <c:v>1</c:v>
                </c:pt>
                <c:pt idx="26">
                  <c:v>2</c:v>
                </c:pt>
                <c:pt idx="27">
                  <c:v>2</c:v>
                </c:pt>
                <c:pt idx="28">
                  <c:v>4</c:v>
                </c:pt>
                <c:pt idx="29">
                  <c:v>4</c:v>
                </c:pt>
                <c:pt idx="30">
                  <c:v>4</c:v>
                </c:pt>
                <c:pt idx="31">
                  <c:v>3</c:v>
                </c:pt>
                <c:pt idx="32">
                  <c:v>4</c:v>
                </c:pt>
                <c:pt idx="33">
                  <c:v>6</c:v>
                </c:pt>
                <c:pt idx="34">
                  <c:v>4</c:v>
                </c:pt>
                <c:pt idx="35">
                  <c:v>4</c:v>
                </c:pt>
                <c:pt idx="36">
                  <c:v>4</c:v>
                </c:pt>
                <c:pt idx="37">
                  <c:v>4</c:v>
                </c:pt>
                <c:pt idx="38">
                  <c:v>4</c:v>
                </c:pt>
                <c:pt idx="39">
                  <c:v>7</c:v>
                </c:pt>
                <c:pt idx="40">
                  <c:v>7</c:v>
                </c:pt>
                <c:pt idx="41">
                  <c:v>7</c:v>
                </c:pt>
              </c:numCache>
            </c:numRef>
          </c:val>
        </c:ser>
        <c:ser>
          <c:idx val="22"/>
          <c:order val="22"/>
          <c:val>
            <c:numRef>
              <c:f>Sheet1!$W$1:$W$42</c:f>
              <c:numCache>
                <c:formatCode>General</c:formatCode>
                <c:ptCount val="42"/>
                <c:pt idx="0">
                  <c:v>3</c:v>
                </c:pt>
                <c:pt idx="1">
                  <c:v>5</c:v>
                </c:pt>
                <c:pt idx="2">
                  <c:v>2</c:v>
                </c:pt>
                <c:pt idx="3">
                  <c:v>3</c:v>
                </c:pt>
                <c:pt idx="4">
                  <c:v>3</c:v>
                </c:pt>
                <c:pt idx="5">
                  <c:v>3</c:v>
                </c:pt>
                <c:pt idx="6">
                  <c:v>2</c:v>
                </c:pt>
                <c:pt idx="7">
                  <c:v>1</c:v>
                </c:pt>
                <c:pt idx="8">
                  <c:v>1</c:v>
                </c:pt>
                <c:pt idx="9">
                  <c:v>1</c:v>
                </c:pt>
                <c:pt idx="10">
                  <c:v>3</c:v>
                </c:pt>
                <c:pt idx="11">
                  <c:v>4</c:v>
                </c:pt>
                <c:pt idx="12">
                  <c:v>3</c:v>
                </c:pt>
                <c:pt idx="13">
                  <c:v>3</c:v>
                </c:pt>
                <c:pt idx="14">
                  <c:v>1</c:v>
                </c:pt>
                <c:pt idx="15">
                  <c:v>1</c:v>
                </c:pt>
                <c:pt idx="16">
                  <c:v>1</c:v>
                </c:pt>
                <c:pt idx="17">
                  <c:v>1</c:v>
                </c:pt>
                <c:pt idx="18">
                  <c:v>2</c:v>
                </c:pt>
                <c:pt idx="19">
                  <c:v>2</c:v>
                </c:pt>
                <c:pt idx="20">
                  <c:v>2</c:v>
                </c:pt>
                <c:pt idx="21">
                  <c:v>1</c:v>
                </c:pt>
                <c:pt idx="22">
                  <c:v>1</c:v>
                </c:pt>
                <c:pt idx="23">
                  <c:v>1</c:v>
                </c:pt>
                <c:pt idx="24">
                  <c:v>1</c:v>
                </c:pt>
                <c:pt idx="25">
                  <c:v>1</c:v>
                </c:pt>
                <c:pt idx="26">
                  <c:v>3</c:v>
                </c:pt>
                <c:pt idx="27">
                  <c:v>2</c:v>
                </c:pt>
                <c:pt idx="28">
                  <c:v>2</c:v>
                </c:pt>
                <c:pt idx="29">
                  <c:v>3</c:v>
                </c:pt>
                <c:pt idx="30">
                  <c:v>3</c:v>
                </c:pt>
                <c:pt idx="31">
                  <c:v>6</c:v>
                </c:pt>
                <c:pt idx="32">
                  <c:v>4</c:v>
                </c:pt>
                <c:pt idx="33">
                  <c:v>6</c:v>
                </c:pt>
                <c:pt idx="34">
                  <c:v>4</c:v>
                </c:pt>
                <c:pt idx="35">
                  <c:v>4</c:v>
                </c:pt>
                <c:pt idx="36">
                  <c:v>4</c:v>
                </c:pt>
                <c:pt idx="37">
                  <c:v>4</c:v>
                </c:pt>
                <c:pt idx="38">
                  <c:v>4</c:v>
                </c:pt>
                <c:pt idx="39">
                  <c:v>7</c:v>
                </c:pt>
                <c:pt idx="40">
                  <c:v>7</c:v>
                </c:pt>
                <c:pt idx="41">
                  <c:v>5</c:v>
                </c:pt>
              </c:numCache>
            </c:numRef>
          </c:val>
        </c:ser>
        <c:ser>
          <c:idx val="23"/>
          <c:order val="23"/>
          <c:val>
            <c:numRef>
              <c:f>Sheet1!$X$1:$X$42</c:f>
              <c:numCache>
                <c:formatCode>General</c:formatCode>
                <c:ptCount val="42"/>
                <c:pt idx="0">
                  <c:v>3</c:v>
                </c:pt>
                <c:pt idx="1">
                  <c:v>3</c:v>
                </c:pt>
                <c:pt idx="2">
                  <c:v>1</c:v>
                </c:pt>
                <c:pt idx="3">
                  <c:v>3</c:v>
                </c:pt>
                <c:pt idx="4">
                  <c:v>3</c:v>
                </c:pt>
                <c:pt idx="5">
                  <c:v>2</c:v>
                </c:pt>
                <c:pt idx="6">
                  <c:v>2</c:v>
                </c:pt>
                <c:pt idx="7">
                  <c:v>1</c:v>
                </c:pt>
                <c:pt idx="8">
                  <c:v>1</c:v>
                </c:pt>
                <c:pt idx="9">
                  <c:v>1</c:v>
                </c:pt>
                <c:pt idx="10">
                  <c:v>4</c:v>
                </c:pt>
                <c:pt idx="11">
                  <c:v>4</c:v>
                </c:pt>
                <c:pt idx="12">
                  <c:v>3</c:v>
                </c:pt>
                <c:pt idx="13">
                  <c:v>2</c:v>
                </c:pt>
                <c:pt idx="14">
                  <c:v>1</c:v>
                </c:pt>
                <c:pt idx="15">
                  <c:v>1</c:v>
                </c:pt>
                <c:pt idx="16">
                  <c:v>1</c:v>
                </c:pt>
                <c:pt idx="17">
                  <c:v>2</c:v>
                </c:pt>
                <c:pt idx="18">
                  <c:v>2</c:v>
                </c:pt>
                <c:pt idx="19">
                  <c:v>2</c:v>
                </c:pt>
                <c:pt idx="20">
                  <c:v>1</c:v>
                </c:pt>
                <c:pt idx="21">
                  <c:v>1</c:v>
                </c:pt>
                <c:pt idx="22">
                  <c:v>1</c:v>
                </c:pt>
                <c:pt idx="23">
                  <c:v>1</c:v>
                </c:pt>
                <c:pt idx="24">
                  <c:v>1</c:v>
                </c:pt>
                <c:pt idx="25">
                  <c:v>1</c:v>
                </c:pt>
                <c:pt idx="26">
                  <c:v>2</c:v>
                </c:pt>
                <c:pt idx="27">
                  <c:v>2</c:v>
                </c:pt>
                <c:pt idx="28">
                  <c:v>2</c:v>
                </c:pt>
                <c:pt idx="29">
                  <c:v>2</c:v>
                </c:pt>
                <c:pt idx="30">
                  <c:v>2</c:v>
                </c:pt>
                <c:pt idx="31">
                  <c:v>2</c:v>
                </c:pt>
                <c:pt idx="32">
                  <c:v>3</c:v>
                </c:pt>
                <c:pt idx="33">
                  <c:v>4</c:v>
                </c:pt>
                <c:pt idx="34">
                  <c:v>4</c:v>
                </c:pt>
                <c:pt idx="35">
                  <c:v>3</c:v>
                </c:pt>
                <c:pt idx="36">
                  <c:v>1</c:v>
                </c:pt>
                <c:pt idx="37">
                  <c:v>1</c:v>
                </c:pt>
                <c:pt idx="38">
                  <c:v>3</c:v>
                </c:pt>
                <c:pt idx="39">
                  <c:v>3</c:v>
                </c:pt>
                <c:pt idx="40">
                  <c:v>6</c:v>
                </c:pt>
                <c:pt idx="41">
                  <c:v>3</c:v>
                </c:pt>
              </c:numCache>
            </c:numRef>
          </c:val>
        </c:ser>
        <c:ser>
          <c:idx val="24"/>
          <c:order val="24"/>
          <c:val>
            <c:numRef>
              <c:f>Sheet1!$Y$1:$Y$42</c:f>
              <c:numCache>
                <c:formatCode>General</c:formatCode>
                <c:ptCount val="42"/>
                <c:pt idx="0">
                  <c:v>3</c:v>
                </c:pt>
                <c:pt idx="1">
                  <c:v>3</c:v>
                </c:pt>
                <c:pt idx="2">
                  <c:v>2</c:v>
                </c:pt>
                <c:pt idx="3">
                  <c:v>4</c:v>
                </c:pt>
                <c:pt idx="4">
                  <c:v>2</c:v>
                </c:pt>
                <c:pt idx="5">
                  <c:v>2</c:v>
                </c:pt>
                <c:pt idx="6">
                  <c:v>1</c:v>
                </c:pt>
                <c:pt idx="7">
                  <c:v>1</c:v>
                </c:pt>
                <c:pt idx="8">
                  <c:v>1</c:v>
                </c:pt>
                <c:pt idx="9">
                  <c:v>1</c:v>
                </c:pt>
                <c:pt idx="10">
                  <c:v>4</c:v>
                </c:pt>
                <c:pt idx="11">
                  <c:v>3</c:v>
                </c:pt>
                <c:pt idx="12">
                  <c:v>2</c:v>
                </c:pt>
                <c:pt idx="13">
                  <c:v>2</c:v>
                </c:pt>
                <c:pt idx="14">
                  <c:v>1</c:v>
                </c:pt>
                <c:pt idx="15">
                  <c:v>1</c:v>
                </c:pt>
                <c:pt idx="16">
                  <c:v>1</c:v>
                </c:pt>
                <c:pt idx="17">
                  <c:v>2</c:v>
                </c:pt>
                <c:pt idx="18">
                  <c:v>2</c:v>
                </c:pt>
                <c:pt idx="19">
                  <c:v>2</c:v>
                </c:pt>
                <c:pt idx="20">
                  <c:v>1</c:v>
                </c:pt>
                <c:pt idx="21">
                  <c:v>1</c:v>
                </c:pt>
                <c:pt idx="22">
                  <c:v>1</c:v>
                </c:pt>
                <c:pt idx="23">
                  <c:v>1</c:v>
                </c:pt>
                <c:pt idx="24">
                  <c:v>1</c:v>
                </c:pt>
                <c:pt idx="25">
                  <c:v>1</c:v>
                </c:pt>
                <c:pt idx="26">
                  <c:v>2</c:v>
                </c:pt>
                <c:pt idx="27">
                  <c:v>2</c:v>
                </c:pt>
                <c:pt idx="28">
                  <c:v>2</c:v>
                </c:pt>
                <c:pt idx="29">
                  <c:v>2</c:v>
                </c:pt>
                <c:pt idx="30">
                  <c:v>2</c:v>
                </c:pt>
                <c:pt idx="31">
                  <c:v>3</c:v>
                </c:pt>
                <c:pt idx="32">
                  <c:v>3</c:v>
                </c:pt>
                <c:pt idx="33">
                  <c:v>4</c:v>
                </c:pt>
                <c:pt idx="34">
                  <c:v>4</c:v>
                </c:pt>
                <c:pt idx="35">
                  <c:v>1</c:v>
                </c:pt>
                <c:pt idx="36">
                  <c:v>1</c:v>
                </c:pt>
                <c:pt idx="37">
                  <c:v>2</c:v>
                </c:pt>
                <c:pt idx="38">
                  <c:v>3</c:v>
                </c:pt>
                <c:pt idx="39">
                  <c:v>7</c:v>
                </c:pt>
                <c:pt idx="40">
                  <c:v>7</c:v>
                </c:pt>
                <c:pt idx="41">
                  <c:v>2</c:v>
                </c:pt>
              </c:numCache>
            </c:numRef>
          </c:val>
        </c:ser>
        <c:ser>
          <c:idx val="25"/>
          <c:order val="25"/>
          <c:val>
            <c:numRef>
              <c:f>Sheet1!$Z$1:$Z$42</c:f>
              <c:numCache>
                <c:formatCode>General</c:formatCode>
                <c:ptCount val="42"/>
                <c:pt idx="0">
                  <c:v>3</c:v>
                </c:pt>
                <c:pt idx="1">
                  <c:v>3</c:v>
                </c:pt>
                <c:pt idx="2">
                  <c:v>4</c:v>
                </c:pt>
                <c:pt idx="3">
                  <c:v>3</c:v>
                </c:pt>
                <c:pt idx="4">
                  <c:v>3</c:v>
                </c:pt>
                <c:pt idx="5">
                  <c:v>2</c:v>
                </c:pt>
                <c:pt idx="6">
                  <c:v>1</c:v>
                </c:pt>
                <c:pt idx="7">
                  <c:v>1</c:v>
                </c:pt>
                <c:pt idx="8">
                  <c:v>1</c:v>
                </c:pt>
                <c:pt idx="9">
                  <c:v>2</c:v>
                </c:pt>
                <c:pt idx="10">
                  <c:v>4</c:v>
                </c:pt>
                <c:pt idx="11">
                  <c:v>3</c:v>
                </c:pt>
                <c:pt idx="12">
                  <c:v>2</c:v>
                </c:pt>
                <c:pt idx="13">
                  <c:v>1</c:v>
                </c:pt>
                <c:pt idx="14">
                  <c:v>1</c:v>
                </c:pt>
                <c:pt idx="15">
                  <c:v>1</c:v>
                </c:pt>
                <c:pt idx="16">
                  <c:v>1</c:v>
                </c:pt>
                <c:pt idx="17">
                  <c:v>2</c:v>
                </c:pt>
                <c:pt idx="18">
                  <c:v>2</c:v>
                </c:pt>
                <c:pt idx="19">
                  <c:v>2</c:v>
                </c:pt>
                <c:pt idx="20">
                  <c:v>1</c:v>
                </c:pt>
                <c:pt idx="21">
                  <c:v>1</c:v>
                </c:pt>
                <c:pt idx="22">
                  <c:v>1</c:v>
                </c:pt>
                <c:pt idx="23">
                  <c:v>1</c:v>
                </c:pt>
                <c:pt idx="24">
                  <c:v>1</c:v>
                </c:pt>
                <c:pt idx="25">
                  <c:v>1</c:v>
                </c:pt>
                <c:pt idx="26">
                  <c:v>3</c:v>
                </c:pt>
                <c:pt idx="27">
                  <c:v>2</c:v>
                </c:pt>
                <c:pt idx="28">
                  <c:v>3</c:v>
                </c:pt>
                <c:pt idx="29">
                  <c:v>3</c:v>
                </c:pt>
                <c:pt idx="30">
                  <c:v>3</c:v>
                </c:pt>
                <c:pt idx="31">
                  <c:v>3</c:v>
                </c:pt>
                <c:pt idx="32">
                  <c:v>3</c:v>
                </c:pt>
                <c:pt idx="33">
                  <c:v>4</c:v>
                </c:pt>
                <c:pt idx="34">
                  <c:v>4</c:v>
                </c:pt>
                <c:pt idx="35">
                  <c:v>1</c:v>
                </c:pt>
                <c:pt idx="36">
                  <c:v>1</c:v>
                </c:pt>
                <c:pt idx="37">
                  <c:v>3</c:v>
                </c:pt>
                <c:pt idx="38">
                  <c:v>4</c:v>
                </c:pt>
                <c:pt idx="39">
                  <c:v>7</c:v>
                </c:pt>
                <c:pt idx="40">
                  <c:v>2</c:v>
                </c:pt>
                <c:pt idx="41">
                  <c:v>2</c:v>
                </c:pt>
              </c:numCache>
            </c:numRef>
          </c:val>
        </c:ser>
        <c:ser>
          <c:idx val="26"/>
          <c:order val="26"/>
          <c:val>
            <c:numRef>
              <c:f>Sheet1!$AA$1:$AA$42</c:f>
              <c:numCache>
                <c:formatCode>General</c:formatCode>
                <c:ptCount val="42"/>
                <c:pt idx="0">
                  <c:v>3</c:v>
                </c:pt>
                <c:pt idx="1">
                  <c:v>3</c:v>
                </c:pt>
                <c:pt idx="2">
                  <c:v>3</c:v>
                </c:pt>
                <c:pt idx="3">
                  <c:v>4</c:v>
                </c:pt>
                <c:pt idx="4">
                  <c:v>3</c:v>
                </c:pt>
                <c:pt idx="5">
                  <c:v>3</c:v>
                </c:pt>
                <c:pt idx="6">
                  <c:v>1</c:v>
                </c:pt>
                <c:pt idx="7">
                  <c:v>1</c:v>
                </c:pt>
                <c:pt idx="8">
                  <c:v>1</c:v>
                </c:pt>
                <c:pt idx="9">
                  <c:v>2</c:v>
                </c:pt>
                <c:pt idx="10">
                  <c:v>4</c:v>
                </c:pt>
                <c:pt idx="11">
                  <c:v>2</c:v>
                </c:pt>
                <c:pt idx="12">
                  <c:v>2</c:v>
                </c:pt>
                <c:pt idx="13">
                  <c:v>1</c:v>
                </c:pt>
                <c:pt idx="14">
                  <c:v>1</c:v>
                </c:pt>
                <c:pt idx="15">
                  <c:v>1</c:v>
                </c:pt>
                <c:pt idx="16">
                  <c:v>1</c:v>
                </c:pt>
                <c:pt idx="17">
                  <c:v>2</c:v>
                </c:pt>
                <c:pt idx="18">
                  <c:v>2</c:v>
                </c:pt>
                <c:pt idx="19">
                  <c:v>2</c:v>
                </c:pt>
                <c:pt idx="20">
                  <c:v>1</c:v>
                </c:pt>
                <c:pt idx="21">
                  <c:v>1</c:v>
                </c:pt>
                <c:pt idx="22">
                  <c:v>1</c:v>
                </c:pt>
                <c:pt idx="23">
                  <c:v>1</c:v>
                </c:pt>
                <c:pt idx="24">
                  <c:v>1</c:v>
                </c:pt>
                <c:pt idx="25">
                  <c:v>1</c:v>
                </c:pt>
                <c:pt idx="26">
                  <c:v>2</c:v>
                </c:pt>
                <c:pt idx="27">
                  <c:v>2</c:v>
                </c:pt>
                <c:pt idx="28">
                  <c:v>3</c:v>
                </c:pt>
                <c:pt idx="29">
                  <c:v>3</c:v>
                </c:pt>
                <c:pt idx="30">
                  <c:v>3</c:v>
                </c:pt>
                <c:pt idx="31">
                  <c:v>3</c:v>
                </c:pt>
                <c:pt idx="32">
                  <c:v>3</c:v>
                </c:pt>
                <c:pt idx="33">
                  <c:v>4</c:v>
                </c:pt>
                <c:pt idx="34">
                  <c:v>3</c:v>
                </c:pt>
                <c:pt idx="35">
                  <c:v>2</c:v>
                </c:pt>
                <c:pt idx="36">
                  <c:v>1</c:v>
                </c:pt>
                <c:pt idx="37">
                  <c:v>3</c:v>
                </c:pt>
                <c:pt idx="38">
                  <c:v>4</c:v>
                </c:pt>
                <c:pt idx="39">
                  <c:v>7</c:v>
                </c:pt>
                <c:pt idx="40">
                  <c:v>5</c:v>
                </c:pt>
                <c:pt idx="41">
                  <c:v>2</c:v>
                </c:pt>
              </c:numCache>
            </c:numRef>
          </c:val>
        </c:ser>
        <c:ser>
          <c:idx val="27"/>
          <c:order val="27"/>
          <c:val>
            <c:numRef>
              <c:f>Sheet1!$AB$1:$AB$42</c:f>
              <c:numCache>
                <c:formatCode>General</c:formatCode>
                <c:ptCount val="42"/>
                <c:pt idx="0">
                  <c:v>3</c:v>
                </c:pt>
                <c:pt idx="1">
                  <c:v>3</c:v>
                </c:pt>
                <c:pt idx="2">
                  <c:v>3</c:v>
                </c:pt>
                <c:pt idx="3">
                  <c:v>3</c:v>
                </c:pt>
                <c:pt idx="4">
                  <c:v>2</c:v>
                </c:pt>
                <c:pt idx="5">
                  <c:v>2</c:v>
                </c:pt>
                <c:pt idx="6">
                  <c:v>1</c:v>
                </c:pt>
                <c:pt idx="7">
                  <c:v>1</c:v>
                </c:pt>
                <c:pt idx="8">
                  <c:v>1</c:v>
                </c:pt>
                <c:pt idx="9">
                  <c:v>2</c:v>
                </c:pt>
                <c:pt idx="10">
                  <c:v>2</c:v>
                </c:pt>
                <c:pt idx="11">
                  <c:v>2</c:v>
                </c:pt>
                <c:pt idx="12">
                  <c:v>2</c:v>
                </c:pt>
                <c:pt idx="13">
                  <c:v>1</c:v>
                </c:pt>
                <c:pt idx="14">
                  <c:v>1</c:v>
                </c:pt>
                <c:pt idx="15">
                  <c:v>1</c:v>
                </c:pt>
                <c:pt idx="16">
                  <c:v>1</c:v>
                </c:pt>
                <c:pt idx="17">
                  <c:v>1</c:v>
                </c:pt>
                <c:pt idx="18">
                  <c:v>2</c:v>
                </c:pt>
                <c:pt idx="19">
                  <c:v>2</c:v>
                </c:pt>
                <c:pt idx="20">
                  <c:v>1</c:v>
                </c:pt>
                <c:pt idx="21">
                  <c:v>1</c:v>
                </c:pt>
                <c:pt idx="22">
                  <c:v>1</c:v>
                </c:pt>
                <c:pt idx="23">
                  <c:v>1</c:v>
                </c:pt>
                <c:pt idx="24">
                  <c:v>1</c:v>
                </c:pt>
                <c:pt idx="25">
                  <c:v>1</c:v>
                </c:pt>
                <c:pt idx="26">
                  <c:v>2</c:v>
                </c:pt>
                <c:pt idx="27">
                  <c:v>2</c:v>
                </c:pt>
                <c:pt idx="28">
                  <c:v>3</c:v>
                </c:pt>
                <c:pt idx="29">
                  <c:v>3</c:v>
                </c:pt>
                <c:pt idx="30">
                  <c:v>3</c:v>
                </c:pt>
                <c:pt idx="31">
                  <c:v>6</c:v>
                </c:pt>
                <c:pt idx="32">
                  <c:v>4</c:v>
                </c:pt>
                <c:pt idx="33">
                  <c:v>4</c:v>
                </c:pt>
                <c:pt idx="34">
                  <c:v>4</c:v>
                </c:pt>
                <c:pt idx="35">
                  <c:v>2</c:v>
                </c:pt>
                <c:pt idx="36">
                  <c:v>3</c:v>
                </c:pt>
                <c:pt idx="37">
                  <c:v>3</c:v>
                </c:pt>
                <c:pt idx="38">
                  <c:v>4</c:v>
                </c:pt>
                <c:pt idx="39">
                  <c:v>11</c:v>
                </c:pt>
                <c:pt idx="40">
                  <c:v>5</c:v>
                </c:pt>
                <c:pt idx="41">
                  <c:v>2</c:v>
                </c:pt>
              </c:numCache>
            </c:numRef>
          </c:val>
        </c:ser>
        <c:ser>
          <c:idx val="28"/>
          <c:order val="28"/>
          <c:val>
            <c:numRef>
              <c:f>Sheet1!$AC$1:$AC$42</c:f>
              <c:numCache>
                <c:formatCode>General</c:formatCode>
                <c:ptCount val="42"/>
                <c:pt idx="0">
                  <c:v>3</c:v>
                </c:pt>
                <c:pt idx="1">
                  <c:v>3</c:v>
                </c:pt>
                <c:pt idx="2">
                  <c:v>4</c:v>
                </c:pt>
                <c:pt idx="3">
                  <c:v>4</c:v>
                </c:pt>
                <c:pt idx="4">
                  <c:v>3</c:v>
                </c:pt>
                <c:pt idx="5">
                  <c:v>3</c:v>
                </c:pt>
                <c:pt idx="6">
                  <c:v>2</c:v>
                </c:pt>
                <c:pt idx="7">
                  <c:v>3</c:v>
                </c:pt>
                <c:pt idx="8">
                  <c:v>1</c:v>
                </c:pt>
                <c:pt idx="9">
                  <c:v>2</c:v>
                </c:pt>
                <c:pt idx="10">
                  <c:v>2</c:v>
                </c:pt>
                <c:pt idx="11">
                  <c:v>2</c:v>
                </c:pt>
                <c:pt idx="12">
                  <c:v>2</c:v>
                </c:pt>
                <c:pt idx="13">
                  <c:v>1</c:v>
                </c:pt>
                <c:pt idx="14">
                  <c:v>2</c:v>
                </c:pt>
                <c:pt idx="15">
                  <c:v>1</c:v>
                </c:pt>
                <c:pt idx="16">
                  <c:v>1</c:v>
                </c:pt>
                <c:pt idx="17">
                  <c:v>1</c:v>
                </c:pt>
                <c:pt idx="18">
                  <c:v>2</c:v>
                </c:pt>
                <c:pt idx="19">
                  <c:v>4</c:v>
                </c:pt>
                <c:pt idx="20">
                  <c:v>1</c:v>
                </c:pt>
                <c:pt idx="21">
                  <c:v>1</c:v>
                </c:pt>
                <c:pt idx="22">
                  <c:v>1</c:v>
                </c:pt>
                <c:pt idx="23">
                  <c:v>1</c:v>
                </c:pt>
                <c:pt idx="24">
                  <c:v>1</c:v>
                </c:pt>
                <c:pt idx="25">
                  <c:v>1</c:v>
                </c:pt>
                <c:pt idx="26">
                  <c:v>2</c:v>
                </c:pt>
                <c:pt idx="27">
                  <c:v>2</c:v>
                </c:pt>
                <c:pt idx="28">
                  <c:v>3</c:v>
                </c:pt>
                <c:pt idx="29">
                  <c:v>2</c:v>
                </c:pt>
                <c:pt idx="30">
                  <c:v>3</c:v>
                </c:pt>
                <c:pt idx="31">
                  <c:v>3</c:v>
                </c:pt>
                <c:pt idx="32">
                  <c:v>3</c:v>
                </c:pt>
                <c:pt idx="33">
                  <c:v>4</c:v>
                </c:pt>
                <c:pt idx="34">
                  <c:v>1</c:v>
                </c:pt>
                <c:pt idx="35">
                  <c:v>1</c:v>
                </c:pt>
                <c:pt idx="36">
                  <c:v>3</c:v>
                </c:pt>
                <c:pt idx="37">
                  <c:v>2</c:v>
                </c:pt>
                <c:pt idx="38">
                  <c:v>4</c:v>
                </c:pt>
                <c:pt idx="39">
                  <c:v>7</c:v>
                </c:pt>
                <c:pt idx="40">
                  <c:v>5</c:v>
                </c:pt>
                <c:pt idx="41">
                  <c:v>1</c:v>
                </c:pt>
              </c:numCache>
            </c:numRef>
          </c:val>
        </c:ser>
        <c:ser>
          <c:idx val="29"/>
          <c:order val="29"/>
          <c:val>
            <c:numRef>
              <c:f>Sheet1!$AD$1:$AD$42</c:f>
              <c:numCache>
                <c:formatCode>General</c:formatCode>
                <c:ptCount val="42"/>
                <c:pt idx="0">
                  <c:v>2</c:v>
                </c:pt>
                <c:pt idx="1">
                  <c:v>3</c:v>
                </c:pt>
                <c:pt idx="2">
                  <c:v>6</c:v>
                </c:pt>
                <c:pt idx="3">
                  <c:v>7</c:v>
                </c:pt>
                <c:pt idx="4">
                  <c:v>6</c:v>
                </c:pt>
                <c:pt idx="5">
                  <c:v>4</c:v>
                </c:pt>
                <c:pt idx="6">
                  <c:v>4</c:v>
                </c:pt>
                <c:pt idx="7">
                  <c:v>3</c:v>
                </c:pt>
                <c:pt idx="8">
                  <c:v>3</c:v>
                </c:pt>
                <c:pt idx="9">
                  <c:v>3</c:v>
                </c:pt>
                <c:pt idx="10">
                  <c:v>1</c:v>
                </c:pt>
                <c:pt idx="11">
                  <c:v>2</c:v>
                </c:pt>
                <c:pt idx="12">
                  <c:v>2</c:v>
                </c:pt>
                <c:pt idx="13">
                  <c:v>2</c:v>
                </c:pt>
                <c:pt idx="14">
                  <c:v>2</c:v>
                </c:pt>
                <c:pt idx="15">
                  <c:v>1</c:v>
                </c:pt>
                <c:pt idx="16">
                  <c:v>1</c:v>
                </c:pt>
                <c:pt idx="17">
                  <c:v>1</c:v>
                </c:pt>
                <c:pt idx="18">
                  <c:v>2</c:v>
                </c:pt>
                <c:pt idx="19">
                  <c:v>4</c:v>
                </c:pt>
                <c:pt idx="20">
                  <c:v>4</c:v>
                </c:pt>
                <c:pt idx="21">
                  <c:v>1</c:v>
                </c:pt>
                <c:pt idx="22">
                  <c:v>2</c:v>
                </c:pt>
                <c:pt idx="23">
                  <c:v>3</c:v>
                </c:pt>
                <c:pt idx="24">
                  <c:v>1</c:v>
                </c:pt>
                <c:pt idx="25">
                  <c:v>1</c:v>
                </c:pt>
                <c:pt idx="26">
                  <c:v>3</c:v>
                </c:pt>
                <c:pt idx="27">
                  <c:v>2</c:v>
                </c:pt>
                <c:pt idx="28">
                  <c:v>3</c:v>
                </c:pt>
                <c:pt idx="29">
                  <c:v>1</c:v>
                </c:pt>
                <c:pt idx="30">
                  <c:v>2</c:v>
                </c:pt>
                <c:pt idx="31">
                  <c:v>3</c:v>
                </c:pt>
                <c:pt idx="32">
                  <c:v>4</c:v>
                </c:pt>
                <c:pt idx="33">
                  <c:v>4</c:v>
                </c:pt>
                <c:pt idx="34">
                  <c:v>1</c:v>
                </c:pt>
                <c:pt idx="35">
                  <c:v>1</c:v>
                </c:pt>
                <c:pt idx="36">
                  <c:v>2</c:v>
                </c:pt>
                <c:pt idx="37">
                  <c:v>2</c:v>
                </c:pt>
                <c:pt idx="38">
                  <c:v>3</c:v>
                </c:pt>
                <c:pt idx="39">
                  <c:v>6</c:v>
                </c:pt>
                <c:pt idx="40">
                  <c:v>2</c:v>
                </c:pt>
                <c:pt idx="41">
                  <c:v>1</c:v>
                </c:pt>
              </c:numCache>
            </c:numRef>
          </c:val>
        </c:ser>
        <c:bandFmts/>
        <c:axId val="154633056"/>
        <c:axId val="154632664"/>
        <c:axId val="192813856"/>
      </c:surface3DChart>
      <c:catAx>
        <c:axId val="154633056"/>
        <c:scaling>
          <c:orientation val="minMax"/>
        </c:scaling>
        <c:delete val="1"/>
        <c:axPos val="b"/>
        <c:majorTickMark val="none"/>
        <c:minorTickMark val="none"/>
        <c:tickLblPos val="none"/>
        <c:crossAx val="154632664"/>
        <c:crosses val="autoZero"/>
        <c:auto val="1"/>
        <c:lblAlgn val="ctr"/>
        <c:lblOffset val="100"/>
        <c:noMultiLvlLbl val="0"/>
      </c:catAx>
      <c:valAx>
        <c:axId val="154632664"/>
        <c:scaling>
          <c:orientation val="minMax"/>
        </c:scaling>
        <c:delete val="0"/>
        <c:axPos val="r"/>
        <c:majorGridlines/>
        <c:numFmt formatCode="General" sourceLinked="1"/>
        <c:majorTickMark val="none"/>
        <c:minorTickMark val="none"/>
        <c:tickLblPos val="nextTo"/>
        <c:spPr>
          <a:ln w="9525">
            <a:noFill/>
          </a:ln>
        </c:spPr>
        <c:crossAx val="154633056"/>
        <c:crosses val="autoZero"/>
        <c:crossBetween val="midCat"/>
      </c:valAx>
      <c:serAx>
        <c:axId val="192813856"/>
        <c:scaling>
          <c:orientation val="minMax"/>
        </c:scaling>
        <c:delete val="1"/>
        <c:axPos val="b"/>
        <c:majorTickMark val="none"/>
        <c:minorTickMark val="none"/>
        <c:tickLblPos val="none"/>
        <c:crossAx val="154632664"/>
        <c:crosses val="autoZero"/>
      </c:serAx>
    </c:plotArea>
    <c:legend>
      <c:legendPos val="r"/>
      <c:layout>
        <c:manualLayout>
          <c:xMode val="edge"/>
          <c:yMode val="edge"/>
          <c:x val="0.67028287990133728"/>
          <c:y val="0.33268988691338075"/>
          <c:w val="0.12284884241534248"/>
          <c:h val="0.23648782569244126"/>
        </c:manualLayout>
      </c:layout>
      <c:overlay val="0"/>
      <c:txPr>
        <a:bodyPr/>
        <a:lstStyle/>
        <a:p>
          <a:pPr rtl="0">
            <a:defRPr sz="900"/>
          </a:pPr>
          <a:endParaRPr lang="zh-CN"/>
        </a:p>
      </c:txPr>
    </c:legend>
    <c:plotVisOnly val="1"/>
    <c:dispBlanksAs val="zero"/>
    <c:showDLblsOverMax val="0"/>
  </c:chart>
  <c:spPr>
    <a:scene3d>
      <a:camera prst="orthographicFront"/>
      <a:lightRig rig="threePt" dir="t"/>
    </a:scene3d>
    <a:sp3d prstMaterial="matte">
      <a:bevelT w="254000" h="254000"/>
      <a:bevelB w="254000" h="254000"/>
    </a:sp3d>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dirty="0" smtClean="0"/>
              <a:t>“Trinity” </a:t>
            </a:r>
            <a:r>
              <a:rPr lang="en-US" sz="1200" dirty="0"/>
              <a:t>A10-4600M</a:t>
            </a:r>
            <a:r>
              <a:rPr lang="en-US" sz="1200" baseline="0" dirty="0"/>
              <a:t> (6CU@497Mhz, 4 cores@2700Mhz)</a:t>
            </a:r>
            <a:endParaRPr lang="en-US" sz="1200" dirty="0"/>
          </a:p>
        </c:rich>
      </c:tx>
      <c:layout>
        <c:manualLayout>
          <c:xMode val="edge"/>
          <c:yMode val="edge"/>
          <c:x val="0.25880103645191316"/>
          <c:y val="2.7979743721384578E-4"/>
        </c:manualLayout>
      </c:layout>
      <c:overlay val="0"/>
    </c:title>
    <c:autoTitleDeleted val="0"/>
    <c:plotArea>
      <c:layout>
        <c:manualLayout>
          <c:layoutTarget val="inner"/>
          <c:xMode val="edge"/>
          <c:yMode val="edge"/>
          <c:x val="0.12349745761153565"/>
          <c:y val="0.13853716262580201"/>
          <c:w val="0.76817604171342169"/>
          <c:h val="0.79535766821043719"/>
        </c:manualLayout>
      </c:layout>
      <c:barChart>
        <c:barDir val="col"/>
        <c:grouping val="clustered"/>
        <c:varyColors val="0"/>
        <c:ser>
          <c:idx val="0"/>
          <c:order val="0"/>
          <c:tx>
            <c:strRef>
              <c:f>'TN NB BAPM=1'!$O$51</c:f>
              <c:strCache>
                <c:ptCount val="1"/>
                <c:pt idx="0">
                  <c:v>GPU</c:v>
                </c:pt>
              </c:strCache>
            </c:strRef>
          </c:tx>
          <c:spPr>
            <a:solidFill>
              <a:schemeClr val="accent2">
                <a:lumMod val="75000"/>
              </a:schemeClr>
            </a:solidFill>
          </c:spPr>
          <c:invertIfNegative val="0"/>
          <c:cat>
            <c:strRef>
              <c:f>'TN NB BAPM=1'!$H$52:$H$60</c:f>
              <c:strCache>
                <c:ptCount val="9"/>
                <c:pt idx="0">
                  <c:v>1</c:v>
                </c:pt>
                <c:pt idx="1">
                  <c:v>2</c:v>
                </c:pt>
                <c:pt idx="2">
                  <c:v>3</c:v>
                </c:pt>
                <c:pt idx="3">
                  <c:v>4</c:v>
                </c:pt>
                <c:pt idx="4">
                  <c:v>5</c:v>
                </c:pt>
                <c:pt idx="5">
                  <c:v>6</c:v>
                </c:pt>
                <c:pt idx="6">
                  <c:v>7</c:v>
                </c:pt>
                <c:pt idx="7">
                  <c:v>8</c:v>
                </c:pt>
                <c:pt idx="8">
                  <c:v>9-22</c:v>
                </c:pt>
              </c:strCache>
            </c:strRef>
          </c:cat>
          <c:val>
            <c:numRef>
              <c:f>'TN NB BAPM=1'!$O$52:$O$60</c:f>
              <c:numCache>
                <c:formatCode>0.0</c:formatCode>
                <c:ptCount val="9"/>
                <c:pt idx="0">
                  <c:v>15.636842105263158</c:v>
                </c:pt>
                <c:pt idx="1">
                  <c:v>22.671052631578942</c:v>
                </c:pt>
                <c:pt idx="2">
                  <c:v>24.14842105263158</c:v>
                </c:pt>
                <c:pt idx="3">
                  <c:v>36.257894736842083</c:v>
                </c:pt>
                <c:pt idx="4">
                  <c:v>23.618684210526297</c:v>
                </c:pt>
                <c:pt idx="5">
                  <c:v>23.704210526315787</c:v>
                </c:pt>
                <c:pt idx="6">
                  <c:v>17.883947368421069</c:v>
                </c:pt>
                <c:pt idx="7">
                  <c:v>15.507368421052602</c:v>
                </c:pt>
                <c:pt idx="8">
                  <c:v>45.196052631579001</c:v>
                </c:pt>
              </c:numCache>
            </c:numRef>
          </c:val>
        </c:ser>
        <c:ser>
          <c:idx val="1"/>
          <c:order val="1"/>
          <c:tx>
            <c:strRef>
              <c:f>'TN NB BAPM=1'!$P$51</c:f>
              <c:strCache>
                <c:ptCount val="1"/>
                <c:pt idx="0">
                  <c:v>CPU</c:v>
                </c:pt>
              </c:strCache>
            </c:strRef>
          </c:tx>
          <c:spPr>
            <a:solidFill>
              <a:schemeClr val="accent1"/>
            </a:solidFill>
          </c:spPr>
          <c:invertIfNegative val="0"/>
          <c:cat>
            <c:strRef>
              <c:f>'TN NB BAPM=1'!$H$52:$H$60</c:f>
              <c:strCache>
                <c:ptCount val="9"/>
                <c:pt idx="0">
                  <c:v>1</c:v>
                </c:pt>
                <c:pt idx="1">
                  <c:v>2</c:v>
                </c:pt>
                <c:pt idx="2">
                  <c:v>3</c:v>
                </c:pt>
                <c:pt idx="3">
                  <c:v>4</c:v>
                </c:pt>
                <c:pt idx="4">
                  <c:v>5</c:v>
                </c:pt>
                <c:pt idx="5">
                  <c:v>6</c:v>
                </c:pt>
                <c:pt idx="6">
                  <c:v>7</c:v>
                </c:pt>
                <c:pt idx="7">
                  <c:v>8</c:v>
                </c:pt>
                <c:pt idx="8">
                  <c:v>9-22</c:v>
                </c:pt>
              </c:strCache>
            </c:strRef>
          </c:cat>
          <c:val>
            <c:numRef>
              <c:f>'TN NB BAPM=1'!$P$52:$P$60</c:f>
              <c:numCache>
                <c:formatCode>0.0</c:formatCode>
                <c:ptCount val="9"/>
                <c:pt idx="0">
                  <c:v>90.633228840125383</c:v>
                </c:pt>
                <c:pt idx="1">
                  <c:v>14.247962382445136</c:v>
                </c:pt>
                <c:pt idx="2">
                  <c:v>23.6219435736677</c:v>
                </c:pt>
                <c:pt idx="3">
                  <c:v>33.303761755485894</c:v>
                </c:pt>
                <c:pt idx="4">
                  <c:v>14.378369905956118</c:v>
                </c:pt>
                <c:pt idx="5">
                  <c:v>7.3557993730407327</c:v>
                </c:pt>
                <c:pt idx="6">
                  <c:v>9.1122257053291484</c:v>
                </c:pt>
                <c:pt idx="7">
                  <c:v>9.5404388714733646</c:v>
                </c:pt>
                <c:pt idx="8">
                  <c:v>14.284326018808787</c:v>
                </c:pt>
              </c:numCache>
            </c:numRef>
          </c:val>
        </c:ser>
        <c:dLbls>
          <c:showLegendKey val="0"/>
          <c:showVal val="0"/>
          <c:showCatName val="0"/>
          <c:showSerName val="0"/>
          <c:showPercent val="0"/>
          <c:showBubbleSize val="0"/>
        </c:dLbls>
        <c:gapWidth val="150"/>
        <c:axId val="154629920"/>
        <c:axId val="154630704"/>
      </c:barChart>
      <c:catAx>
        <c:axId val="154629920"/>
        <c:scaling>
          <c:orientation val="minMax"/>
        </c:scaling>
        <c:delete val="0"/>
        <c:axPos val="b"/>
        <c:numFmt formatCode="General" sourceLinked="0"/>
        <c:majorTickMark val="out"/>
        <c:minorTickMark val="none"/>
        <c:tickLblPos val="nextTo"/>
        <c:crossAx val="154630704"/>
        <c:crosses val="autoZero"/>
        <c:auto val="1"/>
        <c:lblAlgn val="ctr"/>
        <c:lblOffset val="100"/>
        <c:noMultiLvlLbl val="0"/>
      </c:catAx>
      <c:valAx>
        <c:axId val="154630704"/>
        <c:scaling>
          <c:orientation val="minMax"/>
        </c:scaling>
        <c:delete val="0"/>
        <c:axPos val="l"/>
        <c:majorGridlines/>
        <c:title>
          <c:tx>
            <c:rich>
              <a:bodyPr rot="-5400000" vert="horz"/>
              <a:lstStyle/>
              <a:p>
                <a:pPr>
                  <a:defRPr/>
                </a:pPr>
                <a:r>
                  <a:rPr lang="en-US" dirty="0" smtClean="0"/>
                  <a:t>Time (</a:t>
                </a:r>
                <a:r>
                  <a:rPr lang="en-US" dirty="0" err="1"/>
                  <a:t>ms</a:t>
                </a:r>
                <a:r>
                  <a:rPr lang="en-US" dirty="0"/>
                  <a:t>)</a:t>
                </a:r>
              </a:p>
            </c:rich>
          </c:tx>
          <c:layout>
            <c:manualLayout>
              <c:xMode val="edge"/>
              <c:yMode val="edge"/>
              <c:x val="6.3955052129784945E-2"/>
              <c:y val="0.40982640370298978"/>
            </c:manualLayout>
          </c:layout>
          <c:overlay val="0"/>
        </c:title>
        <c:numFmt formatCode="0" sourceLinked="0"/>
        <c:majorTickMark val="out"/>
        <c:minorTickMark val="none"/>
        <c:tickLblPos val="nextTo"/>
        <c:crossAx val="154629920"/>
        <c:crosses val="autoZero"/>
        <c:crossBetween val="between"/>
      </c:valAx>
    </c:plotArea>
    <c:legend>
      <c:legendPos val="r"/>
      <c:layout>
        <c:manualLayout>
          <c:xMode val="edge"/>
          <c:yMode val="edge"/>
          <c:x val="1.8649569274060179E-3"/>
          <c:y val="0.66861571766761863"/>
          <c:w val="9.3560462073902201E-2"/>
          <c:h val="0.29885462317188266"/>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aseline="0" dirty="0" smtClean="0"/>
              <a:t>“Trinity” </a:t>
            </a:r>
            <a:r>
              <a:rPr lang="en-US" sz="1200" baseline="0" dirty="0"/>
              <a:t>A10-4600M </a:t>
            </a:r>
            <a:r>
              <a:rPr lang="en-US" sz="1200" b="1" i="0" u="none" strike="noStrike" baseline="0" dirty="0"/>
              <a:t>(6CU@497Mhz, 4 cores@2700Mhz)</a:t>
            </a:r>
            <a:endParaRPr lang="en-US" sz="1200" baseline="0" dirty="0"/>
          </a:p>
        </c:rich>
      </c:tx>
      <c:layout>
        <c:manualLayout>
          <c:xMode val="edge"/>
          <c:yMode val="edge"/>
          <c:x val="0.2744399974661822"/>
          <c:y val="5.9642165790192915E-2"/>
        </c:manualLayout>
      </c:layout>
      <c:overlay val="0"/>
    </c:title>
    <c:autoTitleDeleted val="0"/>
    <c:plotArea>
      <c:layout>
        <c:manualLayout>
          <c:layoutTarget val="inner"/>
          <c:xMode val="edge"/>
          <c:yMode val="edge"/>
          <c:x val="0.11076446435666948"/>
          <c:y val="0.14402103724770668"/>
          <c:w val="0.77456323315155151"/>
          <c:h val="0.72286563230557921"/>
        </c:manualLayout>
      </c:layout>
      <c:barChart>
        <c:barDir val="col"/>
        <c:grouping val="stacked"/>
        <c:varyColors val="0"/>
        <c:ser>
          <c:idx val="1"/>
          <c:order val="0"/>
          <c:tx>
            <c:strRef>
              <c:f>'TN NB BAPM=1'!$H$72</c:f>
              <c:strCache>
                <c:ptCount val="1"/>
                <c:pt idx="0">
                  <c:v>GPU</c:v>
                </c:pt>
              </c:strCache>
            </c:strRef>
          </c:tx>
          <c:spPr>
            <a:solidFill>
              <a:schemeClr val="accent3"/>
            </a:solidFill>
          </c:spPr>
          <c:invertIfNegative val="0"/>
          <c:cat>
            <c:strRef>
              <c:f>'TN NB BAPM=1'!$A$73:$A$82</c:f>
              <c:strCache>
                <c:ptCount val="10"/>
                <c:pt idx="0">
                  <c:v>No Split</c:v>
                </c:pt>
                <c:pt idx="1">
                  <c:v>0</c:v>
                </c:pt>
                <c:pt idx="2">
                  <c:v>1</c:v>
                </c:pt>
                <c:pt idx="3">
                  <c:v>2</c:v>
                </c:pt>
                <c:pt idx="4">
                  <c:v>3</c:v>
                </c:pt>
                <c:pt idx="5">
                  <c:v>4</c:v>
                </c:pt>
                <c:pt idx="6">
                  <c:v>5</c:v>
                </c:pt>
                <c:pt idx="7">
                  <c:v>6</c:v>
                </c:pt>
                <c:pt idx="8">
                  <c:v>7</c:v>
                </c:pt>
                <c:pt idx="9">
                  <c:v>8</c:v>
                </c:pt>
              </c:strCache>
            </c:strRef>
          </c:cat>
          <c:val>
            <c:numRef>
              <c:f>'TN NB BAPM=1'!$H$74:$H$83</c:f>
              <c:numCache>
                <c:formatCode>General</c:formatCode>
                <c:ptCount val="10"/>
                <c:pt idx="9" formatCode="0.0">
                  <c:v>4.4518746492684276</c:v>
                </c:pt>
              </c:numCache>
            </c:numRef>
          </c:val>
        </c:ser>
        <c:ser>
          <c:idx val="0"/>
          <c:order val="1"/>
          <c:tx>
            <c:strRef>
              <c:f>'TN NB BAPM=1'!$G$72</c:f>
              <c:strCache>
                <c:ptCount val="1"/>
                <c:pt idx="0">
                  <c:v>HSA </c:v>
                </c:pt>
              </c:strCache>
            </c:strRef>
          </c:tx>
          <c:spPr>
            <a:solidFill>
              <a:schemeClr val="accent2"/>
            </a:solidFill>
          </c:spPr>
          <c:invertIfNegative val="0"/>
          <c:cat>
            <c:numRef>
              <c:f>'TN NB BAPM=1'!$A$74:$A$83</c:f>
              <c:numCache>
                <c:formatCode>General</c:formatCode>
                <c:ptCount val="10"/>
                <c:pt idx="0">
                  <c:v>0</c:v>
                </c:pt>
                <c:pt idx="1">
                  <c:v>1</c:v>
                </c:pt>
                <c:pt idx="2">
                  <c:v>2</c:v>
                </c:pt>
                <c:pt idx="3">
                  <c:v>3</c:v>
                </c:pt>
                <c:pt idx="4">
                  <c:v>4</c:v>
                </c:pt>
                <c:pt idx="5">
                  <c:v>5</c:v>
                </c:pt>
                <c:pt idx="6">
                  <c:v>6</c:v>
                </c:pt>
                <c:pt idx="7">
                  <c:v>7</c:v>
                </c:pt>
                <c:pt idx="8">
                  <c:v>8</c:v>
                </c:pt>
                <c:pt idx="9">
                  <c:v>22</c:v>
                </c:pt>
              </c:numCache>
            </c:numRef>
          </c:cat>
          <c:val>
            <c:numRef>
              <c:f>'TN NB BAPM=1'!$G$74:$G$83</c:f>
              <c:numCache>
                <c:formatCode>0.0</c:formatCode>
                <c:ptCount val="10"/>
                <c:pt idx="1">
                  <c:v>7.9462940128784778</c:v>
                </c:pt>
                <c:pt idx="2">
                  <c:v>8.960825182446893</c:v>
                </c:pt>
                <c:pt idx="3">
                  <c:v>11.366875712656782</c:v>
                </c:pt>
                <c:pt idx="4">
                  <c:v>10.130253736197519</c:v>
                </c:pt>
                <c:pt idx="5">
                  <c:v>8.1744162283673809</c:v>
                </c:pt>
                <c:pt idx="6">
                  <c:v>6.8475747872296315</c:v>
                </c:pt>
                <c:pt idx="7">
                  <c:v>6.1004976721785162</c:v>
                </c:pt>
                <c:pt idx="8">
                  <c:v>5.5732530784890031</c:v>
                </c:pt>
              </c:numCache>
            </c:numRef>
          </c:val>
        </c:ser>
        <c:ser>
          <c:idx val="2"/>
          <c:order val="2"/>
          <c:tx>
            <c:strRef>
              <c:f>'TN NB BAPM=1'!$I$72</c:f>
              <c:strCache>
                <c:ptCount val="1"/>
                <c:pt idx="0">
                  <c:v>CPU</c:v>
                </c:pt>
              </c:strCache>
            </c:strRef>
          </c:tx>
          <c:spPr>
            <a:solidFill>
              <a:srgbClr val="03BFCD"/>
            </a:solidFill>
          </c:spPr>
          <c:invertIfNegative val="0"/>
          <c:dPt>
            <c:idx val="0"/>
            <c:invertIfNegative val="0"/>
            <c:bubble3D val="0"/>
          </c:dPt>
          <c:cat>
            <c:strRef>
              <c:f>'TN NB BAPM=1'!$A$73:$A$82</c:f>
              <c:strCache>
                <c:ptCount val="10"/>
                <c:pt idx="0">
                  <c:v>No Split</c:v>
                </c:pt>
                <c:pt idx="1">
                  <c:v>0</c:v>
                </c:pt>
                <c:pt idx="2">
                  <c:v>1</c:v>
                </c:pt>
                <c:pt idx="3">
                  <c:v>2</c:v>
                </c:pt>
                <c:pt idx="4">
                  <c:v>3</c:v>
                </c:pt>
                <c:pt idx="5">
                  <c:v>4</c:v>
                </c:pt>
                <c:pt idx="6">
                  <c:v>5</c:v>
                </c:pt>
                <c:pt idx="7">
                  <c:v>6</c:v>
                </c:pt>
                <c:pt idx="8">
                  <c:v>7</c:v>
                </c:pt>
                <c:pt idx="9">
                  <c:v>8</c:v>
                </c:pt>
              </c:strCache>
            </c:strRef>
          </c:cat>
          <c:val>
            <c:numRef>
              <c:f>'TN NB BAPM=1'!$I$74:$I$83</c:f>
              <c:numCache>
                <c:formatCode>General</c:formatCode>
                <c:ptCount val="10"/>
                <c:pt idx="0" formatCode="0.0">
                  <c:v>4.6194058488339245</c:v>
                </c:pt>
              </c:numCache>
            </c:numRef>
          </c:val>
        </c:ser>
        <c:dLbls>
          <c:showLegendKey val="0"/>
          <c:showVal val="0"/>
          <c:showCatName val="0"/>
          <c:showSerName val="0"/>
          <c:showPercent val="0"/>
          <c:showBubbleSize val="0"/>
        </c:dLbls>
        <c:gapWidth val="150"/>
        <c:overlap val="100"/>
        <c:axId val="192055328"/>
        <c:axId val="192054936"/>
      </c:barChart>
      <c:catAx>
        <c:axId val="192055328"/>
        <c:scaling>
          <c:orientation val="minMax"/>
        </c:scaling>
        <c:delete val="0"/>
        <c:axPos val="b"/>
        <c:title>
          <c:tx>
            <c:rich>
              <a:bodyPr/>
              <a:lstStyle/>
              <a:p>
                <a:pPr>
                  <a:defRPr/>
                </a:pPr>
                <a:r>
                  <a:rPr lang="en-US" dirty="0" smtClean="0"/>
                  <a:t>Number</a:t>
                </a:r>
                <a:r>
                  <a:rPr lang="en-US" baseline="0" dirty="0" smtClean="0"/>
                  <a:t> of </a:t>
                </a:r>
                <a:r>
                  <a:rPr lang="en-US" dirty="0" smtClean="0"/>
                  <a:t>Cascade </a:t>
                </a:r>
                <a:r>
                  <a:rPr lang="en-US" dirty="0"/>
                  <a:t>Stages</a:t>
                </a:r>
                <a:r>
                  <a:rPr lang="en-US" baseline="0" dirty="0"/>
                  <a:t> on GPU</a:t>
                </a:r>
                <a:endParaRPr lang="en-US" dirty="0"/>
              </a:p>
            </c:rich>
          </c:tx>
          <c:overlay val="0"/>
        </c:title>
        <c:numFmt formatCode="General" sourceLinked="0"/>
        <c:majorTickMark val="out"/>
        <c:minorTickMark val="none"/>
        <c:tickLblPos val="nextTo"/>
        <c:crossAx val="192054936"/>
        <c:crosses val="autoZero"/>
        <c:auto val="1"/>
        <c:lblAlgn val="ctr"/>
        <c:lblOffset val="100"/>
        <c:noMultiLvlLbl val="0"/>
      </c:catAx>
      <c:valAx>
        <c:axId val="192054936"/>
        <c:scaling>
          <c:orientation val="minMax"/>
        </c:scaling>
        <c:delete val="0"/>
        <c:axPos val="l"/>
        <c:majorGridlines/>
        <c:title>
          <c:tx>
            <c:rich>
              <a:bodyPr rot="-5400000" vert="horz"/>
              <a:lstStyle/>
              <a:p>
                <a:pPr>
                  <a:defRPr/>
                </a:pPr>
                <a:r>
                  <a:rPr lang="en-US"/>
                  <a:t>Images/Sec</a:t>
                </a:r>
              </a:p>
            </c:rich>
          </c:tx>
          <c:layout>
            <c:manualLayout>
              <c:xMode val="edge"/>
              <c:yMode val="edge"/>
              <c:x val="5.5979291797916518E-2"/>
              <c:y val="0.40244913274655453"/>
            </c:manualLayout>
          </c:layout>
          <c:overlay val="0"/>
        </c:title>
        <c:numFmt formatCode="General" sourceLinked="1"/>
        <c:majorTickMark val="out"/>
        <c:minorTickMark val="none"/>
        <c:tickLblPos val="nextTo"/>
        <c:crossAx val="192055328"/>
        <c:crosses val="autoZero"/>
        <c:crossBetween val="between"/>
      </c:valAx>
    </c:plotArea>
    <c:legend>
      <c:legendPos val="r"/>
      <c:layout>
        <c:manualLayout>
          <c:xMode val="edge"/>
          <c:yMode val="edge"/>
          <c:x val="0"/>
          <c:y val="0.62918509058342065"/>
          <c:w val="8.6433485397481705E-2"/>
          <c:h val="0.26146312338435135"/>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chemeClr val="tx1"/>
                </a:solidFill>
                <a:latin typeface="Calibri"/>
                <a:ea typeface="Calibri"/>
                <a:cs typeface="Calibri"/>
              </a:defRPr>
            </a:pPr>
            <a:r>
              <a:rPr lang="en-US" sz="1050" b="1" baseline="0" dirty="0" smtClean="0">
                <a:solidFill>
                  <a:schemeClr val="tx1"/>
                </a:solidFill>
                <a:latin typeface="Arial" pitchFamily="34" charset="0"/>
                <a:cs typeface="Arial" pitchFamily="34" charset="0"/>
              </a:rPr>
              <a:t>Key Look Up Performance</a:t>
            </a:r>
            <a:endParaRPr lang="en-US" sz="1050" b="1" baseline="0" dirty="0">
              <a:solidFill>
                <a:schemeClr val="tx1"/>
              </a:solidFill>
              <a:latin typeface="Arial" pitchFamily="34" charset="0"/>
              <a:cs typeface="Arial" pitchFamily="34" charset="0"/>
            </a:endParaRPr>
          </a:p>
        </c:rich>
      </c:tx>
      <c:layout>
        <c:manualLayout>
          <c:xMode val="edge"/>
          <c:yMode val="edge"/>
          <c:x val="1.6184452249552603E-2"/>
          <c:y val="7.2938387988670611E-2"/>
        </c:manualLayout>
      </c:layout>
      <c:overlay val="0"/>
      <c:spPr>
        <a:noFill/>
        <a:ln w="25400">
          <a:noFill/>
        </a:ln>
      </c:spPr>
    </c:title>
    <c:autoTitleDeleted val="0"/>
    <c:plotArea>
      <c:layout>
        <c:manualLayout>
          <c:layoutTarget val="inner"/>
          <c:xMode val="edge"/>
          <c:yMode val="edge"/>
          <c:x val="0.10070539758858413"/>
          <c:y val="0.13929794950263172"/>
          <c:w val="0.84055826734099803"/>
          <c:h val="0.69388174897444965"/>
        </c:manualLayout>
      </c:layout>
      <c:barChart>
        <c:barDir val="col"/>
        <c:grouping val="clustered"/>
        <c:varyColors val="0"/>
        <c:ser>
          <c:idx val="0"/>
          <c:order val="0"/>
          <c:tx>
            <c:strRef>
              <c:f>Sheet1!$F$18</c:f>
              <c:strCache>
                <c:ptCount val="1"/>
                <c:pt idx="0">
                  <c:v>Speedup </c:v>
                </c:pt>
              </c:strCache>
            </c:strRef>
          </c:tx>
          <c:spPr>
            <a:solidFill>
              <a:schemeClr val="accent3"/>
            </a:solidFill>
            <a:ln w="25400">
              <a:noFill/>
            </a:ln>
          </c:spPr>
          <c:invertIfNegative val="0"/>
          <c:cat>
            <c:strRef>
              <c:f>Sheet1!$G$17:$J$17</c:f>
              <c:strCache>
                <c:ptCount val="4"/>
                <c:pt idx="0">
                  <c:v>Multithreaded CPU</c:v>
                </c:pt>
                <c:pt idx="1">
                  <c:v>Radeon HD 5870</c:v>
                </c:pt>
                <c:pt idx="2">
                  <c:v>Trinity A10-5800K</c:v>
                </c:pt>
                <c:pt idx="3">
                  <c:v>Zacate E-350</c:v>
                </c:pt>
              </c:strCache>
            </c:strRef>
          </c:cat>
          <c:val>
            <c:numRef>
              <c:f>Sheet1!$G$18:$J$18</c:f>
              <c:numCache>
                <c:formatCode>General</c:formatCode>
                <c:ptCount val="4"/>
                <c:pt idx="0">
                  <c:v>1</c:v>
                </c:pt>
                <c:pt idx="1">
                  <c:v>0.48</c:v>
                </c:pt>
                <c:pt idx="2">
                  <c:v>3.51</c:v>
                </c:pt>
                <c:pt idx="3">
                  <c:v>2.0864864864864865</c:v>
                </c:pt>
              </c:numCache>
            </c:numRef>
          </c:val>
        </c:ser>
        <c:dLbls>
          <c:showLegendKey val="0"/>
          <c:showVal val="0"/>
          <c:showCatName val="0"/>
          <c:showSerName val="0"/>
          <c:showPercent val="0"/>
          <c:showBubbleSize val="0"/>
        </c:dLbls>
        <c:gapWidth val="300"/>
        <c:axId val="192056112"/>
        <c:axId val="192056504"/>
      </c:barChart>
      <c:catAx>
        <c:axId val="192056112"/>
        <c:scaling>
          <c:orientation val="minMax"/>
        </c:scaling>
        <c:delete val="1"/>
        <c:axPos val="b"/>
        <c:numFmt formatCode="General" sourceLinked="1"/>
        <c:majorTickMark val="out"/>
        <c:minorTickMark val="none"/>
        <c:tickLblPos val="nextTo"/>
        <c:crossAx val="192056504"/>
        <c:crosses val="autoZero"/>
        <c:auto val="0"/>
        <c:lblAlgn val="ctr"/>
        <c:lblOffset val="100"/>
        <c:tickLblSkip val="1"/>
        <c:tickMarkSkip val="1"/>
        <c:noMultiLvlLbl val="0"/>
      </c:catAx>
      <c:valAx>
        <c:axId val="192056504"/>
        <c:scaling>
          <c:orientation val="minMax"/>
        </c:scaling>
        <c:delete val="0"/>
        <c:axPos val="l"/>
        <c:majorGridlines>
          <c:spPr>
            <a:ln w="3175">
              <a:solidFill>
                <a:srgbClr val="808080"/>
              </a:solidFill>
              <a:prstDash val="solid"/>
            </a:ln>
          </c:spPr>
        </c:majorGridlines>
        <c:numFmt formatCode="General" sourceLinked="1"/>
        <c:majorTickMark val="out"/>
        <c:minorTickMark val="none"/>
        <c:tickLblPos val="nextTo"/>
        <c:spPr>
          <a:ln w="3175">
            <a:solidFill>
              <a:srgbClr val="808080"/>
            </a:solidFill>
            <a:prstDash val="solid"/>
          </a:ln>
        </c:spPr>
        <c:txPr>
          <a:bodyPr rot="0" vert="horz"/>
          <a:lstStyle/>
          <a:p>
            <a:pPr>
              <a:defRPr sz="1200" b="0" i="0" u="none" strike="noStrike" baseline="0">
                <a:solidFill>
                  <a:schemeClr val="tx1"/>
                </a:solidFill>
                <a:latin typeface="Calibri"/>
                <a:ea typeface="Calibri"/>
                <a:cs typeface="Calibri"/>
              </a:defRPr>
            </a:pPr>
            <a:endParaRPr lang="zh-CN"/>
          </a:p>
        </c:txPr>
        <c:crossAx val="192056112"/>
        <c:crosses val="autoZero"/>
        <c:crossBetween val="between"/>
        <c:majorUnit val="1"/>
        <c:minorUnit val="0.5"/>
      </c:valAx>
      <c:spPr>
        <a:noFill/>
        <a:ln w="25400">
          <a:noFill/>
        </a:ln>
      </c:spPr>
    </c:plotArea>
    <c:plotVisOnly val="1"/>
    <c:dispBlanksAs val="gap"/>
    <c:showDLblsOverMax val="0"/>
  </c:chart>
  <c:spPr>
    <a:noFill/>
    <a:ln w="12700">
      <a:noFill/>
      <a:prstDash val="solid"/>
    </a:ln>
  </c:spPr>
  <c:txPr>
    <a:bodyPr/>
    <a:lstStyle/>
    <a:p>
      <a:pPr>
        <a:defRPr sz="1000" b="0" i="0" u="none" strike="noStrike" baseline="0">
          <a:solidFill>
            <a:srgbClr val="000000"/>
          </a:solidFill>
          <a:latin typeface="Calibri"/>
          <a:ea typeface="Calibri"/>
          <a:cs typeface="Calibri"/>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chemeClr val="tx1"/>
                </a:solidFill>
                <a:latin typeface="Calibri"/>
                <a:ea typeface="Calibri"/>
                <a:cs typeface="Calibri"/>
              </a:defRPr>
            </a:pPr>
            <a:r>
              <a:rPr lang="en-US" sz="1050" baseline="0" dirty="0">
                <a:solidFill>
                  <a:schemeClr val="tx1"/>
                </a:solidFill>
                <a:latin typeface="Arial" pitchFamily="34" charset="0"/>
                <a:cs typeface="Arial" pitchFamily="34" charset="0"/>
              </a:rPr>
              <a:t>Execution Breakdown</a:t>
            </a:r>
          </a:p>
        </c:rich>
      </c:tx>
      <c:layout>
        <c:manualLayout>
          <c:xMode val="edge"/>
          <c:yMode val="edge"/>
          <c:x val="0.67544358519153813"/>
          <c:y val="5.783878427172872E-2"/>
        </c:manualLayout>
      </c:layout>
      <c:overlay val="0"/>
      <c:spPr>
        <a:noFill/>
        <a:ln w="25400">
          <a:noFill/>
        </a:ln>
      </c:spPr>
    </c:title>
    <c:autoTitleDeleted val="0"/>
    <c:plotArea>
      <c:layout>
        <c:manualLayout>
          <c:layoutTarget val="inner"/>
          <c:xMode val="edge"/>
          <c:yMode val="edge"/>
          <c:x val="0.13068112222529868"/>
          <c:y val="0.11675962167233715"/>
          <c:w val="0.75056854450153376"/>
          <c:h val="0.59954936171422613"/>
        </c:manualLayout>
      </c:layout>
      <c:barChart>
        <c:barDir val="col"/>
        <c:grouping val="stacked"/>
        <c:varyColors val="0"/>
        <c:ser>
          <c:idx val="0"/>
          <c:order val="0"/>
          <c:tx>
            <c:strRef>
              <c:f>Sheet1!$F$31</c:f>
              <c:strCache>
                <c:ptCount val="1"/>
                <c:pt idx="0">
                  <c:v>Execution</c:v>
                </c:pt>
              </c:strCache>
            </c:strRef>
          </c:tx>
          <c:spPr>
            <a:solidFill>
              <a:schemeClr val="accent1"/>
            </a:solidFill>
            <a:ln w="25400">
              <a:noFill/>
            </a:ln>
          </c:spPr>
          <c:invertIfNegative val="0"/>
          <c:cat>
            <c:strRef>
              <c:f>Sheet1!$G$30:$J$30</c:f>
              <c:strCache>
                <c:ptCount val="4"/>
                <c:pt idx="0">
                  <c:v>Multithreaded CPU</c:v>
                </c:pt>
                <c:pt idx="1">
                  <c:v>Radeon HD 5870</c:v>
                </c:pt>
                <c:pt idx="2">
                  <c:v>Trinity A10-5800K</c:v>
                </c:pt>
                <c:pt idx="3">
                  <c:v>Zacate E-350</c:v>
                </c:pt>
              </c:strCache>
            </c:strRef>
          </c:cat>
          <c:val>
            <c:numRef>
              <c:f>Sheet1!$G$31:$J$31</c:f>
              <c:numCache>
                <c:formatCode>General</c:formatCode>
                <c:ptCount val="4"/>
                <c:pt idx="0">
                  <c:v>1</c:v>
                </c:pt>
                <c:pt idx="1">
                  <c:v>1.7999999999999999E-2</c:v>
                </c:pt>
                <c:pt idx="2">
                  <c:v>0.98499999999999999</c:v>
                </c:pt>
                <c:pt idx="3">
                  <c:v>0.89500000000000002</c:v>
                </c:pt>
              </c:numCache>
            </c:numRef>
          </c:val>
        </c:ser>
        <c:ser>
          <c:idx val="1"/>
          <c:order val="1"/>
          <c:tx>
            <c:strRef>
              <c:f>Sheet1!$F$32</c:f>
              <c:strCache>
                <c:ptCount val="1"/>
                <c:pt idx="0">
                  <c:v>Data Transfer</c:v>
                </c:pt>
              </c:strCache>
            </c:strRef>
          </c:tx>
          <c:spPr>
            <a:solidFill>
              <a:srgbClr val="FFC000"/>
            </a:solidFill>
            <a:ln w="25400">
              <a:noFill/>
            </a:ln>
          </c:spPr>
          <c:invertIfNegative val="0"/>
          <c:cat>
            <c:strRef>
              <c:f>Sheet1!$G$30:$J$30</c:f>
              <c:strCache>
                <c:ptCount val="4"/>
                <c:pt idx="0">
                  <c:v>Multithreaded CPU</c:v>
                </c:pt>
                <c:pt idx="1">
                  <c:v>Radeon HD 5870</c:v>
                </c:pt>
                <c:pt idx="2">
                  <c:v>Trinity A10-5800K</c:v>
                </c:pt>
                <c:pt idx="3">
                  <c:v>Zacate E-350</c:v>
                </c:pt>
              </c:strCache>
            </c:strRef>
          </c:cat>
          <c:val>
            <c:numRef>
              <c:f>Sheet1!$G$32:$J$32</c:f>
              <c:numCache>
                <c:formatCode>General</c:formatCode>
                <c:ptCount val="4"/>
                <c:pt idx="0">
                  <c:v>0</c:v>
                </c:pt>
                <c:pt idx="1">
                  <c:v>0.98199999999999998</c:v>
                </c:pt>
                <c:pt idx="2">
                  <c:v>1.4999999999999999E-2</c:v>
                </c:pt>
                <c:pt idx="3">
                  <c:v>0.105</c:v>
                </c:pt>
              </c:numCache>
            </c:numRef>
          </c:val>
        </c:ser>
        <c:dLbls>
          <c:showLegendKey val="0"/>
          <c:showVal val="0"/>
          <c:showCatName val="0"/>
          <c:showSerName val="0"/>
          <c:showPercent val="0"/>
          <c:showBubbleSize val="0"/>
        </c:dLbls>
        <c:gapWidth val="300"/>
        <c:overlap val="100"/>
        <c:axId val="192056896"/>
        <c:axId val="192057288"/>
      </c:barChart>
      <c:catAx>
        <c:axId val="192056896"/>
        <c:scaling>
          <c:orientation val="minMax"/>
        </c:scaling>
        <c:delete val="1"/>
        <c:axPos val="b"/>
        <c:numFmt formatCode="General" sourceLinked="1"/>
        <c:majorTickMark val="out"/>
        <c:minorTickMark val="none"/>
        <c:tickLblPos val="nextTo"/>
        <c:crossAx val="192057288"/>
        <c:crosses val="autoZero"/>
        <c:auto val="0"/>
        <c:lblAlgn val="ctr"/>
        <c:lblOffset val="100"/>
        <c:tickLblSkip val="1"/>
        <c:tickMarkSkip val="1"/>
        <c:noMultiLvlLbl val="0"/>
      </c:catAx>
      <c:valAx>
        <c:axId val="192057288"/>
        <c:scaling>
          <c:orientation val="minMax"/>
          <c:max val="1"/>
        </c:scaling>
        <c:delete val="1"/>
        <c:axPos val="l"/>
        <c:majorGridlines>
          <c:spPr>
            <a:ln w="3175">
              <a:noFill/>
              <a:prstDash val="solid"/>
            </a:ln>
          </c:spPr>
        </c:majorGridlines>
        <c:numFmt formatCode="0%" sourceLinked="0"/>
        <c:majorTickMark val="out"/>
        <c:minorTickMark val="none"/>
        <c:tickLblPos val="nextTo"/>
        <c:crossAx val="192056896"/>
        <c:crosses val="autoZero"/>
        <c:crossBetween val="between"/>
        <c:majorUnit val="0.2"/>
      </c:valAx>
      <c:spPr>
        <a:noFill/>
        <a:ln w="25400">
          <a:noFill/>
        </a:ln>
      </c:spPr>
    </c:plotArea>
    <c:legend>
      <c:legendPos val="r"/>
      <c:legendEntry>
        <c:idx val="0"/>
        <c:txPr>
          <a:bodyPr/>
          <a:lstStyle/>
          <a:p>
            <a:pPr>
              <a:defRPr sz="900" b="0" i="0" u="none" strike="noStrike" baseline="0">
                <a:solidFill>
                  <a:schemeClr val="tx1"/>
                </a:solidFill>
                <a:latin typeface="Arial" pitchFamily="34" charset="0"/>
                <a:ea typeface="Calibri"/>
                <a:cs typeface="Arial" pitchFamily="34" charset="0"/>
              </a:defRPr>
            </a:pPr>
            <a:endParaRPr lang="zh-CN"/>
          </a:p>
        </c:txPr>
      </c:legendEntry>
      <c:legendEntry>
        <c:idx val="1"/>
        <c:txPr>
          <a:bodyPr/>
          <a:lstStyle/>
          <a:p>
            <a:pPr>
              <a:defRPr sz="900" b="0" i="0" u="none" strike="noStrike" baseline="0">
                <a:solidFill>
                  <a:schemeClr val="tx1"/>
                </a:solidFill>
                <a:latin typeface="Arial" pitchFamily="34" charset="0"/>
                <a:ea typeface="Calibri"/>
                <a:cs typeface="Arial" pitchFamily="34" charset="0"/>
              </a:defRPr>
            </a:pPr>
            <a:endParaRPr lang="zh-CN"/>
          </a:p>
        </c:txPr>
      </c:legendEntry>
      <c:layout>
        <c:manualLayout>
          <c:xMode val="edge"/>
          <c:yMode val="edge"/>
          <c:x val="0"/>
          <c:y val="0.73811944994645418"/>
          <c:w val="0.288054441050419"/>
          <c:h val="0.14586393661684846"/>
        </c:manualLayout>
      </c:layout>
      <c:overlay val="0"/>
      <c:spPr>
        <a:noFill/>
        <a:ln w="25400">
          <a:noFill/>
        </a:ln>
      </c:spPr>
      <c:txPr>
        <a:bodyPr/>
        <a:lstStyle/>
        <a:p>
          <a:pPr>
            <a:defRPr sz="1100" b="0" i="0" u="none" strike="noStrike" baseline="0">
              <a:solidFill>
                <a:schemeClr val="tx1"/>
              </a:solidFill>
              <a:latin typeface="Calibri"/>
              <a:ea typeface="Calibri"/>
              <a:cs typeface="Calibri"/>
            </a:defRPr>
          </a:pPr>
          <a:endParaRPr lang="zh-CN"/>
        </a:p>
      </c:txPr>
    </c:legend>
    <c:plotVisOnly val="1"/>
    <c:dispBlanksAs val="gap"/>
    <c:showDLblsOverMax val="0"/>
  </c:chart>
  <c:spPr>
    <a:noFill/>
    <a:ln w="12700">
      <a:noFill/>
      <a:prstDash val="solid"/>
    </a:ln>
  </c:spPr>
  <c:txPr>
    <a:bodyPr/>
    <a:lstStyle/>
    <a:p>
      <a:pPr>
        <a:defRPr sz="1000" b="0" i="0" u="none" strike="noStrike" baseline="0">
          <a:solidFill>
            <a:srgbClr val="000000"/>
          </a:solidFill>
          <a:latin typeface="Calibri"/>
          <a:ea typeface="Calibri"/>
          <a:cs typeface="Calibri"/>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8.691051413822673E-2"/>
          <c:y val="0.15865356974053132"/>
          <c:w val="0.89619303798616612"/>
          <c:h val="0.71080140820972382"/>
        </c:manualLayout>
      </c:layout>
      <c:barChart>
        <c:barDir val="col"/>
        <c:grouping val="clustered"/>
        <c:varyColors val="0"/>
        <c:ser>
          <c:idx val="0"/>
          <c:order val="0"/>
          <c:invertIfNegative val="0"/>
          <c:cat>
            <c:strRef>
              <c:f>Data.2012.05.29!$A$45:$A$51</c:f>
              <c:strCache>
                <c:ptCount val="7"/>
                <c:pt idx="0">
                  <c:v>Serial CPU</c:v>
                </c:pt>
                <c:pt idx="1">
                  <c:v>TBB CPU</c:v>
                </c:pt>
                <c:pt idx="2">
                  <c:v>TBB+Intrinsics</c:v>
                </c:pt>
                <c:pt idx="3">
                  <c:v>OpenCL-C</c:v>
                </c:pt>
                <c:pt idx="4">
                  <c:v>OpenCL-C++</c:v>
                </c:pt>
                <c:pt idx="5">
                  <c:v>C++ AMP</c:v>
                </c:pt>
                <c:pt idx="6">
                  <c:v>HSA Bolt GPU</c:v>
                </c:pt>
              </c:strCache>
            </c:strRef>
          </c:cat>
          <c:val>
            <c:numRef>
              <c:f>Data.2012.05.29!$B$45:$B$51</c:f>
              <c:numCache>
                <c:formatCode>0.00</c:formatCode>
                <c:ptCount val="7"/>
                <c:pt idx="0">
                  <c:v>1</c:v>
                </c:pt>
                <c:pt idx="1">
                  <c:v>2.8837342497136329</c:v>
                </c:pt>
                <c:pt idx="2" formatCode="0.0">
                  <c:v>13.644986449864499</c:v>
                </c:pt>
                <c:pt idx="3">
                  <c:v>26.640211640211643</c:v>
                </c:pt>
                <c:pt idx="4">
                  <c:v>25.953608247422682</c:v>
                </c:pt>
                <c:pt idx="5">
                  <c:v>25.688775510204081</c:v>
                </c:pt>
                <c:pt idx="6">
                  <c:v>25.688775510204081</c:v>
                </c:pt>
              </c:numCache>
            </c:numRef>
          </c:val>
        </c:ser>
        <c:dLbls>
          <c:showLegendKey val="0"/>
          <c:showVal val="0"/>
          <c:showCatName val="0"/>
          <c:showSerName val="0"/>
          <c:showPercent val="0"/>
          <c:showBubbleSize val="0"/>
        </c:dLbls>
        <c:gapWidth val="150"/>
        <c:axId val="192058072"/>
        <c:axId val="192058464"/>
      </c:barChart>
      <c:catAx>
        <c:axId val="192058072"/>
        <c:scaling>
          <c:orientation val="minMax"/>
        </c:scaling>
        <c:delete val="1"/>
        <c:axPos val="b"/>
        <c:numFmt formatCode="General" sourceLinked="0"/>
        <c:majorTickMark val="none"/>
        <c:minorTickMark val="none"/>
        <c:tickLblPos val="none"/>
        <c:crossAx val="192058464"/>
        <c:crosses val="autoZero"/>
        <c:auto val="1"/>
        <c:lblAlgn val="ctr"/>
        <c:lblOffset val="600"/>
        <c:noMultiLvlLbl val="0"/>
      </c:catAx>
      <c:valAx>
        <c:axId val="192058464"/>
        <c:scaling>
          <c:orientation val="minMax"/>
          <c:max val="35"/>
        </c:scaling>
        <c:delete val="1"/>
        <c:axPos val="l"/>
        <c:majorGridlines/>
        <c:numFmt formatCode="0.00" sourceLinked="1"/>
        <c:majorTickMark val="out"/>
        <c:minorTickMark val="none"/>
        <c:tickLblPos val="none"/>
        <c:crossAx val="192058072"/>
        <c:crosses val="autoZero"/>
        <c:crossBetween val="between"/>
      </c:valAx>
    </c:plotArea>
    <c:plotVisOnly val="1"/>
    <c:dispBlanksAs val="gap"/>
    <c:showDLblsOverMax val="0"/>
  </c:chart>
  <c:txPr>
    <a:bodyPr/>
    <a:lstStyle/>
    <a:p>
      <a:pPr>
        <a:defRPr sz="1800"/>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1258249369401"/>
          <c:y val="0.19947246613653732"/>
          <c:w val="0.79346229582950856"/>
          <c:h val="0.7038954465960392"/>
        </c:manualLayout>
      </c:layout>
      <c:barChart>
        <c:barDir val="col"/>
        <c:grouping val="stacked"/>
        <c:varyColors val="0"/>
        <c:ser>
          <c:idx val="3"/>
          <c:order val="0"/>
          <c:tx>
            <c:strRef>
              <c:f>'Hessian-LOC'!$F$2</c:f>
              <c:strCache>
                <c:ptCount val="1"/>
                <c:pt idx="0">
                  <c:v>copy-back</c:v>
                </c:pt>
              </c:strCache>
            </c:strRef>
          </c:tx>
          <c:spPr>
            <a:solidFill>
              <a:srgbClr val="0070C0"/>
            </a:solidFill>
          </c:spPr>
          <c:invertIfNegative val="0"/>
          <c:cat>
            <c:strRef>
              <c:f>'Hessian-LOC'!$A$3:$A$9</c:f>
              <c:strCache>
                <c:ptCount val="7"/>
                <c:pt idx="0">
                  <c:v>Serial CPU</c:v>
                </c:pt>
                <c:pt idx="1">
                  <c:v>TBB</c:v>
                </c:pt>
                <c:pt idx="2">
                  <c:v>Intrinsics+TBB</c:v>
                </c:pt>
                <c:pt idx="3">
                  <c:v>OpenCL-C</c:v>
                </c:pt>
                <c:pt idx="4">
                  <c:v>OpenCL-C++</c:v>
                </c:pt>
                <c:pt idx="5">
                  <c:v>C++ AMP</c:v>
                </c:pt>
                <c:pt idx="6">
                  <c:v>HSA Bolt</c:v>
                </c:pt>
              </c:strCache>
            </c:strRef>
          </c:cat>
          <c:val>
            <c:numRef>
              <c:f>'Hessian-LOC'!$F$3:$F$9</c:f>
              <c:numCache>
                <c:formatCode>General</c:formatCode>
                <c:ptCount val="7"/>
                <c:pt idx="3">
                  <c:v>9</c:v>
                </c:pt>
                <c:pt idx="4">
                  <c:v>10</c:v>
                </c:pt>
                <c:pt idx="5">
                  <c:v>8</c:v>
                </c:pt>
              </c:numCache>
            </c:numRef>
          </c:val>
        </c:ser>
        <c:ser>
          <c:idx val="0"/>
          <c:order val="1"/>
          <c:tx>
            <c:strRef>
              <c:f>'Hessian-LOC'!$B$2</c:f>
              <c:strCache>
                <c:ptCount val="1"/>
                <c:pt idx="0">
                  <c:v>algorithm</c:v>
                </c:pt>
              </c:strCache>
            </c:strRef>
          </c:tx>
          <c:spPr>
            <a:solidFill>
              <a:srgbClr val="FFC000"/>
            </a:solidFill>
          </c:spPr>
          <c:invertIfNegative val="0"/>
          <c:cat>
            <c:strRef>
              <c:f>'Hessian-LOC'!$A$3:$A$9</c:f>
              <c:strCache>
                <c:ptCount val="7"/>
                <c:pt idx="0">
                  <c:v>Serial CPU</c:v>
                </c:pt>
                <c:pt idx="1">
                  <c:v>TBB</c:v>
                </c:pt>
                <c:pt idx="2">
                  <c:v>Intrinsics+TBB</c:v>
                </c:pt>
                <c:pt idx="3">
                  <c:v>OpenCL-C</c:v>
                </c:pt>
                <c:pt idx="4">
                  <c:v>OpenCL-C++</c:v>
                </c:pt>
                <c:pt idx="5">
                  <c:v>C++ AMP</c:v>
                </c:pt>
                <c:pt idx="6">
                  <c:v>HSA Bolt</c:v>
                </c:pt>
              </c:strCache>
            </c:strRef>
          </c:cat>
          <c:val>
            <c:numRef>
              <c:f>'Hessian-LOC'!$B$3:$B$9</c:f>
              <c:numCache>
                <c:formatCode>General</c:formatCode>
                <c:ptCount val="7"/>
                <c:pt idx="0">
                  <c:v>71</c:v>
                </c:pt>
                <c:pt idx="1">
                  <c:v>71</c:v>
                </c:pt>
                <c:pt idx="2">
                  <c:v>201</c:v>
                </c:pt>
                <c:pt idx="3">
                  <c:v>100</c:v>
                </c:pt>
                <c:pt idx="4">
                  <c:v>100</c:v>
                </c:pt>
                <c:pt idx="5">
                  <c:v>103</c:v>
                </c:pt>
                <c:pt idx="6">
                  <c:v>68</c:v>
                </c:pt>
              </c:numCache>
            </c:numRef>
          </c:val>
        </c:ser>
        <c:ser>
          <c:idx val="1"/>
          <c:order val="2"/>
          <c:tx>
            <c:strRef>
              <c:f>'Hessian-LOC'!$D$2</c:f>
              <c:strCache>
                <c:ptCount val="1"/>
                <c:pt idx="0">
                  <c:v>TBB</c:v>
                </c:pt>
              </c:strCache>
            </c:strRef>
          </c:tx>
          <c:invertIfNegative val="0"/>
          <c:dLbls>
            <c:dLbl>
              <c:idx val="0"/>
              <c:tx>
                <c:strRef>
                  <c:f>'Hessian-LOC'!$D$11</c:f>
                  <c:strCache>
                    <c:ptCount val="1"/>
                    <c:pt idx="0">
                      <c:v>TBB</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{42D003BD-8CD1-4F62-849F-5A5F0F4D9D37}</c15:txfldGUID>
                      <c15:f>'Hessian-LOC'!$D$11</c15:f>
                      <c15:dlblFieldTableCache>
                        <c:ptCount val="1"/>
                        <c:pt idx="0">
                          <c:v>TBB</c:v>
                        </c:pt>
                      </c15:dlblFieldTableCache>
                    </c15:dlblFTEntry>
                  </c15:dlblFieldTable>
                  <c15:showDataLabelsRange val="0"/>
                </c:ext>
              </c:extLst>
            </c:dLbl>
            <c:dLbl>
              <c:idx val="1"/>
              <c:tx>
                <c:strRef>
                  <c:f>'Hessian-LOC'!$D$12</c:f>
                  <c:strCache>
                    <c:ptCount val="1"/>
                    <c:pt idx="0">
                      <c:v>TBB</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{D166E16A-C36B-4400-A2BD-E2EC9231F5E2}</c15:txfldGUID>
                      <c15:f>'Hessian-LOC'!$D$12</c15:f>
                      <c15:dlblFieldTableCache>
                        <c:ptCount val="1"/>
                        <c:pt idx="0">
                          <c:v>TBB</c:v>
                        </c:pt>
                      </c15:dlblFieldTableCache>
                    </c15:dlblFTEntry>
                  </c15:dlblFieldTable>
                  <c15:showDataLabelsRange val="0"/>
                </c:ext>
              </c:extLst>
            </c:dLbl>
            <c:dLbl>
              <c:idx val="2"/>
              <c:tx>
                <c:strRef>
                  <c:f>'Hessian-LOC'!$D$13</c:f>
                  <c:strCache>
                    <c:ptCount val="1"/>
                    <c:pt idx="0">
                      <c:v>TBB</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{0D927B76-754D-41FC-8A3E-1CB1D670BCD7}</c15:txfldGUID>
                      <c15:f>'Hessian-LOC'!$D$13</c15:f>
                      <c15:dlblFieldTableCache>
                        <c:ptCount val="1"/>
                        <c:pt idx="0">
                          <c:v>TBB</c:v>
                        </c:pt>
                      </c15:dlblFieldTableCache>
                    </c15:dlblFTEntry>
                  </c15:dlblFieldTable>
                  <c15:showDataLabelsRange val="0"/>
                </c:ext>
              </c:extLst>
            </c:dLbl>
            <c:dLbl>
              <c:idx val="3"/>
              <c:tx>
                <c:strRef>
                  <c:f>'Hessian-LOC'!$D$14</c:f>
                  <c:strCache>
                    <c:ptCount val="1"/>
                    <c:pt idx="0">
                      <c:v>TBB</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{837FE2BB-6790-4D26-9D9B-2A8ADA52D8DF}</c15:txfldGUID>
                      <c15:f>'Hessian-LOC'!$D$14</c15:f>
                      <c15:dlblFieldTableCache>
                        <c:ptCount val="1"/>
                        <c:pt idx="0">
                          <c:v>TBB</c:v>
                        </c:pt>
                      </c15:dlblFieldTableCache>
                    </c15:dlblFTEntry>
                  </c15:dlblFieldTable>
                  <c15:showDataLabelsRange val="0"/>
                </c:ext>
              </c:extLst>
            </c:dLbl>
            <c:dLbl>
              <c:idx val="4"/>
              <c:tx>
                <c:strRef>
                  <c:f>'Hessian-LOC'!$D$15</c:f>
                  <c:strCache>
                    <c:ptCount val="1"/>
                    <c:pt idx="0">
                      <c:v>TBB</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{DBEFB51F-6704-4275-836E-CBF342624287}</c15:txfldGUID>
                      <c15:f>'Hessian-LOC'!$D$15</c15:f>
                      <c15:dlblFieldTableCache>
                        <c:ptCount val="1"/>
                        <c:pt idx="0">
                          <c:v>TBB</c:v>
                        </c:pt>
                      </c15:dlblFieldTableCache>
                    </c15:dlblFTEntry>
                  </c15:dlblFieldTable>
                  <c15:showDataLabelsRange val="0"/>
                </c:ext>
              </c:extLst>
            </c:dLbl>
            <c:dLbl>
              <c:idx val="5"/>
              <c:tx>
                <c:strRef>
                  <c:f>'Hessian-LOC'!$D$16</c:f>
                  <c:strCache>
                    <c:ptCount val="1"/>
                    <c:pt idx="0">
                      <c:v>TBB</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{6EF8C26A-1EDA-4D76-B813-BC53AB17010F}</c15:txfldGUID>
                      <c15:f>'Hessian-LOC'!$D$16</c15:f>
                      <c15:dlblFieldTableCache>
                        <c:ptCount val="1"/>
                        <c:pt idx="0">
                          <c:v>TBB</c:v>
                        </c:pt>
                      </c15:dlblFieldTableCache>
                    </c15:dlblFTEntry>
                  </c15:dlblFieldTable>
                  <c15:showDataLabelsRange val="0"/>
                </c:ext>
              </c:extLst>
            </c:dLbl>
            <c:dLbl>
              <c:idx val="6"/>
              <c:tx>
                <c:strRef>
                  <c:f>'Hessian-LOC'!$D$17</c:f>
                  <c:strCache>
                    <c:ptCount val="1"/>
                    <c:pt idx="0">
                      <c:v>TBB</c:v>
                    </c:pt>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{794B42CD-D488-4CF7-AAAA-0829613E3EAD}</c15:txfldGUID>
                      <c15:f>'Hessian-LOC'!$D$17</c15:f>
                      <c15:dlblFieldTableCache>
                        <c:ptCount val="1"/>
                        <c:pt idx="0">
                          <c:v>TBB</c:v>
                        </c:pt>
                      </c15:dlblFieldTableCache>
                    </c15:dlblFTEntry>
                  </c15:dlblFieldTable>
                  <c15:showDataLabelsRange val="0"/>
                </c:ext>
              </c:extLst>
            </c:dLbl>
            <c:spPr>
              <a:noFill/>
              <a:ln>
                <a:noFill/>
              </a:ln>
              <a:effectLst/>
            </c:spPr>
            <c:txPr>
              <a:bodyPr/>
              <a:lstStyle/>
              <a:p>
                <a:pPr>
                  <a:defRPr>
                    <a:solidFill>
                      <a:schemeClr val="bg1"/>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'Hessian-LOC'!$A$3:$A$9</c:f>
              <c:strCache>
                <c:ptCount val="7"/>
                <c:pt idx="0">
                  <c:v>Serial CPU</c:v>
                </c:pt>
                <c:pt idx="1">
                  <c:v>TBB</c:v>
                </c:pt>
                <c:pt idx="2">
                  <c:v>Intrinsics+TBB</c:v>
                </c:pt>
                <c:pt idx="3">
                  <c:v>OpenCL-C</c:v>
                </c:pt>
                <c:pt idx="4">
                  <c:v>OpenCL-C++</c:v>
                </c:pt>
                <c:pt idx="5">
                  <c:v>C++ AMP</c:v>
                </c:pt>
                <c:pt idx="6">
                  <c:v>HSA Bolt</c:v>
                </c:pt>
              </c:strCache>
            </c:strRef>
          </c:cat>
          <c:val>
            <c:numRef>
              <c:f>'Hessian-LOC'!$D$3:$D$9</c:f>
              <c:numCache>
                <c:formatCode>General</c:formatCode>
                <c:ptCount val="7"/>
              </c:numCache>
            </c:numRef>
          </c:val>
        </c:ser>
        <c:ser>
          <c:idx val="2"/>
          <c:order val="3"/>
          <c:tx>
            <c:strRef>
              <c:f>'Hessian-LOC'!$E$2</c:f>
              <c:strCache>
                <c:ptCount val="1"/>
                <c:pt idx="0">
                  <c:v>launch</c:v>
                </c:pt>
              </c:strCache>
            </c:strRef>
          </c:tx>
          <c:spPr>
            <a:solidFill>
              <a:srgbClr val="028993">
                <a:lumMod val="60000"/>
                <a:lumOff val="40000"/>
              </a:srgbClr>
            </a:solidFill>
          </c:spPr>
          <c:invertIfNegative val="0"/>
          <c:cat>
            <c:strRef>
              <c:f>'Hessian-LOC'!$A$3:$A$9</c:f>
              <c:strCache>
                <c:ptCount val="7"/>
                <c:pt idx="0">
                  <c:v>Serial CPU</c:v>
                </c:pt>
                <c:pt idx="1">
                  <c:v>TBB</c:v>
                </c:pt>
                <c:pt idx="2">
                  <c:v>Intrinsics+TBB</c:v>
                </c:pt>
                <c:pt idx="3">
                  <c:v>OpenCL-C</c:v>
                </c:pt>
                <c:pt idx="4">
                  <c:v>OpenCL-C++</c:v>
                </c:pt>
                <c:pt idx="5">
                  <c:v>C++ AMP</c:v>
                </c:pt>
                <c:pt idx="6">
                  <c:v>HSA Bolt</c:v>
                </c:pt>
              </c:strCache>
            </c:strRef>
          </c:cat>
          <c:val>
            <c:numRef>
              <c:f>'Hessian-LOC'!$E$3:$E$9</c:f>
              <c:numCache>
                <c:formatCode>General</c:formatCode>
                <c:ptCount val="7"/>
                <c:pt idx="0">
                  <c:v>9</c:v>
                </c:pt>
                <c:pt idx="1">
                  <c:v>61</c:v>
                </c:pt>
                <c:pt idx="2">
                  <c:v>61</c:v>
                </c:pt>
                <c:pt idx="3">
                  <c:v>51</c:v>
                </c:pt>
                <c:pt idx="4">
                  <c:v>41</c:v>
                </c:pt>
                <c:pt idx="5">
                  <c:v>33</c:v>
                </c:pt>
                <c:pt idx="6">
                  <c:v>5</c:v>
                </c:pt>
              </c:numCache>
            </c:numRef>
          </c:val>
        </c:ser>
        <c:ser>
          <c:idx val="4"/>
          <c:order val="4"/>
          <c:tx>
            <c:strRef>
              <c:f>'Hessian-LOC'!$G$2</c:f>
              <c:strCache>
                <c:ptCount val="1"/>
                <c:pt idx="0">
                  <c:v>copy</c:v>
                </c:pt>
              </c:strCache>
            </c:strRef>
          </c:tx>
          <c:spPr>
            <a:solidFill>
              <a:srgbClr val="92D050"/>
            </a:solidFill>
          </c:spPr>
          <c:invertIfNegative val="0"/>
          <c:cat>
            <c:strRef>
              <c:f>'Hessian-LOC'!$A$3:$A$9</c:f>
              <c:strCache>
                <c:ptCount val="7"/>
                <c:pt idx="0">
                  <c:v>Serial CPU</c:v>
                </c:pt>
                <c:pt idx="1">
                  <c:v>TBB</c:v>
                </c:pt>
                <c:pt idx="2">
                  <c:v>Intrinsics+TBB</c:v>
                </c:pt>
                <c:pt idx="3">
                  <c:v>OpenCL-C</c:v>
                </c:pt>
                <c:pt idx="4">
                  <c:v>OpenCL-C++</c:v>
                </c:pt>
                <c:pt idx="5">
                  <c:v>C++ AMP</c:v>
                </c:pt>
                <c:pt idx="6">
                  <c:v>HSA Bolt</c:v>
                </c:pt>
              </c:strCache>
            </c:strRef>
          </c:cat>
          <c:val>
            <c:numRef>
              <c:f>'Hessian-LOC'!$G$3:$G$9</c:f>
              <c:numCache>
                <c:formatCode>General</c:formatCode>
                <c:ptCount val="7"/>
                <c:pt idx="3">
                  <c:v>8</c:v>
                </c:pt>
                <c:pt idx="4">
                  <c:v>5</c:v>
                </c:pt>
                <c:pt idx="5">
                  <c:v>2</c:v>
                </c:pt>
              </c:numCache>
            </c:numRef>
          </c:val>
        </c:ser>
        <c:ser>
          <c:idx val="5"/>
          <c:order val="5"/>
          <c:tx>
            <c:strRef>
              <c:f>'Hessian-LOC'!$H$2</c:f>
              <c:strCache>
                <c:ptCount val="1"/>
                <c:pt idx="0">
                  <c:v>compile</c:v>
                </c:pt>
              </c:strCache>
            </c:strRef>
          </c:tx>
          <c:spPr>
            <a:solidFill>
              <a:srgbClr val="7030A0"/>
            </a:solidFill>
          </c:spPr>
          <c:invertIfNegative val="0"/>
          <c:cat>
            <c:strRef>
              <c:f>'Hessian-LOC'!$A$3:$A$9</c:f>
              <c:strCache>
                <c:ptCount val="7"/>
                <c:pt idx="0">
                  <c:v>Serial CPU</c:v>
                </c:pt>
                <c:pt idx="1">
                  <c:v>TBB</c:v>
                </c:pt>
                <c:pt idx="2">
                  <c:v>Intrinsics+TBB</c:v>
                </c:pt>
                <c:pt idx="3">
                  <c:v>OpenCL-C</c:v>
                </c:pt>
                <c:pt idx="4">
                  <c:v>OpenCL-C++</c:v>
                </c:pt>
                <c:pt idx="5">
                  <c:v>C++ AMP</c:v>
                </c:pt>
                <c:pt idx="6">
                  <c:v>HSA Bolt</c:v>
                </c:pt>
              </c:strCache>
            </c:strRef>
          </c:cat>
          <c:val>
            <c:numRef>
              <c:f>'Hessian-LOC'!$H$3:$H$9</c:f>
              <c:numCache>
                <c:formatCode>General</c:formatCode>
                <c:ptCount val="7"/>
                <c:pt idx="3">
                  <c:v>53</c:v>
                </c:pt>
                <c:pt idx="4">
                  <c:v>29</c:v>
                </c:pt>
              </c:numCache>
            </c:numRef>
          </c:val>
        </c:ser>
        <c:ser>
          <c:idx val="6"/>
          <c:order val="6"/>
          <c:tx>
            <c:strRef>
              <c:f>'Hessian-LOC'!$I$2</c:f>
              <c:strCache>
                <c:ptCount val="1"/>
                <c:pt idx="0">
                  <c:v>init</c:v>
                </c:pt>
              </c:strCache>
            </c:strRef>
          </c:tx>
          <c:spPr>
            <a:solidFill>
              <a:srgbClr val="92D050"/>
            </a:solidFill>
          </c:spPr>
          <c:invertIfNegative val="0"/>
          <c:dPt>
            <c:idx val="2"/>
            <c:invertIfNegative val="0"/>
            <c:bubble3D val="0"/>
            <c:spPr>
              <a:solidFill>
                <a:srgbClr val="FF0000"/>
              </a:solidFill>
            </c:spPr>
          </c:dPt>
          <c:dPt>
            <c:idx val="3"/>
            <c:invertIfNegative val="0"/>
            <c:bubble3D val="0"/>
            <c:spPr>
              <a:solidFill>
                <a:srgbClr val="FF0000"/>
              </a:solidFill>
            </c:spPr>
          </c:dPt>
          <c:cat>
            <c:strRef>
              <c:f>'Hessian-LOC'!$A$3:$A$9</c:f>
              <c:strCache>
                <c:ptCount val="7"/>
                <c:pt idx="0">
                  <c:v>Serial CPU</c:v>
                </c:pt>
                <c:pt idx="1">
                  <c:v>TBB</c:v>
                </c:pt>
                <c:pt idx="2">
                  <c:v>Intrinsics+TBB</c:v>
                </c:pt>
                <c:pt idx="3">
                  <c:v>OpenCL-C</c:v>
                </c:pt>
                <c:pt idx="4">
                  <c:v>OpenCL-C++</c:v>
                </c:pt>
                <c:pt idx="5">
                  <c:v>C++ AMP</c:v>
                </c:pt>
                <c:pt idx="6">
                  <c:v>HSA Bolt</c:v>
                </c:pt>
              </c:strCache>
            </c:strRef>
          </c:cat>
          <c:val>
            <c:numRef>
              <c:f>'Hessian-LOC'!$I$3:$I$9</c:f>
              <c:numCache>
                <c:formatCode>General</c:formatCode>
                <c:ptCount val="7"/>
                <c:pt idx="1">
                  <c:v>1</c:v>
                </c:pt>
                <c:pt idx="2">
                  <c:v>1</c:v>
                </c:pt>
                <c:pt idx="3">
                  <c:v>94</c:v>
                </c:pt>
              </c:numCache>
            </c:numRef>
          </c:val>
        </c:ser>
        <c:dLbls>
          <c:showLegendKey val="0"/>
          <c:showVal val="0"/>
          <c:showCatName val="0"/>
          <c:showSerName val="0"/>
          <c:showPercent val="0"/>
          <c:showBubbleSize val="0"/>
        </c:dLbls>
        <c:gapWidth val="150"/>
        <c:overlap val="100"/>
        <c:axId val="192059248"/>
        <c:axId val="192059640"/>
      </c:barChart>
      <c:catAx>
        <c:axId val="192059248"/>
        <c:scaling>
          <c:orientation val="minMax"/>
        </c:scaling>
        <c:delete val="1"/>
        <c:axPos val="b"/>
        <c:numFmt formatCode="General" sourceLinked="0"/>
        <c:majorTickMark val="none"/>
        <c:minorTickMark val="none"/>
        <c:tickLblPos val="none"/>
        <c:crossAx val="192059640"/>
        <c:crosses val="autoZero"/>
        <c:auto val="1"/>
        <c:lblAlgn val="ctr"/>
        <c:lblOffset val="100"/>
        <c:noMultiLvlLbl val="0"/>
      </c:catAx>
      <c:valAx>
        <c:axId val="192059640"/>
        <c:scaling>
          <c:orientation val="minMax"/>
        </c:scaling>
        <c:delete val="0"/>
        <c:axPos val="l"/>
        <c:majorGridlines>
          <c:spPr>
            <a:ln>
              <a:noFill/>
            </a:ln>
          </c:spPr>
        </c:majorGridlines>
        <c:title>
          <c:tx>
            <c:rich>
              <a:bodyPr rot="-5400000" vert="horz"/>
              <a:lstStyle/>
              <a:p>
                <a:pPr>
                  <a:defRPr sz="1050">
                    <a:latin typeface="+mn-lt"/>
                  </a:defRPr>
                </a:pPr>
                <a:r>
                  <a:rPr lang="en-US" sz="1050" dirty="0">
                    <a:solidFill>
                      <a:schemeClr val="bg1"/>
                    </a:solidFill>
                    <a:latin typeface="Arial" pitchFamily="34" charset="0"/>
                    <a:cs typeface="Arial" pitchFamily="34" charset="0"/>
                  </a:rPr>
                  <a:t>LOC</a:t>
                </a:r>
              </a:p>
            </c:rich>
          </c:tx>
          <c:overlay val="0"/>
          <c:spPr>
            <a:solidFill>
              <a:schemeClr val="tx1"/>
            </a:solidFill>
            <a:ln>
              <a:noFill/>
            </a:ln>
          </c:spPr>
        </c:title>
        <c:numFmt formatCode="General" sourceLinked="1"/>
        <c:majorTickMark val="none"/>
        <c:minorTickMark val="none"/>
        <c:tickLblPos val="nextTo"/>
        <c:txPr>
          <a:bodyPr/>
          <a:lstStyle/>
          <a:p>
            <a:pPr>
              <a:defRPr>
                <a:solidFill>
                  <a:schemeClr val="bg1"/>
                </a:solidFill>
                <a:latin typeface="+mn-lt"/>
              </a:defRPr>
            </a:pPr>
            <a:endParaRPr lang="zh-CN"/>
          </a:p>
        </c:txPr>
        <c:crossAx val="192059248"/>
        <c:crosses val="autoZero"/>
        <c:crossBetween val="between"/>
      </c:valAx>
      <c:spPr>
        <a:noFill/>
      </c:spPr>
    </c:plotArea>
    <c:plotVisOnly val="1"/>
    <c:dispBlanksAs val="gap"/>
    <c:showDLblsOverMax val="0"/>
  </c:chart>
  <c:spPr>
    <a:noFill/>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04979F-C839-46E6-8796-E9A31B9E83E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6283983D-864A-4479-B149-4DFB4E088055}">
      <dgm:prSet/>
      <dgm:spPr/>
      <dgm:t>
        <a:bodyPr/>
        <a:lstStyle/>
        <a:p>
          <a:pPr rtl="0"/>
          <a:r>
            <a:rPr lang="en-US" dirty="0" smtClean="0"/>
            <a:t>CUDA gave developers access to unprecedented performance</a:t>
          </a:r>
          <a:endParaRPr lang="en-US" dirty="0"/>
        </a:p>
      </dgm:t>
    </dgm:pt>
    <dgm:pt modelId="{584040CE-5C15-4DE3-8455-1100C26C81F0}" type="parTrans" cxnId="{9C08A4FA-0274-4B1B-8EA5-E677B8B80B9E}">
      <dgm:prSet/>
      <dgm:spPr/>
      <dgm:t>
        <a:bodyPr/>
        <a:lstStyle/>
        <a:p>
          <a:endParaRPr lang="en-US"/>
        </a:p>
      </dgm:t>
    </dgm:pt>
    <dgm:pt modelId="{CC07FE33-D339-41B4-878F-AC4C8BC76B41}" type="sibTrans" cxnId="{9C08A4FA-0274-4B1B-8EA5-E677B8B80B9E}">
      <dgm:prSet/>
      <dgm:spPr/>
      <dgm:t>
        <a:bodyPr/>
        <a:lstStyle/>
        <a:p>
          <a:endParaRPr lang="en-US"/>
        </a:p>
      </dgm:t>
    </dgm:pt>
    <dgm:pt modelId="{F9F22CA3-9BE5-45C6-B7CA-4EA95EB03EE2}">
      <dgm:prSet/>
      <dgm:spPr/>
      <dgm:t>
        <a:bodyPr/>
        <a:lstStyle/>
        <a:p>
          <a:pPr rtl="0"/>
          <a:r>
            <a:rPr lang="en-US" dirty="0" smtClean="0"/>
            <a:t>Not easy to use …but enough performance-hungry developers willing to endure pain</a:t>
          </a:r>
          <a:endParaRPr lang="en-US" dirty="0"/>
        </a:p>
      </dgm:t>
    </dgm:pt>
    <dgm:pt modelId="{E83377CF-98E1-4FBA-B63D-31B4185C3F13}" type="parTrans" cxnId="{9D392EEE-8C8B-48B6-9B7B-5CA921A37FFF}">
      <dgm:prSet/>
      <dgm:spPr/>
      <dgm:t>
        <a:bodyPr/>
        <a:lstStyle/>
        <a:p>
          <a:endParaRPr lang="en-US"/>
        </a:p>
      </dgm:t>
    </dgm:pt>
    <dgm:pt modelId="{D96461C5-57C8-46F6-B8E3-AC3F0B4D08EF}" type="sibTrans" cxnId="{9D392EEE-8C8B-48B6-9B7B-5CA921A37FFF}">
      <dgm:prSet/>
      <dgm:spPr/>
      <dgm:t>
        <a:bodyPr/>
        <a:lstStyle/>
        <a:p>
          <a:endParaRPr lang="en-US"/>
        </a:p>
      </dgm:t>
    </dgm:pt>
    <dgm:pt modelId="{AE1F596E-B3A5-4534-9C55-83065DA3542F}">
      <dgm:prSet/>
      <dgm:spPr/>
      <dgm:t>
        <a:bodyPr/>
        <a:lstStyle/>
        <a:p>
          <a:pPr rtl="0"/>
          <a:r>
            <a:rPr lang="en-US" dirty="0" smtClean="0"/>
            <a:t>Low Consumer space adoption … esp. due to lack of cross-platform</a:t>
          </a:r>
          <a:endParaRPr lang="en-US" dirty="0"/>
        </a:p>
      </dgm:t>
    </dgm:pt>
    <dgm:pt modelId="{89A1ACB7-2D7C-4C7B-93D0-DF50A99C0F1D}" type="parTrans" cxnId="{C0764D02-E557-4577-A7D5-6705F1ACD5EB}">
      <dgm:prSet/>
      <dgm:spPr/>
      <dgm:t>
        <a:bodyPr/>
        <a:lstStyle/>
        <a:p>
          <a:endParaRPr lang="en-US"/>
        </a:p>
      </dgm:t>
    </dgm:pt>
    <dgm:pt modelId="{A5E617D7-4537-47BC-BA41-E13A145692F4}" type="sibTrans" cxnId="{C0764D02-E557-4577-A7D5-6705F1ACD5EB}">
      <dgm:prSet/>
      <dgm:spPr/>
      <dgm:t>
        <a:bodyPr/>
        <a:lstStyle/>
        <a:p>
          <a:endParaRPr lang="en-US"/>
        </a:p>
      </dgm:t>
    </dgm:pt>
    <dgm:pt modelId="{F8C68077-8FB2-47F1-B640-7F51BA43C9B2}" type="pres">
      <dgm:prSet presAssocID="{F404979F-C839-46E6-8796-E9A31B9E83E3}" presName="linear" presStyleCnt="0">
        <dgm:presLayoutVars>
          <dgm:animLvl val="lvl"/>
          <dgm:resizeHandles val="exact"/>
        </dgm:presLayoutVars>
      </dgm:prSet>
      <dgm:spPr/>
      <dgm:t>
        <a:bodyPr/>
        <a:lstStyle/>
        <a:p>
          <a:endParaRPr lang="en-US"/>
        </a:p>
      </dgm:t>
    </dgm:pt>
    <dgm:pt modelId="{4E025AF3-0BF3-4538-B6CC-273886897629}" type="pres">
      <dgm:prSet presAssocID="{6283983D-864A-4479-B149-4DFB4E088055}" presName="parentText" presStyleLbl="node1" presStyleIdx="0" presStyleCnt="3">
        <dgm:presLayoutVars>
          <dgm:chMax val="0"/>
          <dgm:bulletEnabled val="1"/>
        </dgm:presLayoutVars>
      </dgm:prSet>
      <dgm:spPr/>
      <dgm:t>
        <a:bodyPr/>
        <a:lstStyle/>
        <a:p>
          <a:endParaRPr lang="en-US"/>
        </a:p>
      </dgm:t>
    </dgm:pt>
    <dgm:pt modelId="{BB21C93D-B977-4439-953F-23BFDD413A88}" type="pres">
      <dgm:prSet presAssocID="{CC07FE33-D339-41B4-878F-AC4C8BC76B41}" presName="spacer" presStyleCnt="0"/>
      <dgm:spPr/>
    </dgm:pt>
    <dgm:pt modelId="{950F63E8-5ED5-4057-A80A-4B810BAADFD0}" type="pres">
      <dgm:prSet presAssocID="{F9F22CA3-9BE5-45C6-B7CA-4EA95EB03EE2}" presName="parentText" presStyleLbl="node1" presStyleIdx="1" presStyleCnt="3">
        <dgm:presLayoutVars>
          <dgm:chMax val="0"/>
          <dgm:bulletEnabled val="1"/>
        </dgm:presLayoutVars>
      </dgm:prSet>
      <dgm:spPr/>
      <dgm:t>
        <a:bodyPr/>
        <a:lstStyle/>
        <a:p>
          <a:endParaRPr lang="en-US"/>
        </a:p>
      </dgm:t>
    </dgm:pt>
    <dgm:pt modelId="{2FC42E55-7676-4AB7-A442-E9684A3F985D}" type="pres">
      <dgm:prSet presAssocID="{D96461C5-57C8-46F6-B8E3-AC3F0B4D08EF}" presName="spacer" presStyleCnt="0"/>
      <dgm:spPr/>
    </dgm:pt>
    <dgm:pt modelId="{988AA596-4E87-4996-AEC9-EBA0683BDF13}" type="pres">
      <dgm:prSet presAssocID="{AE1F596E-B3A5-4534-9C55-83065DA3542F}" presName="parentText" presStyleLbl="node1" presStyleIdx="2" presStyleCnt="3" custLinFactNeighborX="-653" custLinFactNeighborY="54368">
        <dgm:presLayoutVars>
          <dgm:chMax val="0"/>
          <dgm:bulletEnabled val="1"/>
        </dgm:presLayoutVars>
      </dgm:prSet>
      <dgm:spPr/>
      <dgm:t>
        <a:bodyPr/>
        <a:lstStyle/>
        <a:p>
          <a:endParaRPr lang="en-US"/>
        </a:p>
      </dgm:t>
    </dgm:pt>
  </dgm:ptLst>
  <dgm:cxnLst>
    <dgm:cxn modelId="{9D392EEE-8C8B-48B6-9B7B-5CA921A37FFF}" srcId="{F404979F-C839-46E6-8796-E9A31B9E83E3}" destId="{F9F22CA3-9BE5-45C6-B7CA-4EA95EB03EE2}" srcOrd="1" destOrd="0" parTransId="{E83377CF-98E1-4FBA-B63D-31B4185C3F13}" sibTransId="{D96461C5-57C8-46F6-B8E3-AC3F0B4D08EF}"/>
    <dgm:cxn modelId="{9C08A4FA-0274-4B1B-8EA5-E677B8B80B9E}" srcId="{F404979F-C839-46E6-8796-E9A31B9E83E3}" destId="{6283983D-864A-4479-B149-4DFB4E088055}" srcOrd="0" destOrd="0" parTransId="{584040CE-5C15-4DE3-8455-1100C26C81F0}" sibTransId="{CC07FE33-D339-41B4-878F-AC4C8BC76B41}"/>
    <dgm:cxn modelId="{0663EA0A-69BD-468D-B0A6-C84EE1D54E14}" type="presOf" srcId="{F404979F-C839-46E6-8796-E9A31B9E83E3}" destId="{F8C68077-8FB2-47F1-B640-7F51BA43C9B2}" srcOrd="0" destOrd="0" presId="urn:microsoft.com/office/officeart/2005/8/layout/vList2"/>
    <dgm:cxn modelId="{C0764D02-E557-4577-A7D5-6705F1ACD5EB}" srcId="{F404979F-C839-46E6-8796-E9A31B9E83E3}" destId="{AE1F596E-B3A5-4534-9C55-83065DA3542F}" srcOrd="2" destOrd="0" parTransId="{89A1ACB7-2D7C-4C7B-93D0-DF50A99C0F1D}" sibTransId="{A5E617D7-4537-47BC-BA41-E13A145692F4}"/>
    <dgm:cxn modelId="{C35626CD-ED81-4A49-890B-BA3DCD8333CE}" type="presOf" srcId="{AE1F596E-B3A5-4534-9C55-83065DA3542F}" destId="{988AA596-4E87-4996-AEC9-EBA0683BDF13}" srcOrd="0" destOrd="0" presId="urn:microsoft.com/office/officeart/2005/8/layout/vList2"/>
    <dgm:cxn modelId="{5AA361C9-57BC-44D4-97B5-BD64CC9E2628}" type="presOf" srcId="{6283983D-864A-4479-B149-4DFB4E088055}" destId="{4E025AF3-0BF3-4538-B6CC-273886897629}" srcOrd="0" destOrd="0" presId="urn:microsoft.com/office/officeart/2005/8/layout/vList2"/>
    <dgm:cxn modelId="{8F05A22C-EFF5-4A6B-BC59-6FCEC9754B50}" type="presOf" srcId="{F9F22CA3-9BE5-45C6-B7CA-4EA95EB03EE2}" destId="{950F63E8-5ED5-4057-A80A-4B810BAADFD0}" srcOrd="0" destOrd="0" presId="urn:microsoft.com/office/officeart/2005/8/layout/vList2"/>
    <dgm:cxn modelId="{5DB19D2E-79EC-4EDB-AFED-B43FFAAE357D}" type="presParOf" srcId="{F8C68077-8FB2-47F1-B640-7F51BA43C9B2}" destId="{4E025AF3-0BF3-4538-B6CC-273886897629}" srcOrd="0" destOrd="0" presId="urn:microsoft.com/office/officeart/2005/8/layout/vList2"/>
    <dgm:cxn modelId="{F4539858-B68D-40ED-BA7A-D403F5BD5598}" type="presParOf" srcId="{F8C68077-8FB2-47F1-B640-7F51BA43C9B2}" destId="{BB21C93D-B977-4439-953F-23BFDD413A88}" srcOrd="1" destOrd="0" presId="urn:microsoft.com/office/officeart/2005/8/layout/vList2"/>
    <dgm:cxn modelId="{B6247CB4-23A7-4880-BE72-6BF69B55C81A}" type="presParOf" srcId="{F8C68077-8FB2-47F1-B640-7F51BA43C9B2}" destId="{950F63E8-5ED5-4057-A80A-4B810BAADFD0}" srcOrd="2" destOrd="0" presId="urn:microsoft.com/office/officeart/2005/8/layout/vList2"/>
    <dgm:cxn modelId="{9D305D00-4459-4FBD-8D59-5CDF94E5DB76}" type="presParOf" srcId="{F8C68077-8FB2-47F1-B640-7F51BA43C9B2}" destId="{2FC42E55-7676-4AB7-A442-E9684A3F985D}" srcOrd="3" destOrd="0" presId="urn:microsoft.com/office/officeart/2005/8/layout/vList2"/>
    <dgm:cxn modelId="{C8A55DE2-4379-4495-893F-845745F1BC02}" type="presParOf" srcId="{F8C68077-8FB2-47F1-B640-7F51BA43C9B2}" destId="{988AA596-4E87-4996-AEC9-EBA0683BDF1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04979F-C839-46E6-8796-E9A31B9E83E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CA9E0DCF-9505-481B-81A0-0AC13E5932A7}">
      <dgm:prSet/>
      <dgm:spPr/>
      <dgm:t>
        <a:bodyPr/>
        <a:lstStyle/>
        <a:p>
          <a:r>
            <a:rPr lang="en-US" dirty="0" smtClean="0"/>
            <a:t>Truly cross platform – </a:t>
          </a:r>
          <a:r>
            <a:rPr lang="en-US" b="1" dirty="0" smtClean="0"/>
            <a:t>W</a:t>
          </a:r>
          <a:r>
            <a:rPr lang="en-US" dirty="0" smtClean="0"/>
            <a:t>rite </a:t>
          </a:r>
          <a:r>
            <a:rPr lang="en-US" b="1" dirty="0" smtClean="0"/>
            <a:t>O</a:t>
          </a:r>
          <a:r>
            <a:rPr lang="en-US" dirty="0" smtClean="0"/>
            <a:t>nce </a:t>
          </a:r>
          <a:r>
            <a:rPr lang="en-US" b="1" dirty="0" smtClean="0"/>
            <a:t>R</a:t>
          </a:r>
          <a:r>
            <a:rPr lang="en-US" dirty="0" smtClean="0"/>
            <a:t>un </a:t>
          </a:r>
          <a:r>
            <a:rPr lang="en-US" b="1" dirty="0" smtClean="0"/>
            <a:t>A</a:t>
          </a:r>
          <a:r>
            <a:rPr lang="en-US" dirty="0" smtClean="0"/>
            <a:t>nywhere</a:t>
          </a:r>
        </a:p>
      </dgm:t>
    </dgm:pt>
    <dgm:pt modelId="{A072D0B6-19A7-4510-9DED-10C42B449054}" type="parTrans" cxnId="{77C789B1-A480-4B61-8566-E83299C16521}">
      <dgm:prSet/>
      <dgm:spPr/>
      <dgm:t>
        <a:bodyPr/>
        <a:lstStyle/>
        <a:p>
          <a:endParaRPr lang="en-US"/>
        </a:p>
      </dgm:t>
    </dgm:pt>
    <dgm:pt modelId="{2080B04B-A067-448C-954A-6202D4B83FCC}" type="sibTrans" cxnId="{77C789B1-A480-4B61-8566-E83299C16521}">
      <dgm:prSet/>
      <dgm:spPr/>
      <dgm:t>
        <a:bodyPr/>
        <a:lstStyle/>
        <a:p>
          <a:endParaRPr lang="en-US"/>
        </a:p>
      </dgm:t>
    </dgm:pt>
    <dgm:pt modelId="{A2FA2A4D-17BC-444C-B7A3-D4E73E6B3FFE}">
      <dgm:prSet/>
      <dgm:spPr/>
      <dgm:t>
        <a:bodyPr/>
        <a:lstStyle/>
        <a:p>
          <a:pPr rtl="0"/>
          <a:r>
            <a:rPr lang="en-US" dirty="0" smtClean="0"/>
            <a:t>Easy to program</a:t>
          </a:r>
          <a:endParaRPr lang="en-US" dirty="0"/>
        </a:p>
      </dgm:t>
    </dgm:pt>
    <dgm:pt modelId="{8E86C854-8F1F-45B9-9FCD-1F33CFAAFA0B}" type="parTrans" cxnId="{3CF2F6FF-8D39-46E8-8B42-505B89825B4D}">
      <dgm:prSet/>
      <dgm:spPr/>
      <dgm:t>
        <a:bodyPr/>
        <a:lstStyle/>
        <a:p>
          <a:endParaRPr lang="en-US"/>
        </a:p>
      </dgm:t>
    </dgm:pt>
    <dgm:pt modelId="{2025EA3A-C0EE-4A94-BEAA-B1C5543CCBEE}" type="sibTrans" cxnId="{3CF2F6FF-8D39-46E8-8B42-505B89825B4D}">
      <dgm:prSet/>
      <dgm:spPr/>
      <dgm:t>
        <a:bodyPr/>
        <a:lstStyle/>
        <a:p>
          <a:endParaRPr lang="en-US"/>
        </a:p>
      </dgm:t>
    </dgm:pt>
    <dgm:pt modelId="{7CD66353-DE77-486F-A4A8-2F9907971775}">
      <dgm:prSet/>
      <dgm:spPr/>
      <dgm:t>
        <a:bodyPr/>
        <a:lstStyle/>
        <a:p>
          <a:r>
            <a:rPr lang="en-US" dirty="0" smtClean="0"/>
            <a:t>Lack of performance efficiency offset by platform capability</a:t>
          </a:r>
        </a:p>
      </dgm:t>
    </dgm:pt>
    <dgm:pt modelId="{F05DA167-ABC0-45FB-A005-44DC3A9AE99A}" type="parTrans" cxnId="{2804EB3B-D418-4FB2-B4CE-512A50F44D0F}">
      <dgm:prSet/>
      <dgm:spPr/>
      <dgm:t>
        <a:bodyPr/>
        <a:lstStyle/>
        <a:p>
          <a:endParaRPr lang="en-US"/>
        </a:p>
      </dgm:t>
    </dgm:pt>
    <dgm:pt modelId="{9C207D84-A4E1-4EC8-B55A-3D3563A12C2E}" type="sibTrans" cxnId="{2804EB3B-D418-4FB2-B4CE-512A50F44D0F}">
      <dgm:prSet/>
      <dgm:spPr/>
      <dgm:t>
        <a:bodyPr/>
        <a:lstStyle/>
        <a:p>
          <a:endParaRPr lang="en-US"/>
        </a:p>
      </dgm:t>
    </dgm:pt>
    <dgm:pt modelId="{F8C68077-8FB2-47F1-B640-7F51BA43C9B2}" type="pres">
      <dgm:prSet presAssocID="{F404979F-C839-46E6-8796-E9A31B9E83E3}" presName="linear" presStyleCnt="0">
        <dgm:presLayoutVars>
          <dgm:animLvl val="lvl"/>
          <dgm:resizeHandles val="exact"/>
        </dgm:presLayoutVars>
      </dgm:prSet>
      <dgm:spPr/>
      <dgm:t>
        <a:bodyPr/>
        <a:lstStyle/>
        <a:p>
          <a:endParaRPr lang="en-US"/>
        </a:p>
      </dgm:t>
    </dgm:pt>
    <dgm:pt modelId="{879518A4-5DC0-40C4-97AA-6079BB829587}" type="pres">
      <dgm:prSet presAssocID="{A2FA2A4D-17BC-444C-B7A3-D4E73E6B3FFE}" presName="parentText" presStyleLbl="node1" presStyleIdx="0" presStyleCnt="3">
        <dgm:presLayoutVars>
          <dgm:chMax val="0"/>
          <dgm:bulletEnabled val="1"/>
        </dgm:presLayoutVars>
      </dgm:prSet>
      <dgm:spPr/>
      <dgm:t>
        <a:bodyPr/>
        <a:lstStyle/>
        <a:p>
          <a:endParaRPr lang="en-US"/>
        </a:p>
      </dgm:t>
    </dgm:pt>
    <dgm:pt modelId="{3C87E9E8-3260-49C1-81FE-1697DCC9B1F6}" type="pres">
      <dgm:prSet presAssocID="{2025EA3A-C0EE-4A94-BEAA-B1C5543CCBEE}" presName="spacer" presStyleCnt="0"/>
      <dgm:spPr/>
    </dgm:pt>
    <dgm:pt modelId="{419DC951-652E-4500-BB44-9715810C0189}" type="pres">
      <dgm:prSet presAssocID="{CA9E0DCF-9505-481B-81A0-0AC13E5932A7}" presName="parentText" presStyleLbl="node1" presStyleIdx="1" presStyleCnt="3">
        <dgm:presLayoutVars>
          <dgm:chMax val="0"/>
          <dgm:bulletEnabled val="1"/>
        </dgm:presLayoutVars>
      </dgm:prSet>
      <dgm:spPr/>
      <dgm:t>
        <a:bodyPr/>
        <a:lstStyle/>
        <a:p>
          <a:endParaRPr lang="en-US"/>
        </a:p>
      </dgm:t>
    </dgm:pt>
    <dgm:pt modelId="{AF8EA604-8577-4A4B-ACA0-E301A13130E9}" type="pres">
      <dgm:prSet presAssocID="{2080B04B-A067-448C-954A-6202D4B83FCC}" presName="spacer" presStyleCnt="0"/>
      <dgm:spPr/>
    </dgm:pt>
    <dgm:pt modelId="{4FEB5940-D03A-48B8-AADA-037AEAC6D468}" type="pres">
      <dgm:prSet presAssocID="{7CD66353-DE77-486F-A4A8-2F9907971775}" presName="parentText" presStyleLbl="node1" presStyleIdx="2" presStyleCnt="3">
        <dgm:presLayoutVars>
          <dgm:chMax val="0"/>
          <dgm:bulletEnabled val="1"/>
        </dgm:presLayoutVars>
      </dgm:prSet>
      <dgm:spPr/>
      <dgm:t>
        <a:bodyPr/>
        <a:lstStyle/>
        <a:p>
          <a:endParaRPr lang="en-US"/>
        </a:p>
      </dgm:t>
    </dgm:pt>
  </dgm:ptLst>
  <dgm:cxnLst>
    <dgm:cxn modelId="{77C789B1-A480-4B61-8566-E83299C16521}" srcId="{F404979F-C839-46E6-8796-E9A31B9E83E3}" destId="{CA9E0DCF-9505-481B-81A0-0AC13E5932A7}" srcOrd="1" destOrd="0" parTransId="{A072D0B6-19A7-4510-9DED-10C42B449054}" sibTransId="{2080B04B-A067-448C-954A-6202D4B83FCC}"/>
    <dgm:cxn modelId="{0571FFD4-9B34-45D2-AAE7-232F73407B00}" type="presOf" srcId="{A2FA2A4D-17BC-444C-B7A3-D4E73E6B3FFE}" destId="{879518A4-5DC0-40C4-97AA-6079BB829587}" srcOrd="0" destOrd="0" presId="urn:microsoft.com/office/officeart/2005/8/layout/vList2"/>
    <dgm:cxn modelId="{19DCC62E-A0CC-4126-98AD-A62F40289EB5}" type="presOf" srcId="{CA9E0DCF-9505-481B-81A0-0AC13E5932A7}" destId="{419DC951-652E-4500-BB44-9715810C0189}" srcOrd="0" destOrd="0" presId="urn:microsoft.com/office/officeart/2005/8/layout/vList2"/>
    <dgm:cxn modelId="{3CF2F6FF-8D39-46E8-8B42-505B89825B4D}" srcId="{F404979F-C839-46E6-8796-E9A31B9E83E3}" destId="{A2FA2A4D-17BC-444C-B7A3-D4E73E6B3FFE}" srcOrd="0" destOrd="0" parTransId="{8E86C854-8F1F-45B9-9FCD-1F33CFAAFA0B}" sibTransId="{2025EA3A-C0EE-4A94-BEAA-B1C5543CCBEE}"/>
    <dgm:cxn modelId="{DC34748D-90F3-4FCC-833A-88450B18F47D}" type="presOf" srcId="{7CD66353-DE77-486F-A4A8-2F9907971775}" destId="{4FEB5940-D03A-48B8-AADA-037AEAC6D468}" srcOrd="0" destOrd="0" presId="urn:microsoft.com/office/officeart/2005/8/layout/vList2"/>
    <dgm:cxn modelId="{2804EB3B-D418-4FB2-B4CE-512A50F44D0F}" srcId="{F404979F-C839-46E6-8796-E9A31B9E83E3}" destId="{7CD66353-DE77-486F-A4A8-2F9907971775}" srcOrd="2" destOrd="0" parTransId="{F05DA167-ABC0-45FB-A005-44DC3A9AE99A}" sibTransId="{9C207D84-A4E1-4EC8-B55A-3D3563A12C2E}"/>
    <dgm:cxn modelId="{81B75896-09AD-4D49-922D-F5B3725C9F54}" type="presOf" srcId="{F404979F-C839-46E6-8796-E9A31B9E83E3}" destId="{F8C68077-8FB2-47F1-B640-7F51BA43C9B2}" srcOrd="0" destOrd="0" presId="urn:microsoft.com/office/officeart/2005/8/layout/vList2"/>
    <dgm:cxn modelId="{880B3B93-C055-44EB-8715-8B6D77D1EBC0}" type="presParOf" srcId="{F8C68077-8FB2-47F1-B640-7F51BA43C9B2}" destId="{879518A4-5DC0-40C4-97AA-6079BB829587}" srcOrd="0" destOrd="0" presId="urn:microsoft.com/office/officeart/2005/8/layout/vList2"/>
    <dgm:cxn modelId="{1535526D-0A8F-40B5-BCA9-800B718CC8E9}" type="presParOf" srcId="{F8C68077-8FB2-47F1-B640-7F51BA43C9B2}" destId="{3C87E9E8-3260-49C1-81FE-1697DCC9B1F6}" srcOrd="1" destOrd="0" presId="urn:microsoft.com/office/officeart/2005/8/layout/vList2"/>
    <dgm:cxn modelId="{BA23AABA-A4B9-4B56-939C-F0990C2D2EFA}" type="presParOf" srcId="{F8C68077-8FB2-47F1-B640-7F51BA43C9B2}" destId="{419DC951-652E-4500-BB44-9715810C0189}" srcOrd="2" destOrd="0" presId="urn:microsoft.com/office/officeart/2005/8/layout/vList2"/>
    <dgm:cxn modelId="{E3497623-37A9-440E-8BC1-20829D3713AF}" type="presParOf" srcId="{F8C68077-8FB2-47F1-B640-7F51BA43C9B2}" destId="{AF8EA604-8577-4A4B-ACA0-E301A13130E9}" srcOrd="3" destOrd="0" presId="urn:microsoft.com/office/officeart/2005/8/layout/vList2"/>
    <dgm:cxn modelId="{57BA8446-5EEA-4B03-A599-BCB7D1DCEB92}" type="presParOf" srcId="{F8C68077-8FB2-47F1-B640-7F51BA43C9B2}" destId="{4FEB5940-D03A-48B8-AADA-037AEAC6D46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04979F-C839-46E6-8796-E9A31B9E83E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6283983D-864A-4479-B149-4DFB4E088055}">
      <dgm:prSet/>
      <dgm:spPr/>
      <dgm:t>
        <a:bodyPr/>
        <a:lstStyle/>
        <a:p>
          <a:pPr rtl="0"/>
          <a:r>
            <a:rPr lang="en-US" dirty="0" smtClean="0"/>
            <a:t>Abundant performance + same complexity as CUDA programming</a:t>
          </a:r>
          <a:endParaRPr lang="en-US" dirty="0"/>
        </a:p>
      </dgm:t>
    </dgm:pt>
    <dgm:pt modelId="{584040CE-5C15-4DE3-8455-1100C26C81F0}" type="parTrans" cxnId="{9C08A4FA-0274-4B1B-8EA5-E677B8B80B9E}">
      <dgm:prSet/>
      <dgm:spPr/>
      <dgm:t>
        <a:bodyPr/>
        <a:lstStyle/>
        <a:p>
          <a:endParaRPr lang="en-US"/>
        </a:p>
      </dgm:t>
    </dgm:pt>
    <dgm:pt modelId="{CC07FE33-D339-41B4-878F-AC4C8BC76B41}" type="sibTrans" cxnId="{9C08A4FA-0274-4B1B-8EA5-E677B8B80B9E}">
      <dgm:prSet/>
      <dgm:spPr/>
      <dgm:t>
        <a:bodyPr/>
        <a:lstStyle/>
        <a:p>
          <a:endParaRPr lang="en-US"/>
        </a:p>
      </dgm:t>
    </dgm:pt>
    <dgm:pt modelId="{374CDCF7-1B8C-4EC8-BA92-0CACBEF25B7A}">
      <dgm:prSet/>
      <dgm:spPr/>
      <dgm:t>
        <a:bodyPr/>
        <a:lstStyle/>
        <a:p>
          <a:r>
            <a:rPr lang="en-US" dirty="0" smtClean="0"/>
            <a:t>Cross platform resonates with developers </a:t>
          </a:r>
          <a:r>
            <a:rPr lang="en-US" i="1" dirty="0" smtClean="0"/>
            <a:t>(needs per-platform optimization) </a:t>
          </a:r>
        </a:p>
      </dgm:t>
    </dgm:pt>
    <dgm:pt modelId="{D8054014-B173-4E43-9AF4-944937A14DD6}" type="parTrans" cxnId="{EA2D0964-FA84-486E-A0C8-B1ABF5EE50C3}">
      <dgm:prSet/>
      <dgm:spPr/>
      <dgm:t>
        <a:bodyPr/>
        <a:lstStyle/>
        <a:p>
          <a:endParaRPr lang="en-US"/>
        </a:p>
      </dgm:t>
    </dgm:pt>
    <dgm:pt modelId="{EC2EC957-4A9A-4ABA-8A60-FB87F1DBF551}" type="sibTrans" cxnId="{EA2D0964-FA84-486E-A0C8-B1ABF5EE50C3}">
      <dgm:prSet/>
      <dgm:spPr/>
      <dgm:t>
        <a:bodyPr/>
        <a:lstStyle/>
        <a:p>
          <a:endParaRPr lang="en-US"/>
        </a:p>
      </dgm:t>
    </dgm:pt>
    <dgm:pt modelId="{F8C68077-8FB2-47F1-B640-7F51BA43C9B2}" type="pres">
      <dgm:prSet presAssocID="{F404979F-C839-46E6-8796-E9A31B9E83E3}" presName="linear" presStyleCnt="0">
        <dgm:presLayoutVars>
          <dgm:animLvl val="lvl"/>
          <dgm:resizeHandles val="exact"/>
        </dgm:presLayoutVars>
      </dgm:prSet>
      <dgm:spPr/>
      <dgm:t>
        <a:bodyPr/>
        <a:lstStyle/>
        <a:p>
          <a:endParaRPr lang="en-US"/>
        </a:p>
      </dgm:t>
    </dgm:pt>
    <dgm:pt modelId="{4E025AF3-0BF3-4538-B6CC-273886897629}" type="pres">
      <dgm:prSet presAssocID="{6283983D-864A-4479-B149-4DFB4E088055}" presName="parentText" presStyleLbl="node1" presStyleIdx="0" presStyleCnt="2">
        <dgm:presLayoutVars>
          <dgm:chMax val="0"/>
          <dgm:bulletEnabled val="1"/>
        </dgm:presLayoutVars>
      </dgm:prSet>
      <dgm:spPr/>
      <dgm:t>
        <a:bodyPr/>
        <a:lstStyle/>
        <a:p>
          <a:endParaRPr lang="en-US"/>
        </a:p>
      </dgm:t>
    </dgm:pt>
    <dgm:pt modelId="{BB21C93D-B977-4439-953F-23BFDD413A88}" type="pres">
      <dgm:prSet presAssocID="{CC07FE33-D339-41B4-878F-AC4C8BC76B41}" presName="spacer" presStyleCnt="0"/>
      <dgm:spPr/>
    </dgm:pt>
    <dgm:pt modelId="{B16E3ACA-E07B-4BFD-AE50-3D0E133CBFBD}" type="pres">
      <dgm:prSet presAssocID="{374CDCF7-1B8C-4EC8-BA92-0CACBEF25B7A}" presName="parentText" presStyleLbl="node1" presStyleIdx="1" presStyleCnt="2">
        <dgm:presLayoutVars>
          <dgm:chMax val="0"/>
          <dgm:bulletEnabled val="1"/>
        </dgm:presLayoutVars>
      </dgm:prSet>
      <dgm:spPr/>
      <dgm:t>
        <a:bodyPr/>
        <a:lstStyle/>
        <a:p>
          <a:endParaRPr lang="en-US"/>
        </a:p>
      </dgm:t>
    </dgm:pt>
  </dgm:ptLst>
  <dgm:cxnLst>
    <dgm:cxn modelId="{9C08A4FA-0274-4B1B-8EA5-E677B8B80B9E}" srcId="{F404979F-C839-46E6-8796-E9A31B9E83E3}" destId="{6283983D-864A-4479-B149-4DFB4E088055}" srcOrd="0" destOrd="0" parTransId="{584040CE-5C15-4DE3-8455-1100C26C81F0}" sibTransId="{CC07FE33-D339-41B4-878F-AC4C8BC76B41}"/>
    <dgm:cxn modelId="{5E1AA841-D896-427D-ADEB-0B5A9EEF54B7}" type="presOf" srcId="{F404979F-C839-46E6-8796-E9A31B9E83E3}" destId="{F8C68077-8FB2-47F1-B640-7F51BA43C9B2}" srcOrd="0" destOrd="0" presId="urn:microsoft.com/office/officeart/2005/8/layout/vList2"/>
    <dgm:cxn modelId="{03B859F1-8B68-4A82-A164-7BA8EF746915}" type="presOf" srcId="{374CDCF7-1B8C-4EC8-BA92-0CACBEF25B7A}" destId="{B16E3ACA-E07B-4BFD-AE50-3D0E133CBFBD}" srcOrd="0" destOrd="0" presId="urn:microsoft.com/office/officeart/2005/8/layout/vList2"/>
    <dgm:cxn modelId="{778DDF21-4BF4-4EBB-A483-29924112CDE1}" type="presOf" srcId="{6283983D-864A-4479-B149-4DFB4E088055}" destId="{4E025AF3-0BF3-4538-B6CC-273886897629}" srcOrd="0" destOrd="0" presId="urn:microsoft.com/office/officeart/2005/8/layout/vList2"/>
    <dgm:cxn modelId="{EA2D0964-FA84-486E-A0C8-B1ABF5EE50C3}" srcId="{F404979F-C839-46E6-8796-E9A31B9E83E3}" destId="{374CDCF7-1B8C-4EC8-BA92-0CACBEF25B7A}" srcOrd="1" destOrd="0" parTransId="{D8054014-B173-4E43-9AF4-944937A14DD6}" sibTransId="{EC2EC957-4A9A-4ABA-8A60-FB87F1DBF551}"/>
    <dgm:cxn modelId="{E8C863D1-D323-462A-914E-593CE8BBBF8E}" type="presParOf" srcId="{F8C68077-8FB2-47F1-B640-7F51BA43C9B2}" destId="{4E025AF3-0BF3-4538-B6CC-273886897629}" srcOrd="0" destOrd="0" presId="urn:microsoft.com/office/officeart/2005/8/layout/vList2"/>
    <dgm:cxn modelId="{FBCEE619-BBCB-4000-BCB0-78A7E4E0B073}" type="presParOf" srcId="{F8C68077-8FB2-47F1-B640-7F51BA43C9B2}" destId="{BB21C93D-B977-4439-953F-23BFDD413A88}" srcOrd="1" destOrd="0" presId="urn:microsoft.com/office/officeart/2005/8/layout/vList2"/>
    <dgm:cxn modelId="{9B174148-E4CB-4128-8986-D6A425277541}" type="presParOf" srcId="{F8C68077-8FB2-47F1-B640-7F51BA43C9B2}" destId="{B16E3ACA-E07B-4BFD-AE50-3D0E133CBFB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25AF3-0BF3-4538-B6CC-273886897629}">
      <dsp:nvSpPr>
        <dsp:cNvPr id="0" name=""/>
        <dsp:cNvSpPr/>
      </dsp:nvSpPr>
      <dsp:spPr>
        <a:xfrm>
          <a:off x="0" y="21553"/>
          <a:ext cx="7785100" cy="3744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CUDA gave developers access to unprecedented performance</a:t>
          </a:r>
          <a:endParaRPr lang="en-US" sz="1600" kern="1200" dirty="0"/>
        </a:p>
      </dsp:txBody>
      <dsp:txXfrm>
        <a:off x="18277" y="39830"/>
        <a:ext cx="7748546" cy="337846"/>
      </dsp:txXfrm>
    </dsp:sp>
    <dsp:sp modelId="{950F63E8-5ED5-4057-A80A-4B810BAADFD0}">
      <dsp:nvSpPr>
        <dsp:cNvPr id="0" name=""/>
        <dsp:cNvSpPr/>
      </dsp:nvSpPr>
      <dsp:spPr>
        <a:xfrm>
          <a:off x="0" y="442034"/>
          <a:ext cx="7785100" cy="3744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Not easy to use …but enough performance-hungry developers willing to endure pain</a:t>
          </a:r>
          <a:endParaRPr lang="en-US" sz="1600" kern="1200" dirty="0"/>
        </a:p>
      </dsp:txBody>
      <dsp:txXfrm>
        <a:off x="18277" y="460311"/>
        <a:ext cx="7748546" cy="337846"/>
      </dsp:txXfrm>
    </dsp:sp>
    <dsp:sp modelId="{988AA596-4E87-4996-AEC9-EBA0683BDF13}">
      <dsp:nvSpPr>
        <dsp:cNvPr id="0" name=""/>
        <dsp:cNvSpPr/>
      </dsp:nvSpPr>
      <dsp:spPr>
        <a:xfrm>
          <a:off x="0" y="884068"/>
          <a:ext cx="7785100" cy="3744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Low Consumer space adoption … esp. due to lack of cross-platform</a:t>
          </a:r>
          <a:endParaRPr lang="en-US" sz="1600" kern="1200" dirty="0"/>
        </a:p>
      </dsp:txBody>
      <dsp:txXfrm>
        <a:off x="18277" y="902345"/>
        <a:ext cx="7748546" cy="337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518A4-5DC0-40C4-97AA-6079BB829587}">
      <dsp:nvSpPr>
        <dsp:cNvPr id="0" name=""/>
        <dsp:cNvSpPr/>
      </dsp:nvSpPr>
      <dsp:spPr>
        <a:xfrm>
          <a:off x="0" y="21553"/>
          <a:ext cx="7785100" cy="3744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Easy to program</a:t>
          </a:r>
          <a:endParaRPr lang="en-US" sz="1600" kern="1200" dirty="0"/>
        </a:p>
      </dsp:txBody>
      <dsp:txXfrm>
        <a:off x="18277" y="39830"/>
        <a:ext cx="7748546" cy="337846"/>
      </dsp:txXfrm>
    </dsp:sp>
    <dsp:sp modelId="{419DC951-652E-4500-BB44-9715810C0189}">
      <dsp:nvSpPr>
        <dsp:cNvPr id="0" name=""/>
        <dsp:cNvSpPr/>
      </dsp:nvSpPr>
      <dsp:spPr>
        <a:xfrm>
          <a:off x="0" y="442034"/>
          <a:ext cx="7785100" cy="3744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Truly cross platform – </a:t>
          </a:r>
          <a:r>
            <a:rPr lang="en-US" sz="1600" b="1" kern="1200" dirty="0" smtClean="0"/>
            <a:t>W</a:t>
          </a:r>
          <a:r>
            <a:rPr lang="en-US" sz="1600" kern="1200" dirty="0" smtClean="0"/>
            <a:t>rite </a:t>
          </a:r>
          <a:r>
            <a:rPr lang="en-US" sz="1600" b="1" kern="1200" dirty="0" smtClean="0"/>
            <a:t>O</a:t>
          </a:r>
          <a:r>
            <a:rPr lang="en-US" sz="1600" kern="1200" dirty="0" smtClean="0"/>
            <a:t>nce </a:t>
          </a:r>
          <a:r>
            <a:rPr lang="en-US" sz="1600" b="1" kern="1200" dirty="0" smtClean="0"/>
            <a:t>R</a:t>
          </a:r>
          <a:r>
            <a:rPr lang="en-US" sz="1600" kern="1200" dirty="0" smtClean="0"/>
            <a:t>un </a:t>
          </a:r>
          <a:r>
            <a:rPr lang="en-US" sz="1600" b="1" kern="1200" dirty="0" smtClean="0"/>
            <a:t>A</a:t>
          </a:r>
          <a:r>
            <a:rPr lang="en-US" sz="1600" kern="1200" dirty="0" smtClean="0"/>
            <a:t>nywhere</a:t>
          </a:r>
        </a:p>
      </dsp:txBody>
      <dsp:txXfrm>
        <a:off x="18277" y="460311"/>
        <a:ext cx="7748546" cy="337846"/>
      </dsp:txXfrm>
    </dsp:sp>
    <dsp:sp modelId="{4FEB5940-D03A-48B8-AADA-037AEAC6D468}">
      <dsp:nvSpPr>
        <dsp:cNvPr id="0" name=""/>
        <dsp:cNvSpPr/>
      </dsp:nvSpPr>
      <dsp:spPr>
        <a:xfrm>
          <a:off x="0" y="862514"/>
          <a:ext cx="7785100" cy="3744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Lack of performance efficiency offset by platform capability</a:t>
          </a:r>
        </a:p>
      </dsp:txBody>
      <dsp:txXfrm>
        <a:off x="18277" y="880791"/>
        <a:ext cx="7748546" cy="337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25AF3-0BF3-4538-B6CC-273886897629}">
      <dsp:nvSpPr>
        <dsp:cNvPr id="0" name=""/>
        <dsp:cNvSpPr/>
      </dsp:nvSpPr>
      <dsp:spPr>
        <a:xfrm>
          <a:off x="0" y="1858"/>
          <a:ext cx="7988300" cy="7605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Abundant performance + same complexity as CUDA programming</a:t>
          </a:r>
          <a:endParaRPr lang="en-US" sz="2000" kern="1200" dirty="0"/>
        </a:p>
      </dsp:txBody>
      <dsp:txXfrm>
        <a:off x="37125" y="38983"/>
        <a:ext cx="7914050" cy="686250"/>
      </dsp:txXfrm>
    </dsp:sp>
    <dsp:sp modelId="{B16E3ACA-E07B-4BFD-AE50-3D0E133CBFBD}">
      <dsp:nvSpPr>
        <dsp:cNvPr id="0" name=""/>
        <dsp:cNvSpPr/>
      </dsp:nvSpPr>
      <dsp:spPr>
        <a:xfrm>
          <a:off x="0" y="819959"/>
          <a:ext cx="7988300" cy="7605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Cross platform resonates with developers </a:t>
          </a:r>
          <a:r>
            <a:rPr lang="en-US" sz="2000" i="1" kern="1200" dirty="0" smtClean="0"/>
            <a:t>(needs per-platform optimization) </a:t>
          </a:r>
        </a:p>
      </dsp:txBody>
      <dsp:txXfrm>
        <a:off x="37125" y="857084"/>
        <a:ext cx="7914050" cy="6862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7F08FE-CAAA-9643-BA43-4AB376C2BBEC}" type="datetimeFigureOut">
              <a:rPr lang="en-US" smtClean="0"/>
              <a:t>7/12/2013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0FB6AB-C313-FB40-AA83-C2486BF07E92}" type="slidenum">
              <a:rPr lang="en-US" smtClean="0"/>
              <a:t>‹#›</a:t>
            </a:fld>
            <a:endParaRPr lang="en-US"/>
          </a:p>
        </p:txBody>
      </p:sp>
    </p:spTree>
    <p:extLst>
      <p:ext uri="{BB962C8B-B14F-4D97-AF65-F5344CB8AC3E}">
        <p14:creationId xmlns:p14="http://schemas.microsoft.com/office/powerpoint/2010/main" val="3446678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6CF569-D2A9-504E-AC9B-45E87592569C}" type="datetimeFigureOut">
              <a:rPr lang="en-US" smtClean="0"/>
              <a:t>7/12/2013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771E8-E292-1847-A003-B9063746A93B}" type="slidenum">
              <a:rPr lang="en-US" smtClean="0"/>
              <a:t>‹#›</a:t>
            </a:fld>
            <a:endParaRPr lang="en-US"/>
          </a:p>
        </p:txBody>
      </p:sp>
    </p:spTree>
    <p:extLst>
      <p:ext uri="{BB962C8B-B14F-4D97-AF65-F5344CB8AC3E}">
        <p14:creationId xmlns:p14="http://schemas.microsoft.com/office/powerpoint/2010/main" val="37417950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771E8-E292-1847-A003-B9063746A93B}" type="slidenum">
              <a:rPr lang="en-US" smtClean="0"/>
              <a:t>1</a:t>
            </a:fld>
            <a:endParaRPr lang="en-US"/>
          </a:p>
        </p:txBody>
      </p:sp>
    </p:spTree>
    <p:extLst>
      <p:ext uri="{BB962C8B-B14F-4D97-AF65-F5344CB8AC3E}">
        <p14:creationId xmlns:p14="http://schemas.microsoft.com/office/powerpoint/2010/main" val="3185772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HSA Foundation is an industry standards body that </a:t>
            </a:r>
            <a:r>
              <a:rPr lang="en-US" dirty="0"/>
              <a:t>h</a:t>
            </a:r>
            <a:r>
              <a:rPr lang="en-US" dirty="0" smtClean="0"/>
              <a:t>as gained significant traction in a very short time. Developing standards so that developers and OSVs program HSA platforms easily and get good power/performance and become more aggressive in developing new applications knowing that certain features are required</a:t>
            </a:r>
            <a:endParaRPr lang="en-US" dirty="0"/>
          </a:p>
        </p:txBody>
      </p:sp>
      <p:sp>
        <p:nvSpPr>
          <p:cNvPr id="4" name="Slide Number Placeholder 3"/>
          <p:cNvSpPr>
            <a:spLocks noGrp="1"/>
          </p:cNvSpPr>
          <p:nvPr>
            <p:ph type="sldNum" sz="quarter" idx="10"/>
          </p:nvPr>
        </p:nvSpPr>
        <p:spPr/>
        <p:txBody>
          <a:bodyPr/>
          <a:lstStyle/>
          <a:p>
            <a:fld id="{5FF771E8-E292-1847-A003-B9063746A93B}" type="slidenum">
              <a:rPr lang="en-US" smtClean="0"/>
              <a:t>11</a:t>
            </a:fld>
            <a:endParaRPr lang="en-US"/>
          </a:p>
        </p:txBody>
      </p:sp>
    </p:spTree>
    <p:extLst>
      <p:ext uri="{BB962C8B-B14F-4D97-AF65-F5344CB8AC3E}">
        <p14:creationId xmlns:p14="http://schemas.microsoft.com/office/powerpoint/2010/main" val="2834299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defTabSz="816056">
              <a:defRPr/>
            </a:pPr>
            <a:r>
              <a:rPr lang="en-US" dirty="0" smtClean="0"/>
              <a:t>Each</a:t>
            </a:r>
            <a:r>
              <a:rPr lang="en-US" baseline="0" dirty="0" smtClean="0"/>
              <a:t> year, the APU will improve as these features come on line.</a:t>
            </a:r>
          </a:p>
          <a:p>
            <a:pPr defTabSz="816056">
              <a:defRPr/>
            </a:pPr>
            <a:r>
              <a:rPr lang="en-US" baseline="0" dirty="0" smtClean="0"/>
              <a:t>At the end of this sequence, the GPU is a true peer processor to the CPU, with direct access by software</a:t>
            </a:r>
            <a:r>
              <a:rPr lang="en-US" dirty="0" smtClean="0"/>
              <a:t>.</a:t>
            </a:r>
          </a:p>
          <a:p>
            <a:pPr defTabSz="816056">
              <a:defRPr/>
            </a:pPr>
            <a:endParaRPr lang="en-US" dirty="0" smtClean="0"/>
          </a:p>
          <a:p>
            <a:pPr defTabSz="816056"/>
            <a:endParaRPr lang="en-US" dirty="0" smtClean="0"/>
          </a:p>
        </p:txBody>
      </p:sp>
      <p:sp>
        <p:nvSpPr>
          <p:cNvPr id="48132" name="Slide Number Placeholder 3"/>
          <p:cNvSpPr txBox="1">
            <a:spLocks noGrp="1"/>
          </p:cNvSpPr>
          <p:nvPr/>
        </p:nvSpPr>
        <p:spPr bwMode="auto">
          <a:xfrm>
            <a:off x="3884415" y="8685897"/>
            <a:ext cx="2972097" cy="456595"/>
          </a:xfrm>
          <a:prstGeom prst="rect">
            <a:avLst/>
          </a:prstGeom>
          <a:noFill/>
          <a:ln w="9525">
            <a:noFill/>
            <a:miter lim="800000"/>
            <a:headEnd/>
            <a:tailEnd/>
          </a:ln>
        </p:spPr>
        <p:txBody>
          <a:bodyPr lIns="91507" tIns="45755" rIns="91507" bIns="45755" anchor="b"/>
          <a:lstStyle/>
          <a:p>
            <a:pPr algn="r" defTabSz="915243"/>
            <a:fld id="{BE48645F-6968-487B-BF38-968721314EAF}" type="slidenum">
              <a:rPr lang="en-US" sz="1200">
                <a:solidFill>
                  <a:prstClr val="black"/>
                </a:solidFill>
                <a:cs typeface="Arial" charset="0"/>
              </a:rPr>
              <a:pPr algn="r" defTabSz="915243"/>
              <a:t>12</a:t>
            </a:fld>
            <a:endParaRPr lang="en-US" sz="1200" dirty="0">
              <a:solidFill>
                <a:prstClr val="black"/>
              </a:solidFill>
              <a:cs typeface="Arial" charset="0"/>
            </a:endParaRPr>
          </a:p>
        </p:txBody>
      </p:sp>
    </p:spTree>
    <p:extLst>
      <p:ext uri="{BB962C8B-B14F-4D97-AF65-F5344CB8AC3E}">
        <p14:creationId xmlns:p14="http://schemas.microsoft.com/office/powerpoint/2010/main" val="1715032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GPUs</a:t>
            </a:r>
            <a:r>
              <a:rPr lang="en-US" sz="1200" kern="1200" dirty="0" smtClean="0">
                <a:solidFill>
                  <a:schemeClr val="tx1"/>
                </a:solidFill>
                <a:latin typeface="+mn-lt"/>
                <a:ea typeface="+mn-ea"/>
                <a:cs typeface="+mn-cs"/>
              </a:rPr>
              <a:t> have transitioned in recent years from pure graphics accelerators to more general-purpose parallel processors, supported by standard APIs and tools such as </a:t>
            </a:r>
            <a:r>
              <a:rPr lang="en-US" sz="1200" kern="1200" dirty="0" err="1" smtClean="0">
                <a:solidFill>
                  <a:schemeClr val="tx1"/>
                </a:solidFill>
                <a:latin typeface="+mn-lt"/>
                <a:ea typeface="+mn-ea"/>
                <a:cs typeface="+mn-cs"/>
              </a:rPr>
              <a:t>OpenCL</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DirectCompute</a:t>
            </a:r>
            <a:r>
              <a:rPr lang="en-US" sz="1200" kern="1200" dirty="0" smtClean="0">
                <a:solidFill>
                  <a:schemeClr val="tx1"/>
                </a:solidFill>
                <a:latin typeface="+mn-lt"/>
                <a:ea typeface="+mn-ea"/>
                <a:cs typeface="+mn-cs"/>
              </a:rPr>
              <a:t> .  Those APIs are a promising start, but many hurdles remain for the creation of an environment that allows the </a:t>
            </a:r>
            <a:r>
              <a:rPr lang="en-US" sz="1200" kern="1200" dirty="0" err="1" smtClean="0">
                <a:solidFill>
                  <a:schemeClr val="tx1"/>
                </a:solidFill>
                <a:latin typeface="+mn-lt"/>
                <a:ea typeface="+mn-ea"/>
                <a:cs typeface="+mn-cs"/>
              </a:rPr>
              <a:t>GPU</a:t>
            </a:r>
            <a:r>
              <a:rPr lang="en-US" sz="1200" kern="1200" dirty="0" smtClean="0">
                <a:solidFill>
                  <a:schemeClr val="tx1"/>
                </a:solidFill>
                <a:latin typeface="+mn-lt"/>
                <a:ea typeface="+mn-ea"/>
                <a:cs typeface="+mn-cs"/>
              </a:rPr>
              <a:t> to be used as fluidly as the CPU for common programming tasks: different memory spaces between CPU and </a:t>
            </a:r>
            <a:r>
              <a:rPr lang="en-US" sz="1200" kern="1200" dirty="0" err="1" smtClean="0">
                <a:solidFill>
                  <a:schemeClr val="tx1"/>
                </a:solidFill>
                <a:latin typeface="+mn-lt"/>
                <a:ea typeface="+mn-ea"/>
                <a:cs typeface="+mn-cs"/>
              </a:rPr>
              <a:t>GPU</a:t>
            </a:r>
            <a:r>
              <a:rPr lang="en-US" sz="1200" kern="1200" dirty="0" smtClean="0">
                <a:solidFill>
                  <a:schemeClr val="tx1"/>
                </a:solidFill>
                <a:latin typeface="+mn-lt"/>
                <a:ea typeface="+mn-ea"/>
                <a:cs typeface="+mn-cs"/>
              </a:rPr>
              <a:t>, non-virtualized hardware, and so on. </a:t>
            </a:r>
            <a:r>
              <a:rPr lang="en-US" sz="1200" kern="1200" dirty="0" err="1" smtClean="0">
                <a:solidFill>
                  <a:schemeClr val="tx1"/>
                </a:solidFill>
                <a:latin typeface="+mn-lt"/>
                <a:ea typeface="+mn-ea"/>
                <a:cs typeface="+mn-cs"/>
              </a:rPr>
              <a:t>HSA</a:t>
            </a:r>
            <a:r>
              <a:rPr lang="en-US" sz="1200" kern="1200" dirty="0" smtClean="0">
                <a:solidFill>
                  <a:schemeClr val="tx1"/>
                </a:solidFill>
                <a:latin typeface="+mn-lt"/>
                <a:ea typeface="+mn-ea"/>
                <a:cs typeface="+mn-cs"/>
              </a:rPr>
              <a:t> removes those hurdles, and allows the programmer to take advantage of the parallel processor in the </a:t>
            </a:r>
            <a:r>
              <a:rPr lang="en-US" sz="1200" kern="1200" dirty="0" err="1" smtClean="0">
                <a:solidFill>
                  <a:schemeClr val="tx1"/>
                </a:solidFill>
                <a:latin typeface="+mn-lt"/>
                <a:ea typeface="+mn-ea"/>
                <a:cs typeface="+mn-cs"/>
              </a:rPr>
              <a:t>GPU</a:t>
            </a:r>
            <a:r>
              <a:rPr lang="en-US" sz="1200" kern="1200" dirty="0" smtClean="0">
                <a:solidFill>
                  <a:schemeClr val="tx1"/>
                </a:solidFill>
                <a:latin typeface="+mn-lt"/>
                <a:ea typeface="+mn-ea"/>
                <a:cs typeface="+mn-cs"/>
              </a:rPr>
              <a:t> as a peer or co-processor to the traditional multi-threaded CPU.</a:t>
            </a:r>
            <a:endParaRPr lang="zh-CN" altLang="en-US"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F3E8AAB7-95BF-442E-9744-414D4D29AE4A}" type="slidenum">
              <a:rPr lang="zh-CN" altLang="en-US" smtClean="0"/>
              <a:pPr/>
              <a:t>23</a:t>
            </a:fld>
            <a:endParaRPr lang="zh-CN" altLang="en-US"/>
          </a:p>
        </p:txBody>
      </p:sp>
    </p:spTree>
    <p:extLst>
      <p:ext uri="{BB962C8B-B14F-4D97-AF65-F5344CB8AC3E}">
        <p14:creationId xmlns:p14="http://schemas.microsoft.com/office/powerpoint/2010/main" val="2308581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With HSA, there is an alternate path to the accelerators in the system, besides the legacy driver</a:t>
            </a:r>
            <a:r>
              <a:rPr lang="en-US" altLang="zh-CN" baseline="0" dirty="0" smtClean="0"/>
              <a:t> model.</a:t>
            </a:r>
          </a:p>
          <a:p>
            <a:r>
              <a:rPr lang="en-US" altLang="zh-CN" baseline="0" dirty="0" smtClean="0"/>
              <a:t>We are moving beyond the platform architecture of the last 25 years, to unlock software innovation for modern workloads.</a:t>
            </a:r>
          </a:p>
          <a:p>
            <a:r>
              <a:rPr lang="en-US" altLang="zh-CN" baseline="0" dirty="0" smtClean="0"/>
              <a:t>Applications will be able to deliver work *directly* to the queues fetched by the parallel processor in the GPU.</a:t>
            </a:r>
          </a:p>
          <a:p>
            <a:r>
              <a:rPr lang="en-US" altLang="zh-CN" baseline="0" dirty="0" smtClean="0"/>
              <a:t>We abstract the parallel processor with a new virtual ISA, called HSAIL. A low level IL that allows multiple hardware vendors to continue to innovate within a standard platform. There is a “</a:t>
            </a:r>
            <a:r>
              <a:rPr lang="en-US" altLang="zh-CN" baseline="0" dirty="0" err="1" smtClean="0"/>
              <a:t>finalizer</a:t>
            </a:r>
            <a:r>
              <a:rPr lang="en-US" altLang="zh-CN" baseline="0" dirty="0" smtClean="0"/>
              <a:t>” between the HSAIL generated by the high level compiler and the GPU ISA. The architecture supports the </a:t>
            </a:r>
            <a:r>
              <a:rPr lang="en-US" altLang="zh-CN" baseline="0" dirty="0" err="1" smtClean="0"/>
              <a:t>finalizer</a:t>
            </a:r>
            <a:r>
              <a:rPr lang="en-US" altLang="zh-CN" baseline="0" dirty="0" smtClean="0"/>
              <a:t> being run at multiple possible times: at run time, install time or compile time, depending on the target platform.</a:t>
            </a:r>
          </a:p>
          <a:p>
            <a:r>
              <a:rPr lang="en-US" altLang="zh-CN" dirty="0" smtClean="0"/>
              <a:t>Overall Vision:</a:t>
            </a:r>
          </a:p>
          <a:p>
            <a:pPr lvl="1"/>
            <a:r>
              <a:rPr lang="en-US" altLang="zh-CN" dirty="0" smtClean="0"/>
              <a:t>Make GPU easily accessible</a:t>
            </a:r>
          </a:p>
          <a:p>
            <a:pPr lvl="2"/>
            <a:r>
              <a:rPr lang="en-US" altLang="zh-CN" dirty="0" smtClean="0"/>
              <a:t>Support mainstream languages</a:t>
            </a:r>
          </a:p>
          <a:p>
            <a:pPr lvl="2"/>
            <a:r>
              <a:rPr lang="en-US" altLang="zh-CN" dirty="0" smtClean="0"/>
              <a:t>Expandable to domain specific languages</a:t>
            </a:r>
          </a:p>
          <a:p>
            <a:pPr lvl="1"/>
            <a:r>
              <a:rPr lang="en-US" altLang="zh-CN" dirty="0" smtClean="0"/>
              <a:t>Make compute offload efficient</a:t>
            </a:r>
          </a:p>
          <a:p>
            <a:pPr lvl="2"/>
            <a:r>
              <a:rPr lang="en-US" altLang="zh-CN" dirty="0" smtClean="0"/>
              <a:t>Direct path to GPU (avoid Graphics overhead)</a:t>
            </a:r>
          </a:p>
          <a:p>
            <a:pPr lvl="2"/>
            <a:r>
              <a:rPr lang="en-US" altLang="zh-CN" dirty="0" smtClean="0"/>
              <a:t>Eliminate memory copy</a:t>
            </a:r>
          </a:p>
          <a:p>
            <a:pPr lvl="2"/>
            <a:r>
              <a:rPr lang="en-US" altLang="zh-CN" dirty="0" smtClean="0"/>
              <a:t>Low-latency dispatch</a:t>
            </a:r>
          </a:p>
          <a:p>
            <a:pPr lvl="1"/>
            <a:r>
              <a:rPr lang="en-US" altLang="zh-CN" dirty="0" smtClean="0"/>
              <a:t>Make it ubiquitous</a:t>
            </a:r>
          </a:p>
          <a:p>
            <a:pPr lvl="2"/>
            <a:r>
              <a:rPr lang="en-US" altLang="zh-CN" dirty="0" smtClean="0"/>
              <a:t>Drive HSA as a standard through HSA Foundation</a:t>
            </a:r>
          </a:p>
          <a:p>
            <a:pPr lvl="2"/>
            <a:r>
              <a:rPr lang="en-US" altLang="zh-CN" dirty="0" smtClean="0"/>
              <a:t>Open Source key components</a:t>
            </a:r>
          </a:p>
          <a:p>
            <a:endParaRPr lang="en-US" dirty="0"/>
          </a:p>
        </p:txBody>
      </p:sp>
      <p:sp>
        <p:nvSpPr>
          <p:cNvPr id="4" name="灯片编号占位符 3"/>
          <p:cNvSpPr>
            <a:spLocks noGrp="1"/>
          </p:cNvSpPr>
          <p:nvPr>
            <p:ph type="sldNum" sz="quarter" idx="10"/>
          </p:nvPr>
        </p:nvSpPr>
        <p:spPr/>
        <p:txBody>
          <a:bodyPr/>
          <a:lstStyle/>
          <a:p>
            <a:fld id="{5FF771E8-E292-1847-A003-B9063746A93B}" type="slidenum">
              <a:rPr lang="en-US" smtClean="0"/>
              <a:t>26</a:t>
            </a:fld>
            <a:endParaRPr lang="en-US"/>
          </a:p>
        </p:txBody>
      </p:sp>
    </p:spTree>
    <p:extLst>
      <p:ext uri="{BB962C8B-B14F-4D97-AF65-F5344CB8AC3E}">
        <p14:creationId xmlns:p14="http://schemas.microsoft.com/office/powerpoint/2010/main" val="2455367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900" dirty="0" smtClean="0"/>
              <a:t>The hardware architecture</a:t>
            </a:r>
            <a:r>
              <a:rPr lang="en-US" sz="900" baseline="0" dirty="0" smtClean="0"/>
              <a:t> which brings the platform to the programmer. The hardware removes the nits that have nagged programmers for yeas. Each feature of the hardware is make programmability, </a:t>
            </a:r>
            <a:r>
              <a:rPr lang="en-US" sz="900" baseline="0" dirty="0" err="1" smtClean="0"/>
              <a:t>perf</a:t>
            </a:r>
            <a:r>
              <a:rPr lang="en-US" sz="900" baseline="0" dirty="0" smtClean="0"/>
              <a:t> and power better. </a:t>
            </a:r>
            <a:endParaRPr lang="en-US" sz="900" dirty="0"/>
          </a:p>
          <a:p>
            <a:pPr lvl="0"/>
            <a:r>
              <a:rPr lang="en-US" sz="900" b="1" dirty="0"/>
              <a:t>Shared age table support</a:t>
            </a:r>
            <a:r>
              <a:rPr lang="en-US" sz="900" b="1" dirty="0" smtClean="0"/>
              <a:t>: </a:t>
            </a:r>
            <a:r>
              <a:rPr lang="en-US" sz="900" dirty="0" smtClean="0"/>
              <a:t>To </a:t>
            </a:r>
            <a:r>
              <a:rPr lang="en-US" sz="900" dirty="0"/>
              <a:t>simplify OS and user software, HSA allows a single set of page table entries to be shared between LCUs and TCUs. This allows units of both types to access memory through the same virtual address. The system is further simplified in that the operating system only needs to manage one set of page tables.  This enables Shared Virtual Memory (SVM) semantics between LCU and TCU</a:t>
            </a:r>
            <a:r>
              <a:rPr lang="en-US" sz="900" dirty="0" smtClean="0"/>
              <a:t>.</a:t>
            </a:r>
          </a:p>
          <a:p>
            <a:pPr lvl="0"/>
            <a:r>
              <a:rPr lang="en-US" sz="900" dirty="0"/>
              <a:t>Operating systems allow user processes to access more memory than is physically addressable by paging memory to and from disk.  Early TCU hardware only allowed access to pinned memory, meaning that the driver invoked an OS call to prevent the memory from being paged out.  In addition, the OS and driver had to create and manage a separate virtual address space for the TCU to use. HSA removes the burdens of pinned memory and separate virtual address management, by allowing compute units to page fault and to use the same large address space as the CPU</a:t>
            </a:r>
            <a:r>
              <a:rPr lang="en-US" sz="900" dirty="0" smtClean="0"/>
              <a:t>.</a:t>
            </a:r>
          </a:p>
          <a:p>
            <a:pPr lvl="0"/>
            <a:endParaRPr lang="en-US" sz="900" dirty="0"/>
          </a:p>
          <a:p>
            <a:pPr lvl="0"/>
            <a:r>
              <a:rPr lang="en-US" sz="900" b="1" dirty="0"/>
              <a:t>User-level command queuing</a:t>
            </a:r>
            <a:r>
              <a:rPr lang="en-US" sz="900" dirty="0"/>
              <a:t>.  Time spent waiting for OS kernel services was often a major performance bottleneck in prior throughput computing systems. HSA drastically reduces the time to dispatch work to the TCU by enabling a dispatch queue per application and by allowing user mode process to dispatch directly into those queues, requiring no OS kernel transitions or services.  This makes the full performance of the platform available to the programmer, minimizing software driver </a:t>
            </a:r>
            <a:r>
              <a:rPr lang="en-US" sz="900" dirty="0" smtClean="0"/>
              <a:t>overheads</a:t>
            </a:r>
          </a:p>
          <a:p>
            <a:pPr lvl="0"/>
            <a:endParaRPr lang="en-US" sz="900" dirty="0"/>
          </a:p>
          <a:p>
            <a:pPr lvl="0"/>
            <a:r>
              <a:rPr lang="en-US" sz="900" b="1" dirty="0"/>
              <a:t>Coherent memory regions</a:t>
            </a:r>
            <a:r>
              <a:rPr lang="en-US" sz="900" dirty="0"/>
              <a:t>.  In traditional GPU devices, even when the CPU and GPU are using the same system memory region, the GPU uses a separate address space from the CPU, and the graphics driver must flush and invalidate GPU caches at required intervals in order for the CPU and GPU to share results.  HSA embraces a fully coherent shared memory model, with unified addressing. This provides programmers with the same coherent memory model that they enjoy on SMP CPU systems. This enables developers to write applications that closely couple LCU and TCU codes in popular design patterns like producer-consumer. The coherent memory heap is the default heap on HSA and is always present. Implementations may also provide a non-coherent heap for advance programmers to request when they know there is no sharing between processor types</a:t>
            </a:r>
            <a:endParaRPr lang="en-US" sz="900" dirty="0" smtClean="0"/>
          </a:p>
          <a:p>
            <a:pPr lvl="0"/>
            <a:endParaRPr lang="en-US" sz="900" dirty="0"/>
          </a:p>
          <a:p>
            <a:r>
              <a:rPr lang="en-US" sz="900" dirty="0"/>
              <a:t>The software stack is to deliver on that promise. Split compilation, high data and command flow paths (big improvement over legacy), KMD and Runtime needed for initialization, tear down, Bulk of developers will access through libraries which are </a:t>
            </a:r>
            <a:r>
              <a:rPr lang="en-US" sz="900" dirty="0" smtClean="0"/>
              <a:t>optimized</a:t>
            </a:r>
          </a:p>
          <a:p>
            <a:endParaRPr lang="en-US" sz="900" dirty="0"/>
          </a:p>
          <a:p>
            <a:r>
              <a:rPr lang="en-US" sz="900" dirty="0"/>
              <a:t>Many compute problems today require much larger memory spaces than can be provided by traditional GPUs, whether we are discussing the local memory of a discrete GPU or the pinned system memory used by an APU. Partitioning a program to repeatedly use a small memory pool can require a huge programming effort, and for that reason large workloads often are not ported onto the GPU.  Allowing the HSA throughput engine to use the same </a:t>
            </a:r>
            <a:r>
              <a:rPr lang="en-US" sz="900" dirty="0" err="1"/>
              <a:t>pageable</a:t>
            </a:r>
            <a:r>
              <a:rPr lang="en-US" sz="900" dirty="0"/>
              <a:t> virtual  address space as the CPU, allows problems to be easily ported to an HSA system without extra coding effort.  This significantly increases computational performance of programs requiring very large data sets.</a:t>
            </a:r>
          </a:p>
          <a:p>
            <a:r>
              <a:rPr lang="en-US" sz="900" dirty="0"/>
              <a:t> </a:t>
            </a:r>
          </a:p>
          <a:p>
            <a:r>
              <a:rPr lang="en-US" sz="900" dirty="0"/>
              <a:t>In addition, a unified address space allows data structures containing pointers (such as linked lists and various forms of tree and graph structures) to be freely used by both LCUs and TCUs.  Today, such data structures require special handling by the programmer, and often are the main reason why certain algorithms cannot be ported to a GPU.  With HSA, this is handled transparently.</a:t>
            </a:r>
          </a:p>
          <a:p>
            <a:endParaRPr lang="en-US" sz="900"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5FF771E8-E292-1847-A003-B9063746A93B}" type="slidenum">
              <a:rPr lang="en-US" smtClean="0"/>
              <a:t>27</a:t>
            </a:fld>
            <a:endParaRPr lang="en-US"/>
          </a:p>
        </p:txBody>
      </p:sp>
    </p:spTree>
    <p:extLst>
      <p:ext uri="{BB962C8B-B14F-4D97-AF65-F5344CB8AC3E}">
        <p14:creationId xmlns:p14="http://schemas.microsoft.com/office/powerpoint/2010/main" val="3321704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14250">
              <a:defRPr/>
            </a:pPr>
            <a:r>
              <a:rPr lang="en-US" dirty="0" smtClean="0"/>
              <a:t>Lets take a deeper dive here into the details of the architecture</a:t>
            </a:r>
            <a:r>
              <a:rPr lang="en-US" baseline="0" dirty="0" smtClean="0"/>
              <a:t> …</a:t>
            </a:r>
          </a:p>
          <a:p>
            <a:endParaRPr lang="en-US" dirty="0"/>
          </a:p>
        </p:txBody>
      </p:sp>
      <p:sp>
        <p:nvSpPr>
          <p:cNvPr id="4" name="Slide Number Placeholder 3"/>
          <p:cNvSpPr>
            <a:spLocks noGrp="1"/>
          </p:cNvSpPr>
          <p:nvPr>
            <p:ph type="sldNum" sz="quarter" idx="10"/>
          </p:nvPr>
        </p:nvSpPr>
        <p:spPr/>
        <p:txBody>
          <a:bodyPr/>
          <a:lstStyle/>
          <a:p>
            <a:fld id="{2AD71420-BD5E-634C-B474-39BAC775053C}"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14291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71420-BD5E-634C-B474-39BAC775053C}"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14291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How</a:t>
            </a:r>
            <a:r>
              <a:rPr lang="en-US" baseline="0" dirty="0" smtClean="0"/>
              <a:t> many of you came by plane to this conference.</a:t>
            </a:r>
          </a:p>
          <a:p>
            <a:r>
              <a:rPr lang="en-US" baseline="0" dirty="0" smtClean="0"/>
              <a:t>What goes through your mind each time you experience TSA security?</a:t>
            </a:r>
          </a:p>
          <a:p>
            <a:pPr marL="171422" indent="-171422">
              <a:buFontTx/>
              <a:buChar char="-"/>
            </a:pPr>
            <a:r>
              <a:rPr lang="en-US" baseline="0" dirty="0" smtClean="0"/>
              <a:t>The flow stinks!</a:t>
            </a:r>
          </a:p>
          <a:p>
            <a:pPr marL="171422" indent="-171422">
              <a:buFontTx/>
              <a:buChar char="-"/>
            </a:pPr>
            <a:r>
              <a:rPr lang="en-US" baseline="0" dirty="0" smtClean="0"/>
              <a:t>I am an engineer – I could optimize this, so simply – its what we do</a:t>
            </a:r>
          </a:p>
          <a:p>
            <a:pPr marL="171422" indent="-171422">
              <a:buFontTx/>
              <a:buChar char="-"/>
            </a:pPr>
            <a:r>
              <a:rPr lang="en-US" baseline="0" dirty="0" smtClean="0"/>
              <a:t>Except for a large government bureaucracy in the way …</a:t>
            </a:r>
          </a:p>
          <a:p>
            <a:pPr marL="171422" indent="-171422">
              <a:buFontTx/>
              <a:buChar char="-"/>
            </a:pPr>
            <a:endParaRPr lang="en-US" baseline="0" dirty="0" smtClean="0"/>
          </a:p>
          <a:p>
            <a:r>
              <a:rPr lang="en-US" baseline="0" dirty="0" smtClean="0"/>
              <a:t>Have you ever thought about compute dispatch that way?</a:t>
            </a:r>
            <a:endParaRPr lang="en-US" dirty="0"/>
          </a:p>
        </p:txBody>
      </p:sp>
      <p:sp>
        <p:nvSpPr>
          <p:cNvPr id="4" name="Slide Number Placeholder 3"/>
          <p:cNvSpPr>
            <a:spLocks noGrp="1"/>
          </p:cNvSpPr>
          <p:nvPr>
            <p:ph type="sldNum" sz="quarter" idx="10"/>
          </p:nvPr>
        </p:nvSpPr>
        <p:spPr/>
        <p:txBody>
          <a:bodyPr/>
          <a:lstStyle/>
          <a:p>
            <a:fld id="{2AD71420-BD5E-634C-B474-39BAC775053C}"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14291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AD71420-BD5E-634C-B474-39BAC775053C}"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513901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AD71420-BD5E-634C-B474-39BAC775053C}"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51390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87D762D-567A-4809-ADCE-A4D8AE245E77}"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9468122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AD71420-BD5E-634C-B474-39BAC775053C}"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513901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AD71420-BD5E-634C-B474-39BAC775053C}"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513901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0FAC1-9225-48A9-AE2C-6D36D3072478}" type="slidenum">
              <a:rPr lang="en-CA" smtClean="0"/>
              <a:pPr/>
              <a:t>35</a:t>
            </a:fld>
            <a:endParaRPr lang="en-CA"/>
          </a:p>
        </p:txBody>
      </p:sp>
    </p:spTree>
    <p:extLst>
      <p:ext uri="{BB962C8B-B14F-4D97-AF65-F5344CB8AC3E}">
        <p14:creationId xmlns:p14="http://schemas.microsoft.com/office/powerpoint/2010/main" val="3981198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Now here is how the whole heterogeneous platform works, with CPU and GPU queues, running in harmony.</a:t>
            </a:r>
          </a:p>
          <a:p>
            <a:r>
              <a:rPr lang="en-US" baseline="0" dirty="0" smtClean="0"/>
              <a:t>No bureaucracy here … this is a beautiful thing.</a:t>
            </a:r>
          </a:p>
          <a:p>
            <a:pPr marL="171422" indent="-171422">
              <a:buFontTx/>
              <a:buChar char="-"/>
            </a:pPr>
            <a:endParaRPr lang="en-US" dirty="0"/>
          </a:p>
        </p:txBody>
      </p:sp>
      <p:sp>
        <p:nvSpPr>
          <p:cNvPr id="4" name="Slide Number Placeholder 3"/>
          <p:cNvSpPr>
            <a:spLocks noGrp="1"/>
          </p:cNvSpPr>
          <p:nvPr>
            <p:ph type="sldNum" sz="quarter" idx="10"/>
          </p:nvPr>
        </p:nvSpPr>
        <p:spPr/>
        <p:txBody>
          <a:bodyPr/>
          <a:lstStyle/>
          <a:p>
            <a:fld id="{2AD71420-BD5E-634C-B474-39BAC775053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14291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771E8-E292-1847-A003-B9063746A93B}" type="slidenum">
              <a:rPr lang="en-US" smtClean="0"/>
              <a:t>37</a:t>
            </a:fld>
            <a:endParaRPr lang="en-US"/>
          </a:p>
        </p:txBody>
      </p:sp>
    </p:spTree>
    <p:extLst>
      <p:ext uri="{BB962C8B-B14F-4D97-AF65-F5344CB8AC3E}">
        <p14:creationId xmlns:p14="http://schemas.microsoft.com/office/powerpoint/2010/main" val="4259942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0FAC1-9225-48A9-AE2C-6D36D3072478}" type="slidenum">
              <a:rPr lang="en-CA" smtClean="0"/>
              <a:pPr/>
              <a:t>41</a:t>
            </a:fld>
            <a:endParaRPr lang="en-CA"/>
          </a:p>
        </p:txBody>
      </p:sp>
    </p:spTree>
    <p:extLst>
      <p:ext uri="{BB962C8B-B14F-4D97-AF65-F5344CB8AC3E}">
        <p14:creationId xmlns:p14="http://schemas.microsoft.com/office/powerpoint/2010/main" val="3687731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http://www.slideshare.net/alexkaratarakis/hybrid-cpugpu-computing-with-domain-decomposition</a:t>
            </a:r>
          </a:p>
          <a:p>
            <a:pPr eaLnBrk="1" hangingPunct="1">
              <a:spcBef>
                <a:spcPct val="0"/>
              </a:spcBef>
            </a:pPr>
            <a:endParaRPr lang="en-US" dirty="0" smtClean="0"/>
          </a:p>
          <a:p>
            <a:pPr eaLnBrk="1" hangingPunct="1"/>
            <a:r>
              <a:rPr lang="en-US" sz="1400" dirty="0" smtClean="0"/>
              <a:t>Efficient with kernels with all traditional memory transfer dependencies </a:t>
            </a:r>
          </a:p>
          <a:p>
            <a:pPr lvl="1"/>
            <a:r>
              <a:rPr lang="en-US" sz="1050" dirty="0" smtClean="0"/>
              <a:t>Non-dependent on Host to Device or  Device to Host </a:t>
            </a:r>
          </a:p>
          <a:p>
            <a:pPr lvl="1"/>
            <a:r>
              <a:rPr lang="en-US" sz="1050" dirty="0" smtClean="0"/>
              <a:t>Dependent –Streaming with Host to Device or  Device to Host </a:t>
            </a:r>
          </a:p>
          <a:p>
            <a:pPr lvl="1" eaLnBrk="1" hangingPunct="1"/>
            <a:r>
              <a:rPr lang="en-US" sz="1050" dirty="0" smtClean="0"/>
              <a:t>Single Dependent- Host to Device or  Device to Host </a:t>
            </a:r>
          </a:p>
          <a:p>
            <a:pPr lvl="1"/>
            <a:r>
              <a:rPr lang="en-US" sz="1050" dirty="0" smtClean="0"/>
              <a:t>Dual Dependent Host to Device &amp; Device to Host </a:t>
            </a:r>
          </a:p>
          <a:p>
            <a:pPr lvl="1"/>
            <a:endParaRPr lang="en-US" sz="1050" dirty="0" smtClean="0"/>
          </a:p>
          <a:p>
            <a:pPr lvl="1"/>
            <a:r>
              <a:rPr lang="en-US" sz="1200" kern="1200" dirty="0" smtClean="0">
                <a:solidFill>
                  <a:schemeClr val="tx1"/>
                </a:solidFill>
                <a:effectLst/>
                <a:latin typeface="+mn-lt"/>
                <a:ea typeface="+mn-ea"/>
                <a:cs typeface="+mn-cs"/>
              </a:rPr>
              <a:t>Look at image to linear, linear to image, image to image, linear to linear memory access as</a:t>
            </a:r>
            <a:r>
              <a:rPr lang="en-US" sz="1200" kern="1200" baseline="0" dirty="0" smtClean="0">
                <a:solidFill>
                  <a:schemeClr val="tx1"/>
                </a:solidFill>
                <a:effectLst/>
                <a:latin typeface="+mn-lt"/>
                <a:ea typeface="+mn-ea"/>
                <a:cs typeface="+mn-cs"/>
              </a:rPr>
              <a:t> well. </a:t>
            </a:r>
            <a:endParaRPr lang="en-US" sz="1050" dirty="0" smtClean="0"/>
          </a:p>
          <a:p>
            <a:pPr marL="171450" indent="-171450">
              <a:buFont typeface="Arial" pitchFamily="34" charset="0"/>
              <a:buChar char="•"/>
            </a:pPr>
            <a:endParaRPr lang="en-US" sz="1050" dirty="0" smtClean="0"/>
          </a:p>
          <a:p>
            <a:pPr eaLnBrk="1" hangingPunct="1">
              <a:spcBef>
                <a:spcPct val="0"/>
              </a:spcBef>
            </a:pPr>
            <a:endParaRPr lang="en-US" dirty="0" smtClean="0"/>
          </a:p>
        </p:txBody>
      </p:sp>
      <p:sp>
        <p:nvSpPr>
          <p:cNvPr id="6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C40407D-167C-47DB-9939-66CB5741CE03}" type="slidenum">
              <a:rPr lang="en-US" smtClean="0"/>
              <a:pPr fontAlgn="base">
                <a:spcBef>
                  <a:spcPct val="0"/>
                </a:spcBef>
                <a:spcAft>
                  <a:spcPct val="0"/>
                </a:spcAft>
                <a:defRPr/>
              </a:pPr>
              <a:t>42</a:t>
            </a:fld>
            <a:endParaRPr lang="en-US" smtClean="0"/>
          </a:p>
        </p:txBody>
      </p:sp>
    </p:spTree>
    <p:extLst>
      <p:ext uri="{BB962C8B-B14F-4D97-AF65-F5344CB8AC3E}">
        <p14:creationId xmlns:p14="http://schemas.microsoft.com/office/powerpoint/2010/main" val="2236078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eaLnBrk="1" hangingPunct="1">
              <a:spcBef>
                <a:spcPct val="0"/>
              </a:spcBef>
            </a:pPr>
            <a:r>
              <a:rPr lang="en-US" dirty="0" smtClean="0"/>
              <a:t>Bringing your</a:t>
            </a:r>
            <a:r>
              <a:rPr lang="en-US" baseline="0" dirty="0" smtClean="0"/>
              <a:t> </a:t>
            </a:r>
            <a:r>
              <a:rPr lang="en-US" dirty="0" smtClean="0"/>
              <a:t>fingers</a:t>
            </a:r>
            <a:r>
              <a:rPr lang="en-US" baseline="0" dirty="0" smtClean="0"/>
              <a:t> up off the glass. You will still poke, pinch and spread, but now above or in front of the glass. Perhaps an inch off the glass on a phone, 3 inches away on a tablet, 10 inches in front of a notebook.</a:t>
            </a:r>
          </a:p>
          <a:p>
            <a:pPr eaLnBrk="1" hangingPunct="1">
              <a:spcBef>
                <a:spcPct val="0"/>
              </a:spcBef>
            </a:pPr>
            <a:r>
              <a:rPr lang="en-US" baseline="0" dirty="0" smtClean="0"/>
              <a:t>Biometric recognition using both face and voice. Why should you have to remember 20 or more logins? The machine should recognize you … and it will!</a:t>
            </a:r>
          </a:p>
          <a:p>
            <a:pPr eaLnBrk="1" hangingPunct="1">
              <a:spcBef>
                <a:spcPct val="0"/>
              </a:spcBef>
            </a:pPr>
            <a:r>
              <a:rPr lang="en-US" baseline="0" dirty="0" smtClean="0"/>
              <a:t>Augmented reality – the ability to morph your appearance or background on video. This has applications in many realms, most notably education, </a:t>
            </a:r>
            <a:r>
              <a:rPr lang="en-US" baseline="0" dirty="0" err="1" smtClean="0"/>
              <a:t>andis</a:t>
            </a:r>
            <a:r>
              <a:rPr lang="en-US" baseline="0" dirty="0" smtClean="0"/>
              <a:t> very demanding of parallel processing.</a:t>
            </a:r>
          </a:p>
          <a:p>
            <a:pPr eaLnBrk="1" hangingPunct="1">
              <a:spcBef>
                <a:spcPct val="0"/>
              </a:spcBef>
            </a:pPr>
            <a:endParaRPr lang="en-US" baseline="0" dirty="0" smtClean="0"/>
          </a:p>
          <a:p>
            <a:pPr eaLnBrk="1" hangingPunct="1">
              <a:spcBef>
                <a:spcPct val="0"/>
              </a:spcBef>
            </a:pPr>
            <a:r>
              <a:rPr lang="en-US" baseline="0" dirty="0" smtClean="0"/>
              <a:t>People want to buy content once and access it everywhere. With seamless bookmarking across devices.</a:t>
            </a:r>
          </a:p>
          <a:p>
            <a:pPr eaLnBrk="1" hangingPunct="1">
              <a:spcBef>
                <a:spcPct val="0"/>
              </a:spcBef>
            </a:pPr>
            <a:r>
              <a:rPr lang="en-US" baseline="0" dirty="0" smtClean="0"/>
              <a:t>Video is going beyond today’s HD, and is advancing at a rapid clip, with ever higher resolutions and more pixels.</a:t>
            </a:r>
          </a:p>
          <a:p>
            <a:pPr eaLnBrk="1" hangingPunct="1">
              <a:spcBef>
                <a:spcPct val="0"/>
              </a:spcBef>
            </a:pPr>
            <a:r>
              <a:rPr lang="en-US" baseline="0" dirty="0" smtClean="0"/>
              <a:t>AV Content Management – the ability to navigate your media collection. Searching, indexing and browsing of video by person, place or phrase … no longer as a file system. Imagine being able to find in seconds, everywhere in your home video collection where you son appears and is between the ages of 5 and 7. Or everywhere in a movie where somebody laughs.</a:t>
            </a:r>
          </a:p>
          <a:p>
            <a:pPr eaLnBrk="1" hangingPunct="1">
              <a:spcBef>
                <a:spcPct val="0"/>
              </a:spcBef>
            </a:pPr>
            <a:endParaRPr lang="en-US" baseline="0" dirty="0" smtClean="0"/>
          </a:p>
          <a:p>
            <a:pPr eaLnBrk="1" hangingPunct="1">
              <a:spcBef>
                <a:spcPct val="0"/>
              </a:spcBef>
            </a:pPr>
            <a:endParaRPr lang="en-US" dirty="0" smtClean="0"/>
          </a:p>
          <a:p>
            <a:endParaRPr lang="zh-CN" altLang="en-US" dirty="0"/>
          </a:p>
        </p:txBody>
      </p:sp>
      <p:sp>
        <p:nvSpPr>
          <p:cNvPr id="4" name="灯片编号占位符 3"/>
          <p:cNvSpPr>
            <a:spLocks noGrp="1"/>
          </p:cNvSpPr>
          <p:nvPr>
            <p:ph type="sldNum" sz="quarter" idx="10"/>
          </p:nvPr>
        </p:nvSpPr>
        <p:spPr/>
        <p:txBody>
          <a:bodyPr/>
          <a:lstStyle/>
          <a:p>
            <a:fld id="{F3E8AAB7-95BF-442E-9744-414D4D29AE4A}" type="slidenum">
              <a:rPr lang="zh-CN" altLang="en-US" smtClean="0"/>
              <a:pPr/>
              <a:t>44</a:t>
            </a:fld>
            <a:endParaRPr lang="zh-CN" altLang="en-US"/>
          </a:p>
        </p:txBody>
      </p:sp>
    </p:spTree>
    <p:extLst>
      <p:ext uri="{BB962C8B-B14F-4D97-AF65-F5344CB8AC3E}">
        <p14:creationId xmlns:p14="http://schemas.microsoft.com/office/powerpoint/2010/main" val="35565958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771E8-E292-1847-A003-B9063746A93B}" type="slidenum">
              <a:rPr lang="en-US" smtClean="0"/>
              <a:t>45</a:t>
            </a:fld>
            <a:endParaRPr lang="en-US"/>
          </a:p>
        </p:txBody>
      </p:sp>
    </p:spTree>
    <p:extLst>
      <p:ext uri="{BB962C8B-B14F-4D97-AF65-F5344CB8AC3E}">
        <p14:creationId xmlns:p14="http://schemas.microsoft.com/office/powerpoint/2010/main" val="3187864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 lets analyze</a:t>
            </a:r>
            <a:r>
              <a:rPr lang="en-US" baseline="0" dirty="0" smtClean="0"/>
              <a:t> how it works, in the HAAR algorithm.</a:t>
            </a:r>
          </a:p>
          <a:p>
            <a:endParaRPr lang="en-US" dirty="0"/>
          </a:p>
        </p:txBody>
      </p:sp>
      <p:sp>
        <p:nvSpPr>
          <p:cNvPr id="4" name="Slide Number Placeholder 3"/>
          <p:cNvSpPr>
            <a:spLocks noGrp="1"/>
          </p:cNvSpPr>
          <p:nvPr>
            <p:ph type="sldNum" sz="quarter" idx="10"/>
          </p:nvPr>
        </p:nvSpPr>
        <p:spPr/>
        <p:txBody>
          <a:bodyPr/>
          <a:lstStyle/>
          <a:p>
            <a:fld id="{F84443C5-21C1-48D0-BC91-D3C9476B44CE}" type="slidenum">
              <a:rPr lang="en-US" smtClean="0"/>
              <a:pPr/>
              <a:t>46</a:t>
            </a:fld>
            <a:endParaRPr lang="en-US" dirty="0"/>
          </a:p>
        </p:txBody>
      </p:sp>
    </p:spTree>
    <p:extLst>
      <p:ext uri="{BB962C8B-B14F-4D97-AF65-F5344CB8AC3E}">
        <p14:creationId xmlns:p14="http://schemas.microsoft.com/office/powerpoint/2010/main" val="104112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87D762D-567A-4809-ADCE-A4D8AE245E77}"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29567841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771E8-E292-1847-A003-B9063746A93B}" type="slidenum">
              <a:rPr lang="en-US" smtClean="0"/>
              <a:t>47</a:t>
            </a:fld>
            <a:endParaRPr lang="en-US"/>
          </a:p>
        </p:txBody>
      </p:sp>
    </p:spTree>
    <p:extLst>
      <p:ext uri="{BB962C8B-B14F-4D97-AF65-F5344CB8AC3E}">
        <p14:creationId xmlns:p14="http://schemas.microsoft.com/office/powerpoint/2010/main" val="1357751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 just what do we do in each of those search boxes?</a:t>
            </a:r>
            <a:endParaRPr lang="en-US" dirty="0"/>
          </a:p>
        </p:txBody>
      </p:sp>
      <p:sp>
        <p:nvSpPr>
          <p:cNvPr id="4" name="Slide Number Placeholder 3"/>
          <p:cNvSpPr>
            <a:spLocks noGrp="1"/>
          </p:cNvSpPr>
          <p:nvPr>
            <p:ph type="sldNum" sz="quarter" idx="10"/>
          </p:nvPr>
        </p:nvSpPr>
        <p:spPr/>
        <p:txBody>
          <a:bodyPr/>
          <a:lstStyle/>
          <a:p>
            <a:fld id="{F84443C5-21C1-48D0-BC91-D3C9476B44CE}" type="slidenum">
              <a:rPr lang="en-US" smtClean="0"/>
              <a:pPr/>
              <a:t>48</a:t>
            </a:fld>
            <a:endParaRPr lang="en-US" dirty="0"/>
          </a:p>
        </p:txBody>
      </p:sp>
    </p:spTree>
    <p:extLst>
      <p:ext uri="{BB962C8B-B14F-4D97-AF65-F5344CB8AC3E}">
        <p14:creationId xmlns:p14="http://schemas.microsoft.com/office/powerpoint/2010/main" val="4273438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dirty="0"/>
              <a:t>Each successive cascade stage searches for more features.</a:t>
            </a:r>
          </a:p>
          <a:p>
            <a:r>
              <a:rPr lang="en-US" sz="1600" dirty="0"/>
              <a:t>- Initial cascade stage is cheap, each successive cascade stage is more expensive</a:t>
            </a:r>
          </a:p>
          <a:p>
            <a:r>
              <a:rPr lang="en-US" sz="1600" dirty="0"/>
              <a:t>Exit from a cascade stage means a face is not present in the rectangle</a:t>
            </a:r>
          </a:p>
          <a:p>
            <a:r>
              <a:rPr lang="en-US" sz="1600" dirty="0"/>
              <a:t>Surviving all the cascades confirms a face is present</a:t>
            </a:r>
          </a:p>
          <a:p>
            <a:r>
              <a:rPr lang="en-US" sz="1600" dirty="0"/>
              <a:t>This is a nested data parallel opportunity:</a:t>
            </a:r>
          </a:p>
          <a:p>
            <a:pPr lvl="1"/>
            <a:r>
              <a:rPr lang="en-US" sz="1600" dirty="0"/>
              <a:t>Significant chunks of parallel code in control flow</a:t>
            </a:r>
          </a:p>
          <a:p>
            <a:endParaRPr lang="en-US" dirty="0"/>
          </a:p>
        </p:txBody>
      </p:sp>
      <p:sp>
        <p:nvSpPr>
          <p:cNvPr id="4" name="Slide Number Placeholder 3"/>
          <p:cNvSpPr>
            <a:spLocks noGrp="1"/>
          </p:cNvSpPr>
          <p:nvPr>
            <p:ph type="sldNum" sz="quarter" idx="10"/>
          </p:nvPr>
        </p:nvSpPr>
        <p:spPr/>
        <p:txBody>
          <a:bodyPr/>
          <a:lstStyle/>
          <a:p>
            <a:fld id="{F84443C5-21C1-48D0-BC91-D3C9476B44CE}" type="slidenum">
              <a:rPr lang="en-US" smtClean="0"/>
              <a:pPr/>
              <a:t>49</a:t>
            </a:fld>
            <a:endParaRPr lang="en-US"/>
          </a:p>
        </p:txBody>
      </p:sp>
    </p:spTree>
    <p:extLst>
      <p:ext uri="{BB962C8B-B14F-4D97-AF65-F5344CB8AC3E}">
        <p14:creationId xmlns:p14="http://schemas.microsoft.com/office/powerpoint/2010/main" val="1178503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Here is a 3D graph</a:t>
            </a:r>
            <a:r>
              <a:rPr lang="en-US" baseline="0" dirty="0" smtClean="0"/>
              <a:t> of the cascade depth used when searching for the face in the Mona Lisa</a:t>
            </a:r>
          </a:p>
          <a:p>
            <a:r>
              <a:rPr lang="en-US" baseline="0" dirty="0" smtClean="0"/>
              <a:t>Note that most of the searches exit in 5 cascade stages or fewer</a:t>
            </a:r>
          </a:p>
          <a:p>
            <a:r>
              <a:rPr lang="en-US" baseline="0" dirty="0" smtClean="0"/>
              <a:t>A considerable number run between 5-10.</a:t>
            </a:r>
          </a:p>
          <a:p>
            <a:r>
              <a:rPr lang="en-US" baseline="0" dirty="0" smtClean="0"/>
              <a:t>And we see the broad pillar that represents the face, where all 22 stages returned a positive results.</a:t>
            </a:r>
          </a:p>
          <a:p>
            <a:endParaRPr lang="en-US" baseline="0" dirty="0" smtClean="0"/>
          </a:p>
          <a:p>
            <a:r>
              <a:rPr lang="en-US" baseline="0" dirty="0" smtClean="0"/>
              <a:t>This is not a classically data parallel workload. Far from it.</a:t>
            </a:r>
            <a:endParaRPr lang="en-US" dirty="0"/>
          </a:p>
        </p:txBody>
      </p:sp>
      <p:sp>
        <p:nvSpPr>
          <p:cNvPr id="4" name="Slide Number Placeholder 3"/>
          <p:cNvSpPr>
            <a:spLocks noGrp="1"/>
          </p:cNvSpPr>
          <p:nvPr>
            <p:ph type="sldNum" sz="quarter" idx="10"/>
          </p:nvPr>
        </p:nvSpPr>
        <p:spPr/>
        <p:txBody>
          <a:bodyPr/>
          <a:lstStyle/>
          <a:p>
            <a:fld id="{F84443C5-21C1-48D0-BC91-D3C9476B44CE}" type="slidenum">
              <a:rPr lang="en-US" smtClean="0"/>
              <a:pPr/>
              <a:t>50</a:t>
            </a:fld>
            <a:endParaRPr lang="en-US" dirty="0"/>
          </a:p>
        </p:txBody>
      </p:sp>
    </p:spTree>
    <p:extLst>
      <p:ext uri="{BB962C8B-B14F-4D97-AF65-F5344CB8AC3E}">
        <p14:creationId xmlns:p14="http://schemas.microsoft.com/office/powerpoint/2010/main" val="3951947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Here</a:t>
            </a:r>
            <a:r>
              <a:rPr lang="en-US" baseline="0" dirty="0" smtClean="0"/>
              <a:t> we see what happens as more and more work items exit on each cascade stage.</a:t>
            </a:r>
          </a:p>
          <a:p>
            <a:r>
              <a:rPr lang="en-US" baseline="0" dirty="0" smtClean="0"/>
              <a:t>In the first stage, the GPU is fully loaded and more than 5 times as fast as the CPU.</a:t>
            </a:r>
          </a:p>
          <a:p>
            <a:r>
              <a:rPr lang="en-US" baseline="0" dirty="0" smtClean="0"/>
              <a:t>For the next few stages, it is close, and the CPU is clearly better at the latter stages.</a:t>
            </a:r>
          </a:p>
          <a:p>
            <a:endParaRPr lang="en-US" baseline="0" dirty="0" smtClean="0"/>
          </a:p>
          <a:p>
            <a:r>
              <a:rPr lang="en-US" baseline="0" dirty="0" smtClean="0"/>
              <a:t>How best to run this workload?</a:t>
            </a:r>
          </a:p>
          <a:p>
            <a:pPr marL="171422" indent="-171422">
              <a:buFontTx/>
              <a:buChar char="-"/>
            </a:pPr>
            <a:r>
              <a:rPr lang="en-US" baseline="0" dirty="0" smtClean="0"/>
              <a:t>Run early stages on the GPU, and later stages on the CPU</a:t>
            </a:r>
          </a:p>
          <a:p>
            <a:pPr marL="171422" indent="-171422">
              <a:buFontTx/>
              <a:buChar char="-"/>
            </a:pPr>
            <a:r>
              <a:rPr lang="en-US" baseline="0" dirty="0" smtClean="0"/>
              <a:t>Run each workload where it is most power efficient!</a:t>
            </a:r>
          </a:p>
          <a:p>
            <a:pPr marL="171422" indent="-171422">
              <a:buFontTx/>
              <a:buChar char="-"/>
            </a:pPr>
            <a:r>
              <a:rPr lang="en-US" baseline="0" dirty="0" smtClean="0"/>
              <a:t>HSA allows this since we are in shared coherent memory</a:t>
            </a:r>
          </a:p>
          <a:p>
            <a:pPr marL="171422" indent="-171422">
              <a:buFontTx/>
              <a:buChar char="-"/>
            </a:pPr>
            <a:endParaRPr lang="en-US" baseline="0" dirty="0" smtClean="0"/>
          </a:p>
          <a:p>
            <a:pPr marL="171422" indent="-171422">
              <a:buFontTx/>
              <a:buChar char="-"/>
            </a:pPr>
            <a:endParaRPr lang="en-US" dirty="0"/>
          </a:p>
        </p:txBody>
      </p:sp>
      <p:sp>
        <p:nvSpPr>
          <p:cNvPr id="4" name="Slide Number Placeholder 3"/>
          <p:cNvSpPr>
            <a:spLocks noGrp="1"/>
          </p:cNvSpPr>
          <p:nvPr>
            <p:ph type="sldNum" sz="quarter" idx="10"/>
          </p:nvPr>
        </p:nvSpPr>
        <p:spPr/>
        <p:txBody>
          <a:bodyPr/>
          <a:lstStyle/>
          <a:p>
            <a:fld id="{F84443C5-21C1-48D0-BC91-D3C9476B44CE}" type="slidenum">
              <a:rPr lang="en-US" smtClean="0"/>
              <a:pPr/>
              <a:t>51</a:t>
            </a:fld>
            <a:endParaRPr lang="en-US" dirty="0"/>
          </a:p>
        </p:txBody>
      </p:sp>
    </p:spTree>
    <p:extLst>
      <p:ext uri="{BB962C8B-B14F-4D97-AF65-F5344CB8AC3E}">
        <p14:creationId xmlns:p14="http://schemas.microsoft.com/office/powerpoint/2010/main" val="3383264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this graph we show the range of performance and power savings possible by running</a:t>
            </a:r>
            <a:r>
              <a:rPr lang="en-US" baseline="0" dirty="0" smtClean="0"/>
              <a:t> the first N stages on the GPU, followed by the rest on the CPU.</a:t>
            </a:r>
          </a:p>
          <a:p>
            <a:r>
              <a:rPr lang="en-US" baseline="0" dirty="0" smtClean="0"/>
              <a:t>Note that running all on the CPU or all on the GPU, gets a similar bad result.</a:t>
            </a:r>
          </a:p>
          <a:p>
            <a:r>
              <a:rPr lang="en-US" baseline="0" dirty="0" smtClean="0"/>
              <a:t>If we run the first 3 stages on the GPU, then switch to the CPU, we get the best result.</a:t>
            </a:r>
          </a:p>
          <a:p>
            <a:r>
              <a:rPr lang="en-US" baseline="0" dirty="0" smtClean="0"/>
              <a:t>Note even though this is running fewer stages on the GPU, most of the search squares have exited by the time we switch to the CPU.</a:t>
            </a:r>
          </a:p>
          <a:p>
            <a:endParaRPr lang="en-US" dirty="0"/>
          </a:p>
        </p:txBody>
      </p:sp>
      <p:sp>
        <p:nvSpPr>
          <p:cNvPr id="4" name="Slide Number Placeholder 3"/>
          <p:cNvSpPr>
            <a:spLocks noGrp="1"/>
          </p:cNvSpPr>
          <p:nvPr>
            <p:ph type="sldNum" sz="quarter" idx="10"/>
          </p:nvPr>
        </p:nvSpPr>
        <p:spPr/>
        <p:txBody>
          <a:bodyPr/>
          <a:lstStyle/>
          <a:p>
            <a:fld id="{F84443C5-21C1-48D0-BC91-D3C9476B44CE}" type="slidenum">
              <a:rPr lang="en-US" smtClean="0"/>
              <a:pPr/>
              <a:t>52</a:t>
            </a:fld>
            <a:endParaRPr lang="en-US" dirty="0"/>
          </a:p>
        </p:txBody>
      </p:sp>
    </p:spTree>
    <p:extLst>
      <p:ext uri="{BB962C8B-B14F-4D97-AF65-F5344CB8AC3E}">
        <p14:creationId xmlns:p14="http://schemas.microsoft.com/office/powerpoint/2010/main" val="3305174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And here is the result.</a:t>
            </a:r>
          </a:p>
          <a:p>
            <a:r>
              <a:rPr lang="en-US" dirty="0" smtClean="0"/>
              <a:t>Performance more than doubles, and we process each frame</a:t>
            </a:r>
            <a:r>
              <a:rPr lang="en-US" baseline="0" dirty="0" smtClean="0"/>
              <a:t> with 40% of the power on average.</a:t>
            </a:r>
          </a:p>
          <a:p>
            <a:endParaRPr lang="en-US" baseline="0" dirty="0" smtClean="0"/>
          </a:p>
          <a:p>
            <a:r>
              <a:rPr lang="en-US" baseline="0" dirty="0" smtClean="0"/>
              <a:t>HSA allows the right processor …</a:t>
            </a:r>
            <a:endParaRPr lang="en-US" dirty="0"/>
          </a:p>
        </p:txBody>
      </p:sp>
      <p:sp>
        <p:nvSpPr>
          <p:cNvPr id="4" name="Slide Number Placeholder 3"/>
          <p:cNvSpPr>
            <a:spLocks noGrp="1"/>
          </p:cNvSpPr>
          <p:nvPr>
            <p:ph type="sldNum" sz="quarter" idx="10"/>
          </p:nvPr>
        </p:nvSpPr>
        <p:spPr/>
        <p:txBody>
          <a:bodyPr/>
          <a:lstStyle/>
          <a:p>
            <a:fld id="{F84443C5-21C1-48D0-BC91-D3C9476B44CE}" type="slidenum">
              <a:rPr lang="en-US" smtClean="0"/>
              <a:pPr/>
              <a:t>53</a:t>
            </a:fld>
            <a:endParaRPr lang="en-US" dirty="0"/>
          </a:p>
        </p:txBody>
      </p:sp>
    </p:spTree>
    <p:extLst>
      <p:ext uri="{BB962C8B-B14F-4D97-AF65-F5344CB8AC3E}">
        <p14:creationId xmlns:p14="http://schemas.microsoft.com/office/powerpoint/2010/main" val="3081703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771E8-E292-1847-A003-B9063746A93B}" type="slidenum">
              <a:rPr lang="en-US" smtClean="0"/>
              <a:t>54</a:t>
            </a:fld>
            <a:endParaRPr lang="en-US"/>
          </a:p>
        </p:txBody>
      </p:sp>
    </p:spTree>
    <p:extLst>
      <p:ext uri="{BB962C8B-B14F-4D97-AF65-F5344CB8AC3E}">
        <p14:creationId xmlns:p14="http://schemas.microsoft.com/office/powerpoint/2010/main" val="4228052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771E8-E292-1847-A003-B9063746A93B}" type="slidenum">
              <a:rPr lang="en-US" smtClean="0"/>
              <a:t>55</a:t>
            </a:fld>
            <a:endParaRPr lang="en-US"/>
          </a:p>
        </p:txBody>
      </p:sp>
    </p:spTree>
    <p:extLst>
      <p:ext uri="{BB962C8B-B14F-4D97-AF65-F5344CB8AC3E}">
        <p14:creationId xmlns:p14="http://schemas.microsoft.com/office/powerpoint/2010/main" val="2788927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chart</a:t>
            </a:r>
            <a:r>
              <a:rPr lang="en-US" baseline="0" dirty="0" smtClean="0"/>
              <a:t> is taken from a paper published earlier this year by the UBC, in collaboration with AMD.</a:t>
            </a:r>
          </a:p>
          <a:p>
            <a:r>
              <a:rPr lang="en-US" baseline="0" dirty="0" smtClean="0"/>
              <a:t>What it shows is that the GPUs in an APU can accelerate the key look up stage of </a:t>
            </a:r>
            <a:r>
              <a:rPr lang="en-US" baseline="0" dirty="0" err="1" smtClean="0"/>
              <a:t>Memached</a:t>
            </a:r>
            <a:r>
              <a:rPr lang="en-US" baseline="0" dirty="0" smtClean="0"/>
              <a:t>, by 2-3x, relative to their onboard CPUs.</a:t>
            </a:r>
          </a:p>
          <a:p>
            <a:r>
              <a:rPr lang="en-US" baseline="0" dirty="0" smtClean="0"/>
              <a:t>We see this for both the mainstream trinity APU and the low power Zacate APU.</a:t>
            </a:r>
          </a:p>
          <a:p>
            <a:r>
              <a:rPr lang="en-US" baseline="0" dirty="0" smtClean="0"/>
              <a:t>Why is the APU able to shine here while the discrete GPU struggles?</a:t>
            </a:r>
          </a:p>
          <a:p>
            <a:r>
              <a:rPr lang="en-US" baseline="0" dirty="0" smtClean="0"/>
              <a:t>Look at the execution breakdown.</a:t>
            </a:r>
          </a:p>
          <a:p>
            <a:r>
              <a:rPr lang="en-US" baseline="0" dirty="0" smtClean="0"/>
              <a:t>A discrete GPU is not a good choice for this algorithm, due to the data transfers across the PCIE bus dominating </a:t>
            </a:r>
            <a:r>
              <a:rPr lang="en-US" baseline="0" dirty="0" err="1" smtClean="0"/>
              <a:t>execcution</a:t>
            </a:r>
            <a:r>
              <a:rPr lang="en-US" baseline="0" dirty="0" smtClean="0"/>
              <a:t> time.</a:t>
            </a:r>
          </a:p>
          <a:p>
            <a:r>
              <a:rPr lang="en-US" baseline="0" dirty="0" smtClean="0"/>
              <a:t>The APUs meanwhile are emulating HSA, using a driver optimization called “Zero Copy”. So the APU is able to operate on the data in place, and perform lots of look ups in parallel, much faster than the CPU. This is how HSA will work, except the programming will be easier and not require several PHDs to complete it.</a:t>
            </a:r>
          </a:p>
          <a:p>
            <a:endParaRPr lang="en-US" dirty="0"/>
          </a:p>
        </p:txBody>
      </p:sp>
      <p:sp>
        <p:nvSpPr>
          <p:cNvPr id="4" name="Slide Number Placeholder 3"/>
          <p:cNvSpPr>
            <a:spLocks noGrp="1"/>
          </p:cNvSpPr>
          <p:nvPr>
            <p:ph type="sldNum" sz="quarter" idx="10"/>
          </p:nvPr>
        </p:nvSpPr>
        <p:spPr/>
        <p:txBody>
          <a:bodyPr/>
          <a:lstStyle/>
          <a:p>
            <a:fld id="{F84443C5-21C1-48D0-BC91-D3C9476B44CE}" type="slidenum">
              <a:rPr lang="en-US" smtClean="0"/>
              <a:pPr/>
              <a:t>56</a:t>
            </a:fld>
            <a:endParaRPr lang="en-US" dirty="0"/>
          </a:p>
        </p:txBody>
      </p:sp>
    </p:spTree>
    <p:extLst>
      <p:ext uri="{BB962C8B-B14F-4D97-AF65-F5344CB8AC3E}">
        <p14:creationId xmlns:p14="http://schemas.microsoft.com/office/powerpoint/2010/main" val="4207060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2CBBBB91-9F58-4D1A-BA5D-4DEB3549842C}" type="slidenum">
              <a:rPr lang="en-US" smtClean="0"/>
              <a:t>4</a:t>
            </a:fld>
            <a:endParaRPr lang="en-US"/>
          </a:p>
        </p:txBody>
      </p:sp>
    </p:spTree>
    <p:extLst>
      <p:ext uri="{BB962C8B-B14F-4D97-AF65-F5344CB8AC3E}">
        <p14:creationId xmlns:p14="http://schemas.microsoft.com/office/powerpoint/2010/main" val="3106110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771E8-E292-1847-A003-B9063746A93B}" type="slidenum">
              <a:rPr lang="en-US" smtClean="0"/>
              <a:t>57</a:t>
            </a:fld>
            <a:endParaRPr lang="en-US"/>
          </a:p>
        </p:txBody>
      </p:sp>
    </p:spTree>
    <p:extLst>
      <p:ext uri="{BB962C8B-B14F-4D97-AF65-F5344CB8AC3E}">
        <p14:creationId xmlns:p14="http://schemas.microsoft.com/office/powerpoint/2010/main" val="3539348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F771E8-E292-1847-A003-B9063746A93B}" type="slidenum">
              <a:rPr lang="en-US" smtClean="0"/>
              <a:t>58</a:t>
            </a:fld>
            <a:endParaRPr lang="en-US"/>
          </a:p>
        </p:txBody>
      </p:sp>
    </p:spTree>
    <p:extLst>
      <p:ext uri="{BB962C8B-B14F-4D97-AF65-F5344CB8AC3E}">
        <p14:creationId xmlns:p14="http://schemas.microsoft.com/office/powerpoint/2010/main" val="10821348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771E8-E292-1847-A003-B9063746A93B}" type="slidenum">
              <a:rPr lang="en-US" smtClean="0"/>
              <a:t>59</a:t>
            </a:fld>
            <a:endParaRPr lang="en-US"/>
          </a:p>
        </p:txBody>
      </p:sp>
    </p:spTree>
    <p:extLst>
      <p:ext uri="{BB962C8B-B14F-4D97-AF65-F5344CB8AC3E}">
        <p14:creationId xmlns:p14="http://schemas.microsoft.com/office/powerpoint/2010/main" val="3733745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771E8-E292-1847-A003-B9063746A93B}" type="slidenum">
              <a:rPr lang="en-US" smtClean="0"/>
              <a:t>60</a:t>
            </a:fld>
            <a:endParaRPr lang="en-US"/>
          </a:p>
        </p:txBody>
      </p:sp>
    </p:spTree>
    <p:extLst>
      <p:ext uri="{BB962C8B-B14F-4D97-AF65-F5344CB8AC3E}">
        <p14:creationId xmlns:p14="http://schemas.microsoft.com/office/powerpoint/2010/main" val="1008945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We</a:t>
            </a:r>
            <a:r>
              <a:rPr lang="en-US" baseline="0" dirty="0" smtClean="0"/>
              <a:t> have already released APARAPI, an acceleration library for Java, layered on OpenCL.</a:t>
            </a:r>
          </a:p>
          <a:p>
            <a:r>
              <a:rPr lang="en-US" baseline="0" dirty="0" smtClean="0"/>
              <a:t>The idea behind APARAPI is to allow a write once, run anywhere, solution for Java that does not require the programmer to learn a new language.</a:t>
            </a:r>
          </a:p>
          <a:p>
            <a:r>
              <a:rPr lang="en-US" baseline="0" dirty="0" smtClean="0"/>
              <a:t>We supply a library with a kernel class, that the Java programmer can override with their own Java code.</a:t>
            </a:r>
          </a:p>
          <a:p>
            <a:r>
              <a:rPr lang="en-US" baseline="0" dirty="0" smtClean="0"/>
              <a:t>Then at runtime, the APARAPI library converts that bytecode to OpenCL, or to a thread pool if an OpenCL device is not available.</a:t>
            </a:r>
          </a:p>
          <a:p>
            <a:r>
              <a:rPr lang="en-US" baseline="0" dirty="0" smtClean="0"/>
              <a:t>This has proven popular with the Java community.</a:t>
            </a:r>
            <a:endParaRPr lang="en-US" dirty="0"/>
          </a:p>
        </p:txBody>
      </p:sp>
      <p:sp>
        <p:nvSpPr>
          <p:cNvPr id="4" name="Slide Number Placeholder 3"/>
          <p:cNvSpPr>
            <a:spLocks noGrp="1"/>
          </p:cNvSpPr>
          <p:nvPr>
            <p:ph type="sldNum" sz="quarter" idx="10"/>
          </p:nvPr>
        </p:nvSpPr>
        <p:spPr/>
        <p:txBody>
          <a:bodyPr/>
          <a:lstStyle/>
          <a:p>
            <a:fld id="{F84443C5-21C1-48D0-BC91-D3C9476B44CE}" type="slidenum">
              <a:rPr lang="en-US" smtClean="0"/>
              <a:pPr/>
              <a:t>61</a:t>
            </a:fld>
            <a:endParaRPr lang="en-US" dirty="0"/>
          </a:p>
        </p:txBody>
      </p:sp>
    </p:spTree>
    <p:extLst>
      <p:ext uri="{BB962C8B-B14F-4D97-AF65-F5344CB8AC3E}">
        <p14:creationId xmlns:p14="http://schemas.microsoft.com/office/powerpoint/2010/main" val="3565603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00" dirty="0">
                <a:ea typeface="ＭＳ Ｐゴシック" pitchFamily="34" charset="-128"/>
              </a:rPr>
              <a:t>What might the HSA roadmap look like for Java and </a:t>
            </a:r>
            <a:r>
              <a:rPr lang="en-US" sz="1600" dirty="0" err="1">
                <a:ea typeface="ＭＳ Ｐゴシック" pitchFamily="34" charset="-128"/>
              </a:rPr>
              <a:t>Aparapi</a:t>
            </a:r>
            <a:r>
              <a:rPr lang="en-US" sz="1600" dirty="0">
                <a:ea typeface="ＭＳ Ｐゴシック" pitchFamily="34" charset="-128"/>
              </a:rPr>
              <a:t>?</a:t>
            </a:r>
          </a:p>
          <a:p>
            <a:r>
              <a:rPr lang="en-US" sz="1600" dirty="0">
                <a:ea typeface="ＭＳ Ｐゴシック" pitchFamily="34" charset="-128"/>
              </a:rPr>
              <a:t>The important thing is we can convert to HSA and offer performance improvement without requiring </a:t>
            </a:r>
            <a:r>
              <a:rPr lang="en-US" sz="1600" dirty="0" err="1">
                <a:ea typeface="ＭＳ Ｐゴシック" pitchFamily="34" charset="-128"/>
              </a:rPr>
              <a:t>Aparapi</a:t>
            </a:r>
            <a:r>
              <a:rPr lang="en-US" sz="1600" dirty="0">
                <a:ea typeface="ＭＳ Ｐゴシック" pitchFamily="34" charset="-128"/>
              </a:rPr>
              <a:t> users to change their Java code.  </a:t>
            </a:r>
          </a:p>
          <a:p>
            <a:endParaRPr lang="en-US" sz="1600" dirty="0">
              <a:ea typeface="ＭＳ Ｐゴシック" pitchFamily="34" charset="-128"/>
            </a:endParaRPr>
          </a:p>
          <a:p>
            <a:r>
              <a:rPr lang="en-US" sz="1600" dirty="0">
                <a:ea typeface="ＭＳ Ｐゴシック" pitchFamily="34" charset="-128"/>
              </a:rPr>
              <a:t>For non-HSA platforms we will still maintain our current </a:t>
            </a:r>
            <a:r>
              <a:rPr lang="en-US" sz="1600" dirty="0" err="1">
                <a:ea typeface="ＭＳ Ｐゴシック" pitchFamily="34" charset="-128"/>
              </a:rPr>
              <a:t>OpenCL</a:t>
            </a:r>
            <a:r>
              <a:rPr lang="en-US" sz="1600" dirty="0">
                <a:ea typeface="ＭＳ Ｐゴシック" pitchFamily="34" charset="-128"/>
              </a:rPr>
              <a:t> based solutions.</a:t>
            </a:r>
          </a:p>
          <a:p>
            <a:endParaRPr lang="en-US" sz="1600" dirty="0">
              <a:ea typeface="ＭＳ Ｐゴシック" pitchFamily="34" charset="-128"/>
            </a:endParaRPr>
          </a:p>
          <a:p>
            <a:r>
              <a:rPr lang="en-US" sz="1600" dirty="0">
                <a:ea typeface="ＭＳ Ｐゴシック" pitchFamily="34" charset="-128"/>
              </a:rPr>
              <a:t>Refactor ‘</a:t>
            </a:r>
            <a:r>
              <a:rPr lang="en-US" sz="1600" dirty="0" err="1">
                <a:ea typeface="ＭＳ Ｐゴシック" pitchFamily="34" charset="-128"/>
              </a:rPr>
              <a:t>bytecode</a:t>
            </a:r>
            <a:r>
              <a:rPr lang="en-US" sz="1600" dirty="0">
                <a:ea typeface="ＭＳ Ｐゴシック" pitchFamily="34" charset="-128"/>
              </a:rPr>
              <a:t> to </a:t>
            </a:r>
            <a:r>
              <a:rPr lang="en-US" sz="1600" dirty="0" err="1">
                <a:ea typeface="ＭＳ Ｐゴシック" pitchFamily="34" charset="-128"/>
              </a:rPr>
              <a:t>OpenCL</a:t>
            </a:r>
            <a:r>
              <a:rPr lang="en-US" sz="1600" dirty="0">
                <a:ea typeface="ＭＳ Ｐゴシック" pitchFamily="34" charset="-128"/>
              </a:rPr>
              <a:t> engine to generate HSAIL</a:t>
            </a:r>
          </a:p>
          <a:p>
            <a:pPr lvl="1"/>
            <a:r>
              <a:rPr lang="en-US" sz="1600" dirty="0">
                <a:ea typeface="ＭＳ Ｐゴシック" pitchFamily="34" charset="-128"/>
              </a:rPr>
              <a:t>Remove </a:t>
            </a:r>
            <a:r>
              <a:rPr lang="en-US" sz="1600" dirty="0" err="1">
                <a:ea typeface="ＭＳ Ｐゴシック" pitchFamily="34" charset="-128"/>
              </a:rPr>
              <a:t>OpenCL</a:t>
            </a:r>
            <a:r>
              <a:rPr lang="en-US" sz="1600" dirty="0">
                <a:ea typeface="ＭＳ Ｐゴシック" pitchFamily="34" charset="-128"/>
              </a:rPr>
              <a:t>™ dependency</a:t>
            </a:r>
          </a:p>
          <a:p>
            <a:pPr lvl="1"/>
            <a:r>
              <a:rPr lang="en-US" sz="1600" dirty="0">
                <a:ea typeface="ＭＳ Ｐゴシック" pitchFamily="34" charset="-128"/>
              </a:rPr>
              <a:t>Enable use of HSA features not available through </a:t>
            </a:r>
            <a:r>
              <a:rPr lang="en-US" sz="1600" dirty="0" err="1">
                <a:ea typeface="ＭＳ Ｐゴシック" pitchFamily="34" charset="-128"/>
              </a:rPr>
              <a:t>OpenCL</a:t>
            </a:r>
            <a:r>
              <a:rPr lang="en-US" sz="1600" dirty="0">
                <a:ea typeface="ＭＳ Ｐゴシック" pitchFamily="34" charset="-128"/>
              </a:rPr>
              <a:t>™</a:t>
            </a:r>
            <a:endParaRPr lang="en-US" dirty="0">
              <a:ea typeface="ＭＳ Ｐゴシック" pitchFamily="34" charset="-128"/>
            </a:endParaRPr>
          </a:p>
          <a:p>
            <a:pPr lvl="1"/>
            <a:endParaRPr lang="en-US" sz="1600" dirty="0">
              <a:ea typeface="ＭＳ Ｐゴシック" pitchFamily="34" charset="-128"/>
            </a:endParaRPr>
          </a:p>
          <a:p>
            <a:r>
              <a:rPr lang="en-US" sz="1600" dirty="0">
                <a:ea typeface="ＭＳ Ｐゴシック" pitchFamily="34" charset="-128"/>
              </a:rPr>
              <a:t>Refactor ‘</a:t>
            </a:r>
            <a:r>
              <a:rPr lang="en-US" sz="1600" dirty="0" err="1">
                <a:ea typeface="ＭＳ Ｐゴシック" pitchFamily="34" charset="-128"/>
              </a:rPr>
              <a:t>bytecode</a:t>
            </a:r>
            <a:r>
              <a:rPr lang="en-US" sz="1600" dirty="0">
                <a:ea typeface="ＭＳ Ｐゴシック" pitchFamily="34" charset="-128"/>
              </a:rPr>
              <a:t> to </a:t>
            </a:r>
            <a:r>
              <a:rPr lang="en-US" sz="1600" dirty="0" err="1">
                <a:ea typeface="ＭＳ Ｐゴシック" pitchFamily="34" charset="-128"/>
              </a:rPr>
              <a:t>OpenCL</a:t>
            </a:r>
            <a:r>
              <a:rPr lang="en-US" sz="1600" dirty="0">
                <a:ea typeface="ＭＳ Ｐゴシック" pitchFamily="34" charset="-128"/>
              </a:rPr>
              <a:t>™’ engine to generate LLVM-IR</a:t>
            </a:r>
          </a:p>
          <a:p>
            <a:pPr lvl="1"/>
            <a:r>
              <a:rPr lang="en-US" sz="1600" dirty="0">
                <a:ea typeface="ＭＳ Ｐゴシック" pitchFamily="34" charset="-128"/>
              </a:rPr>
              <a:t>Leverage HSA Runtime’s ability to create optimized HSAIL</a:t>
            </a:r>
          </a:p>
          <a:p>
            <a:pPr lvl="1"/>
            <a:r>
              <a:rPr lang="en-US" sz="1600" dirty="0">
                <a:ea typeface="ＭＳ Ｐゴシック" pitchFamily="34" charset="-128"/>
              </a:rPr>
              <a:t>Demonstrate performance + ease of use for Java workloads</a:t>
            </a:r>
          </a:p>
          <a:p>
            <a:endParaRPr lang="en-US" dirty="0">
              <a:ea typeface="ＭＳ Ｐゴシック" pitchFamily="34" charset="-128"/>
            </a:endParaRPr>
          </a:p>
          <a:p>
            <a:r>
              <a:rPr lang="en-US" dirty="0">
                <a:ea typeface="ＭＳ Ｐゴシック" pitchFamily="34" charset="-128"/>
              </a:rPr>
              <a:t>Our hope is of course that we can push HSA into the JVM itself and generate HSAIL directly from the Java Virtual Machine’s JIT.</a:t>
            </a:r>
          </a:p>
          <a:p>
            <a:endParaRPr lang="en-US" sz="1600" dirty="0">
              <a:ea typeface="ＭＳ Ｐゴシック" pitchFamily="34" charset="-128"/>
            </a:endParaRPr>
          </a:p>
          <a:p>
            <a:r>
              <a:rPr lang="en-US" sz="1600" dirty="0">
                <a:ea typeface="ＭＳ Ｐゴシック" pitchFamily="34" charset="-128"/>
              </a:rPr>
              <a:t>Work with Java community to drive heterogeneous compute into mainstream applications</a:t>
            </a:r>
          </a:p>
          <a:p>
            <a:pPr lvl="1"/>
            <a:r>
              <a:rPr lang="en-US" sz="1600" dirty="0">
                <a:ea typeface="ＭＳ Ｐゴシック" pitchFamily="34" charset="-128"/>
              </a:rPr>
              <a:t>Enable frameworks and libraries (from desktop to ‘Big Data’)</a:t>
            </a:r>
            <a:endParaRPr lang="en-US" dirty="0"/>
          </a:p>
          <a:p>
            <a:endParaRPr lang="en-US"/>
          </a:p>
          <a:p>
            <a:endParaRPr lang="en-US"/>
          </a:p>
        </p:txBody>
      </p:sp>
      <p:sp>
        <p:nvSpPr>
          <p:cNvPr id="4" name="Slide Number Placeholder 3"/>
          <p:cNvSpPr>
            <a:spLocks noGrp="1"/>
          </p:cNvSpPr>
          <p:nvPr>
            <p:ph type="sldNum" sz="quarter" idx="10"/>
          </p:nvPr>
        </p:nvSpPr>
        <p:spPr/>
        <p:txBody>
          <a:bodyPr/>
          <a:lstStyle/>
          <a:p>
            <a:fld id="{5FF771E8-E292-1847-A003-B9063746A93B}" type="slidenum">
              <a:rPr lang="en-US" smtClean="0"/>
              <a:t>62</a:t>
            </a:fld>
            <a:endParaRPr lang="en-US"/>
          </a:p>
        </p:txBody>
      </p:sp>
    </p:spTree>
    <p:extLst>
      <p:ext uri="{BB962C8B-B14F-4D97-AF65-F5344CB8AC3E}">
        <p14:creationId xmlns:p14="http://schemas.microsoft.com/office/powerpoint/2010/main" val="2304438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F771E8-E292-1847-A003-B9063746A93B}" type="slidenum">
              <a:rPr lang="en-US" smtClean="0"/>
              <a:t>63</a:t>
            </a:fld>
            <a:endParaRPr lang="en-US"/>
          </a:p>
        </p:txBody>
      </p:sp>
    </p:spTree>
    <p:extLst>
      <p:ext uri="{BB962C8B-B14F-4D97-AF65-F5344CB8AC3E}">
        <p14:creationId xmlns:p14="http://schemas.microsoft.com/office/powerpoint/2010/main" val="31388747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A3D8A4-E9E5-436C-A7B5-7B199B64EB03}" type="slidenum">
              <a:rPr lang="en-US" smtClean="0"/>
              <a:pPr/>
              <a:t>64</a:t>
            </a:fld>
            <a:endParaRPr lang="en-US"/>
          </a:p>
        </p:txBody>
      </p:sp>
    </p:spTree>
    <p:extLst>
      <p:ext uri="{BB962C8B-B14F-4D97-AF65-F5344CB8AC3E}">
        <p14:creationId xmlns:p14="http://schemas.microsoft.com/office/powerpoint/2010/main" val="7762829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endParaRPr lang="en-US" dirty="0" smtClean="0"/>
          </a:p>
          <a:p>
            <a:endParaRPr lang="en-US" dirty="0" smtClean="0"/>
          </a:p>
          <a:p>
            <a:r>
              <a:rPr lang="en-US" dirty="0" smtClean="0"/>
              <a:t>Key Points:</a:t>
            </a:r>
          </a:p>
          <a:p>
            <a:pPr>
              <a:buFont typeface="Arial" charset="0"/>
              <a:buChar char="•"/>
            </a:pPr>
            <a:r>
              <a:rPr lang="en-US" dirty="0" smtClean="0"/>
              <a:t>Writing</a:t>
            </a:r>
            <a:r>
              <a:rPr lang="en-US" baseline="0" dirty="0" smtClean="0"/>
              <a:t> optimal CPU implementations requires complex development too.</a:t>
            </a:r>
          </a:p>
          <a:p>
            <a:pPr lvl="1">
              <a:buFont typeface="Arial" charset="0"/>
              <a:buChar char="•"/>
            </a:pPr>
            <a:r>
              <a:rPr lang="en-US" baseline="0" dirty="0" smtClean="0"/>
              <a:t> Programmers have to use both intrinsics for vector parallelism, and TBB for </a:t>
            </a:r>
            <a:r>
              <a:rPr lang="en-US" baseline="0" dirty="0" err="1" smtClean="0"/>
              <a:t>multicore</a:t>
            </a:r>
            <a:r>
              <a:rPr lang="en-US" baseline="0" dirty="0" smtClean="0"/>
              <a:t> parallelism.</a:t>
            </a:r>
          </a:p>
          <a:p>
            <a:pPr>
              <a:buFont typeface="Arial" charset="0"/>
              <a:buChar char="•"/>
            </a:pPr>
            <a:r>
              <a:rPr lang="en-US" baseline="0" dirty="0" smtClean="0"/>
              <a:t> OpenCL C</a:t>
            </a:r>
          </a:p>
          <a:p>
            <a:pPr lvl="1">
              <a:buFont typeface="Arial" charset="0"/>
              <a:buChar char="•"/>
            </a:pPr>
            <a:r>
              <a:rPr lang="en-US" baseline="0" dirty="0" smtClean="0"/>
              <a:t> OpenCL-C is widely known fairly verbose C-based API, and it shows in the boilerplate initialization code, runtime-compile code, and kernel launch.</a:t>
            </a:r>
          </a:p>
          <a:p>
            <a:pPr>
              <a:buFont typeface="Arial" charset="0"/>
              <a:buChar char="•"/>
            </a:pPr>
            <a:r>
              <a:rPr lang="en-US" baseline="0" dirty="0" smtClean="0"/>
              <a:t> OpenCL C++ :</a:t>
            </a:r>
          </a:p>
          <a:p>
            <a:pPr lvl="1">
              <a:buFont typeface="Arial" charset="0"/>
              <a:buChar char="•"/>
            </a:pPr>
            <a:r>
              <a:rPr lang="en-US" baseline="0" dirty="0" smtClean="0"/>
              <a:t> Removes initialization code by providing sensible defaults for platform, context, device, command-queue.  No need to set these up, and no need to save them and drag them around for later OCL API calls.</a:t>
            </a:r>
          </a:p>
          <a:p>
            <a:pPr lvl="1">
              <a:buFont typeface="Arial" charset="0"/>
              <a:buChar char="•"/>
            </a:pPr>
            <a:r>
              <a:rPr lang="en-US" baseline="0" dirty="0" smtClean="0"/>
              <a:t> Reduce code to compile by using C++ exceptions for error-checking, automatic memory allocation (rather than calling API to determine size of return </a:t>
            </a:r>
            <a:r>
              <a:rPr lang="en-US" baseline="0" dirty="0" err="1" smtClean="0"/>
              <a:t>args</a:t>
            </a:r>
            <a:r>
              <a:rPr lang="en-US" baseline="0" dirty="0" smtClean="0"/>
              <a:t>)</a:t>
            </a:r>
          </a:p>
          <a:p>
            <a:pPr lvl="1">
              <a:buFont typeface="Arial" charset="0"/>
              <a:buChar char="•"/>
            </a:pPr>
            <a:r>
              <a:rPr lang="en-US" baseline="0" dirty="0" smtClean="0"/>
              <a:t> Default arguments, type-checking – code focuses on relevant parameters. </a:t>
            </a:r>
          </a:p>
          <a:p>
            <a:pPr lvl="1">
              <a:buFont typeface="Arial" charset="0"/>
              <a:buChar char="•"/>
            </a:pPr>
            <a:r>
              <a:rPr lang="en-US" baseline="0" dirty="0" smtClean="0"/>
              <a:t> The host-side support for C++ is available in a “cl.hpp” file which runs on any OpenCL implementation (including NV, Intel, etc).</a:t>
            </a:r>
          </a:p>
          <a:p>
            <a:pPr lvl="1">
              <a:buFont typeface="Arial" charset="0"/>
              <a:buChar char="•"/>
            </a:pPr>
            <a:r>
              <a:rPr lang="en-US" baseline="0" dirty="0" smtClean="0"/>
              <a:t> In addition, AMD OpenCL implementation supports “static” C++ kernel language – classes, namespaces, templates.  (Not used in the this implementation).</a:t>
            </a:r>
          </a:p>
          <a:p>
            <a:pPr>
              <a:buFont typeface="Arial" charset="0"/>
              <a:buChar char="•"/>
            </a:pPr>
            <a:r>
              <a:rPr lang="en-US" baseline="0" dirty="0" smtClean="0"/>
              <a:t> C++ AMP </a:t>
            </a:r>
          </a:p>
          <a:p>
            <a:pPr lvl="1">
              <a:buFont typeface="Arial" charset="0"/>
              <a:buChar char="•"/>
            </a:pPr>
            <a:r>
              <a:rPr lang="en-US" baseline="0" dirty="0" smtClean="0"/>
              <a:t> Initialization is handled through sensible defaults.  C++AMP eliminates platform, context, </a:t>
            </a:r>
            <a:r>
              <a:rPr lang="en-US" baseline="0" dirty="0" err="1" smtClean="0"/>
              <a:t>accelerator_view</a:t>
            </a:r>
            <a:r>
              <a:rPr lang="en-US" baseline="0" dirty="0" smtClean="0"/>
              <a:t> combines device and queue.  </a:t>
            </a:r>
          </a:p>
          <a:p>
            <a:pPr lvl="1">
              <a:buFont typeface="Arial" charset="0"/>
              <a:buChar char="•"/>
            </a:pPr>
            <a:r>
              <a:rPr lang="en-US" baseline="0" dirty="0" smtClean="0"/>
              <a:t> Single-source model : Eliminates run-time compile code, this is done at compile-time with the host code.</a:t>
            </a:r>
          </a:p>
          <a:p>
            <a:pPr lvl="1">
              <a:buFont typeface="Arial" charset="0"/>
              <a:buChar char="•"/>
            </a:pPr>
            <a:r>
              <a:rPr lang="en-US" baseline="0" dirty="0" smtClean="0"/>
              <a:t> Single-source model : streamlined kernel call convention (eliminate </a:t>
            </a:r>
            <a:r>
              <a:rPr lang="en-US" baseline="0" dirty="0" err="1" smtClean="0"/>
              <a:t>clSetKernelArg</a:t>
            </a:r>
            <a:r>
              <a:rPr lang="en-US" baseline="0" dirty="0" smtClean="0"/>
              <a:t>)</a:t>
            </a:r>
          </a:p>
          <a:p>
            <a:pPr lvl="1">
              <a:buFont typeface="Arial" charset="0"/>
              <a:buChar char="•"/>
            </a:pPr>
            <a:r>
              <a:rPr lang="en-US" baseline="0" dirty="0" smtClean="0"/>
              <a:t> The implementation here uses C++11 lambda to reduce boilerplate code for </a:t>
            </a:r>
            <a:r>
              <a:rPr lang="en-US" baseline="0" dirty="0" err="1" smtClean="0"/>
              <a:t>functor</a:t>
            </a:r>
            <a:r>
              <a:rPr lang="en-US" baseline="0" dirty="0" smtClean="0"/>
              <a:t> construction (kernel can directly access local </a:t>
            </a:r>
            <a:r>
              <a:rPr lang="en-US" baseline="0" dirty="0" err="1" smtClean="0"/>
              <a:t>vars</a:t>
            </a:r>
            <a:r>
              <a:rPr lang="en-US" baseline="0" dirty="0" smtClean="0"/>
              <a:t>)</a:t>
            </a:r>
          </a:p>
          <a:p>
            <a:pPr lvl="1">
              <a:buFont typeface="Arial" charset="0"/>
              <a:buChar char="•"/>
            </a:pPr>
            <a:r>
              <a:rPr lang="en-US" baseline="0" dirty="0" smtClean="0"/>
              <a:t> Data </a:t>
            </a:r>
            <a:r>
              <a:rPr lang="en-US" baseline="0" dirty="0" err="1" smtClean="0"/>
              <a:t>xfer</a:t>
            </a:r>
            <a:r>
              <a:rPr lang="en-US" baseline="0" dirty="0" smtClean="0"/>
              <a:t> reduced by implicit transfers performed by </a:t>
            </a:r>
            <a:r>
              <a:rPr lang="en-US" baseline="0" dirty="0" err="1" smtClean="0"/>
              <a:t>array_view</a:t>
            </a:r>
            <a:endParaRPr lang="en-US" baseline="0" dirty="0" smtClean="0"/>
          </a:p>
          <a:p>
            <a:pPr lvl="0">
              <a:buFont typeface="Arial" charset="0"/>
              <a:buChar char="•"/>
            </a:pPr>
            <a:r>
              <a:rPr lang="en-US" baseline="0" dirty="0" smtClean="0"/>
              <a:t> BOLT</a:t>
            </a:r>
          </a:p>
          <a:p>
            <a:pPr lvl="1">
              <a:buFont typeface="Arial" charset="0"/>
              <a:buChar char="•"/>
            </a:pPr>
            <a:r>
              <a:rPr lang="en-US" baseline="0" dirty="0" smtClean="0"/>
              <a:t> Moves reduction code into library  - what’s left is reduction operator.</a:t>
            </a:r>
          </a:p>
          <a:p>
            <a:pPr lvl="1">
              <a:buFont typeface="Arial" charset="0"/>
              <a:buChar char="•"/>
            </a:pPr>
            <a:r>
              <a:rPr lang="en-US" baseline="0" dirty="0" smtClean="0"/>
              <a:t> Removes data </a:t>
            </a:r>
            <a:r>
              <a:rPr lang="en-US" baseline="0" dirty="0" err="1" smtClean="0"/>
              <a:t>xfer</a:t>
            </a:r>
            <a:r>
              <a:rPr lang="en-US" baseline="0" dirty="0" smtClean="0"/>
              <a:t> and copy-back – interface is directly with host data structures.</a:t>
            </a:r>
          </a:p>
          <a:p>
            <a:pPr lvl="1">
              <a:buFont typeface="Arial" charset="0"/>
              <a:buChar char="•"/>
            </a:pPr>
            <a:r>
              <a:rPr lang="en-US" baseline="0" dirty="0" smtClean="0"/>
              <a:t> Bolt-for-C++AMP uses lambda syntax; Bolt-For-OCL does not (not supported) </a:t>
            </a:r>
          </a:p>
          <a:p>
            <a:pPr marL="457125" lvl="1" defTabSz="914250">
              <a:buFont typeface="Arial" charset="0"/>
              <a:buChar char="•"/>
              <a:defRPr/>
            </a:pPr>
            <a:r>
              <a:rPr lang="en-US" baseline="0" dirty="0" smtClean="0"/>
              <a:t> Bolt-for-OCL implementation relies on C++ static kernel language – recently introduced in AMD APP SDK 2.6 (beta) and 2.7 (production?)</a:t>
            </a:r>
          </a:p>
          <a:p>
            <a:pPr lvl="1">
              <a:buFont typeface="Arial" charset="0"/>
              <a:buNone/>
            </a:pPr>
            <a:endParaRPr lang="en-US" baseline="0" dirty="0" smtClean="0"/>
          </a:p>
          <a:p>
            <a:pPr lvl="0">
              <a:buFont typeface="Arial" charset="0"/>
              <a:buChar char="•"/>
            </a:pPr>
            <a:r>
              <a:rPr lang="en-US" baseline="0" dirty="0" smtClean="0"/>
              <a:t> Other notes:</a:t>
            </a:r>
          </a:p>
          <a:p>
            <a:pPr lvl="1">
              <a:buFont typeface="Arial" charset="0"/>
              <a:buChar char="•"/>
            </a:pPr>
            <a:r>
              <a:rPr lang="en-US" baseline="0" dirty="0" smtClean="0"/>
              <a:t> Serial CPU integrates algorithm and reduction and we call it just “algorithm” ; later implementations separate these for performance.</a:t>
            </a:r>
          </a:p>
          <a:p>
            <a:pPr lvl="1">
              <a:buFont typeface="Arial" charset="0"/>
              <a:buChar char="•"/>
            </a:pPr>
            <a:r>
              <a:rPr lang="en-US" baseline="0" dirty="0" smtClean="0"/>
              <a:t> Launch is argument setup and calling of the kernel or library routine.</a:t>
            </a:r>
          </a:p>
          <a:p>
            <a:pPr lvl="1">
              <a:buFont typeface="Arial" charset="0"/>
              <a:buChar char="•"/>
            </a:pPr>
            <a:r>
              <a:rPr lang="en-US" baseline="0" dirty="0" smtClean="0"/>
              <a:t> Copy-back includes code to copy data back to host and run a host-side final reduction step.</a:t>
            </a:r>
          </a:p>
          <a:p>
            <a:pPr lvl="1">
              <a:buFont typeface="Arial" charset="0"/>
              <a:buChar char="•"/>
            </a:pPr>
            <a:r>
              <a:rPr lang="en-US" baseline="0" dirty="0" smtClean="0"/>
              <a:t> LOC includes appropriate spaces and comments.  We attempted to use similar coding style across all implementations.</a:t>
            </a:r>
          </a:p>
          <a:p>
            <a:pPr lvl="1">
              <a:buFont typeface="Arial" charset="0"/>
              <a:buChar char="•"/>
            </a:pPr>
            <a:r>
              <a:rPr lang="en-US" baseline="0" dirty="0" smtClean="0"/>
              <a:t> </a:t>
            </a:r>
            <a:r>
              <a:rPr lang="en-US" baseline="0" dirty="0" err="1" smtClean="0"/>
              <a:t>Tbb</a:t>
            </a:r>
            <a:r>
              <a:rPr lang="en-US" baseline="0" dirty="0" smtClean="0"/>
              <a:t> init is 1-line to initialize the scheduler. (</a:t>
            </a:r>
            <a:r>
              <a:rPr lang="en-US" baseline="0" dirty="0" err="1" smtClean="0"/>
              <a:t>tbb</a:t>
            </a:r>
            <a:r>
              <a:rPr lang="en-US" baseline="0" dirty="0" smtClean="0"/>
              <a:t>::</a:t>
            </a:r>
            <a:r>
              <a:rPr lang="en-US" baseline="0" dirty="0" err="1" smtClean="0"/>
              <a:t>task_scheduler_init</a:t>
            </a:r>
            <a:r>
              <a:rPr lang="en-US" baseline="0" dirty="0" smtClean="0"/>
              <a:t>)</a:t>
            </a:r>
          </a:p>
        </p:txBody>
      </p:sp>
      <p:sp>
        <p:nvSpPr>
          <p:cNvPr id="4" name="Slide Number Placeholder 3"/>
          <p:cNvSpPr>
            <a:spLocks noGrp="1"/>
          </p:cNvSpPr>
          <p:nvPr>
            <p:ph type="sldNum" sz="quarter" idx="10"/>
          </p:nvPr>
        </p:nvSpPr>
        <p:spPr/>
        <p:txBody>
          <a:bodyPr/>
          <a:lstStyle/>
          <a:p>
            <a:fld id="{F84443C5-21C1-48D0-BC91-D3C9476B44CE}" type="slidenum">
              <a:rPr lang="en-US" smtClean="0"/>
              <a:pPr/>
              <a:t>65</a:t>
            </a:fld>
            <a:endParaRPr lang="en-US"/>
          </a:p>
        </p:txBody>
      </p:sp>
    </p:spTree>
    <p:extLst>
      <p:ext uri="{BB962C8B-B14F-4D97-AF65-F5344CB8AC3E}">
        <p14:creationId xmlns:p14="http://schemas.microsoft.com/office/powerpoint/2010/main" val="42625856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AC39E7-DC3E-4F42-B641-54E3556E321B}" type="slidenum">
              <a:rPr lang="en-US" smtClean="0"/>
              <a:t>66</a:t>
            </a:fld>
            <a:endParaRPr lang="en-US"/>
          </a:p>
        </p:txBody>
      </p:sp>
    </p:spTree>
    <p:extLst>
      <p:ext uri="{BB962C8B-B14F-4D97-AF65-F5344CB8AC3E}">
        <p14:creationId xmlns:p14="http://schemas.microsoft.com/office/powerpoint/2010/main" val="315605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87D762D-567A-4809-ADCE-A4D8AE245E77}"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1256662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mn-cs"/>
              </a:rPr>
              <a:t>Opening (just the axes)</a:t>
            </a:r>
          </a:p>
          <a:p>
            <a:r>
              <a:rPr lang="en-US" sz="1200" kern="1200" dirty="0" smtClean="0">
                <a:solidFill>
                  <a:schemeClr val="tx1"/>
                </a:solidFill>
                <a:effectLst/>
                <a:latin typeface="Arial" pitchFamily="34" charset="0"/>
                <a:ea typeface="+mn-ea"/>
                <a:cs typeface="+mn-cs"/>
              </a:rPr>
              <a:t>“Let’s take a look at the cost versus return facing programmers today when developing modern applications.”</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Click (bottom left red “Problem/CPU” build comes up)</a:t>
            </a:r>
          </a:p>
          <a:p>
            <a:r>
              <a:rPr lang="en-US" sz="1200" kern="1200" dirty="0" smtClean="0">
                <a:solidFill>
                  <a:schemeClr val="tx1"/>
                </a:solidFill>
                <a:effectLst/>
                <a:latin typeface="Arial" pitchFamily="34" charset="0"/>
                <a:ea typeface="+mn-ea"/>
                <a:cs typeface="+mn-cs"/>
              </a:rPr>
              <a:t>“There are 10M CPU coders today, delivering millions of applications and good user experiences, but when they code their parallel content on the CPU, it runs slower and draws more power than it should”.</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Click (top right red “Problem/GPU” build comes up)</a:t>
            </a:r>
          </a:p>
          <a:p>
            <a:r>
              <a:rPr lang="en-US" sz="1200" kern="1200" dirty="0" smtClean="0">
                <a:solidFill>
                  <a:schemeClr val="tx1"/>
                </a:solidFill>
                <a:effectLst/>
                <a:latin typeface="Arial" pitchFamily="34" charset="0"/>
                <a:ea typeface="+mn-ea"/>
                <a:cs typeface="+mn-cs"/>
              </a:rPr>
              <a:t>“Today there are 10s of thousands of GPU coders around the world, perhaps as many as 100K. These expert programmers, through careful partitioning of the right sections of parallel code, and management of data copies … can extract a better user experience … but it’s still too hard and costs too much.”</a:t>
            </a:r>
          </a:p>
          <a:p>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Click (top left green “Solution/HSA” build comes up)</a:t>
            </a:r>
          </a:p>
          <a:p>
            <a:r>
              <a:rPr lang="en-US" sz="1200" kern="1200" dirty="0" smtClean="0">
                <a:solidFill>
                  <a:schemeClr val="tx1"/>
                </a:solidFill>
                <a:effectLst/>
                <a:latin typeface="Arial" pitchFamily="34" charset="0"/>
                <a:ea typeface="+mn-ea"/>
                <a:cs typeface="+mn-cs"/>
              </a:rPr>
              <a:t>“The solution is HSA and its libraries. Opening up the platform rapidly to more than a million programmers, resulting in hundreds of thousands of applications and a range of differentiated experiences. The key is making the platform easy to program. Did I mention that?”</a:t>
            </a:r>
          </a:p>
          <a:p>
            <a:endParaRPr lang="en-US" dirty="0"/>
          </a:p>
        </p:txBody>
      </p:sp>
      <p:sp>
        <p:nvSpPr>
          <p:cNvPr id="4" name="Slide Number Placeholder 3"/>
          <p:cNvSpPr>
            <a:spLocks noGrp="1"/>
          </p:cNvSpPr>
          <p:nvPr>
            <p:ph type="sldNum" sz="quarter" idx="10"/>
          </p:nvPr>
        </p:nvSpPr>
        <p:spPr/>
        <p:txBody>
          <a:bodyPr/>
          <a:lstStyle/>
          <a:p>
            <a:fld id="{F84443C5-21C1-48D0-BC91-D3C9476B44CE}"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3185942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888" marR="0" indent="-115888" algn="l" defTabSz="914400" rtl="0" eaLnBrk="1" fontAlgn="auto" latinLnBrk="0" hangingPunct="1">
              <a:lnSpc>
                <a:spcPct val="100000"/>
              </a:lnSpc>
              <a:spcBef>
                <a:spcPts val="0"/>
              </a:spcBef>
              <a:spcAft>
                <a:spcPts val="0"/>
              </a:spcAft>
              <a:buClrTx/>
              <a:buSzTx/>
              <a:buFont typeface="Wingdings 3" pitchFamily="18" charset="2"/>
              <a:buChar char="}"/>
              <a:tabLst/>
              <a:defRPr/>
            </a:pPr>
            <a:r>
              <a:rPr lang="en-US" sz="1000" kern="1200" dirty="0" smtClean="0">
                <a:solidFill>
                  <a:schemeClr val="tx1"/>
                </a:solidFill>
                <a:effectLst/>
                <a:latin typeface="+mn-lt"/>
                <a:ea typeface="+mn-ea"/>
                <a:cs typeface="+mn-cs"/>
              </a:rPr>
              <a:t>HSA will </a:t>
            </a:r>
            <a:r>
              <a:rPr lang="en-US" sz="1000" i="1" kern="1200" dirty="0" smtClean="0">
                <a:solidFill>
                  <a:schemeClr val="tx1"/>
                </a:solidFill>
                <a:effectLst/>
                <a:latin typeface="+mn-lt"/>
                <a:ea typeface="+mn-ea"/>
                <a:cs typeface="+mn-cs"/>
              </a:rPr>
              <a:t>empower software developers</a:t>
            </a:r>
            <a:r>
              <a:rPr lang="en-US" sz="1000" kern="1200" dirty="0" smtClean="0">
                <a:solidFill>
                  <a:schemeClr val="tx1"/>
                </a:solidFill>
                <a:effectLst/>
                <a:latin typeface="+mn-lt"/>
                <a:ea typeface="+mn-ea"/>
                <a:cs typeface="+mn-cs"/>
              </a:rPr>
              <a:t> to easily innovate and unleash </a:t>
            </a:r>
            <a:r>
              <a:rPr lang="en-US" sz="1000" i="1" kern="1200" dirty="0" smtClean="0">
                <a:solidFill>
                  <a:schemeClr val="tx1"/>
                </a:solidFill>
                <a:effectLst/>
                <a:latin typeface="+mn-lt"/>
                <a:ea typeface="+mn-ea"/>
                <a:cs typeface="+mn-cs"/>
              </a:rPr>
              <a:t>new levels of performance and functionality</a:t>
            </a:r>
            <a:r>
              <a:rPr lang="en-US" sz="1000" kern="1200" dirty="0" smtClean="0">
                <a:solidFill>
                  <a:schemeClr val="tx1"/>
                </a:solidFill>
                <a:effectLst/>
                <a:latin typeface="+mn-lt"/>
                <a:ea typeface="+mn-ea"/>
                <a:cs typeface="+mn-cs"/>
              </a:rPr>
              <a:t> on </a:t>
            </a:r>
            <a:r>
              <a:rPr lang="en-US" sz="1000" i="1" kern="1200" dirty="0" smtClean="0">
                <a:solidFill>
                  <a:schemeClr val="tx1"/>
                </a:solidFill>
                <a:effectLst/>
                <a:latin typeface="+mn-lt"/>
                <a:ea typeface="+mn-ea"/>
                <a:cs typeface="+mn-cs"/>
              </a:rPr>
              <a:t>all your modern devices</a:t>
            </a:r>
            <a:r>
              <a:rPr lang="en-US" sz="1000" kern="1200" dirty="0" smtClean="0">
                <a:solidFill>
                  <a:schemeClr val="tx1"/>
                </a:solidFill>
                <a:effectLst/>
                <a:latin typeface="+mn-lt"/>
                <a:ea typeface="+mn-ea"/>
                <a:cs typeface="+mn-cs"/>
              </a:rPr>
              <a:t> and lead to powerful new experiences such as visually rich, intuitive, human-like interactivity.   </a:t>
            </a:r>
          </a:p>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7</a:t>
            </a:fld>
            <a:endParaRPr lang="en-US"/>
          </a:p>
        </p:txBody>
      </p:sp>
    </p:spTree>
    <p:extLst>
      <p:ext uri="{BB962C8B-B14F-4D97-AF65-F5344CB8AC3E}">
        <p14:creationId xmlns:p14="http://schemas.microsoft.com/office/powerpoint/2010/main" val="38198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Inclusive</a:t>
            </a:r>
            <a:r>
              <a:rPr lang="en-US" altLang="zh-CN" baseline="0" dirty="0" smtClean="0"/>
              <a:t> of fixed function devices and all programmable devices in a SOC. </a:t>
            </a:r>
            <a:endParaRPr lang="en-US" altLang="zh-CN" dirty="0" smtClean="0"/>
          </a:p>
          <a:p>
            <a:endParaRPr lang="en-US" altLang="zh-CN" dirty="0" smtClean="0"/>
          </a:p>
          <a:p>
            <a:r>
              <a:rPr lang="en-US" sz="1200" dirty="0" smtClean="0"/>
              <a:t>The hardware architecture which brings the platform to the programmer. The hardware removes the nits that have nagged programmers for yeas. Each feature of the hardware is make programmability, </a:t>
            </a:r>
            <a:r>
              <a:rPr lang="en-US" sz="1200" dirty="0" err="1" smtClean="0"/>
              <a:t>perf</a:t>
            </a:r>
            <a:r>
              <a:rPr lang="en-US" sz="1200" dirty="0" smtClean="0"/>
              <a:t> and power better. </a:t>
            </a:r>
          </a:p>
          <a:p>
            <a:pPr lvl="0"/>
            <a:r>
              <a:rPr lang="en-US" sz="1200" b="1" dirty="0" smtClean="0"/>
              <a:t>Shared page table support: </a:t>
            </a:r>
            <a:r>
              <a:rPr lang="en-US" sz="1200" dirty="0" smtClean="0"/>
              <a:t>To simplify OS and user software, HSA allows a single set of page table entries to be shared between LCUs and TCUs. This allows units of both types to access memory through the same virtual address. The system is further simplified in that the operating system only needs to manage one set of page tables.  This enables Shared Virtual Memory (SVM) semantics between LCU and TCU.</a:t>
            </a:r>
          </a:p>
          <a:p>
            <a:pPr lvl="0"/>
            <a:r>
              <a:rPr lang="en-US" sz="1200" dirty="0" smtClean="0"/>
              <a:t>Operating systems allow user processes to access more memory than is physically addressable by paging memory to and from disk.  Early TCU hardware only allowed access to pinned memory, meaning that the driver invoked an OS call to prevent the memory from being paged out.  In addition, the OS and driver had to create and manage a separate virtual address space for the TCU to use. HSA removes the burdens of pinned memory and separate virtual address management, by allowing compute units to page fault and to use the same large address space as the CPU.</a:t>
            </a:r>
          </a:p>
          <a:p>
            <a:pPr lvl="0"/>
            <a:endParaRPr lang="en-US" sz="1200" dirty="0" smtClean="0"/>
          </a:p>
          <a:p>
            <a:pPr lvl="0"/>
            <a:r>
              <a:rPr lang="en-US" sz="1200" b="1" dirty="0" smtClean="0"/>
              <a:t>User-level command queuing</a:t>
            </a:r>
            <a:r>
              <a:rPr lang="en-US" sz="1200" dirty="0" smtClean="0"/>
              <a:t>.  Time spent waiting for OS kernel services was often a major performance bottleneck in prior throughput computing systems. HSA drastically reduces the time to dispatch work to the TCU by enabling a dispatch queue per application and by allowing user mode process to dispatch directly into those queues, requiring no OS kernel transitions or services.  This makes the full performance of the platform available to the programmer, minimizing software driver overheads</a:t>
            </a:r>
          </a:p>
          <a:p>
            <a:pPr lvl="0"/>
            <a:endParaRPr lang="en-US" sz="1200" dirty="0" smtClean="0"/>
          </a:p>
          <a:p>
            <a:pPr lvl="0"/>
            <a:r>
              <a:rPr lang="en-US" sz="1200" b="1" dirty="0" smtClean="0"/>
              <a:t>Coherent memory regions</a:t>
            </a:r>
            <a:r>
              <a:rPr lang="en-US" sz="1200" dirty="0" smtClean="0"/>
              <a:t>.  In traditional GPU devices, even when the CPU and GPU are using the same system memory region, the GPU uses a separate address space from the CPU, and the graphics driver must flush and invalidate GPU caches at required intervals in order for the CPU and GPU to share results.  HSA embraces a fully coherent shared memory model, with unified addressing. This provides programmers with the same coherent memory model that they enjoy on SMP CPU systems. This enables developers to write applications that closely couple LCU and TCU codes in popular design patterns like producer-consumer. The coherent memory heap is the default heap on HSA and is always present. Implementations may also provide a non-coherent heap for advance programmers to request when they know there is no sharing between processor types</a:t>
            </a:r>
          </a:p>
          <a:p>
            <a:pPr lvl="0"/>
            <a:endParaRPr lang="en-US" sz="1200" dirty="0" smtClean="0"/>
          </a:p>
          <a:p>
            <a:r>
              <a:rPr lang="en-US" sz="1200" dirty="0" smtClean="0"/>
              <a:t>The software stack is to deliver on that promise. Split compilation, high data and command flow paths (big improvement over legacy), KMD and Runtime needed for initialization, tear down, Bulk of developers will access through libraries which are optimized</a:t>
            </a:r>
          </a:p>
          <a:p>
            <a:endParaRPr lang="en-US" sz="1200" dirty="0" smtClean="0"/>
          </a:p>
          <a:p>
            <a:r>
              <a:rPr lang="en-US" sz="1200" dirty="0" smtClean="0"/>
              <a:t>Many compute problems today require much larger memory spaces than can be provided by traditional GPUs, whether we are discussing the local memory of a discrete GPU or the pinned system memory used by an APU. Partitioning a program to repeatedly use a small memory pool can require a huge programming effort, and for that reason large workloads often are not ported onto the GPU.  Allowing the HSA throughput engine to use the same </a:t>
            </a:r>
            <a:r>
              <a:rPr lang="en-US" sz="1200" dirty="0" err="1" smtClean="0"/>
              <a:t>pageable</a:t>
            </a:r>
            <a:r>
              <a:rPr lang="en-US" sz="1200" dirty="0" smtClean="0"/>
              <a:t> virtual  address space as the CPU, allows problems to be easily ported to an HSA system without extra coding effort.  This significantly increases computational performance of programs requiring very large data sets.</a:t>
            </a:r>
          </a:p>
          <a:p>
            <a:r>
              <a:rPr lang="en-US" sz="1200" dirty="0" smtClean="0"/>
              <a:t> </a:t>
            </a:r>
          </a:p>
          <a:p>
            <a:r>
              <a:rPr lang="en-US" sz="1200" dirty="0" smtClean="0"/>
              <a:t>In addition, a unified address space allows data structures containing pointers (such as linked lists and various forms of tree and graph structures) to be freely used by both LCUs and TCUs.  Today, such data structures require special handling by the programmer, and often are the main reason why certain algorithms cannot be ported to a GPU.  With HSA, this is handled transparently.</a:t>
            </a:r>
            <a:endParaRPr lang="zh-CN" altLang="en-US" dirty="0"/>
          </a:p>
        </p:txBody>
      </p:sp>
      <p:sp>
        <p:nvSpPr>
          <p:cNvPr id="4" name="灯片编号占位符 3"/>
          <p:cNvSpPr>
            <a:spLocks noGrp="1"/>
          </p:cNvSpPr>
          <p:nvPr>
            <p:ph type="sldNum" sz="quarter" idx="10"/>
          </p:nvPr>
        </p:nvSpPr>
        <p:spPr/>
        <p:txBody>
          <a:bodyPr/>
          <a:lstStyle/>
          <a:p>
            <a:fld id="{F3E8AAB7-95BF-442E-9744-414D4D29AE4A}" type="slidenum">
              <a:rPr lang="zh-CN" altLang="en-US" smtClean="0"/>
              <a:pPr/>
              <a:t>8</a:t>
            </a:fld>
            <a:endParaRPr lang="zh-CN" altLang="en-US"/>
          </a:p>
        </p:txBody>
      </p:sp>
    </p:spTree>
    <p:extLst>
      <p:ext uri="{BB962C8B-B14F-4D97-AF65-F5344CB8AC3E}">
        <p14:creationId xmlns:p14="http://schemas.microsoft.com/office/powerpoint/2010/main" val="376027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With HSA, there is an alternate path to the accelerators in the system, besides the legacy driver</a:t>
            </a:r>
            <a:r>
              <a:rPr lang="en-US" altLang="zh-CN" baseline="0" dirty="0" smtClean="0"/>
              <a:t> model.</a:t>
            </a:r>
          </a:p>
          <a:p>
            <a:r>
              <a:rPr lang="en-US" altLang="zh-CN" baseline="0" dirty="0" smtClean="0"/>
              <a:t>We are moving beyond the platform architecture of the last 25 years, to unlock software innovation for modern workloads.</a:t>
            </a:r>
          </a:p>
          <a:p>
            <a:r>
              <a:rPr lang="en-US" altLang="zh-CN" baseline="0" dirty="0" smtClean="0"/>
              <a:t>Applications will be able to deliver work *directly* to the queues fetched by the parallel processor in the GPU.</a:t>
            </a:r>
          </a:p>
          <a:p>
            <a:r>
              <a:rPr lang="en-US" altLang="zh-CN" baseline="0" dirty="0" smtClean="0"/>
              <a:t>We abstract the parallel processor with a new virtual ISA, called HSAIL. A low level IL that allows multiple hardware vendors to continue to innovate within a standard platform. There is a “</a:t>
            </a:r>
            <a:r>
              <a:rPr lang="en-US" altLang="zh-CN" baseline="0" dirty="0" err="1" smtClean="0"/>
              <a:t>finalizer</a:t>
            </a:r>
            <a:r>
              <a:rPr lang="en-US" altLang="zh-CN" baseline="0" dirty="0" smtClean="0"/>
              <a:t>” between the HSAIL generated by the high level compiler and the GPU ISA. The architecture supports the </a:t>
            </a:r>
            <a:r>
              <a:rPr lang="en-US" altLang="zh-CN" baseline="0" dirty="0" err="1" smtClean="0"/>
              <a:t>finalizer</a:t>
            </a:r>
            <a:r>
              <a:rPr lang="en-US" altLang="zh-CN" baseline="0" dirty="0" smtClean="0"/>
              <a:t> being run at multiple possible times: at run time, install time or compile time, depending on the target platform.</a:t>
            </a:r>
          </a:p>
          <a:p>
            <a:r>
              <a:rPr lang="en-US" altLang="zh-CN" dirty="0" smtClean="0"/>
              <a:t>Overall Vision:</a:t>
            </a:r>
          </a:p>
          <a:p>
            <a:pPr lvl="1"/>
            <a:r>
              <a:rPr lang="en-US" altLang="zh-CN" dirty="0" smtClean="0"/>
              <a:t>Make GPU easily accessible</a:t>
            </a:r>
          </a:p>
          <a:p>
            <a:pPr lvl="2"/>
            <a:r>
              <a:rPr lang="en-US" altLang="zh-CN" dirty="0" smtClean="0"/>
              <a:t>Support mainstream languages</a:t>
            </a:r>
          </a:p>
          <a:p>
            <a:pPr lvl="2"/>
            <a:r>
              <a:rPr lang="en-US" altLang="zh-CN" dirty="0" smtClean="0"/>
              <a:t>Expandable to domain specific languages</a:t>
            </a:r>
          </a:p>
          <a:p>
            <a:pPr lvl="1"/>
            <a:r>
              <a:rPr lang="en-US" altLang="zh-CN" dirty="0" smtClean="0"/>
              <a:t>Make compute offload efficient</a:t>
            </a:r>
          </a:p>
          <a:p>
            <a:pPr lvl="2"/>
            <a:r>
              <a:rPr lang="en-US" altLang="zh-CN" dirty="0" smtClean="0"/>
              <a:t>Direct path to GPU (avoid Graphics overhead)</a:t>
            </a:r>
          </a:p>
          <a:p>
            <a:pPr lvl="2"/>
            <a:r>
              <a:rPr lang="en-US" altLang="zh-CN" dirty="0" smtClean="0"/>
              <a:t>Eliminate memory copy</a:t>
            </a:r>
          </a:p>
          <a:p>
            <a:pPr lvl="2"/>
            <a:r>
              <a:rPr lang="en-US" altLang="zh-CN" dirty="0" smtClean="0"/>
              <a:t>Low-latency dispatch</a:t>
            </a:r>
          </a:p>
          <a:p>
            <a:pPr lvl="1"/>
            <a:r>
              <a:rPr lang="en-US" altLang="zh-CN" dirty="0" smtClean="0"/>
              <a:t>Make it ubiquitous</a:t>
            </a:r>
          </a:p>
          <a:p>
            <a:pPr lvl="2"/>
            <a:r>
              <a:rPr lang="en-US" altLang="zh-CN" dirty="0" smtClean="0"/>
              <a:t>Drive HSA as a standard through HSA Foundation</a:t>
            </a:r>
          </a:p>
          <a:p>
            <a:pPr lvl="2"/>
            <a:r>
              <a:rPr lang="en-US" altLang="zh-CN" dirty="0" smtClean="0"/>
              <a:t>Open Source key components</a:t>
            </a:r>
          </a:p>
          <a:p>
            <a:endParaRPr lang="en-US" dirty="0"/>
          </a:p>
        </p:txBody>
      </p:sp>
      <p:sp>
        <p:nvSpPr>
          <p:cNvPr id="4" name="灯片编号占位符 3"/>
          <p:cNvSpPr>
            <a:spLocks noGrp="1"/>
          </p:cNvSpPr>
          <p:nvPr>
            <p:ph type="sldNum" sz="quarter" idx="10"/>
          </p:nvPr>
        </p:nvSpPr>
        <p:spPr/>
        <p:txBody>
          <a:bodyPr/>
          <a:lstStyle/>
          <a:p>
            <a:fld id="{5FF771E8-E292-1847-A003-B9063746A93B}" type="slidenum">
              <a:rPr lang="en-US" smtClean="0"/>
              <a:t>9</a:t>
            </a:fld>
            <a:endParaRPr lang="en-US"/>
          </a:p>
        </p:txBody>
      </p:sp>
    </p:spTree>
    <p:extLst>
      <p:ext uri="{BB962C8B-B14F-4D97-AF65-F5344CB8AC3E}">
        <p14:creationId xmlns:p14="http://schemas.microsoft.com/office/powerpoint/2010/main" val="2455367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57399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7862" y="2057401"/>
            <a:ext cx="6704538" cy="1085850"/>
          </a:xfrm>
        </p:spPr>
        <p:txBody>
          <a:bodyPr>
            <a:noAutofit/>
          </a:bodyPr>
          <a:lstStyle>
            <a:lvl1pPr algn="l">
              <a:defRPr sz="3200" b="0" cap="all">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7862" y="3143250"/>
            <a:ext cx="6704538" cy="1257300"/>
          </a:xfrm>
        </p:spPr>
        <p:txBody>
          <a:bodyPr>
            <a:noAutofit/>
          </a:bodyPr>
          <a:lstStyle>
            <a:lvl1pPr marL="0" indent="0" algn="l">
              <a:buNone/>
              <a:defRPr sz="2000" b="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7110509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Copyright 2012 HSA Foundation.  All Rights Reserved.</a:t>
            </a:r>
            <a:endParaRPr lang="en-US"/>
          </a:p>
        </p:txBody>
      </p:sp>
      <p:sp>
        <p:nvSpPr>
          <p:cNvPr id="4" name="Slide Number Placeholder 3"/>
          <p:cNvSpPr>
            <a:spLocks noGrp="1"/>
          </p:cNvSpPr>
          <p:nvPr>
            <p:ph type="sldNum" sz="quarter" idx="12"/>
          </p:nvPr>
        </p:nvSpPr>
        <p:spPr/>
        <p:txBody>
          <a:bodyPr/>
          <a:lstStyle/>
          <a:p>
            <a:fld id="{7E0F095F-F642-7E4C-BE29-73B8FAFADF38}" type="slidenum">
              <a:rPr lang="en-US" smtClean="0"/>
              <a:t>‹#›</a:t>
            </a:fld>
            <a:endParaRPr lang="en-US"/>
          </a:p>
        </p:txBody>
      </p:sp>
    </p:spTree>
    <p:extLst>
      <p:ext uri="{BB962C8B-B14F-4D97-AF65-F5344CB8AC3E}">
        <p14:creationId xmlns:p14="http://schemas.microsoft.com/office/powerpoint/2010/main" val="43204405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BL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12713" indent="-112713">
              <a:defRPr sz="1600"/>
            </a:lvl1pPr>
            <a:lvl2pPr>
              <a:defRPr lang="en-US" sz="1400" kern="1200" dirty="0" smtClean="0">
                <a:solidFill>
                  <a:schemeClr val="tx1"/>
                </a:solidFill>
                <a:latin typeface="+mn-lt"/>
                <a:ea typeface="+mn-ea"/>
                <a:cs typeface="+mn-cs"/>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95597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BLK No Image">
    <p:spTree>
      <p:nvGrpSpPr>
        <p:cNvPr id="1" name=""/>
        <p:cNvGrpSpPr/>
        <p:nvPr/>
      </p:nvGrpSpPr>
      <p:grpSpPr>
        <a:xfrm>
          <a:off x="0" y="0"/>
          <a:ext cx="0" cy="0"/>
          <a:chOff x="0" y="0"/>
          <a:chExt cx="0" cy="0"/>
        </a:xfrm>
      </p:grpSpPr>
      <p:sp>
        <p:nvSpPr>
          <p:cNvPr id="6" name="TextBox 5"/>
          <p:cNvSpPr txBox="1"/>
          <p:nvPr userDrawn="1"/>
        </p:nvSpPr>
        <p:spPr>
          <a:xfrm>
            <a:off x="8728789" y="4934812"/>
            <a:ext cx="207298" cy="142936"/>
          </a:xfrm>
          <a:prstGeom prst="rect">
            <a:avLst/>
          </a:prstGeom>
          <a:noFill/>
        </p:spPr>
        <p:txBody>
          <a:bodyPr wrap="none" lIns="61552" tIns="30776" rIns="61552" bIns="30776" rtlCol="0" anchor="ctr">
            <a:spAutoFit/>
          </a:bodyPr>
          <a:lstStyle/>
          <a:p>
            <a:pPr algn="r"/>
            <a:fld id="{B50A2252-0B00-49D0-9A28-2F5CCECF09D1}" type="slidenum">
              <a:rPr lang="en-US" sz="500" b="0" smtClean="0">
                <a:solidFill>
                  <a:schemeClr val="tx1">
                    <a:lumMod val="75000"/>
                    <a:lumOff val="25000"/>
                  </a:schemeClr>
                </a:solidFill>
                <a:latin typeface="Arial" pitchFamily="34" charset="0"/>
                <a:cs typeface="Arial" pitchFamily="34" charset="0"/>
              </a:rPr>
              <a:pPr algn="r"/>
              <a:t>‹#›</a:t>
            </a:fld>
            <a:endParaRPr lang="en-US" sz="500" b="0" dirty="0">
              <a:solidFill>
                <a:schemeClr val="tx1">
                  <a:lumMod val="75000"/>
                  <a:lumOff val="25000"/>
                </a:schemeClr>
              </a:solidFill>
              <a:latin typeface="Arial" pitchFamily="34" charset="0"/>
              <a:cs typeface="Arial" pitchFamily="34" charset="0"/>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99004" y="203859"/>
            <a:ext cx="901733" cy="352277"/>
          </a:xfrm>
          <a:prstGeom prst="rect">
            <a:avLst/>
          </a:prstGeom>
        </p:spPr>
      </p:pic>
      <p:sp>
        <p:nvSpPr>
          <p:cNvPr id="9" name="Title Placeholder 1"/>
          <p:cNvSpPr>
            <a:spLocks noGrp="1"/>
          </p:cNvSpPr>
          <p:nvPr>
            <p:ph type="title"/>
          </p:nvPr>
        </p:nvSpPr>
        <p:spPr>
          <a:xfrm>
            <a:off x="-6096000" y="76076"/>
            <a:ext cx="7498080" cy="480060"/>
          </a:xfrm>
          <a:prstGeom prst="rect">
            <a:avLst/>
          </a:prstGeom>
        </p:spPr>
        <p:txBody>
          <a:bodyPr vert="horz" lIns="68589" tIns="34295" rIns="68589" bIns="34295" rtlCol="0" anchor="ctr">
            <a:noAutofit/>
          </a:bodyPr>
          <a:lstStyle/>
          <a:p>
            <a:r>
              <a:rPr lang="en-US" dirty="0" smtClean="0"/>
              <a:t>Click to edit Master title style</a:t>
            </a:r>
            <a:endParaRPr lang="en-US" dirty="0"/>
          </a:p>
        </p:txBody>
      </p:sp>
      <p:sp>
        <p:nvSpPr>
          <p:cNvPr id="11" name="TextBox 10"/>
          <p:cNvSpPr txBox="1"/>
          <p:nvPr userDrawn="1"/>
        </p:nvSpPr>
        <p:spPr>
          <a:xfrm>
            <a:off x="58282" y="4815023"/>
            <a:ext cx="2863041" cy="554596"/>
          </a:xfrm>
          <a:prstGeom prst="rect">
            <a:avLst/>
          </a:prstGeom>
          <a:noFill/>
        </p:spPr>
        <p:txBody>
          <a:bodyPr wrap="square" lIns="61552" tIns="30776" rIns="61552" bIns="30776" rtlCol="0" anchor="ctr">
            <a:spAutoFit/>
          </a:bodyPr>
          <a:lstStyle/>
          <a:p>
            <a:pPr marL="0" indent="0" algn="ctr">
              <a:buFont typeface="Wingdings 3" pitchFamily="18" charset="2"/>
              <a:buNone/>
            </a:pPr>
            <a:r>
              <a:rPr lang="en-US" sz="800" dirty="0" smtClean="0">
                <a:solidFill>
                  <a:srgbClr val="FFFFFF"/>
                </a:solidFill>
              </a:rPr>
              <a:t>AMD  Confidential, under embargo until Apr 30, 12:01 AM EST  </a:t>
            </a:r>
          </a:p>
          <a:p>
            <a:pPr marL="0" indent="0" algn="ctr">
              <a:buFont typeface="Wingdings 3" pitchFamily="18" charset="2"/>
              <a:buNone/>
            </a:pPr>
            <a:endParaRPr lang="en-US" sz="800" dirty="0" smtClean="0">
              <a:solidFill>
                <a:srgbClr val="FFFFFF"/>
              </a:solidFill>
            </a:endParaRPr>
          </a:p>
          <a:p>
            <a:pPr algn="ctr"/>
            <a:endParaRPr lang="en-US" sz="800" b="0" cap="all" dirty="0" smtClean="0">
              <a:solidFill>
                <a:schemeClr val="tx1">
                  <a:lumMod val="75000"/>
                  <a:lumOff val="25000"/>
                </a:schemeClr>
              </a:solidFill>
              <a:latin typeface="Arial" pitchFamily="34" charset="0"/>
              <a:cs typeface="Arial" pitchFamily="34" charset="0"/>
            </a:endParaRPr>
          </a:p>
        </p:txBody>
      </p:sp>
      <p:pic>
        <p:nvPicPr>
          <p:cNvPr id="10"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5802" y="120846"/>
            <a:ext cx="1201998" cy="469704"/>
          </a:xfrm>
          <a:prstGeom prst="rect">
            <a:avLst/>
          </a:prstGeom>
        </p:spPr>
      </p:pic>
    </p:spTree>
    <p:extLst>
      <p:ext uri="{BB962C8B-B14F-4D97-AF65-F5344CB8AC3E}">
        <p14:creationId xmlns:p14="http://schemas.microsoft.com/office/powerpoint/2010/main" val="80738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Section Header BLK Image">
    <p:spTree>
      <p:nvGrpSpPr>
        <p:cNvPr id="1" name=""/>
        <p:cNvGrpSpPr/>
        <p:nvPr/>
      </p:nvGrpSpPr>
      <p:grpSpPr>
        <a:xfrm>
          <a:off x="0" y="0"/>
          <a:ext cx="0" cy="0"/>
          <a:chOff x="0" y="0"/>
          <a:chExt cx="0" cy="0"/>
        </a:xfrm>
      </p:grpSpPr>
      <p:sp>
        <p:nvSpPr>
          <p:cNvPr id="9" name="TextBox 8"/>
          <p:cNvSpPr txBox="1"/>
          <p:nvPr userDrawn="1"/>
        </p:nvSpPr>
        <p:spPr>
          <a:xfrm>
            <a:off x="8728789" y="4934812"/>
            <a:ext cx="207298" cy="142936"/>
          </a:xfrm>
          <a:prstGeom prst="rect">
            <a:avLst/>
          </a:prstGeom>
          <a:noFill/>
        </p:spPr>
        <p:txBody>
          <a:bodyPr wrap="none" lIns="61552" tIns="30776" rIns="61552" bIns="30776" rtlCol="0" anchor="ctr">
            <a:spAutoFit/>
          </a:bodyPr>
          <a:lstStyle/>
          <a:p>
            <a:pPr algn="r"/>
            <a:fld id="{B50A2252-0B00-49D0-9A28-2F5CCECF09D1}" type="slidenum">
              <a:rPr lang="en-US" sz="500" b="0" smtClean="0">
                <a:solidFill>
                  <a:schemeClr val="tx1">
                    <a:lumMod val="75000"/>
                    <a:lumOff val="25000"/>
                  </a:schemeClr>
                </a:solidFill>
                <a:latin typeface="Arial" pitchFamily="34" charset="0"/>
                <a:cs typeface="Arial" pitchFamily="34" charset="0"/>
              </a:rPr>
              <a:pPr algn="r"/>
              <a:t>‹#›</a:t>
            </a:fld>
            <a:endParaRPr lang="en-US" sz="500" b="0" dirty="0">
              <a:solidFill>
                <a:schemeClr val="tx1">
                  <a:lumMod val="75000"/>
                  <a:lumOff val="25000"/>
                </a:schemeClr>
              </a:solidFill>
              <a:latin typeface="Arial" pitchFamily="34" charset="0"/>
              <a:cs typeface="Arial" pitchFamily="34" charset="0"/>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99004" y="203859"/>
            <a:ext cx="901733" cy="352277"/>
          </a:xfrm>
          <a:prstGeom prst="rect">
            <a:avLst/>
          </a:prstGeom>
        </p:spPr>
      </p:pic>
      <p:sp>
        <p:nvSpPr>
          <p:cNvPr id="15" name="Title Placeholder 1"/>
          <p:cNvSpPr>
            <a:spLocks noGrp="1"/>
          </p:cNvSpPr>
          <p:nvPr>
            <p:ph type="title"/>
          </p:nvPr>
        </p:nvSpPr>
        <p:spPr>
          <a:xfrm>
            <a:off x="156875" y="137160"/>
            <a:ext cx="7498080" cy="480060"/>
          </a:xfrm>
          <a:prstGeom prst="rect">
            <a:avLst/>
          </a:prstGeom>
        </p:spPr>
        <p:txBody>
          <a:bodyPr vert="horz" lIns="68589" tIns="34295" rIns="68589" bIns="34295" rtlCol="0" anchor="ctr">
            <a:noAutofit/>
          </a:bodyPr>
          <a:lstStyle/>
          <a:p>
            <a:r>
              <a:rPr lang="en-US" dirty="0" smtClean="0"/>
              <a:t>Click to edit Master title style</a:t>
            </a:r>
            <a:endParaRPr lang="en-US" dirty="0"/>
          </a:p>
        </p:txBody>
      </p:sp>
      <p:sp>
        <p:nvSpPr>
          <p:cNvPr id="10" name="TextBox 9"/>
          <p:cNvSpPr txBox="1"/>
          <p:nvPr userDrawn="1"/>
        </p:nvSpPr>
        <p:spPr>
          <a:xfrm>
            <a:off x="58282" y="4815023"/>
            <a:ext cx="2863041" cy="554596"/>
          </a:xfrm>
          <a:prstGeom prst="rect">
            <a:avLst/>
          </a:prstGeom>
          <a:noFill/>
        </p:spPr>
        <p:txBody>
          <a:bodyPr wrap="square" lIns="61552" tIns="30776" rIns="61552" bIns="30776" rtlCol="0" anchor="ctr">
            <a:spAutoFit/>
          </a:bodyPr>
          <a:lstStyle/>
          <a:p>
            <a:pPr marL="0" indent="0" algn="ctr">
              <a:buFont typeface="Wingdings 3" pitchFamily="18" charset="2"/>
              <a:buNone/>
            </a:pPr>
            <a:r>
              <a:rPr lang="en-US" sz="800" dirty="0" smtClean="0">
                <a:solidFill>
                  <a:srgbClr val="FFFFFF"/>
                </a:solidFill>
              </a:rPr>
              <a:t>AMD  Confidential, under embargo until Apr 30, 12:01 AM EST  </a:t>
            </a:r>
          </a:p>
          <a:p>
            <a:pPr marL="0" indent="0" algn="ctr">
              <a:buFont typeface="Wingdings 3" pitchFamily="18" charset="2"/>
              <a:buNone/>
            </a:pPr>
            <a:endParaRPr lang="en-US" sz="800" dirty="0" smtClean="0">
              <a:solidFill>
                <a:srgbClr val="FFFFFF"/>
              </a:solidFill>
            </a:endParaRPr>
          </a:p>
          <a:p>
            <a:pPr algn="ctr"/>
            <a:endParaRPr lang="en-US" sz="800" b="0" cap="all" dirty="0" smtClean="0">
              <a:solidFill>
                <a:schemeClr val="tx1">
                  <a:lumMod val="75000"/>
                  <a:lumOff val="25000"/>
                </a:schemeClr>
              </a:solidFill>
              <a:latin typeface="Arial" pitchFamily="34" charset="0"/>
              <a:cs typeface="Arial" pitchFamily="34" charset="0"/>
            </a:endParaRPr>
          </a:p>
        </p:txBody>
      </p:sp>
      <p:pic>
        <p:nvPicPr>
          <p:cNvPr id="7"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5802" y="120846"/>
            <a:ext cx="1201998" cy="469704"/>
          </a:xfrm>
          <a:prstGeom prst="rect">
            <a:avLst/>
          </a:prstGeom>
        </p:spPr>
      </p:pic>
    </p:spTree>
    <p:extLst>
      <p:ext uri="{BB962C8B-B14F-4D97-AF65-F5344CB8AC3E}">
        <p14:creationId xmlns:p14="http://schemas.microsoft.com/office/powerpoint/2010/main" val="313070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Title Slide BLK No Image">
    <p:spTree>
      <p:nvGrpSpPr>
        <p:cNvPr id="1" name=""/>
        <p:cNvGrpSpPr/>
        <p:nvPr/>
      </p:nvGrpSpPr>
      <p:grpSpPr>
        <a:xfrm>
          <a:off x="0" y="0"/>
          <a:ext cx="0" cy="0"/>
          <a:chOff x="0" y="0"/>
          <a:chExt cx="0" cy="0"/>
        </a:xfrm>
      </p:grpSpPr>
      <p:sp>
        <p:nvSpPr>
          <p:cNvPr id="5" name="TextBox 4"/>
          <p:cNvSpPr txBox="1"/>
          <p:nvPr userDrawn="1"/>
        </p:nvSpPr>
        <p:spPr>
          <a:xfrm>
            <a:off x="8728789" y="4934812"/>
            <a:ext cx="207298" cy="142936"/>
          </a:xfrm>
          <a:prstGeom prst="rect">
            <a:avLst/>
          </a:prstGeom>
          <a:noFill/>
        </p:spPr>
        <p:txBody>
          <a:bodyPr wrap="none" lIns="61552" tIns="30776" rIns="61552" bIns="30776" rtlCol="0" anchor="ctr">
            <a:spAutoFit/>
          </a:bodyPr>
          <a:lstStyle/>
          <a:p>
            <a:pPr algn="r"/>
            <a:fld id="{B50A2252-0B00-49D0-9A28-2F5CCECF09D1}" type="slidenum">
              <a:rPr lang="en-US" sz="500" b="0" smtClean="0">
                <a:solidFill>
                  <a:schemeClr val="tx1">
                    <a:lumMod val="75000"/>
                    <a:lumOff val="25000"/>
                  </a:schemeClr>
                </a:solidFill>
                <a:latin typeface="Arial" pitchFamily="34" charset="0"/>
                <a:cs typeface="Arial" pitchFamily="34" charset="0"/>
              </a:rPr>
              <a:pPr algn="r"/>
              <a:t>‹#›</a:t>
            </a:fld>
            <a:endParaRPr lang="en-US" sz="500" b="0" dirty="0">
              <a:solidFill>
                <a:schemeClr val="tx1">
                  <a:lumMod val="75000"/>
                  <a:lumOff val="25000"/>
                </a:schemeClr>
              </a:solidFill>
              <a:latin typeface="Arial" pitchFamily="34" charset="0"/>
              <a:cs typeface="Arial" pitchFamily="34" charset="0"/>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99004" y="203859"/>
            <a:ext cx="901733" cy="352277"/>
          </a:xfrm>
          <a:prstGeom prst="rect">
            <a:avLst/>
          </a:prstGeom>
        </p:spPr>
      </p:pic>
      <p:sp>
        <p:nvSpPr>
          <p:cNvPr id="8" name="Title Placeholder 1"/>
          <p:cNvSpPr>
            <a:spLocks noGrp="1"/>
          </p:cNvSpPr>
          <p:nvPr>
            <p:ph type="title"/>
          </p:nvPr>
        </p:nvSpPr>
        <p:spPr>
          <a:xfrm>
            <a:off x="156875" y="137160"/>
            <a:ext cx="7498080" cy="480060"/>
          </a:xfrm>
          <a:prstGeom prst="rect">
            <a:avLst/>
          </a:prstGeom>
        </p:spPr>
        <p:txBody>
          <a:bodyPr vert="horz" lIns="68589" tIns="34295" rIns="68589" bIns="34295" rtlCol="0" anchor="ctr">
            <a:noAutofit/>
          </a:bodyPr>
          <a:lstStyle/>
          <a:p>
            <a:r>
              <a:rPr lang="en-US" dirty="0" smtClean="0"/>
              <a:t>Click to edit Master title style</a:t>
            </a:r>
            <a:endParaRPr lang="en-US" dirty="0"/>
          </a:p>
        </p:txBody>
      </p:sp>
      <p:sp>
        <p:nvSpPr>
          <p:cNvPr id="12" name="TextBox 11"/>
          <p:cNvSpPr txBox="1"/>
          <p:nvPr userDrawn="1"/>
        </p:nvSpPr>
        <p:spPr>
          <a:xfrm>
            <a:off x="58282" y="4815023"/>
            <a:ext cx="2863041" cy="554596"/>
          </a:xfrm>
          <a:prstGeom prst="rect">
            <a:avLst/>
          </a:prstGeom>
          <a:noFill/>
        </p:spPr>
        <p:txBody>
          <a:bodyPr wrap="square" lIns="61552" tIns="30776" rIns="61552" bIns="30776" rtlCol="0" anchor="ctr">
            <a:spAutoFit/>
          </a:bodyPr>
          <a:lstStyle/>
          <a:p>
            <a:pPr marL="0" indent="0" algn="ctr">
              <a:buFont typeface="Wingdings 3" pitchFamily="18" charset="2"/>
              <a:buNone/>
            </a:pPr>
            <a:r>
              <a:rPr lang="en-US" sz="800" dirty="0" smtClean="0">
                <a:solidFill>
                  <a:srgbClr val="FFFFFF"/>
                </a:solidFill>
              </a:rPr>
              <a:t>AMD  Confidential, under embargo until Apr 30, 12:01 AM EST  </a:t>
            </a:r>
          </a:p>
          <a:p>
            <a:pPr marL="0" indent="0" algn="ctr">
              <a:buFont typeface="Wingdings 3" pitchFamily="18" charset="2"/>
              <a:buNone/>
            </a:pPr>
            <a:endParaRPr lang="en-US" sz="800" dirty="0" smtClean="0">
              <a:solidFill>
                <a:srgbClr val="FFFFFF"/>
              </a:solidFill>
            </a:endParaRPr>
          </a:p>
          <a:p>
            <a:pPr algn="ctr"/>
            <a:endParaRPr lang="en-US" sz="800" b="0" cap="all" dirty="0" smtClean="0">
              <a:solidFill>
                <a:schemeClr val="tx1">
                  <a:lumMod val="75000"/>
                  <a:lumOff val="25000"/>
                </a:schemeClr>
              </a:solidFill>
              <a:latin typeface="Arial" pitchFamily="34" charset="0"/>
              <a:cs typeface="Arial" pitchFamily="34" charset="0"/>
            </a:endParaRPr>
          </a:p>
        </p:txBody>
      </p:sp>
      <p:pic>
        <p:nvPicPr>
          <p:cNvPr id="9"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5802" y="57150"/>
            <a:ext cx="1201998" cy="469704"/>
          </a:xfrm>
          <a:prstGeom prst="rect">
            <a:avLst/>
          </a:prstGeom>
        </p:spPr>
      </p:pic>
    </p:spTree>
    <p:extLst>
      <p:ext uri="{BB962C8B-B14F-4D97-AF65-F5344CB8AC3E}">
        <p14:creationId xmlns:p14="http://schemas.microsoft.com/office/powerpoint/2010/main" val="2609687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5_Title Slide BLK No Image">
    <p:spTree>
      <p:nvGrpSpPr>
        <p:cNvPr id="1" name=""/>
        <p:cNvGrpSpPr/>
        <p:nvPr/>
      </p:nvGrpSpPr>
      <p:grpSpPr>
        <a:xfrm>
          <a:off x="0" y="0"/>
          <a:ext cx="0" cy="0"/>
          <a:chOff x="0" y="0"/>
          <a:chExt cx="0" cy="0"/>
        </a:xfrm>
      </p:grpSpPr>
      <p:sp>
        <p:nvSpPr>
          <p:cNvPr id="5" name="TextBox 4"/>
          <p:cNvSpPr txBox="1"/>
          <p:nvPr userDrawn="1"/>
        </p:nvSpPr>
        <p:spPr>
          <a:xfrm>
            <a:off x="8728789" y="4934812"/>
            <a:ext cx="207298" cy="142936"/>
          </a:xfrm>
          <a:prstGeom prst="rect">
            <a:avLst/>
          </a:prstGeom>
          <a:noFill/>
        </p:spPr>
        <p:txBody>
          <a:bodyPr wrap="none" lIns="61552" tIns="30776" rIns="61552" bIns="30776" rtlCol="0" anchor="ctr">
            <a:spAutoFit/>
          </a:bodyPr>
          <a:lstStyle/>
          <a:p>
            <a:pPr algn="r"/>
            <a:fld id="{B50A2252-0B00-49D0-9A28-2F5CCECF09D1}" type="slidenum">
              <a:rPr lang="en-US" sz="500" b="0" smtClean="0">
                <a:solidFill>
                  <a:schemeClr val="tx1">
                    <a:lumMod val="75000"/>
                    <a:lumOff val="25000"/>
                  </a:schemeClr>
                </a:solidFill>
                <a:latin typeface="Arial" pitchFamily="34" charset="0"/>
                <a:cs typeface="Arial" pitchFamily="34" charset="0"/>
              </a:rPr>
              <a:pPr algn="r"/>
              <a:t>‹#›</a:t>
            </a:fld>
            <a:endParaRPr lang="en-US" sz="500" b="0" dirty="0">
              <a:solidFill>
                <a:schemeClr val="tx1">
                  <a:lumMod val="75000"/>
                  <a:lumOff val="25000"/>
                </a:schemeClr>
              </a:solidFill>
              <a:latin typeface="Arial" pitchFamily="34" charset="0"/>
              <a:cs typeface="Arial" pitchFamily="34" charset="0"/>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99004" y="203859"/>
            <a:ext cx="901733" cy="352277"/>
          </a:xfrm>
          <a:prstGeom prst="rect">
            <a:avLst/>
          </a:prstGeom>
        </p:spPr>
      </p:pic>
      <p:sp>
        <p:nvSpPr>
          <p:cNvPr id="8" name="Title Placeholder 1"/>
          <p:cNvSpPr>
            <a:spLocks noGrp="1"/>
          </p:cNvSpPr>
          <p:nvPr>
            <p:ph type="title"/>
          </p:nvPr>
        </p:nvSpPr>
        <p:spPr>
          <a:xfrm>
            <a:off x="156875" y="137160"/>
            <a:ext cx="7498080" cy="480060"/>
          </a:xfrm>
          <a:prstGeom prst="rect">
            <a:avLst/>
          </a:prstGeom>
        </p:spPr>
        <p:txBody>
          <a:bodyPr vert="horz" lIns="68589" tIns="34295" rIns="68589" bIns="34295" rtlCol="0" anchor="ctr">
            <a:noAutofit/>
          </a:bodyPr>
          <a:lstStyle/>
          <a:p>
            <a:r>
              <a:rPr lang="en-US" dirty="0" smtClean="0"/>
              <a:t>Click to edit Master title style</a:t>
            </a:r>
            <a:endParaRPr lang="en-US" dirty="0"/>
          </a:p>
        </p:txBody>
      </p:sp>
      <p:sp>
        <p:nvSpPr>
          <p:cNvPr id="11" name="TextBox 10"/>
          <p:cNvSpPr txBox="1"/>
          <p:nvPr userDrawn="1"/>
        </p:nvSpPr>
        <p:spPr>
          <a:xfrm>
            <a:off x="58282" y="4815023"/>
            <a:ext cx="2863041" cy="554596"/>
          </a:xfrm>
          <a:prstGeom prst="rect">
            <a:avLst/>
          </a:prstGeom>
          <a:noFill/>
        </p:spPr>
        <p:txBody>
          <a:bodyPr wrap="square" lIns="61552" tIns="30776" rIns="61552" bIns="30776" rtlCol="0" anchor="ctr">
            <a:spAutoFit/>
          </a:bodyPr>
          <a:lstStyle/>
          <a:p>
            <a:pPr marL="0" indent="0" algn="ctr">
              <a:buFont typeface="Wingdings 3" pitchFamily="18" charset="2"/>
              <a:buNone/>
            </a:pPr>
            <a:r>
              <a:rPr lang="en-US" sz="800" dirty="0" smtClean="0">
                <a:solidFill>
                  <a:srgbClr val="FFFFFF"/>
                </a:solidFill>
              </a:rPr>
              <a:t>AMD  Confidential, under embargo until Apr 30, 12:01 AM EST  </a:t>
            </a:r>
          </a:p>
          <a:p>
            <a:pPr marL="0" indent="0" algn="ctr">
              <a:buFont typeface="Wingdings 3" pitchFamily="18" charset="2"/>
              <a:buNone/>
            </a:pPr>
            <a:endParaRPr lang="en-US" sz="800" dirty="0" smtClean="0">
              <a:solidFill>
                <a:srgbClr val="FFFFFF"/>
              </a:solidFill>
            </a:endParaRPr>
          </a:p>
          <a:p>
            <a:pPr algn="ctr"/>
            <a:endParaRPr lang="en-US" sz="800" b="0" cap="all" dirty="0" smtClean="0">
              <a:solidFill>
                <a:schemeClr val="tx1">
                  <a:lumMod val="75000"/>
                  <a:lumOff val="25000"/>
                </a:schemeClr>
              </a:solidFill>
              <a:latin typeface="Arial" pitchFamily="34" charset="0"/>
              <a:cs typeface="Arial" pitchFamily="34" charset="0"/>
            </a:endParaRPr>
          </a:p>
        </p:txBody>
      </p:sp>
      <p:pic>
        <p:nvPicPr>
          <p:cNvPr id="9"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5802" y="57150"/>
            <a:ext cx="1201998" cy="469704"/>
          </a:xfrm>
          <a:prstGeom prst="rect">
            <a:avLst/>
          </a:prstGeom>
        </p:spPr>
      </p:pic>
    </p:spTree>
    <p:extLst>
      <p:ext uri="{BB962C8B-B14F-4D97-AF65-F5344CB8AC3E}">
        <p14:creationId xmlns:p14="http://schemas.microsoft.com/office/powerpoint/2010/main" val="628323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6_Title Slide BLK No Image">
    <p:spTree>
      <p:nvGrpSpPr>
        <p:cNvPr id="1" name=""/>
        <p:cNvGrpSpPr/>
        <p:nvPr/>
      </p:nvGrpSpPr>
      <p:grpSpPr>
        <a:xfrm>
          <a:off x="0" y="0"/>
          <a:ext cx="0" cy="0"/>
          <a:chOff x="0" y="0"/>
          <a:chExt cx="0" cy="0"/>
        </a:xfrm>
      </p:grpSpPr>
      <p:sp>
        <p:nvSpPr>
          <p:cNvPr id="5" name="TextBox 4"/>
          <p:cNvSpPr txBox="1"/>
          <p:nvPr userDrawn="1"/>
        </p:nvSpPr>
        <p:spPr>
          <a:xfrm>
            <a:off x="8728789" y="4934812"/>
            <a:ext cx="207298" cy="142936"/>
          </a:xfrm>
          <a:prstGeom prst="rect">
            <a:avLst/>
          </a:prstGeom>
          <a:noFill/>
        </p:spPr>
        <p:txBody>
          <a:bodyPr wrap="none" lIns="61552" tIns="30776" rIns="61552" bIns="30776" rtlCol="0" anchor="ctr">
            <a:spAutoFit/>
          </a:bodyPr>
          <a:lstStyle/>
          <a:p>
            <a:pPr algn="r"/>
            <a:fld id="{B50A2252-0B00-49D0-9A28-2F5CCECF09D1}" type="slidenum">
              <a:rPr lang="en-US" sz="500" b="0" smtClean="0">
                <a:solidFill>
                  <a:schemeClr val="tx1">
                    <a:lumMod val="75000"/>
                    <a:lumOff val="25000"/>
                  </a:schemeClr>
                </a:solidFill>
                <a:latin typeface="Arial" pitchFamily="34" charset="0"/>
                <a:cs typeface="Arial" pitchFamily="34" charset="0"/>
              </a:rPr>
              <a:pPr algn="r"/>
              <a:t>‹#›</a:t>
            </a:fld>
            <a:endParaRPr lang="en-US" sz="500" b="0" dirty="0">
              <a:solidFill>
                <a:schemeClr val="tx1">
                  <a:lumMod val="75000"/>
                  <a:lumOff val="25000"/>
                </a:schemeClr>
              </a:solidFill>
              <a:latin typeface="Arial" pitchFamily="34" charset="0"/>
              <a:cs typeface="Arial" pitchFamily="34" charset="0"/>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99004" y="203859"/>
            <a:ext cx="901733" cy="352277"/>
          </a:xfrm>
          <a:prstGeom prst="rect">
            <a:avLst/>
          </a:prstGeom>
        </p:spPr>
      </p:pic>
      <p:sp>
        <p:nvSpPr>
          <p:cNvPr id="8" name="Title Placeholder 1"/>
          <p:cNvSpPr>
            <a:spLocks noGrp="1"/>
          </p:cNvSpPr>
          <p:nvPr>
            <p:ph type="title"/>
          </p:nvPr>
        </p:nvSpPr>
        <p:spPr>
          <a:xfrm>
            <a:off x="156875" y="137160"/>
            <a:ext cx="7498080" cy="480060"/>
          </a:xfrm>
          <a:prstGeom prst="rect">
            <a:avLst/>
          </a:prstGeom>
        </p:spPr>
        <p:txBody>
          <a:bodyPr vert="horz" lIns="68589" tIns="34295" rIns="68589" bIns="34295" rtlCol="0" anchor="ctr">
            <a:noAutofit/>
          </a:bodyPr>
          <a:lstStyle/>
          <a:p>
            <a:r>
              <a:rPr lang="en-US" dirty="0" smtClean="0"/>
              <a:t>Click to edit Master title style</a:t>
            </a:r>
            <a:endParaRPr lang="en-US" dirty="0"/>
          </a:p>
        </p:txBody>
      </p:sp>
      <p:sp>
        <p:nvSpPr>
          <p:cNvPr id="10" name="TextBox 9"/>
          <p:cNvSpPr txBox="1"/>
          <p:nvPr userDrawn="1"/>
        </p:nvSpPr>
        <p:spPr>
          <a:xfrm>
            <a:off x="58282" y="4815023"/>
            <a:ext cx="2863041" cy="554596"/>
          </a:xfrm>
          <a:prstGeom prst="rect">
            <a:avLst/>
          </a:prstGeom>
          <a:noFill/>
        </p:spPr>
        <p:txBody>
          <a:bodyPr wrap="square" lIns="61552" tIns="30776" rIns="61552" bIns="30776" rtlCol="0" anchor="ctr">
            <a:spAutoFit/>
          </a:bodyPr>
          <a:lstStyle/>
          <a:p>
            <a:pPr marL="0" indent="0" algn="ctr">
              <a:buFont typeface="Wingdings 3" pitchFamily="18" charset="2"/>
              <a:buNone/>
            </a:pPr>
            <a:r>
              <a:rPr lang="en-US" sz="800" dirty="0" smtClean="0">
                <a:solidFill>
                  <a:srgbClr val="FFFFFF"/>
                </a:solidFill>
              </a:rPr>
              <a:t>AMD  Confidential, under embargo until Apr 30, 12:01 AM EST  </a:t>
            </a:r>
          </a:p>
          <a:p>
            <a:pPr marL="0" indent="0" algn="ctr">
              <a:buFont typeface="Wingdings 3" pitchFamily="18" charset="2"/>
              <a:buNone/>
            </a:pPr>
            <a:endParaRPr lang="en-US" sz="800" dirty="0" smtClean="0">
              <a:solidFill>
                <a:srgbClr val="FFFFFF"/>
              </a:solidFill>
            </a:endParaRPr>
          </a:p>
          <a:p>
            <a:pPr algn="ctr"/>
            <a:endParaRPr lang="en-US" sz="800" b="0" cap="all" dirty="0" smtClean="0">
              <a:solidFill>
                <a:schemeClr val="tx1">
                  <a:lumMod val="75000"/>
                  <a:lumOff val="25000"/>
                </a:schemeClr>
              </a:solidFill>
              <a:latin typeface="Arial" pitchFamily="34" charset="0"/>
              <a:cs typeface="Arial" pitchFamily="34" charset="0"/>
            </a:endParaRPr>
          </a:p>
        </p:txBody>
      </p:sp>
      <p:pic>
        <p:nvPicPr>
          <p:cNvPr id="11"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5802" y="57150"/>
            <a:ext cx="1201998" cy="469704"/>
          </a:xfrm>
          <a:prstGeom prst="rect">
            <a:avLst/>
          </a:prstGeom>
        </p:spPr>
      </p:pic>
    </p:spTree>
    <p:extLst>
      <p:ext uri="{BB962C8B-B14F-4D97-AF65-F5344CB8AC3E}">
        <p14:creationId xmlns:p14="http://schemas.microsoft.com/office/powerpoint/2010/main" val="1799700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3_Section Header BLK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69327" y="2063354"/>
            <a:ext cx="3931920" cy="1021556"/>
          </a:xfrm>
        </p:spPr>
        <p:txBody>
          <a:bodyPr anchor="ctr">
            <a:normAutofit/>
          </a:bodyPr>
          <a:lstStyle>
            <a:lvl1pPr algn="r">
              <a:defRPr sz="1800" b="0" cap="all">
                <a:solidFill>
                  <a:schemeClr val="tx1"/>
                </a:solidFill>
              </a:defRPr>
            </a:lvl1pPr>
          </a:lstStyle>
          <a:p>
            <a:r>
              <a:rPr lang="en-US" dirty="0" smtClean="0"/>
              <a:t>Click to edit divider slide</a:t>
            </a:r>
            <a:endParaRPr lang="en-US" dirty="0"/>
          </a:p>
        </p:txBody>
      </p:sp>
      <p:sp>
        <p:nvSpPr>
          <p:cNvPr id="14" name="Chevron 13"/>
          <p:cNvSpPr>
            <a:spLocks noChangeArrowheads="1"/>
          </p:cNvSpPr>
          <p:nvPr userDrawn="1"/>
        </p:nvSpPr>
        <p:spPr bwMode="auto">
          <a:xfrm>
            <a:off x="7989453" y="2018110"/>
            <a:ext cx="494238" cy="1107281"/>
          </a:xfrm>
          <a:prstGeom prst="chevron">
            <a:avLst>
              <a:gd name="adj" fmla="val 74139"/>
            </a:avLst>
          </a:prstGeom>
          <a:solidFill>
            <a:schemeClr val="accent5"/>
          </a:solidFill>
          <a:ln>
            <a:noFill/>
          </a:ln>
          <a:extLst/>
        </p:spPr>
        <p:txBody>
          <a:bodyPr lIns="171473" tIns="34290" rIns="171473" bIns="34290" anchor="ctr"/>
          <a:lstStyle/>
          <a:p>
            <a:pPr marL="1191" indent="-1191" algn="ctr" defTabSz="684701"/>
            <a:endParaRPr lang="en-US" b="1">
              <a:solidFill>
                <a:srgbClr val="FFFFFF"/>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99004" y="203859"/>
            <a:ext cx="901733" cy="352277"/>
          </a:xfrm>
          <a:prstGeom prst="rect">
            <a:avLst/>
          </a:prstGeom>
        </p:spPr>
      </p:pic>
      <p:pic>
        <p:nvPicPr>
          <p:cNvPr id="10"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5802" y="145145"/>
            <a:ext cx="1201998" cy="469704"/>
          </a:xfrm>
          <a:prstGeom prst="rect">
            <a:avLst/>
          </a:prstGeom>
        </p:spPr>
      </p:pic>
    </p:spTree>
    <p:extLst>
      <p:ext uri="{BB962C8B-B14F-4D97-AF65-F5344CB8AC3E}">
        <p14:creationId xmlns:p14="http://schemas.microsoft.com/office/powerpoint/2010/main" val="162830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WHT Image">
    <p:spTree>
      <p:nvGrpSpPr>
        <p:cNvPr id="1" name=""/>
        <p:cNvGrpSpPr/>
        <p:nvPr/>
      </p:nvGrpSpPr>
      <p:grpSpPr>
        <a:xfrm>
          <a:off x="0" y="0"/>
          <a:ext cx="0" cy="0"/>
          <a:chOff x="0" y="0"/>
          <a:chExt cx="0" cy="0"/>
        </a:xfrm>
      </p:grpSpPr>
      <p:sp>
        <p:nvSpPr>
          <p:cNvPr id="7" name="Picture Placeholder 9"/>
          <p:cNvSpPr>
            <a:spLocks noGrp="1"/>
          </p:cNvSpPr>
          <p:nvPr>
            <p:ph type="pic" sz="quarter" idx="11"/>
          </p:nvPr>
        </p:nvSpPr>
        <p:spPr>
          <a:xfrm>
            <a:off x="0" y="0"/>
            <a:ext cx="9144000" cy="5143500"/>
          </a:xfrm>
          <a:solidFill>
            <a:schemeClr val="tx1"/>
          </a:solidFill>
        </p:spPr>
        <p:txBody>
          <a:bodyPr rtlCol="0">
            <a:noAutofit/>
          </a:bodyPr>
          <a:lstStyle>
            <a:lvl1pPr>
              <a:buNone/>
              <a:defRPr/>
            </a:lvl1pPr>
          </a:lstStyle>
          <a:p>
            <a:pPr lvl="0"/>
            <a:r>
              <a:rPr lang="en-US" noProof="0" dirty="0" smtClean="0"/>
              <a:t>Click icon to add picture</a:t>
            </a:r>
            <a:endParaRPr lang="en-US" noProof="0" dirty="0"/>
          </a:p>
        </p:txBody>
      </p:sp>
      <p:sp>
        <p:nvSpPr>
          <p:cNvPr id="2" name="Title 1"/>
          <p:cNvSpPr>
            <a:spLocks noGrp="1"/>
          </p:cNvSpPr>
          <p:nvPr>
            <p:ph type="ctrTitle"/>
          </p:nvPr>
        </p:nvSpPr>
        <p:spPr>
          <a:xfrm>
            <a:off x="4260258" y="778887"/>
            <a:ext cx="4572000" cy="1474470"/>
          </a:xfrm>
        </p:spPr>
        <p:txBody>
          <a:bodyPr anchor="b"/>
          <a:lstStyle>
            <a:lvl1pPr>
              <a:defRPr sz="26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260258" y="2240292"/>
            <a:ext cx="4572000" cy="274320"/>
          </a:xfrm>
        </p:spPr>
        <p:txBody>
          <a:bodyPr/>
          <a:lstStyle>
            <a:lvl1pPr marL="0" indent="0" algn="l">
              <a:spcBef>
                <a:spcPts val="0"/>
              </a:spcBef>
              <a:spcAft>
                <a:spcPts val="0"/>
              </a:spcAft>
              <a:buNone/>
              <a:defRPr sz="1800"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4281524" y="2599517"/>
            <a:ext cx="4572000" cy="685800"/>
          </a:xfrm>
        </p:spPr>
        <p:txBody>
          <a:bodyPr>
            <a:noAutofit/>
          </a:bodyPr>
          <a:lstStyle>
            <a:lvl1pPr marL="0" indent="0">
              <a:spcBef>
                <a:spcPts val="0"/>
              </a:spcBef>
              <a:spcAft>
                <a:spcPts val="0"/>
              </a:spcAft>
              <a:buNone/>
              <a:defRPr sz="1300" b="1">
                <a:solidFill>
                  <a:schemeClr val="tx2"/>
                </a:solidFill>
              </a:defRPr>
            </a:lvl1pPr>
          </a:lstStyle>
          <a:p>
            <a:pPr lvl="0"/>
            <a:r>
              <a:rPr lang="en-US"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5802" y="57150"/>
            <a:ext cx="1201998" cy="469704"/>
          </a:xfrm>
          <a:prstGeom prst="rect">
            <a:avLst/>
          </a:prstGeom>
        </p:spPr>
      </p:pic>
    </p:spTree>
    <p:extLst>
      <p:ext uri="{BB962C8B-B14F-4D97-AF65-F5344CB8AC3E}">
        <p14:creationId xmlns:p14="http://schemas.microsoft.com/office/powerpoint/2010/main" val="988227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WHT No Image">
    <p:spTree>
      <p:nvGrpSpPr>
        <p:cNvPr id="1" name=""/>
        <p:cNvGrpSpPr/>
        <p:nvPr/>
      </p:nvGrpSpPr>
      <p:grpSpPr>
        <a:xfrm>
          <a:off x="0" y="0"/>
          <a:ext cx="0" cy="0"/>
          <a:chOff x="0" y="0"/>
          <a:chExt cx="0" cy="0"/>
        </a:xfrm>
      </p:grpSpPr>
      <p:pic>
        <p:nvPicPr>
          <p:cNvPr id="5" name="Picture 6" descr="ppt_7_white.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2" name="Title 1"/>
          <p:cNvSpPr>
            <a:spLocks noGrp="1"/>
          </p:cNvSpPr>
          <p:nvPr>
            <p:ph type="ctrTitle"/>
          </p:nvPr>
        </p:nvSpPr>
        <p:spPr>
          <a:xfrm>
            <a:off x="4260258" y="778887"/>
            <a:ext cx="4572000" cy="1474470"/>
          </a:xfrm>
        </p:spPr>
        <p:txBody>
          <a:bodyPr anchor="b"/>
          <a:lstStyle>
            <a:lvl1pPr>
              <a:defRPr sz="26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260258" y="2240292"/>
            <a:ext cx="4572000" cy="274320"/>
          </a:xfrm>
        </p:spPr>
        <p:txBody>
          <a:bodyPr/>
          <a:lstStyle>
            <a:lvl1pPr marL="0" indent="0" algn="l">
              <a:spcBef>
                <a:spcPts val="0"/>
              </a:spcBef>
              <a:spcAft>
                <a:spcPts val="0"/>
              </a:spcAft>
              <a:buNone/>
              <a:defRPr sz="1800" i="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7"/>
          <p:cNvSpPr>
            <a:spLocks noGrp="1"/>
          </p:cNvSpPr>
          <p:nvPr>
            <p:ph type="body" sz="quarter" idx="10"/>
          </p:nvPr>
        </p:nvSpPr>
        <p:spPr>
          <a:xfrm>
            <a:off x="4281524" y="2599517"/>
            <a:ext cx="4572000" cy="685800"/>
          </a:xfrm>
        </p:spPr>
        <p:txBody>
          <a:bodyPr>
            <a:noAutofit/>
          </a:bodyPr>
          <a:lstStyle>
            <a:lvl1pPr marL="0" indent="0">
              <a:spcBef>
                <a:spcPts val="0"/>
              </a:spcBef>
              <a:spcAft>
                <a:spcPts val="0"/>
              </a:spcAft>
              <a:buNone/>
              <a:defRPr sz="1300" b="1">
                <a:solidFill>
                  <a:schemeClr val="tx2"/>
                </a:solidFill>
              </a:defRPr>
            </a:lvl1pPr>
          </a:lstStyle>
          <a:p>
            <a:pPr lvl="0"/>
            <a:r>
              <a:rPr lang="en-US" smtClean="0"/>
              <a:t>Click to edit Master text styles</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1770" y="57150"/>
            <a:ext cx="1201998" cy="469704"/>
          </a:xfrm>
          <a:prstGeom prst="rect">
            <a:avLst/>
          </a:prstGeom>
        </p:spPr>
      </p:pic>
    </p:spTree>
    <p:extLst>
      <p:ext uri="{BB962C8B-B14F-4D97-AF65-F5344CB8AC3E}">
        <p14:creationId xmlns:p14="http://schemas.microsoft.com/office/powerpoint/2010/main" val="88120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067862" y="2057401"/>
            <a:ext cx="6704538" cy="1085850"/>
          </a:xfrm>
        </p:spPr>
        <p:txBody>
          <a:bodyPr>
            <a:noAutofit/>
          </a:bodyPr>
          <a:lstStyle>
            <a:lvl1pPr algn="l">
              <a:defRPr sz="3200" b="0" cap="all">
                <a:solidFill>
                  <a:srgbClr val="FFFFFF"/>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067862" y="3143250"/>
            <a:ext cx="6704538" cy="1257300"/>
          </a:xfrm>
        </p:spPr>
        <p:txBody>
          <a:bodyPr>
            <a:noAutofit/>
          </a:bodyPr>
          <a:lstStyle>
            <a:lvl1pPr marL="0" indent="0" algn="l">
              <a:buNone/>
              <a:defRPr sz="2000" b="0" cap="all">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7017648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6495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WHT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5143500"/>
          </a:xfrm>
          <a:solidFill>
            <a:schemeClr val="tx1"/>
          </a:solidFill>
        </p:spPr>
        <p:txBody>
          <a:bodyPr rtlCol="0">
            <a:noAutofit/>
          </a:bodyPr>
          <a:lstStyle>
            <a:lvl1pPr>
              <a:buNone/>
              <a:defRPr/>
            </a:lvl1pPr>
          </a:lstStyle>
          <a:p>
            <a:pPr lvl="0"/>
            <a:r>
              <a:rPr lang="en-US" noProof="0" dirty="0" smtClean="0"/>
              <a:t>Click icon to add picture</a:t>
            </a:r>
            <a:endParaRPr lang="en-US" noProof="0" dirty="0"/>
          </a:p>
        </p:txBody>
      </p:sp>
      <p:sp>
        <p:nvSpPr>
          <p:cNvPr id="2" name="Title 1"/>
          <p:cNvSpPr>
            <a:spLocks noGrp="1"/>
          </p:cNvSpPr>
          <p:nvPr>
            <p:ph type="title"/>
          </p:nvPr>
        </p:nvSpPr>
        <p:spPr>
          <a:xfrm>
            <a:off x="528610" y="2091690"/>
            <a:ext cx="4023360" cy="1126626"/>
          </a:xfrm>
        </p:spPr>
        <p:txBody>
          <a:bodyPr/>
          <a:lstStyle>
            <a:lvl1pPr algn="r">
              <a:defRPr sz="2600" b="1" cap="all" baseline="0">
                <a:solidFill>
                  <a:schemeClr val="tx2"/>
                </a:solidFill>
              </a:defRPr>
            </a:lvl1pPr>
          </a:lstStyle>
          <a:p>
            <a:r>
              <a:rPr lang="en-US" dirty="0" smtClean="0"/>
              <a:t>Click to edit Master title style</a:t>
            </a:r>
            <a:endParaRPr lang="en-US" dirty="0"/>
          </a:p>
        </p:txBody>
      </p:sp>
      <p:pic>
        <p:nvPicPr>
          <p:cNvPr id="4"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65802" y="120846"/>
            <a:ext cx="1201998" cy="469704"/>
          </a:xfrm>
          <a:prstGeom prst="rect">
            <a:avLst/>
          </a:prstGeom>
        </p:spPr>
      </p:pic>
    </p:spTree>
    <p:extLst>
      <p:ext uri="{BB962C8B-B14F-4D97-AF65-F5344CB8AC3E}">
        <p14:creationId xmlns:p14="http://schemas.microsoft.com/office/powerpoint/2010/main" val="2705902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WHT No Image">
    <p:spTree>
      <p:nvGrpSpPr>
        <p:cNvPr id="1" name=""/>
        <p:cNvGrpSpPr/>
        <p:nvPr/>
      </p:nvGrpSpPr>
      <p:grpSpPr>
        <a:xfrm>
          <a:off x="0" y="0"/>
          <a:ext cx="0" cy="0"/>
          <a:chOff x="0" y="0"/>
          <a:chExt cx="0" cy="0"/>
        </a:xfrm>
      </p:grpSpPr>
      <p:pic>
        <p:nvPicPr>
          <p:cNvPr id="3" name="Picture 3" descr="ppt_7_white_div.jpg"/>
          <p:cNvPicPr>
            <a:picLocks noChangeAspect="1"/>
          </p:cNvPicPr>
          <p:nvPr userDrawn="1"/>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2" name="Title 1"/>
          <p:cNvSpPr>
            <a:spLocks noGrp="1"/>
          </p:cNvSpPr>
          <p:nvPr>
            <p:ph type="title"/>
          </p:nvPr>
        </p:nvSpPr>
        <p:spPr>
          <a:xfrm>
            <a:off x="528610" y="2091690"/>
            <a:ext cx="4023360" cy="1126626"/>
          </a:xfrm>
        </p:spPr>
        <p:txBody>
          <a:bodyPr/>
          <a:lstStyle>
            <a:lvl1pPr algn="r">
              <a:defRPr sz="26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0845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WHT">
    <p:spTree>
      <p:nvGrpSpPr>
        <p:cNvPr id="1" name=""/>
        <p:cNvGrpSpPr/>
        <p:nvPr/>
      </p:nvGrpSpPr>
      <p:grpSpPr>
        <a:xfrm>
          <a:off x="0" y="0"/>
          <a:ext cx="0" cy="0"/>
          <a:chOff x="0" y="0"/>
          <a:chExt cx="0" cy="0"/>
        </a:xfrm>
      </p:grpSpPr>
      <p:sp>
        <p:nvSpPr>
          <p:cNvPr id="2" name="Title 1"/>
          <p:cNvSpPr>
            <a:spLocks noGrp="1"/>
          </p:cNvSpPr>
          <p:nvPr>
            <p:ph type="title"/>
          </p:nvPr>
        </p:nvSpPr>
        <p:spPr>
          <a:xfrm>
            <a:off x="320040" y="112667"/>
            <a:ext cx="8503920" cy="48006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20040" y="822959"/>
            <a:ext cx="4038600" cy="3566160"/>
          </a:xfrm>
        </p:spPr>
        <p:txBody>
          <a:bodyPr>
            <a:noAutofit/>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5360" y="822959"/>
            <a:ext cx="4038600" cy="3566160"/>
          </a:xfrm>
        </p:spPr>
        <p:txBody>
          <a:bodyPr>
            <a:noAutofit/>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3922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WHT">
    <p:spTree>
      <p:nvGrpSpPr>
        <p:cNvPr id="1" name=""/>
        <p:cNvGrpSpPr/>
        <p:nvPr/>
      </p:nvGrpSpPr>
      <p:grpSpPr>
        <a:xfrm>
          <a:off x="0" y="0"/>
          <a:ext cx="0" cy="0"/>
          <a:chOff x="0" y="0"/>
          <a:chExt cx="0" cy="0"/>
        </a:xfrm>
      </p:grpSpPr>
      <p:sp>
        <p:nvSpPr>
          <p:cNvPr id="2" name="Title 1"/>
          <p:cNvSpPr>
            <a:spLocks noGrp="1"/>
          </p:cNvSpPr>
          <p:nvPr>
            <p:ph type="title"/>
          </p:nvPr>
        </p:nvSpPr>
        <p:spPr>
          <a:xfrm>
            <a:off x="320040" y="112667"/>
            <a:ext cx="8503920" cy="48006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20040" y="644372"/>
            <a:ext cx="4040188" cy="411480"/>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0040" y="1124193"/>
            <a:ext cx="4040188" cy="2963466"/>
          </a:xfrm>
        </p:spPr>
        <p:txBody>
          <a:bodyPr/>
          <a:lstStyle>
            <a:lvl1pPr>
              <a:defRPr sz="20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82188" y="644372"/>
            <a:ext cx="4041775" cy="411480"/>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82188" y="1124193"/>
            <a:ext cx="4041775" cy="2963466"/>
          </a:xfrm>
        </p:spPr>
        <p:txBody>
          <a:bodyPr/>
          <a:lstStyle>
            <a:lvl1pPr>
              <a:defRPr sz="20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7234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64310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WH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282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WHT">
    <p:spTree>
      <p:nvGrpSpPr>
        <p:cNvPr id="1" name=""/>
        <p:cNvGrpSpPr/>
        <p:nvPr/>
      </p:nvGrpSpPr>
      <p:grpSpPr>
        <a:xfrm>
          <a:off x="0" y="0"/>
          <a:ext cx="0" cy="0"/>
          <a:chOff x="0" y="0"/>
          <a:chExt cx="0" cy="0"/>
        </a:xfrm>
      </p:grpSpPr>
      <p:sp>
        <p:nvSpPr>
          <p:cNvPr id="2" name="Title 1"/>
          <p:cNvSpPr>
            <a:spLocks noGrp="1"/>
          </p:cNvSpPr>
          <p:nvPr>
            <p:ph type="title"/>
          </p:nvPr>
        </p:nvSpPr>
        <p:spPr>
          <a:xfrm>
            <a:off x="320040" y="112667"/>
            <a:ext cx="8503920" cy="480060"/>
          </a:xfrm>
        </p:spPr>
        <p:txBody>
          <a:bodyPr/>
          <a:lstStyle>
            <a:lvl1pPr algn="l" defTabSz="914293" rtl="0" eaLnBrk="1" latinLnBrk="0" hangingPunct="1">
              <a:spcBef>
                <a:spcPct val="0"/>
              </a:spcBef>
              <a:buNone/>
              <a:defRPr lang="en-US" sz="2200" b="1" i="1" kern="1200" dirty="0">
                <a:solidFill>
                  <a:schemeClr val="tx2"/>
                </a:solidFill>
                <a:latin typeface="Arial" pitchFamily="34" charset="0"/>
                <a:ea typeface="+mj-ea"/>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20440" y="821367"/>
            <a:ext cx="5303520" cy="3566160"/>
          </a:xfrm>
        </p:spPr>
        <p:txBody>
          <a:bodyPr>
            <a:noAutofit/>
          </a:bodyPr>
          <a:lstStyle>
            <a:lvl1pPr>
              <a:defRPr sz="20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20041" y="821133"/>
            <a:ext cx="3008313" cy="3566160"/>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6190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WH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4025504"/>
            <a:ext cx="5486400" cy="4114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6667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Content BL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031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7862" y="2057401"/>
            <a:ext cx="6704538" cy="1085850"/>
          </a:xfrm>
        </p:spPr>
        <p:txBody>
          <a:bodyPr>
            <a:noAutofit/>
          </a:bodyPr>
          <a:lstStyle>
            <a:lvl1pPr algn="l">
              <a:defRPr sz="3200" b="0" cap="all">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7862" y="3143250"/>
            <a:ext cx="6704538" cy="1257300"/>
          </a:xfrm>
        </p:spPr>
        <p:txBody>
          <a:bodyPr>
            <a:noAutofit/>
          </a:bodyPr>
          <a:lstStyle>
            <a:lvl1pPr marL="0" indent="0" algn="l">
              <a:buNone/>
              <a:defRPr sz="2000" b="0" cap="all">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079668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067862" y="2057401"/>
            <a:ext cx="6704538" cy="1085850"/>
          </a:xfrm>
        </p:spPr>
        <p:txBody>
          <a:bodyPr>
            <a:noAutofit/>
          </a:bodyPr>
          <a:lstStyle>
            <a:lvl1pPr algn="l">
              <a:defRPr sz="3200" b="0" cap="all">
                <a:solidFill>
                  <a:srgbClr val="028993"/>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1067862" y="3143250"/>
            <a:ext cx="6704538" cy="1257300"/>
          </a:xfrm>
        </p:spPr>
        <p:txBody>
          <a:bodyPr>
            <a:noAutofit/>
          </a:bodyPr>
          <a:lstStyle>
            <a:lvl1pPr marL="0" indent="0" algn="l">
              <a:buNone/>
              <a:defRPr sz="2000" b="0" cap="all">
                <a:solidFill>
                  <a:srgbClr val="0289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77715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 Copyright 2012 HSA Foundation.  All Rights Reserved.</a:t>
            </a:r>
            <a:endParaRPr lang="en-US"/>
          </a:p>
        </p:txBody>
      </p:sp>
      <p:sp>
        <p:nvSpPr>
          <p:cNvPr id="6" name="Slide Number Placeholder 5"/>
          <p:cNvSpPr>
            <a:spLocks noGrp="1"/>
          </p:cNvSpPr>
          <p:nvPr>
            <p:ph type="sldNum" sz="quarter" idx="12"/>
          </p:nvPr>
        </p:nvSpPr>
        <p:spPr/>
        <p:txBody>
          <a:bodyPr/>
          <a:lstStyle/>
          <a:p>
            <a:fld id="{7E0F095F-F642-7E4C-BE29-73B8FAFADF38}" type="slidenum">
              <a:rPr lang="en-US" smtClean="0"/>
              <a:t>‹#›</a:t>
            </a:fld>
            <a:endParaRPr lang="en-US"/>
          </a:p>
        </p:txBody>
      </p:sp>
    </p:spTree>
    <p:extLst>
      <p:ext uri="{BB962C8B-B14F-4D97-AF65-F5344CB8AC3E}">
        <p14:creationId xmlns:p14="http://schemas.microsoft.com/office/powerpoint/2010/main" val="27629566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a:lvl1pPr>
            <a:lvl2pPr marL="282575" indent="-282575">
              <a:defRPr/>
            </a:lvl2pPr>
            <a:lvl3pPr marL="738188" indent="-228600">
              <a:defRPr/>
            </a:lvl3pPr>
            <a:lvl4pPr marL="1204913" indent="-228600">
              <a:defRPr/>
            </a:lvl4pPr>
            <a:lvl5pPr marL="1660525" indent="-22701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 Copyright 2012 HSA Foundation.  All Rights Reserved.</a:t>
            </a:r>
            <a:endParaRPr lang="en-US"/>
          </a:p>
        </p:txBody>
      </p:sp>
      <p:sp>
        <p:nvSpPr>
          <p:cNvPr id="6" name="Slide Number Placeholder 5"/>
          <p:cNvSpPr>
            <a:spLocks noGrp="1"/>
          </p:cNvSpPr>
          <p:nvPr>
            <p:ph type="sldNum" sz="quarter" idx="12"/>
          </p:nvPr>
        </p:nvSpPr>
        <p:spPr/>
        <p:txBody>
          <a:bodyPr/>
          <a:lstStyle/>
          <a:p>
            <a:fld id="{7E0F095F-F642-7E4C-BE29-73B8FAFADF38}" type="slidenum">
              <a:rPr lang="en-US" smtClean="0"/>
              <a:t>‹#›</a:t>
            </a:fld>
            <a:endParaRPr lang="en-US"/>
          </a:p>
        </p:txBody>
      </p:sp>
    </p:spTree>
    <p:extLst>
      <p:ext uri="{BB962C8B-B14F-4D97-AF65-F5344CB8AC3E}">
        <p14:creationId xmlns:p14="http://schemas.microsoft.com/office/powerpoint/2010/main" val="39295706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Copyright 2012 HSA Foundation.  All Rights Reserved.</a:t>
            </a:r>
            <a:endParaRPr lang="en-US"/>
          </a:p>
        </p:txBody>
      </p:sp>
      <p:sp>
        <p:nvSpPr>
          <p:cNvPr id="6" name="Slide Number Placeholder 5"/>
          <p:cNvSpPr>
            <a:spLocks noGrp="1"/>
          </p:cNvSpPr>
          <p:nvPr>
            <p:ph type="sldNum" sz="quarter" idx="12"/>
          </p:nvPr>
        </p:nvSpPr>
        <p:spPr/>
        <p:txBody>
          <a:bodyPr/>
          <a:lstStyle/>
          <a:p>
            <a:fld id="{7E0F095F-F642-7E4C-BE29-73B8FAFADF38}" type="slidenum">
              <a:rPr lang="en-US" smtClean="0"/>
              <a:t>‹#›</a:t>
            </a:fld>
            <a:endParaRPr lang="en-US"/>
          </a:p>
        </p:txBody>
      </p:sp>
      <p:sp>
        <p:nvSpPr>
          <p:cNvPr id="9" name="Title 1"/>
          <p:cNvSpPr>
            <a:spLocks noGrp="1"/>
          </p:cNvSpPr>
          <p:nvPr>
            <p:ph type="title"/>
          </p:nvPr>
        </p:nvSpPr>
        <p:spPr>
          <a:xfrm>
            <a:off x="533400" y="914400"/>
            <a:ext cx="8077200" cy="495300"/>
          </a:xfrm>
        </p:spPr>
        <p:txBody>
          <a:bodyPr>
            <a:noAutofit/>
          </a:bodyPr>
          <a:lstStyle>
            <a:lvl1pPr algn="l">
              <a:defRPr sz="2400">
                <a:solidFill>
                  <a:srgbClr val="FFFF5D"/>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533400" y="1409700"/>
            <a:ext cx="8077200" cy="3276600"/>
          </a:xfrm>
        </p:spPr>
        <p:txBody>
          <a:bodyPr>
            <a:noAutofit/>
          </a:bodyPr>
          <a:lstStyle>
            <a:lvl1pPr>
              <a:spcBef>
                <a:spcPts val="1800"/>
              </a:spcBef>
              <a:buSzPct val="60000"/>
              <a:defRPr sz="1800">
                <a:solidFill>
                  <a:schemeClr val="bg1"/>
                </a:solidFill>
              </a:defRPr>
            </a:lvl1pPr>
            <a:lvl2pPr>
              <a:lnSpc>
                <a:spcPct val="100000"/>
              </a:lnSpc>
              <a:spcBef>
                <a:spcPts val="600"/>
              </a:spcBef>
              <a:buSzPct val="60000"/>
              <a:defRPr sz="1200">
                <a:solidFill>
                  <a:schemeClr val="bg1"/>
                </a:solidFill>
              </a:defRPr>
            </a:lvl2pPr>
            <a:lvl3pPr>
              <a:lnSpc>
                <a:spcPct val="100000"/>
              </a:lnSpc>
              <a:spcBef>
                <a:spcPts val="600"/>
              </a:spcBef>
              <a:buSzPct val="60000"/>
              <a:defRPr sz="1200">
                <a:solidFill>
                  <a:schemeClr val="bg1"/>
                </a:solidFill>
              </a:defRPr>
            </a:lvl3pPr>
            <a:lvl4pPr>
              <a:lnSpc>
                <a:spcPct val="100000"/>
              </a:lnSpc>
              <a:spcBef>
                <a:spcPts val="600"/>
              </a:spcBef>
              <a:buSzPct val="60000"/>
              <a:defRPr sz="1200">
                <a:solidFill>
                  <a:schemeClr val="bg1"/>
                </a:solidFill>
              </a:defRPr>
            </a:lvl4pPr>
            <a:lvl5pPr>
              <a:lnSpc>
                <a:spcPct val="100000"/>
              </a:lnSpc>
              <a:spcBef>
                <a:spcPts val="600"/>
              </a:spcBef>
              <a:buSzPct val="60000"/>
              <a:defRPr sz="12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788691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00151"/>
            <a:ext cx="4038600" cy="3394472"/>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6800" y="1200151"/>
            <a:ext cx="4038600" cy="3394472"/>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t>© Copyright 2012 HSA Foundation.  All Rights Reserved.</a:t>
            </a:r>
            <a:endParaRPr lang="en-US"/>
          </a:p>
        </p:txBody>
      </p:sp>
      <p:sp>
        <p:nvSpPr>
          <p:cNvPr id="7" name="Slide Number Placeholder 6"/>
          <p:cNvSpPr>
            <a:spLocks noGrp="1"/>
          </p:cNvSpPr>
          <p:nvPr>
            <p:ph type="sldNum" sz="quarter" idx="12"/>
          </p:nvPr>
        </p:nvSpPr>
        <p:spPr/>
        <p:txBody>
          <a:bodyPr/>
          <a:lstStyle/>
          <a:p>
            <a:fld id="{7E0F095F-F642-7E4C-BE29-73B8FAFADF38}" type="slidenum">
              <a:rPr lang="en-US" smtClean="0"/>
              <a:t>‹#›</a:t>
            </a:fld>
            <a:endParaRPr lang="en-US"/>
          </a:p>
        </p:txBody>
      </p:sp>
    </p:spTree>
    <p:extLst>
      <p:ext uri="{BB962C8B-B14F-4D97-AF65-F5344CB8AC3E}">
        <p14:creationId xmlns:p14="http://schemas.microsoft.com/office/powerpoint/2010/main" val="36302559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 Copyright 2012 HSA Foundation.  All Rights Reserved.</a:t>
            </a:r>
            <a:endParaRPr lang="en-US"/>
          </a:p>
        </p:txBody>
      </p:sp>
      <p:sp>
        <p:nvSpPr>
          <p:cNvPr id="5" name="Slide Number Placeholder 4"/>
          <p:cNvSpPr>
            <a:spLocks noGrp="1"/>
          </p:cNvSpPr>
          <p:nvPr>
            <p:ph type="sldNum" sz="quarter" idx="12"/>
          </p:nvPr>
        </p:nvSpPr>
        <p:spPr/>
        <p:txBody>
          <a:bodyPr/>
          <a:lstStyle/>
          <a:p>
            <a:fld id="{7E0F095F-F642-7E4C-BE29-73B8FAFADF38}" type="slidenum">
              <a:rPr lang="en-US" smtClean="0"/>
              <a:t>‹#›</a:t>
            </a:fld>
            <a:endParaRPr lang="en-US"/>
          </a:p>
        </p:txBody>
      </p:sp>
    </p:spTree>
    <p:extLst>
      <p:ext uri="{BB962C8B-B14F-4D97-AF65-F5344CB8AC3E}">
        <p14:creationId xmlns:p14="http://schemas.microsoft.com/office/powerpoint/2010/main" val="37348473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emf"/><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57150"/>
            <a:ext cx="7696200" cy="838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00150"/>
            <a:ext cx="8686800" cy="3505200"/>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28600" y="4901225"/>
            <a:ext cx="4800600" cy="242277"/>
          </a:xfrm>
          <a:prstGeom prst="rect">
            <a:avLst/>
          </a:prstGeom>
        </p:spPr>
        <p:txBody>
          <a:bodyPr vert="horz" lIns="91440" tIns="45720" rIns="91440" bIns="45720" rtlCol="0" anchor="ctr">
            <a:noAutofit/>
          </a:bodyPr>
          <a:lstStyle>
            <a:lvl1pPr algn="l">
              <a:defRPr sz="900">
                <a:solidFill>
                  <a:schemeClr val="bg1"/>
                </a:solidFill>
              </a:defRPr>
            </a:lvl1pPr>
          </a:lstStyle>
          <a:p>
            <a:r>
              <a:rPr lang="en-US" smtClean="0"/>
              <a:t>© Copyright 2012 HSA Foundation.  All Rights Reserved.</a:t>
            </a:r>
            <a:endParaRPr lang="en-US"/>
          </a:p>
        </p:txBody>
      </p:sp>
      <p:sp>
        <p:nvSpPr>
          <p:cNvPr id="6" name="Slide Number Placeholder 5"/>
          <p:cNvSpPr>
            <a:spLocks noGrp="1"/>
          </p:cNvSpPr>
          <p:nvPr>
            <p:ph type="sldNum" sz="quarter" idx="4"/>
          </p:nvPr>
        </p:nvSpPr>
        <p:spPr>
          <a:xfrm>
            <a:off x="6781800" y="4901225"/>
            <a:ext cx="2133600" cy="242277"/>
          </a:xfrm>
          <a:prstGeom prst="rect">
            <a:avLst/>
          </a:prstGeom>
        </p:spPr>
        <p:txBody>
          <a:bodyPr vert="horz" lIns="91440" tIns="45720" rIns="91440" bIns="45720" rtlCol="0" anchor="ctr">
            <a:noAutofit/>
          </a:bodyPr>
          <a:lstStyle>
            <a:lvl1pPr algn="r">
              <a:defRPr sz="1200">
                <a:solidFill>
                  <a:schemeClr val="bg1"/>
                </a:solidFill>
              </a:defRPr>
            </a:lvl1pPr>
          </a:lstStyle>
          <a:p>
            <a:fld id="{7E0F095F-F642-7E4C-BE29-73B8FAFADF38}" type="slidenum">
              <a:rPr lang="en-US" smtClean="0"/>
              <a:pPr/>
              <a:t>‹#›</a:t>
            </a:fld>
            <a:endParaRPr lang="en-US"/>
          </a:p>
        </p:txBody>
      </p:sp>
      <p:cxnSp>
        <p:nvCxnSpPr>
          <p:cNvPr id="9" name="Straight Connector 8"/>
          <p:cNvCxnSpPr/>
          <p:nvPr/>
        </p:nvCxnSpPr>
        <p:spPr>
          <a:xfrm>
            <a:off x="228600" y="895350"/>
            <a:ext cx="8686800"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8099004" y="203859"/>
            <a:ext cx="901733" cy="352277"/>
          </a:xfrm>
          <a:prstGeom prst="rect">
            <a:avLst/>
          </a:prstGeom>
        </p:spPr>
      </p:pic>
      <p:pic>
        <p:nvPicPr>
          <p:cNvPr id="10" name="Picture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942002" y="133350"/>
            <a:ext cx="1201998" cy="469704"/>
          </a:xfrm>
          <a:prstGeom prst="rect">
            <a:avLst/>
          </a:prstGeom>
        </p:spPr>
      </p:pic>
    </p:spTree>
    <p:extLst>
      <p:ext uri="{BB962C8B-B14F-4D97-AF65-F5344CB8AC3E}">
        <p14:creationId xmlns:p14="http://schemas.microsoft.com/office/powerpoint/2010/main" val="213326207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9" r:id="rId3"/>
    <p:sldLayoutId id="2147483660" r:id="rId4"/>
    <p:sldLayoutId id="2147483650" r:id="rId5"/>
    <p:sldLayoutId id="2147483658" r:id="rId6"/>
    <p:sldLayoutId id="2147483657" r:id="rId7"/>
    <p:sldLayoutId id="2147483652" r:id="rId8"/>
    <p:sldLayoutId id="2147483654" r:id="rId9"/>
    <p:sldLayoutId id="2147483655" r:id="rId10"/>
    <p:sldLayoutId id="2147483663" r:id="rId11"/>
    <p:sldLayoutId id="2147483677" r:id="rId12"/>
    <p:sldLayoutId id="2147483678" r:id="rId13"/>
    <p:sldLayoutId id="2147483679" r:id="rId14"/>
    <p:sldLayoutId id="2147483680" r:id="rId15"/>
    <p:sldLayoutId id="2147483681" r:id="rId16"/>
    <p:sldLayoutId id="2147483682" r:id="rId17"/>
  </p:sldLayoutIdLst>
  <p:transition>
    <p:fade/>
  </p:transition>
  <p:timing>
    <p:tnLst>
      <p:par>
        <p:cTn id="1" dur="indefinite" restart="never" nodeType="tmRoot"/>
      </p:par>
    </p:tnLst>
  </p:timing>
  <p:hf hdr="0" dt="0"/>
  <p:txStyles>
    <p:titleStyle>
      <a:lvl1pPr algn="l" defTabSz="457200" rtl="0" eaLnBrk="1" latinLnBrk="0" hangingPunct="1">
        <a:spcBef>
          <a:spcPct val="0"/>
        </a:spcBef>
        <a:buNone/>
        <a:defRPr sz="2800" kern="1200" cap="all">
          <a:solidFill>
            <a:schemeClr val="tx2"/>
          </a:solidFill>
          <a:latin typeface="+mj-lt"/>
          <a:ea typeface="+mj-ea"/>
          <a:cs typeface="+mj-cs"/>
        </a:defRPr>
      </a:lvl1pPr>
    </p:titleStyle>
    <p:bodyStyle>
      <a:lvl1pPr marL="342900" indent="-342900" algn="l" defTabSz="457200" rtl="0" eaLnBrk="1" latinLnBrk="0" hangingPunct="1">
        <a:spcBef>
          <a:spcPts val="1800"/>
        </a:spcBef>
        <a:buSzPct val="60000"/>
        <a:buFont typeface="Wingdings" charset="2"/>
        <a:buChar char="u"/>
        <a:defRPr sz="1800" kern="1200">
          <a:solidFill>
            <a:srgbClr val="0090A3"/>
          </a:solidFill>
          <a:latin typeface="+mn-lt"/>
          <a:ea typeface="+mn-ea"/>
          <a:cs typeface="+mn-cs"/>
        </a:defRPr>
      </a:lvl1pPr>
      <a:lvl2pPr marL="742950" indent="-285750" algn="l" defTabSz="457200" rtl="0" eaLnBrk="1" latinLnBrk="0" hangingPunct="1">
        <a:spcBef>
          <a:spcPts val="600"/>
        </a:spcBef>
        <a:buSzPct val="60000"/>
        <a:buFont typeface="Wingdings" charset="2"/>
        <a:buChar char="u"/>
        <a:defRPr sz="1600" kern="1200">
          <a:solidFill>
            <a:schemeClr val="tx1"/>
          </a:solidFill>
          <a:latin typeface="+mn-lt"/>
          <a:ea typeface="+mn-ea"/>
          <a:cs typeface="+mn-cs"/>
        </a:defRPr>
      </a:lvl2pPr>
      <a:lvl3pPr marL="1143000" indent="-228600" algn="l" defTabSz="457200" rtl="0" eaLnBrk="1" latinLnBrk="0" hangingPunct="1">
        <a:spcBef>
          <a:spcPts val="600"/>
        </a:spcBef>
        <a:buSzPct val="60000"/>
        <a:buFont typeface="Wingdings" charset="2"/>
        <a:buChar char="u"/>
        <a:defRPr sz="1600" kern="1200">
          <a:solidFill>
            <a:schemeClr val="tx1"/>
          </a:solidFill>
          <a:latin typeface="+mn-lt"/>
          <a:ea typeface="+mn-ea"/>
          <a:cs typeface="+mn-cs"/>
        </a:defRPr>
      </a:lvl3pPr>
      <a:lvl4pPr marL="1600200" indent="-228600" algn="l" defTabSz="457200" rtl="0" eaLnBrk="1" latinLnBrk="0" hangingPunct="1">
        <a:spcBef>
          <a:spcPts val="600"/>
        </a:spcBef>
        <a:buSzPct val="60000"/>
        <a:buFont typeface="Wingdings" charset="2"/>
        <a:buChar char="u"/>
        <a:defRPr sz="1600" kern="1200">
          <a:solidFill>
            <a:schemeClr val="tx1"/>
          </a:solidFill>
          <a:latin typeface="+mn-lt"/>
          <a:ea typeface="+mn-ea"/>
          <a:cs typeface="+mn-cs"/>
        </a:defRPr>
      </a:lvl4pPr>
      <a:lvl5pPr marL="2057400" indent="-228600" algn="l" defTabSz="457200" rtl="0" eaLnBrk="1" latinLnBrk="0" hangingPunct="1">
        <a:spcBef>
          <a:spcPts val="600"/>
        </a:spcBef>
        <a:buSzPct val="60000"/>
        <a:buFont typeface="Wingdings" charset="2"/>
        <a:buChar char="u"/>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8" descr="blank_white.jpg"/>
          <p:cNvPicPr>
            <a:picLocks noChangeAspect="1"/>
          </p:cNvPicPr>
          <p:nvPr/>
        </p:nvPicPr>
        <p:blipFill>
          <a:blip r:embed="rId14"/>
          <a:srcRect/>
          <a:stretch>
            <a:fillRect/>
          </a:stretch>
        </p:blipFill>
        <p:spPr bwMode="auto">
          <a:xfrm>
            <a:off x="0" y="0"/>
            <a:ext cx="9144000" cy="5143500"/>
          </a:xfrm>
          <a:prstGeom prst="rect">
            <a:avLst/>
          </a:prstGeom>
          <a:noFill/>
          <a:ln w="9525">
            <a:noFill/>
            <a:miter lim="800000"/>
            <a:headEnd/>
            <a:tailEnd/>
          </a:ln>
        </p:spPr>
      </p:pic>
      <p:sp>
        <p:nvSpPr>
          <p:cNvPr id="2" name="Title Placeholder 1"/>
          <p:cNvSpPr>
            <a:spLocks noGrp="1"/>
          </p:cNvSpPr>
          <p:nvPr>
            <p:ph type="title"/>
          </p:nvPr>
        </p:nvSpPr>
        <p:spPr>
          <a:xfrm>
            <a:off x="320675" y="113109"/>
            <a:ext cx="8502650" cy="479822"/>
          </a:xfrm>
          <a:prstGeom prst="rect">
            <a:avLst/>
          </a:prstGeom>
        </p:spPr>
        <p:txBody>
          <a:bodyPr vert="horz" lIns="0" tIns="0" rIns="0" bIns="0" rtlCol="0" anchor="t">
            <a:no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320675" y="822722"/>
            <a:ext cx="8502650" cy="356592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TextBox 6"/>
          <p:cNvSpPr txBox="1"/>
          <p:nvPr/>
        </p:nvSpPr>
        <p:spPr>
          <a:xfrm>
            <a:off x="206136" y="4895260"/>
            <a:ext cx="290753" cy="205970"/>
          </a:xfrm>
          <a:prstGeom prst="rect">
            <a:avLst/>
          </a:prstGeom>
          <a:noFill/>
        </p:spPr>
        <p:txBody>
          <a:bodyPr wrap="none" lIns="82058" tIns="41029" rIns="82058" bIns="41029" anchor="ctr">
            <a:spAutoFit/>
          </a:bodyPr>
          <a:lstStyle/>
          <a:p>
            <a:pPr algn="r" defTabSz="914400">
              <a:defRPr/>
            </a:pPr>
            <a:fld id="{B2BF17F9-0E88-483F-B2D8-27FBE063DBDF}" type="slidenum">
              <a:rPr lang="en-US" sz="800" b="1">
                <a:solidFill>
                  <a:srgbClr val="807F82"/>
                </a:solidFill>
                <a:cs typeface="Arial" pitchFamily="34" charset="0"/>
              </a:rPr>
              <a:pPr algn="r" defTabSz="914400">
                <a:defRPr/>
              </a:pPr>
              <a:t>‹#›</a:t>
            </a:fld>
            <a:endParaRPr lang="en-US" sz="800" b="1" dirty="0">
              <a:solidFill>
                <a:srgbClr val="807F82"/>
              </a:solidFill>
              <a:cs typeface="Arial" pitchFamily="34" charset="0"/>
            </a:endParaRPr>
          </a:p>
        </p:txBody>
      </p:sp>
      <p:sp>
        <p:nvSpPr>
          <p:cNvPr id="6" name="TextBox 5"/>
          <p:cNvSpPr txBox="1"/>
          <p:nvPr/>
        </p:nvSpPr>
        <p:spPr>
          <a:xfrm>
            <a:off x="382588" y="4895259"/>
            <a:ext cx="2517324" cy="205970"/>
          </a:xfrm>
          <a:prstGeom prst="rect">
            <a:avLst/>
          </a:prstGeom>
          <a:noFill/>
        </p:spPr>
        <p:txBody>
          <a:bodyPr wrap="none" lIns="82058" tIns="41029" rIns="82058" bIns="41029" anchor="ctr">
            <a:spAutoFit/>
          </a:bodyPr>
          <a:lstStyle/>
          <a:p>
            <a:pPr defTabSz="914400">
              <a:defRPr/>
            </a:pPr>
            <a:r>
              <a:rPr lang="en-US" sz="800" b="1" dirty="0">
                <a:solidFill>
                  <a:srgbClr val="807F82"/>
                </a:solidFill>
                <a:cs typeface="Arial" pitchFamily="34" charset="0"/>
              </a:rPr>
              <a:t>|  </a:t>
            </a:r>
            <a:r>
              <a:rPr lang="en-US" sz="800" b="1" dirty="0" smtClean="0">
                <a:solidFill>
                  <a:srgbClr val="807F82"/>
                </a:solidFill>
                <a:cs typeface="Arial" pitchFamily="34" charset="0"/>
              </a:rPr>
              <a:t>2013 TE Staff  Planning Meeting|  </a:t>
            </a:r>
            <a:r>
              <a:rPr lang="en-US" sz="800" b="1" dirty="0">
                <a:solidFill>
                  <a:srgbClr val="807F82"/>
                </a:solidFill>
                <a:cs typeface="Arial" pitchFamily="34" charset="0"/>
              </a:rPr>
              <a:t>Confidential </a:t>
            </a:r>
          </a:p>
        </p:txBody>
      </p:sp>
      <p:pic>
        <p:nvPicPr>
          <p:cNvPr id="8" name="Picture 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865802" y="133350"/>
            <a:ext cx="1201998" cy="469704"/>
          </a:xfrm>
          <a:prstGeom prst="rect">
            <a:avLst/>
          </a:prstGeom>
        </p:spPr>
      </p:pic>
    </p:spTree>
    <p:extLst>
      <p:ext uri="{BB962C8B-B14F-4D97-AF65-F5344CB8AC3E}">
        <p14:creationId xmlns:p14="http://schemas.microsoft.com/office/powerpoint/2010/main" val="3879483118"/>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defTabSz="912813" rtl="0" eaLnBrk="0" fontAlgn="base" hangingPunct="0">
        <a:spcBef>
          <a:spcPct val="0"/>
        </a:spcBef>
        <a:spcAft>
          <a:spcPct val="0"/>
        </a:spcAft>
        <a:defRPr lang="en-US" sz="2200" b="1" i="1" kern="1200" cap="all" dirty="0">
          <a:solidFill>
            <a:schemeClr val="tx2"/>
          </a:solidFill>
          <a:latin typeface="Arial" pitchFamily="34" charset="0"/>
          <a:ea typeface="+mj-ea"/>
          <a:cs typeface="Arial" pitchFamily="34" charset="0"/>
        </a:defRPr>
      </a:lvl1pPr>
      <a:lvl2pPr algn="l" defTabSz="912813" rtl="0" eaLnBrk="0" fontAlgn="base" hangingPunct="0">
        <a:spcBef>
          <a:spcPct val="0"/>
        </a:spcBef>
        <a:spcAft>
          <a:spcPct val="0"/>
        </a:spcAft>
        <a:defRPr sz="2200" b="1" i="1">
          <a:solidFill>
            <a:schemeClr val="tx2"/>
          </a:solidFill>
          <a:latin typeface="Arial" charset="0"/>
          <a:cs typeface="Arial" charset="0"/>
        </a:defRPr>
      </a:lvl2pPr>
      <a:lvl3pPr algn="l" defTabSz="912813" rtl="0" eaLnBrk="0" fontAlgn="base" hangingPunct="0">
        <a:spcBef>
          <a:spcPct val="0"/>
        </a:spcBef>
        <a:spcAft>
          <a:spcPct val="0"/>
        </a:spcAft>
        <a:defRPr sz="2200" b="1" i="1">
          <a:solidFill>
            <a:schemeClr val="tx2"/>
          </a:solidFill>
          <a:latin typeface="Arial" charset="0"/>
          <a:cs typeface="Arial" charset="0"/>
        </a:defRPr>
      </a:lvl3pPr>
      <a:lvl4pPr algn="l" defTabSz="912813" rtl="0" eaLnBrk="0" fontAlgn="base" hangingPunct="0">
        <a:spcBef>
          <a:spcPct val="0"/>
        </a:spcBef>
        <a:spcAft>
          <a:spcPct val="0"/>
        </a:spcAft>
        <a:defRPr sz="2200" b="1" i="1">
          <a:solidFill>
            <a:schemeClr val="tx2"/>
          </a:solidFill>
          <a:latin typeface="Arial" charset="0"/>
          <a:cs typeface="Arial" charset="0"/>
        </a:defRPr>
      </a:lvl4pPr>
      <a:lvl5pPr algn="l" defTabSz="912813" rtl="0" eaLnBrk="0" fontAlgn="base" hangingPunct="0">
        <a:spcBef>
          <a:spcPct val="0"/>
        </a:spcBef>
        <a:spcAft>
          <a:spcPct val="0"/>
        </a:spcAft>
        <a:defRPr sz="2200" b="1" i="1">
          <a:solidFill>
            <a:schemeClr val="tx2"/>
          </a:solidFill>
          <a:latin typeface="Arial" charset="0"/>
          <a:cs typeface="Arial" charset="0"/>
        </a:defRPr>
      </a:lvl5pPr>
      <a:lvl6pPr marL="457200" algn="l" defTabSz="912813" rtl="0" fontAlgn="base">
        <a:spcBef>
          <a:spcPct val="0"/>
        </a:spcBef>
        <a:spcAft>
          <a:spcPct val="0"/>
        </a:spcAft>
        <a:defRPr sz="2200" b="1" i="1">
          <a:solidFill>
            <a:schemeClr val="tx2"/>
          </a:solidFill>
          <a:latin typeface="Arial" charset="0"/>
          <a:cs typeface="Arial" charset="0"/>
        </a:defRPr>
      </a:lvl6pPr>
      <a:lvl7pPr marL="914400" algn="l" defTabSz="912813" rtl="0" fontAlgn="base">
        <a:spcBef>
          <a:spcPct val="0"/>
        </a:spcBef>
        <a:spcAft>
          <a:spcPct val="0"/>
        </a:spcAft>
        <a:defRPr sz="2200" b="1" i="1">
          <a:solidFill>
            <a:schemeClr val="tx2"/>
          </a:solidFill>
          <a:latin typeface="Arial" charset="0"/>
          <a:cs typeface="Arial" charset="0"/>
        </a:defRPr>
      </a:lvl7pPr>
      <a:lvl8pPr marL="1371600" algn="l" defTabSz="912813" rtl="0" fontAlgn="base">
        <a:spcBef>
          <a:spcPct val="0"/>
        </a:spcBef>
        <a:spcAft>
          <a:spcPct val="0"/>
        </a:spcAft>
        <a:defRPr sz="2200" b="1" i="1">
          <a:solidFill>
            <a:schemeClr val="tx2"/>
          </a:solidFill>
          <a:latin typeface="Arial" charset="0"/>
          <a:cs typeface="Arial" charset="0"/>
        </a:defRPr>
      </a:lvl8pPr>
      <a:lvl9pPr marL="1828800" algn="l" defTabSz="912813" rtl="0" fontAlgn="base">
        <a:spcBef>
          <a:spcPct val="0"/>
        </a:spcBef>
        <a:spcAft>
          <a:spcPct val="0"/>
        </a:spcAft>
        <a:defRPr sz="2200" b="1" i="1">
          <a:solidFill>
            <a:schemeClr val="tx2"/>
          </a:solidFill>
          <a:latin typeface="Arial" charset="0"/>
          <a:cs typeface="Arial" charset="0"/>
        </a:defRPr>
      </a:lvl9pPr>
    </p:titleStyle>
    <p:bodyStyle>
      <a:lvl1pPr marL="174625" indent="-174625" algn="l" rtl="0" eaLnBrk="0" fontAlgn="base" hangingPunct="0">
        <a:spcBef>
          <a:spcPts val="538"/>
        </a:spcBef>
        <a:spcAft>
          <a:spcPts val="538"/>
        </a:spcAft>
        <a:buClr>
          <a:schemeClr val="bg2"/>
        </a:buClr>
        <a:buFont typeface="Wingdings" pitchFamily="2" charset="2"/>
        <a:buChar char="§"/>
        <a:defRPr sz="2000" kern="1200">
          <a:solidFill>
            <a:schemeClr val="tx2"/>
          </a:solidFill>
          <a:latin typeface="+mn-lt"/>
          <a:ea typeface="+mn-ea"/>
          <a:cs typeface="+mn-cs"/>
        </a:defRPr>
      </a:lvl1pPr>
      <a:lvl2pPr marL="457200" indent="-227013" algn="l" rtl="0" eaLnBrk="0" fontAlgn="base" hangingPunct="0">
        <a:spcBef>
          <a:spcPts val="538"/>
        </a:spcBef>
        <a:spcAft>
          <a:spcPts val="538"/>
        </a:spcAft>
        <a:buClr>
          <a:schemeClr val="tx2"/>
        </a:buClr>
        <a:buFont typeface="Arial" charset="0"/>
        <a:buChar char="–"/>
        <a:defRPr sz="2000" kern="1200">
          <a:solidFill>
            <a:schemeClr val="tx2"/>
          </a:solidFill>
          <a:latin typeface="+mn-lt"/>
          <a:ea typeface="+mn-ea"/>
          <a:cs typeface="+mn-cs"/>
        </a:defRPr>
      </a:lvl2pPr>
      <a:lvl3pPr marL="631825" indent="-166688" algn="l" rtl="0" eaLnBrk="0" fontAlgn="base" hangingPunct="0">
        <a:spcBef>
          <a:spcPts val="538"/>
        </a:spcBef>
        <a:spcAft>
          <a:spcPts val="538"/>
        </a:spcAft>
        <a:buClr>
          <a:schemeClr val="tx2"/>
        </a:buClr>
        <a:buFont typeface="Wingdings" pitchFamily="2" charset="2"/>
        <a:buChar char="§"/>
        <a:defRPr kern="1200">
          <a:solidFill>
            <a:schemeClr val="tx2"/>
          </a:solidFill>
          <a:latin typeface="+mn-lt"/>
          <a:ea typeface="+mn-ea"/>
          <a:cs typeface="+mn-cs"/>
        </a:defRPr>
      </a:lvl3pPr>
      <a:lvl4pPr marL="917575" indent="-228600" algn="l" rtl="0" eaLnBrk="0" fontAlgn="base" hangingPunct="0">
        <a:spcBef>
          <a:spcPts val="538"/>
        </a:spcBef>
        <a:spcAft>
          <a:spcPts val="538"/>
        </a:spcAft>
        <a:buClr>
          <a:schemeClr val="tx2"/>
        </a:buClr>
        <a:buFont typeface="Arial" charset="0"/>
        <a:buChar char="–"/>
        <a:defRPr sz="1600" kern="1200">
          <a:solidFill>
            <a:schemeClr val="tx2"/>
          </a:solidFill>
          <a:latin typeface="+mn-lt"/>
          <a:ea typeface="+mn-ea"/>
          <a:cs typeface="+mn-cs"/>
        </a:defRPr>
      </a:lvl4pPr>
      <a:lvl5pPr marL="1084263" indent="-169863" algn="l" rtl="0" eaLnBrk="0" fontAlgn="base" hangingPunct="0">
        <a:spcBef>
          <a:spcPts val="538"/>
        </a:spcBef>
        <a:spcAft>
          <a:spcPts val="538"/>
        </a:spcAft>
        <a:buClr>
          <a:schemeClr val="tx2"/>
        </a:buClr>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jpe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image" Target="../media/image20.png"/><Relationship Id="rId21" Type="http://schemas.openxmlformats.org/officeDocument/2006/relationships/image" Target="../media/image36.png"/><Relationship Id="rId34" Type="http://schemas.openxmlformats.org/officeDocument/2006/relationships/image" Target="../media/image49.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2.png"/><Relationship Id="rId25" Type="http://schemas.openxmlformats.org/officeDocument/2006/relationships/image" Target="../media/image40.png"/><Relationship Id="rId33" Type="http://schemas.openxmlformats.org/officeDocument/2006/relationships/image" Target="../media/image48.jpeg"/><Relationship Id="rId2" Type="http://schemas.openxmlformats.org/officeDocument/2006/relationships/notesSlide" Target="../notesSlides/notesSlide10.xml"/><Relationship Id="rId16" Type="http://schemas.openxmlformats.org/officeDocument/2006/relationships/hyperlink" Target="http://www.multicorewareinc.com/index.php" TargetMode="External"/><Relationship Id="rId20" Type="http://schemas.openxmlformats.org/officeDocument/2006/relationships/image" Target="../media/image35.png"/><Relationship Id="rId29"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39.png"/><Relationship Id="rId32" Type="http://schemas.openxmlformats.org/officeDocument/2006/relationships/image" Target="../media/image47.jpeg"/><Relationship Id="rId5" Type="http://schemas.openxmlformats.org/officeDocument/2006/relationships/image" Target="../media/image22.png"/><Relationship Id="rId15" Type="http://schemas.openxmlformats.org/officeDocument/2006/relationships/image" Target="../media/image31.png"/><Relationship Id="rId23" Type="http://schemas.openxmlformats.org/officeDocument/2006/relationships/image" Target="../media/image38.png"/><Relationship Id="rId28" Type="http://schemas.openxmlformats.org/officeDocument/2006/relationships/image" Target="../media/image43.png"/><Relationship Id="rId10" Type="http://schemas.openxmlformats.org/officeDocument/2006/relationships/image" Target="../media/image27.png"/><Relationship Id="rId19" Type="http://schemas.openxmlformats.org/officeDocument/2006/relationships/image" Target="../media/image34.png"/><Relationship Id="rId31" Type="http://schemas.openxmlformats.org/officeDocument/2006/relationships/image" Target="../media/image46.jpe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hyperlink" Target="http://www.apical.co.uk/" TargetMode="External"/><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 Id="rId35" Type="http://schemas.openxmlformats.org/officeDocument/2006/relationships/image" Target="../media/image50.jp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4.jpeg"/><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60.png"/><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64.png"/><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1.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hyperlink" Target="http://ieeexplore.ieee.org/xpl/articleDetails.jsp?tp=&amp;arnumber=6189209" TargetMode="External"/><Relationship Id="rId5" Type="http://schemas.openxmlformats.org/officeDocument/2006/relationships/chart" Target="../charts/chart5.xml"/><Relationship Id="rId4" Type="http://schemas.openxmlformats.org/officeDocument/2006/relationships/chart" Target="../charts/char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jpg"/><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image" Target="../media/image75.jpeg"/><Relationship Id="rId5" Type="http://schemas.openxmlformats.org/officeDocument/2006/relationships/image" Target="../media/image74.png"/><Relationship Id="rId4" Type="http://schemas.openxmlformats.org/officeDocument/2006/relationships/image" Target="../media/image7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chart" Target="../charts/char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67862" y="3829050"/>
            <a:ext cx="6704538" cy="1257300"/>
          </a:xfrm>
        </p:spPr>
        <p:txBody>
          <a:bodyPr lIns="0" anchor="ctr" anchorCtr="0"/>
          <a:lstStyle/>
          <a:p>
            <a:r>
              <a:rPr lang="en-US" sz="1400" dirty="0" smtClean="0"/>
              <a:t>Hanjin Chu, Director, Heterogeneous solutions, AMD China</a:t>
            </a:r>
            <a:endParaRPr lang="en-US" sz="1400" dirty="0"/>
          </a:p>
        </p:txBody>
      </p:sp>
      <p:pic>
        <p:nvPicPr>
          <p:cNvPr id="8" name="Picture 2" descr="H:\Quardia\Quardia Client Folder - Active\AMD\AMD0129 AMD PPT template ver2 - Yasmin Wagner\FINAL review of AMD template from yasmin\resources\PSD background wide 16bit r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800" y="22600"/>
            <a:ext cx="2958084" cy="1155926"/>
          </a:xfrm>
          <a:prstGeom prst="rect">
            <a:avLst/>
          </a:prstGeom>
        </p:spPr>
      </p:pic>
      <p:sp>
        <p:nvSpPr>
          <p:cNvPr id="4" name="Title 3"/>
          <p:cNvSpPr>
            <a:spLocks noGrp="1"/>
          </p:cNvSpPr>
          <p:nvPr>
            <p:ph type="ctrTitle"/>
          </p:nvPr>
        </p:nvSpPr>
        <p:spPr>
          <a:xfrm>
            <a:off x="381000" y="1895475"/>
            <a:ext cx="8077200" cy="1085850"/>
          </a:xfrm>
        </p:spPr>
        <p:txBody>
          <a:bodyPr/>
          <a:lstStyle/>
          <a:p>
            <a:r>
              <a:rPr lang="en-US" sz="2000" dirty="0">
                <a:solidFill>
                  <a:schemeClr val="bg1"/>
                </a:solidFill>
              </a:rPr>
              <a:t>Heterogeneous System Architecture (HSA) </a:t>
            </a:r>
            <a:r>
              <a:rPr lang="en-US" sz="2000" dirty="0" smtClean="0">
                <a:solidFill>
                  <a:schemeClr val="bg1"/>
                </a:solidFill>
              </a:rPr>
              <a:t>and the </a:t>
            </a:r>
            <a:br>
              <a:rPr lang="en-US" sz="2000" dirty="0" smtClean="0">
                <a:solidFill>
                  <a:schemeClr val="bg1"/>
                </a:solidFill>
              </a:rPr>
            </a:br>
            <a:r>
              <a:rPr lang="en-US" sz="2000" dirty="0" smtClean="0">
                <a:solidFill>
                  <a:schemeClr val="bg1"/>
                </a:solidFill>
              </a:rPr>
              <a:t>software </a:t>
            </a:r>
            <a:r>
              <a:rPr lang="en-US" sz="2000" dirty="0">
                <a:solidFill>
                  <a:schemeClr val="bg1"/>
                </a:solidFill>
              </a:rPr>
              <a:t>ecosystem</a:t>
            </a:r>
          </a:p>
        </p:txBody>
      </p:sp>
    </p:spTree>
    <p:extLst>
      <p:ext uri="{BB962C8B-B14F-4D97-AF65-F5344CB8AC3E}">
        <p14:creationId xmlns:p14="http://schemas.microsoft.com/office/powerpoint/2010/main" val="303461114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4" descr="6.jpg"/>
          <p:cNvPicPr>
            <a:picLocks noChangeAspect="1"/>
          </p:cNvPicPr>
          <p:nvPr/>
        </p:nvPicPr>
        <p:blipFill>
          <a:blip r:embed="rId3"/>
          <a:stretch>
            <a:fillRect/>
          </a:stretch>
        </p:blipFill>
        <p:spPr>
          <a:xfrm>
            <a:off x="76199" y="742950"/>
            <a:ext cx="8953501" cy="4034133"/>
          </a:xfrm>
          <a:prstGeom prst="rect">
            <a:avLst/>
          </a:prstGeom>
        </p:spPr>
      </p:pic>
      <p:sp>
        <p:nvSpPr>
          <p:cNvPr id="2" name="Title 1"/>
          <p:cNvSpPr>
            <a:spLocks noGrp="1"/>
          </p:cNvSpPr>
          <p:nvPr>
            <p:ph type="title" idx="4294967295"/>
          </p:nvPr>
        </p:nvSpPr>
        <p:spPr>
          <a:xfrm>
            <a:off x="51698" y="71723"/>
            <a:ext cx="9092302" cy="480060"/>
          </a:xfrm>
        </p:spPr>
        <p:txBody>
          <a:bodyPr lIns="182880"/>
          <a:lstStyle/>
          <a:p>
            <a:r>
              <a:rPr lang="en-US" sz="2000" dirty="0" smtClean="0">
                <a:solidFill>
                  <a:schemeClr val="bg1"/>
                </a:solidFill>
              </a:rPr>
              <a:t>HSA OBJECTIVE</a:t>
            </a:r>
            <a:endParaRPr lang="en-US" sz="2000" dirty="0">
              <a:solidFill>
                <a:schemeClr val="bg1"/>
              </a:solidFill>
            </a:endParaRPr>
          </a:p>
        </p:txBody>
      </p:sp>
      <p:sp>
        <p:nvSpPr>
          <p:cNvPr id="3" name="Content Placeholder 2"/>
          <p:cNvSpPr>
            <a:spLocks noGrp="1"/>
          </p:cNvSpPr>
          <p:nvPr>
            <p:ph idx="4294967295"/>
          </p:nvPr>
        </p:nvSpPr>
        <p:spPr>
          <a:xfrm>
            <a:off x="320040" y="644835"/>
            <a:ext cx="8503920" cy="3566160"/>
          </a:xfrm>
          <a:effectLst/>
        </p:spPr>
        <p:txBody>
          <a:bodyPr/>
          <a:lstStyle/>
          <a:p>
            <a:pPr marL="0" indent="0">
              <a:buNone/>
            </a:pPr>
            <a:endParaRPr lang="en-US" b="1" dirty="0" smtClean="0"/>
          </a:p>
          <a:p>
            <a:pPr marL="0" indent="0">
              <a:buNone/>
            </a:pPr>
            <a:endParaRPr lang="en-US" b="1" dirty="0"/>
          </a:p>
        </p:txBody>
      </p:sp>
      <p:sp>
        <p:nvSpPr>
          <p:cNvPr id="17" name="Rounded Rectangle 16"/>
          <p:cNvSpPr/>
          <p:nvPr/>
        </p:nvSpPr>
        <p:spPr bwMode="auto">
          <a:xfrm>
            <a:off x="366191" y="1470921"/>
            <a:ext cx="1959429" cy="1637096"/>
          </a:xfrm>
          <a:prstGeom prst="roundRect">
            <a:avLst>
              <a:gd name="adj" fmla="val 5656"/>
            </a:avLst>
          </a:prstGeom>
          <a:gradFill flip="none" rotWithShape="1">
            <a:gsLst>
              <a:gs pos="0">
                <a:schemeClr val="bg1"/>
              </a:gs>
              <a:gs pos="62080">
                <a:srgbClr val="000000">
                  <a:alpha val="69000"/>
                </a:srgbClr>
              </a:gs>
              <a:gs pos="21000">
                <a:schemeClr val="bg1">
                  <a:alpha val="61000"/>
                </a:schemeClr>
              </a:gs>
              <a:gs pos="100000">
                <a:schemeClr val="bg1">
                  <a:alpha val="82000"/>
                </a:schemeClr>
              </a:gs>
            </a:gsLst>
            <a:lin ang="16200000" scaled="1"/>
            <a:tileRect/>
          </a:gradFill>
          <a:ln w="9525" algn="ctr">
            <a:solidFill>
              <a:srgbClr val="CCFF33"/>
            </a:solidFill>
            <a:round/>
            <a:headEnd/>
            <a:tailEnd/>
          </a:ln>
          <a:effectLst>
            <a:glow rad="101600">
              <a:schemeClr val="accent4">
                <a:satMod val="175000"/>
                <a:alpha val="40000"/>
              </a:schemeClr>
            </a:glow>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a:solidFill>
                <a:prstClr val="white"/>
              </a:solidFill>
              <a:cs typeface="Arial" charset="0"/>
            </a:endParaRPr>
          </a:p>
        </p:txBody>
      </p:sp>
      <p:sp>
        <p:nvSpPr>
          <p:cNvPr id="18" name="Rounded Rectangle 17"/>
          <p:cNvSpPr/>
          <p:nvPr/>
        </p:nvSpPr>
        <p:spPr bwMode="auto">
          <a:xfrm>
            <a:off x="429115" y="1540791"/>
            <a:ext cx="1857511" cy="942070"/>
          </a:xfrm>
          <a:prstGeom prst="roundRect">
            <a:avLst>
              <a:gd name="adj" fmla="val 7203"/>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20" name="Rectangle 19"/>
          <p:cNvSpPr/>
          <p:nvPr/>
        </p:nvSpPr>
        <p:spPr>
          <a:xfrm>
            <a:off x="471383" y="1821941"/>
            <a:ext cx="1905990" cy="923330"/>
          </a:xfrm>
          <a:prstGeom prst="rect">
            <a:avLst/>
          </a:prstGeom>
        </p:spPr>
        <p:txBody>
          <a:bodyPr wrap="square">
            <a:spAutoFit/>
          </a:bodyPr>
          <a:lstStyle/>
          <a:p>
            <a:r>
              <a:rPr lang="en-US" b="1" dirty="0" smtClean="0">
                <a:solidFill>
                  <a:srgbClr val="CCFF33"/>
                </a:solidFill>
                <a:effectLst>
                  <a:outerShdw blurRad="38100" dist="38100" dir="2700000" algn="tl">
                    <a:srgbClr val="000000">
                      <a:alpha val="43137"/>
                    </a:srgbClr>
                  </a:outerShdw>
                </a:effectLst>
              </a:rPr>
              <a:t>Heterogeneous</a:t>
            </a:r>
          </a:p>
          <a:p>
            <a:r>
              <a:rPr lang="en-US" b="1" dirty="0" smtClean="0">
                <a:solidFill>
                  <a:srgbClr val="CCFF33"/>
                </a:solidFill>
                <a:effectLst>
                  <a:outerShdw blurRad="38100" dist="38100" dir="2700000" algn="tl">
                    <a:srgbClr val="000000">
                      <a:alpha val="43137"/>
                    </a:srgbClr>
                  </a:outerShdw>
                </a:effectLst>
              </a:rPr>
              <a:t>System</a:t>
            </a:r>
          </a:p>
          <a:p>
            <a:r>
              <a:rPr lang="en-US" b="1" dirty="0" smtClean="0">
                <a:solidFill>
                  <a:srgbClr val="CCFF33"/>
                </a:solidFill>
                <a:effectLst>
                  <a:outerShdw blurRad="38100" dist="38100" dir="2700000" algn="tl">
                    <a:srgbClr val="000000">
                      <a:alpha val="43137"/>
                    </a:srgbClr>
                  </a:outerShdw>
                </a:effectLst>
              </a:rPr>
              <a:t>Architecture</a:t>
            </a:r>
          </a:p>
        </p:txBody>
      </p:sp>
      <p:sp>
        <p:nvSpPr>
          <p:cNvPr id="23" name="Rounded Rectangle 22"/>
          <p:cNvSpPr/>
          <p:nvPr/>
        </p:nvSpPr>
        <p:spPr bwMode="auto">
          <a:xfrm>
            <a:off x="7243959" y="1075807"/>
            <a:ext cx="1351806" cy="1210109"/>
          </a:xfrm>
          <a:prstGeom prst="roundRect">
            <a:avLst>
              <a:gd name="adj" fmla="val 5656"/>
            </a:avLst>
          </a:prstGeom>
          <a:gradFill flip="none" rotWithShape="1">
            <a:gsLst>
              <a:gs pos="0">
                <a:schemeClr val="bg1"/>
              </a:gs>
              <a:gs pos="62080">
                <a:srgbClr val="000000">
                  <a:alpha val="69000"/>
                </a:srgbClr>
              </a:gs>
              <a:gs pos="21000">
                <a:schemeClr val="bg1">
                  <a:alpha val="61000"/>
                </a:schemeClr>
              </a:gs>
              <a:gs pos="100000">
                <a:schemeClr val="bg1">
                  <a:alpha val="82000"/>
                </a:schemeClr>
              </a:gs>
            </a:gsLst>
            <a:lin ang="16200000" scaled="1"/>
            <a:tileRect/>
          </a:gradFill>
          <a:ln w="9525" algn="ctr">
            <a:solidFill>
              <a:srgbClr val="CCFF33"/>
            </a:solidFill>
            <a:round/>
            <a:headEnd/>
            <a:tailEnd/>
          </a:ln>
          <a:effectLst>
            <a:glow rad="101600">
              <a:schemeClr val="accent4">
                <a:satMod val="175000"/>
                <a:alpha val="40000"/>
              </a:schemeClr>
            </a:glow>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a:solidFill>
                <a:prstClr val="white"/>
              </a:solidFill>
              <a:cs typeface="Arial" charset="0"/>
            </a:endParaRPr>
          </a:p>
        </p:txBody>
      </p:sp>
      <p:sp>
        <p:nvSpPr>
          <p:cNvPr id="24" name="Rounded Rectangle 23"/>
          <p:cNvSpPr/>
          <p:nvPr/>
        </p:nvSpPr>
        <p:spPr bwMode="auto">
          <a:xfrm>
            <a:off x="7275278" y="1145678"/>
            <a:ext cx="1281493" cy="658720"/>
          </a:xfrm>
          <a:prstGeom prst="roundRect">
            <a:avLst>
              <a:gd name="adj" fmla="val 7203"/>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21" name="Rectangle 20"/>
          <p:cNvSpPr/>
          <p:nvPr/>
        </p:nvSpPr>
        <p:spPr>
          <a:xfrm>
            <a:off x="7245807" y="1245046"/>
            <a:ext cx="2214748" cy="830997"/>
          </a:xfrm>
          <a:prstGeom prst="rect">
            <a:avLst/>
          </a:prstGeom>
        </p:spPr>
        <p:txBody>
          <a:bodyPr wrap="square">
            <a:spAutoFit/>
          </a:bodyPr>
          <a:lstStyle/>
          <a:p>
            <a:pPr>
              <a:buNone/>
            </a:pPr>
            <a:r>
              <a:rPr lang="en-US" sz="1600" b="1" dirty="0" smtClean="0">
                <a:solidFill>
                  <a:srgbClr val="CCFF33"/>
                </a:solidFill>
                <a:effectLst>
                  <a:outerShdw blurRad="38100" dist="38100" dir="2700000" algn="tl">
                    <a:srgbClr val="000000">
                      <a:alpha val="43137"/>
                    </a:srgbClr>
                  </a:outerShdw>
                </a:effectLst>
              </a:rPr>
              <a:t>New </a:t>
            </a:r>
          </a:p>
          <a:p>
            <a:pPr>
              <a:buNone/>
            </a:pPr>
            <a:r>
              <a:rPr lang="en-US" sz="1600" b="1" dirty="0" smtClean="0">
                <a:solidFill>
                  <a:srgbClr val="CCFF33"/>
                </a:solidFill>
                <a:effectLst>
                  <a:outerShdw blurRad="38100" dist="38100" dir="2700000" algn="tl">
                    <a:srgbClr val="000000">
                      <a:alpha val="43137"/>
                    </a:srgbClr>
                  </a:outerShdw>
                </a:effectLst>
              </a:rPr>
              <a:t>User </a:t>
            </a:r>
          </a:p>
          <a:p>
            <a:pPr>
              <a:buNone/>
            </a:pPr>
            <a:r>
              <a:rPr lang="en-US" sz="1600" b="1" dirty="0" smtClean="0">
                <a:solidFill>
                  <a:srgbClr val="CCFF33"/>
                </a:solidFill>
                <a:effectLst>
                  <a:outerShdw blurRad="38100" dist="38100" dir="2700000" algn="tl">
                    <a:srgbClr val="000000">
                      <a:alpha val="43137"/>
                    </a:srgbClr>
                  </a:outerShdw>
                </a:effectLst>
              </a:rPr>
              <a:t>Experiences</a:t>
            </a:r>
          </a:p>
        </p:txBody>
      </p:sp>
      <p:sp>
        <p:nvSpPr>
          <p:cNvPr id="25" name="Rounded Rectangle 24"/>
          <p:cNvSpPr/>
          <p:nvPr/>
        </p:nvSpPr>
        <p:spPr bwMode="auto">
          <a:xfrm>
            <a:off x="7265734" y="2498832"/>
            <a:ext cx="1351806" cy="1210109"/>
          </a:xfrm>
          <a:prstGeom prst="roundRect">
            <a:avLst>
              <a:gd name="adj" fmla="val 5656"/>
            </a:avLst>
          </a:prstGeom>
          <a:gradFill flip="none" rotWithShape="1">
            <a:gsLst>
              <a:gs pos="0">
                <a:schemeClr val="bg1"/>
              </a:gs>
              <a:gs pos="62080">
                <a:srgbClr val="000000">
                  <a:alpha val="69000"/>
                </a:srgbClr>
              </a:gs>
              <a:gs pos="21000">
                <a:schemeClr val="bg1">
                  <a:alpha val="61000"/>
                </a:schemeClr>
              </a:gs>
              <a:gs pos="100000">
                <a:schemeClr val="bg1">
                  <a:alpha val="82000"/>
                </a:schemeClr>
              </a:gs>
            </a:gsLst>
            <a:lin ang="16200000" scaled="1"/>
            <a:tileRect/>
          </a:gradFill>
          <a:ln w="9525" algn="ctr">
            <a:solidFill>
              <a:srgbClr val="CCFF33"/>
            </a:solidFill>
            <a:round/>
            <a:headEnd/>
            <a:tailEnd/>
          </a:ln>
          <a:effectLst>
            <a:glow rad="101600">
              <a:schemeClr val="accent4">
                <a:satMod val="175000"/>
                <a:alpha val="40000"/>
              </a:schemeClr>
            </a:glow>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a:solidFill>
                <a:prstClr val="white"/>
              </a:solidFill>
              <a:cs typeface="Arial" charset="0"/>
            </a:endParaRPr>
          </a:p>
        </p:txBody>
      </p:sp>
      <p:sp>
        <p:nvSpPr>
          <p:cNvPr id="26" name="Rounded Rectangle 25"/>
          <p:cNvSpPr/>
          <p:nvPr/>
        </p:nvSpPr>
        <p:spPr bwMode="auto">
          <a:xfrm>
            <a:off x="7297053" y="2568703"/>
            <a:ext cx="1281493" cy="658720"/>
          </a:xfrm>
          <a:prstGeom prst="roundRect">
            <a:avLst>
              <a:gd name="adj" fmla="val 7203"/>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22" name="Rectangle 21"/>
          <p:cNvSpPr/>
          <p:nvPr/>
        </p:nvSpPr>
        <p:spPr>
          <a:xfrm>
            <a:off x="7266549" y="2692518"/>
            <a:ext cx="1229096" cy="830997"/>
          </a:xfrm>
          <a:prstGeom prst="rect">
            <a:avLst/>
          </a:prstGeom>
        </p:spPr>
        <p:txBody>
          <a:bodyPr wrap="square">
            <a:spAutoFit/>
          </a:bodyPr>
          <a:lstStyle/>
          <a:p>
            <a:r>
              <a:rPr lang="en-US" sz="1600" b="1" dirty="0" smtClean="0">
                <a:solidFill>
                  <a:srgbClr val="CCFF33"/>
                </a:solidFill>
                <a:effectLst>
                  <a:outerShdw blurRad="38100" dist="38100" dir="2700000" algn="tl">
                    <a:srgbClr val="000000">
                      <a:alpha val="43137"/>
                    </a:srgbClr>
                  </a:outerShdw>
                </a:effectLst>
              </a:rPr>
              <a:t>Small</a:t>
            </a:r>
          </a:p>
          <a:p>
            <a:r>
              <a:rPr lang="en-US" sz="1600" b="1" dirty="0" smtClean="0">
                <a:solidFill>
                  <a:srgbClr val="CCFF33"/>
                </a:solidFill>
                <a:effectLst>
                  <a:outerShdw blurRad="38100" dist="38100" dir="2700000" algn="tl">
                    <a:srgbClr val="000000">
                      <a:alpha val="43137"/>
                    </a:srgbClr>
                  </a:outerShdw>
                </a:effectLst>
              </a:rPr>
              <a:t>Form </a:t>
            </a:r>
          </a:p>
          <a:p>
            <a:r>
              <a:rPr lang="en-US" sz="1600" b="1" dirty="0" smtClean="0">
                <a:solidFill>
                  <a:srgbClr val="CCFF33"/>
                </a:solidFill>
                <a:effectLst>
                  <a:outerShdw blurRad="38100" dist="38100" dir="2700000" algn="tl">
                    <a:srgbClr val="000000">
                      <a:alpha val="43137"/>
                    </a:srgbClr>
                  </a:outerShdw>
                </a:effectLst>
              </a:rPr>
              <a:t>Factors</a:t>
            </a:r>
            <a:endParaRPr lang="en-US" sz="1600" b="1" dirty="0">
              <a:solidFill>
                <a:srgbClr val="CCFF33"/>
              </a:solidFill>
              <a:effectLst>
                <a:outerShdw blurRad="38100" dist="38100" dir="2700000" algn="tl">
                  <a:srgbClr val="000000">
                    <a:alpha val="43137"/>
                  </a:srgbClr>
                </a:outerShdw>
              </a:effectLst>
            </a:endParaRPr>
          </a:p>
        </p:txBody>
      </p:sp>
      <p:pic>
        <p:nvPicPr>
          <p:cNvPr id="28" name="Picture 27" descr="strelica providna bela.png"/>
          <p:cNvPicPr>
            <a:picLocks noChangeAspect="1"/>
          </p:cNvPicPr>
          <p:nvPr/>
        </p:nvPicPr>
        <p:blipFill>
          <a:blip r:embed="rId4" cstate="print">
            <a:duotone>
              <a:prstClr val="black"/>
              <a:schemeClr val="accent5">
                <a:tint val="45000"/>
                <a:satMod val="400000"/>
              </a:schemeClr>
            </a:duotone>
            <a:extLst>
              <a:ext uri="{BEBA8EAE-BF5A-486C-A8C5-ECC9F3942E4B}">
                <a14:imgProps xmlns:a14="http://schemas.microsoft.com/office/drawing/2010/main">
                  <a14:imgLayer r:embed="rId5">
                    <a14:imgEffect>
                      <a14:sharpenSoften amount="11000"/>
                    </a14:imgEffect>
                    <a14:imgEffect>
                      <a14:brightnessContrast bright="-100000" contrast="-100000"/>
                    </a14:imgEffect>
                  </a14:imgLayer>
                </a14:imgProps>
              </a:ext>
            </a:extLst>
          </a:blip>
          <a:stretch>
            <a:fillRect/>
          </a:stretch>
        </p:blipFill>
        <p:spPr>
          <a:xfrm>
            <a:off x="1648726" y="1670533"/>
            <a:ext cx="2291939" cy="545376"/>
          </a:xfrm>
          <a:prstGeom prst="rect">
            <a:avLst/>
          </a:prstGeom>
        </p:spPr>
      </p:pic>
      <p:pic>
        <p:nvPicPr>
          <p:cNvPr id="29" name="Picture 28" descr="Untitled-1.png"/>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
                    </a14:imgEffect>
                  </a14:imgLayer>
                </a14:imgProps>
              </a:ext>
            </a:extLst>
          </a:blip>
          <a:stretch>
            <a:fillRect/>
          </a:stretch>
        </p:blipFill>
        <p:spPr>
          <a:xfrm>
            <a:off x="3671845" y="1140698"/>
            <a:ext cx="2404011" cy="2404011"/>
          </a:xfrm>
          <a:prstGeom prst="rect">
            <a:avLst/>
          </a:prstGeom>
        </p:spPr>
      </p:pic>
      <p:sp>
        <p:nvSpPr>
          <p:cNvPr id="32" name="Rectangle 31"/>
          <p:cNvSpPr/>
          <p:nvPr/>
        </p:nvSpPr>
        <p:spPr>
          <a:xfrm>
            <a:off x="2609470" y="1557942"/>
            <a:ext cx="4572000" cy="1384995"/>
          </a:xfrm>
          <a:prstGeom prst="rect">
            <a:avLst/>
          </a:prstGeom>
        </p:spPr>
        <p:txBody>
          <a:bodyPr>
            <a:spAutoFit/>
          </a:bodyPr>
          <a:lstStyle/>
          <a:p>
            <a:pPr algn="ctr"/>
            <a:r>
              <a:rPr lang="en-US" sz="1400" b="1" i="1" dirty="0" smtClean="0">
                <a:effectLst>
                  <a:outerShdw blurRad="38100" dist="38100" dir="2700000" algn="tl">
                    <a:srgbClr val="000000">
                      <a:alpha val="43137"/>
                    </a:srgbClr>
                  </a:outerShdw>
                </a:effectLst>
              </a:rPr>
              <a:t>More </a:t>
            </a:r>
          </a:p>
          <a:p>
            <a:pPr algn="ctr"/>
            <a:r>
              <a:rPr lang="en-US" sz="1400" b="1" i="1" dirty="0" smtClean="0">
                <a:effectLst>
                  <a:outerShdw blurRad="38100" dist="38100" dir="2700000" algn="tl">
                    <a:srgbClr val="000000">
                      <a:alpha val="43137"/>
                    </a:srgbClr>
                  </a:outerShdw>
                </a:effectLst>
              </a:rPr>
              <a:t>Performance</a:t>
            </a:r>
            <a:br>
              <a:rPr lang="en-US" sz="1400" b="1" i="1" dirty="0" smtClean="0">
                <a:effectLst>
                  <a:outerShdw blurRad="38100" dist="38100" dir="2700000" algn="tl">
                    <a:srgbClr val="000000">
                      <a:alpha val="43137"/>
                    </a:srgbClr>
                  </a:outerShdw>
                </a:effectLst>
              </a:rPr>
            </a:br>
            <a:endParaRPr lang="en-US" sz="1400" b="1" i="1" dirty="0" smtClean="0">
              <a:effectLst>
                <a:outerShdw blurRad="38100" dist="38100" dir="2700000" algn="tl">
                  <a:srgbClr val="000000">
                    <a:alpha val="43137"/>
                  </a:srgbClr>
                </a:outerShdw>
              </a:effectLst>
            </a:endParaRPr>
          </a:p>
          <a:p>
            <a:pPr algn="ctr"/>
            <a:r>
              <a:rPr lang="en-US" sz="1400" b="1" i="1" dirty="0" smtClean="0">
                <a:effectLst>
                  <a:outerShdw blurRad="38100" dist="38100" dir="2700000" algn="tl">
                    <a:srgbClr val="000000">
                      <a:alpha val="43137"/>
                    </a:srgbClr>
                  </a:outerShdw>
                </a:effectLst>
              </a:rPr>
              <a:t>@</a:t>
            </a:r>
          </a:p>
          <a:p>
            <a:pPr algn="ctr"/>
            <a:endParaRPr lang="en-US" sz="1400" b="1" i="1" dirty="0" smtClean="0">
              <a:effectLst>
                <a:outerShdw blurRad="38100" dist="38100" dir="2700000" algn="tl">
                  <a:srgbClr val="000000">
                    <a:alpha val="43137"/>
                  </a:srgbClr>
                </a:outerShdw>
              </a:effectLst>
            </a:endParaRPr>
          </a:p>
          <a:p>
            <a:pPr algn="ctr"/>
            <a:r>
              <a:rPr lang="en-US" sz="1400" b="1" i="1" dirty="0" smtClean="0">
                <a:effectLst>
                  <a:outerShdw blurRad="38100" dist="38100" dir="2700000" algn="tl">
                    <a:srgbClr val="000000">
                      <a:alpha val="43137"/>
                    </a:srgbClr>
                  </a:outerShdw>
                </a:effectLst>
              </a:rPr>
              <a:t>Lower Power</a:t>
            </a:r>
            <a:endParaRPr lang="en-US" sz="1400" i="1" dirty="0">
              <a:effectLst>
                <a:outerShdw blurRad="38100" dist="38100" dir="2700000" algn="tl">
                  <a:srgbClr val="000000">
                    <a:alpha val="43137"/>
                  </a:srgbClr>
                </a:outerShdw>
              </a:effectLst>
            </a:endParaRPr>
          </a:p>
        </p:txBody>
      </p:sp>
      <p:pic>
        <p:nvPicPr>
          <p:cNvPr id="33" name="Picture 32" descr="strelica providna bela.png"/>
          <p:cNvPicPr>
            <a:picLocks noChangeAspect="1"/>
          </p:cNvPicPr>
          <p:nvPr/>
        </p:nvPicPr>
        <p:blipFill>
          <a:blip r:embed="rId4" cstate="print">
            <a:duotone>
              <a:prstClr val="black"/>
              <a:schemeClr val="accent5">
                <a:tint val="45000"/>
                <a:satMod val="400000"/>
              </a:schemeClr>
            </a:duotone>
            <a:extLst>
              <a:ext uri="{BEBA8EAE-BF5A-486C-A8C5-ECC9F3942E4B}">
                <a14:imgProps xmlns:a14="http://schemas.microsoft.com/office/drawing/2010/main">
                  <a14:imgLayer r:embed="rId5">
                    <a14:imgEffect>
                      <a14:brightnessContrast bright="-100000" contrast="-100000"/>
                    </a14:imgEffect>
                  </a14:imgLayer>
                </a14:imgProps>
              </a:ext>
            </a:extLst>
          </a:blip>
          <a:stretch>
            <a:fillRect/>
          </a:stretch>
        </p:blipFill>
        <p:spPr>
          <a:xfrm>
            <a:off x="1648726" y="2654183"/>
            <a:ext cx="2291939" cy="545376"/>
          </a:xfrm>
          <a:prstGeom prst="rect">
            <a:avLst/>
          </a:prstGeom>
        </p:spPr>
      </p:pic>
      <p:pic>
        <p:nvPicPr>
          <p:cNvPr id="34" name="Picture 33" descr="strelica providna bela.png"/>
          <p:cNvPicPr>
            <a:picLocks noChangeAspect="1"/>
          </p:cNvPicPr>
          <p:nvPr/>
        </p:nvPicPr>
        <p:blipFill>
          <a:blip r:embed="rId8" cstate="print">
            <a:duotone>
              <a:schemeClr val="accent6">
                <a:shade val="45000"/>
                <a:satMod val="135000"/>
              </a:schemeClr>
              <a:prstClr val="white"/>
            </a:duotone>
          </a:blip>
          <a:stretch>
            <a:fillRect/>
          </a:stretch>
        </p:blipFill>
        <p:spPr>
          <a:xfrm>
            <a:off x="5145975" y="1453558"/>
            <a:ext cx="2291939" cy="545376"/>
          </a:xfrm>
          <a:prstGeom prst="rect">
            <a:avLst/>
          </a:prstGeom>
        </p:spPr>
      </p:pic>
      <p:pic>
        <p:nvPicPr>
          <p:cNvPr id="35" name="Picture 34" descr="strelica providna bela.png"/>
          <p:cNvPicPr>
            <a:picLocks noChangeAspect="1"/>
          </p:cNvPicPr>
          <p:nvPr/>
        </p:nvPicPr>
        <p:blipFill>
          <a:blip r:embed="rId9" cstate="print">
            <a:duotone>
              <a:schemeClr val="accent6">
                <a:shade val="45000"/>
                <a:satMod val="135000"/>
              </a:schemeClr>
              <a:prstClr val="white"/>
            </a:duotone>
          </a:blip>
          <a:stretch>
            <a:fillRect/>
          </a:stretch>
        </p:blipFill>
        <p:spPr>
          <a:xfrm>
            <a:off x="5116282" y="2876583"/>
            <a:ext cx="2291939" cy="545376"/>
          </a:xfrm>
          <a:prstGeom prst="rect">
            <a:avLst/>
          </a:prstGeom>
        </p:spPr>
      </p:pic>
      <p:cxnSp>
        <p:nvCxnSpPr>
          <p:cNvPr id="37" name="Straight Connector 36"/>
          <p:cNvCxnSpPr/>
          <p:nvPr/>
        </p:nvCxnSpPr>
        <p:spPr>
          <a:xfrm>
            <a:off x="2836260" y="1800275"/>
            <a:ext cx="819398" cy="0"/>
          </a:xfrm>
          <a:prstGeom prst="line">
            <a:avLst/>
          </a:prstGeom>
          <a:ln w="3175">
            <a:solidFill>
              <a:srgbClr val="CCFF33"/>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836260" y="2783925"/>
            <a:ext cx="819398" cy="0"/>
          </a:xfrm>
          <a:prstGeom prst="line">
            <a:avLst/>
          </a:prstGeom>
          <a:ln w="3175">
            <a:solidFill>
              <a:srgbClr val="CCFF33"/>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91945" y="1583301"/>
            <a:ext cx="819398" cy="0"/>
          </a:xfrm>
          <a:prstGeom prst="line">
            <a:avLst/>
          </a:prstGeom>
          <a:ln w="3175">
            <a:solidFill>
              <a:srgbClr val="CCFF33"/>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291945" y="3006360"/>
            <a:ext cx="819398" cy="0"/>
          </a:xfrm>
          <a:prstGeom prst="line">
            <a:avLst/>
          </a:prstGeom>
          <a:ln w="3175">
            <a:solidFill>
              <a:srgbClr val="CCFF33"/>
            </a:solidFill>
          </a:ln>
          <a:effectLst>
            <a:glow rad="1397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bwMode="auto">
          <a:xfrm>
            <a:off x="304800" y="3900013"/>
            <a:ext cx="8559800" cy="877070"/>
          </a:xfrm>
          <a:prstGeom prst="roundRect">
            <a:avLst>
              <a:gd name="adj" fmla="val 5656"/>
            </a:avLst>
          </a:prstGeom>
          <a:gradFill flip="none" rotWithShape="1">
            <a:gsLst>
              <a:gs pos="0">
                <a:schemeClr val="bg1"/>
              </a:gs>
              <a:gs pos="62080">
                <a:srgbClr val="000000">
                  <a:alpha val="69000"/>
                </a:srgbClr>
              </a:gs>
              <a:gs pos="21000">
                <a:schemeClr val="bg1">
                  <a:alpha val="61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a:solidFill>
                <a:prstClr val="white"/>
              </a:solidFill>
              <a:cs typeface="Arial" charset="0"/>
            </a:endParaRPr>
          </a:p>
        </p:txBody>
      </p:sp>
      <p:sp>
        <p:nvSpPr>
          <p:cNvPr id="31" name="Rounded Rectangle 30"/>
          <p:cNvSpPr/>
          <p:nvPr/>
        </p:nvSpPr>
        <p:spPr bwMode="auto">
          <a:xfrm>
            <a:off x="360949" y="3900013"/>
            <a:ext cx="8447502" cy="536864"/>
          </a:xfrm>
          <a:prstGeom prst="roundRect">
            <a:avLst>
              <a:gd name="adj" fmla="val 7203"/>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smtClean="0">
              <a:solidFill>
                <a:prstClr val="white"/>
              </a:solidFill>
              <a:cs typeface="Arial" charset="0"/>
            </a:endParaRPr>
          </a:p>
        </p:txBody>
      </p:sp>
      <p:sp>
        <p:nvSpPr>
          <p:cNvPr id="4" name="Rectangle 3"/>
          <p:cNvSpPr/>
          <p:nvPr/>
        </p:nvSpPr>
        <p:spPr>
          <a:xfrm>
            <a:off x="471382" y="3872717"/>
            <a:ext cx="8146157" cy="923330"/>
          </a:xfrm>
          <a:prstGeom prst="rect">
            <a:avLst/>
          </a:prstGeom>
        </p:spPr>
        <p:txBody>
          <a:bodyPr wrap="square">
            <a:spAutoFit/>
          </a:bodyPr>
          <a:lstStyle/>
          <a:p>
            <a:pPr algn="ctr"/>
            <a:r>
              <a:rPr lang="en-US" dirty="0"/>
              <a:t>HSA creates an improved processor design that exposes the benefits and capabilities of mainstream programmable compute elements, working together seamlessly.</a:t>
            </a:r>
          </a:p>
        </p:txBody>
      </p:sp>
      <p:pic>
        <p:nvPicPr>
          <p:cNvPr id="38" name="Picture 27" descr="strelica providna bela.png"/>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sharpenSoften amount="11000"/>
                    </a14:imgEffect>
                    <a14:imgEffect>
                      <a14:brightnessContrast bright="-100000" contrast="-100000"/>
                    </a14:imgEffect>
                  </a14:imgLayer>
                </a14:imgProps>
              </a:ext>
            </a:extLst>
          </a:blip>
          <a:stretch>
            <a:fillRect/>
          </a:stretch>
        </p:blipFill>
        <p:spPr>
          <a:xfrm>
            <a:off x="1685512" y="1641725"/>
            <a:ext cx="2291939" cy="545376"/>
          </a:xfrm>
          <a:prstGeom prst="rect">
            <a:avLst/>
          </a:prstGeom>
        </p:spPr>
      </p:pic>
      <p:pic>
        <p:nvPicPr>
          <p:cNvPr id="42" name="Picture 32" descr="strelica providna bela.png"/>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brightnessContrast bright="-100000" contrast="-100000"/>
                    </a14:imgEffect>
                  </a14:imgLayer>
                </a14:imgProps>
              </a:ext>
            </a:extLst>
          </a:blip>
          <a:stretch>
            <a:fillRect/>
          </a:stretch>
        </p:blipFill>
        <p:spPr>
          <a:xfrm>
            <a:off x="1685512" y="2625375"/>
            <a:ext cx="2291939" cy="545376"/>
          </a:xfrm>
          <a:prstGeom prst="rect">
            <a:avLst/>
          </a:prstGeom>
        </p:spPr>
      </p:pic>
    </p:spTree>
    <p:extLst>
      <p:ext uri="{BB962C8B-B14F-4D97-AF65-F5344CB8AC3E}">
        <p14:creationId xmlns:p14="http://schemas.microsoft.com/office/powerpoint/2010/main" val="1462584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http://hsafoundation.com/wp-content/uploads/2012/11/tensili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469" y="3777304"/>
            <a:ext cx="15240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http://hsafoundation.com/wp-content/uploads/2012/11/SystemSoftwareLa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694" y="4199095"/>
            <a:ext cx="15240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723" y="4165044"/>
            <a:ext cx="15240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56381" y="133350"/>
            <a:ext cx="7859072" cy="83820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HSA foundation : Driving Future of Heterogeneous </a:t>
            </a:r>
            <a:r>
              <a:rPr lang="en-US" sz="2200" b="1" i="1" dirty="0" smtClean="0">
                <a:solidFill>
                  <a:schemeClr val="accent6">
                    <a:lumMod val="10000"/>
                  </a:schemeClr>
                </a:solidFill>
                <a:latin typeface="Arial" pitchFamily="34" charset="0"/>
                <a:cs typeface="Arial" pitchFamily="34" charset="0"/>
              </a:rPr>
              <a:t>Computing standard</a:t>
            </a:r>
            <a:endParaRPr lang="en-US" sz="2200" b="1" i="1" dirty="0">
              <a:solidFill>
                <a:schemeClr val="accent6">
                  <a:lumMod val="10000"/>
                </a:schemeClr>
              </a:solidFill>
              <a:latin typeface="Arial" pitchFamily="34" charset="0"/>
              <a:cs typeface="Arial" pitchFamily="34" charset="0"/>
            </a:endParaRPr>
          </a:p>
        </p:txBody>
      </p:sp>
      <p:sp>
        <p:nvSpPr>
          <p:cNvPr id="4" name="Footer Placeholder 3"/>
          <p:cNvSpPr>
            <a:spLocks noGrp="1"/>
          </p:cNvSpPr>
          <p:nvPr>
            <p:ph type="ftr" sz="quarter" idx="4294967295"/>
          </p:nvPr>
        </p:nvSpPr>
        <p:spPr>
          <a:xfrm>
            <a:off x="228600" y="4901804"/>
            <a:ext cx="4800600" cy="241697"/>
          </a:xfrm>
          <a:prstGeom prst="rect">
            <a:avLst/>
          </a:prstGeom>
        </p:spPr>
        <p:txBody>
          <a:bodyPr/>
          <a:lstStyle/>
          <a:p>
            <a:pPr>
              <a:defRPr/>
            </a:pPr>
            <a:r>
              <a:rPr lang="en-US" smtClean="0"/>
              <a:t>© Copyright 2012 HSA Foundation.  All Rights Reserved.</a:t>
            </a:r>
            <a:endParaRPr lang="en-US"/>
          </a:p>
        </p:txBody>
      </p:sp>
      <p:sp>
        <p:nvSpPr>
          <p:cNvPr id="5" name="Slide Number Placeholder 4"/>
          <p:cNvSpPr>
            <a:spLocks noGrp="1"/>
          </p:cNvSpPr>
          <p:nvPr>
            <p:ph type="sldNum" sz="quarter" idx="11"/>
          </p:nvPr>
        </p:nvSpPr>
        <p:spPr/>
        <p:txBody>
          <a:bodyPr/>
          <a:lstStyle/>
          <a:p>
            <a:pPr>
              <a:defRPr/>
            </a:pPr>
            <a:fld id="{437CCB40-263F-4096-8053-9F29F0BF2780}" type="slidenum">
              <a:rPr lang="en-US" smtClean="0"/>
              <a:pPr>
                <a:defRPr/>
              </a:pPr>
              <a:t>11</a:t>
            </a:fld>
            <a:endParaRPr lang="en-US"/>
          </a:p>
        </p:txBody>
      </p:sp>
      <p:pic>
        <p:nvPicPr>
          <p:cNvPr id="7176"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8" y="2472333"/>
            <a:ext cx="2193925" cy="36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9053" y="1856316"/>
            <a:ext cx="1935163" cy="49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165" y="1890657"/>
            <a:ext cx="1931988" cy="40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8857" y="1231849"/>
            <a:ext cx="2020887" cy="47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0" name="TextBox 12"/>
          <p:cNvSpPr txBox="1">
            <a:spLocks noChangeArrowheads="1"/>
          </p:cNvSpPr>
          <p:nvPr/>
        </p:nvSpPr>
        <p:spPr bwMode="auto">
          <a:xfrm>
            <a:off x="342901" y="1083469"/>
            <a:ext cx="1159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Founders</a:t>
            </a:r>
          </a:p>
        </p:txBody>
      </p:sp>
      <p:cxnSp>
        <p:nvCxnSpPr>
          <p:cNvPr id="14" name="Straight Connector 13"/>
          <p:cNvCxnSpPr/>
          <p:nvPr/>
        </p:nvCxnSpPr>
        <p:spPr>
          <a:xfrm>
            <a:off x="322263" y="1110854"/>
            <a:ext cx="8564562"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9725" y="2375297"/>
            <a:ext cx="85471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183" name="TextBox 16"/>
          <p:cNvSpPr txBox="1">
            <a:spLocks noChangeArrowheads="1"/>
          </p:cNvSpPr>
          <p:nvPr/>
        </p:nvSpPr>
        <p:spPr bwMode="auto">
          <a:xfrm>
            <a:off x="339726" y="2375298"/>
            <a:ext cx="1249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Promoters</a:t>
            </a:r>
          </a:p>
        </p:txBody>
      </p:sp>
      <p:sp>
        <p:nvSpPr>
          <p:cNvPr id="7184" name="TextBox 17"/>
          <p:cNvSpPr txBox="1">
            <a:spLocks noChangeArrowheads="1"/>
          </p:cNvSpPr>
          <p:nvPr/>
        </p:nvSpPr>
        <p:spPr bwMode="auto">
          <a:xfrm>
            <a:off x="307866" y="2879046"/>
            <a:ext cx="29546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Supporters		       		</a:t>
            </a:r>
          </a:p>
        </p:txBody>
      </p:sp>
      <p:pic>
        <p:nvPicPr>
          <p:cNvPr id="7185" name="Picture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3" y="2965881"/>
            <a:ext cx="1323975" cy="30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6" name="Picture 3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8266" y="3432574"/>
            <a:ext cx="836613" cy="34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7" name="Picture 3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3477818"/>
            <a:ext cx="1144588" cy="269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8" name="Picture 3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78015" y="3483578"/>
            <a:ext cx="1144588" cy="26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Straight Connector 24"/>
          <p:cNvCxnSpPr/>
          <p:nvPr/>
        </p:nvCxnSpPr>
        <p:spPr>
          <a:xfrm>
            <a:off x="339725" y="3399235"/>
            <a:ext cx="85471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44490" y="2868216"/>
            <a:ext cx="8542337"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191" name="TextBox 26"/>
          <p:cNvSpPr txBox="1">
            <a:spLocks noChangeArrowheads="1"/>
          </p:cNvSpPr>
          <p:nvPr/>
        </p:nvSpPr>
        <p:spPr bwMode="auto">
          <a:xfrm>
            <a:off x="304803" y="3394474"/>
            <a:ext cx="17974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Contributors				</a:t>
            </a:r>
          </a:p>
        </p:txBody>
      </p:sp>
      <p:pic>
        <p:nvPicPr>
          <p:cNvPr id="7192" name="Picture 40" descr="Apical">
            <a:hlinkClick r:id="rId14" tooltip="Apical : Advanced Imaging"/>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45437" y="3506392"/>
            <a:ext cx="942975" cy="1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43" descr="http://www.multicorewareinc.com/templates/theme495/images/mcw-logo.pn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20068" y="2957082"/>
            <a:ext cx="14668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p:nvPr/>
        </p:nvCxnSpPr>
        <p:spPr>
          <a:xfrm>
            <a:off x="442913" y="4119091"/>
            <a:ext cx="8509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195" name="TextBox 30"/>
          <p:cNvSpPr txBox="1">
            <a:spLocks noChangeArrowheads="1"/>
          </p:cNvSpPr>
          <p:nvPr/>
        </p:nvSpPr>
        <p:spPr bwMode="auto">
          <a:xfrm>
            <a:off x="355971" y="4108658"/>
            <a:ext cx="18281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t>Academic				</a:t>
            </a:r>
          </a:p>
        </p:txBody>
      </p:sp>
      <p:cxnSp>
        <p:nvCxnSpPr>
          <p:cNvPr id="32" name="Straight Connector 31"/>
          <p:cNvCxnSpPr/>
          <p:nvPr/>
        </p:nvCxnSpPr>
        <p:spPr>
          <a:xfrm>
            <a:off x="417666" y="4582316"/>
            <a:ext cx="8509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pic>
        <p:nvPicPr>
          <p:cNvPr id="7198"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91453" y="3777421"/>
            <a:ext cx="15240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9" name="Picture 7" descr="http://hsafoundation.com/wp-content/uploads/2012/05/symbio_logo.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01645" y="3754517"/>
            <a:ext cx="1392238" cy="32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11" descr="http://hsafoundation.com/wp-content/uploads/2012/05/amd.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58146" y="1206900"/>
            <a:ext cx="2262187" cy="52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13" descr="http://hsafoundation.com/wp-content/uploads/2012/06/thumb_arm.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05237" y="1219942"/>
            <a:ext cx="20701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17" descr="http://hsafoundation.com/wp-content/uploads/2012/06/thumb_texasinstruments.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94500" y="1822847"/>
            <a:ext cx="186848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697416" y="1782961"/>
            <a:ext cx="2065337" cy="51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12547" y="2963971"/>
            <a:ext cx="15240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243201" y="2946797"/>
            <a:ext cx="15240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651652" y="3442787"/>
            <a:ext cx="1373187" cy="32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16159" y="3744278"/>
            <a:ext cx="1372252" cy="321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40287" y="4208200"/>
            <a:ext cx="1249674" cy="292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013591" y="4219056"/>
            <a:ext cx="1339862" cy="31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447850" y="4219055"/>
            <a:ext cx="1353677" cy="31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9"/>
          <p:cNvPicPr>
            <a:picLocks noChangeAspect="1"/>
          </p:cNvPicPr>
          <p:nvPr/>
        </p:nvPicPr>
        <p:blipFill rotWithShape="1">
          <a:blip r:embed="rId31">
            <a:extLst>
              <a:ext uri="{28A0092B-C50C-407E-A947-70E740481C1C}">
                <a14:useLocalDpi xmlns:a14="http://schemas.microsoft.com/office/drawing/2010/main" val="0"/>
              </a:ext>
            </a:extLst>
          </a:blip>
          <a:srcRect t="18398" b="19282"/>
          <a:stretch/>
        </p:blipFill>
        <p:spPr bwMode="auto">
          <a:xfrm>
            <a:off x="5788172" y="3421192"/>
            <a:ext cx="895350" cy="342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mseibert\AppData\Local\Microsoft\Windows\Temporary Internet Files\Content.Outlook\1Z3RMBLD\Make_Believe_SB.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844636" y="3515309"/>
            <a:ext cx="831422" cy="21373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2948781" y="3777304"/>
            <a:ext cx="1155700"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rotWithShape="1">
          <a:blip r:embed="rId34">
            <a:extLst>
              <a:ext uri="{28A0092B-C50C-407E-A947-70E740481C1C}">
                <a14:useLocalDpi xmlns:a14="http://schemas.microsoft.com/office/drawing/2010/main" val="0"/>
              </a:ext>
            </a:extLst>
          </a:blip>
          <a:srcRect b="73425"/>
          <a:stretch/>
        </p:blipFill>
        <p:spPr bwMode="auto">
          <a:xfrm>
            <a:off x="411098" y="3791180"/>
            <a:ext cx="990600" cy="22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7573160" y="2997540"/>
            <a:ext cx="1353509" cy="389789"/>
          </a:xfrm>
          <a:prstGeom prst="rect">
            <a:avLst/>
          </a:prstGeom>
        </p:spPr>
      </p:pic>
    </p:spTree>
    <p:extLst>
      <p:ext uri="{BB962C8B-B14F-4D97-AF65-F5344CB8AC3E}">
        <p14:creationId xmlns:p14="http://schemas.microsoft.com/office/powerpoint/2010/main" val="400448999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23" y="209550"/>
            <a:ext cx="7696200" cy="533400"/>
          </a:xfrm>
        </p:spPr>
        <p:txBody>
          <a:bodyPr vert="horz" lIns="0" tIns="0" rIns="0" bIns="0" rtlCol="0" anchor="t">
            <a:noAutofit/>
          </a:bodyPr>
          <a:lstStyle/>
          <a:p>
            <a:pPr defTabSz="912813" eaLnBrk="0" fontAlgn="base" hangingPunct="0">
              <a:spcAft>
                <a:spcPct val="0"/>
              </a:spcAft>
            </a:pPr>
            <a:r>
              <a:rPr lang="en-US" altLang="zh-CN" sz="2200" b="1" i="1" dirty="0">
                <a:solidFill>
                  <a:schemeClr val="accent6">
                    <a:lumMod val="10000"/>
                  </a:schemeClr>
                </a:solidFill>
                <a:latin typeface="Arial" pitchFamily="34" charset="0"/>
                <a:cs typeface="Arial" pitchFamily="34" charset="0"/>
              </a:rPr>
              <a:t>AMD HSA  roadmap</a:t>
            </a:r>
            <a:endParaRPr lang="en-CA" sz="2200" b="1" i="1" dirty="0">
              <a:solidFill>
                <a:schemeClr val="accent6">
                  <a:lumMod val="10000"/>
                </a:schemeClr>
              </a:solidFill>
              <a:latin typeface="Arial" pitchFamily="34" charset="0"/>
              <a:cs typeface="Arial" pitchFamily="34" charset="0"/>
            </a:endParaRPr>
          </a:p>
        </p:txBody>
      </p:sp>
      <p:grpSp>
        <p:nvGrpSpPr>
          <p:cNvPr id="6" name="Group 5"/>
          <p:cNvGrpSpPr/>
          <p:nvPr/>
        </p:nvGrpSpPr>
        <p:grpSpPr>
          <a:xfrm>
            <a:off x="6734175" y="921083"/>
            <a:ext cx="2352676" cy="3619500"/>
            <a:chOff x="6734175" y="819150"/>
            <a:chExt cx="2352676" cy="3619500"/>
          </a:xfrm>
        </p:grpSpPr>
        <p:pic>
          <p:nvPicPr>
            <p:cNvPr id="5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74927"/>
            <a:stretch/>
          </p:blipFill>
          <p:spPr bwMode="auto">
            <a:xfrm>
              <a:off x="6734175" y="866774"/>
              <a:ext cx="2184400" cy="357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Right Arrow 105"/>
            <p:cNvSpPr>
              <a:spLocks noChangeArrowheads="1"/>
            </p:cNvSpPr>
            <p:nvPr/>
          </p:nvSpPr>
          <p:spPr bwMode="auto">
            <a:xfrm>
              <a:off x="8524875" y="819150"/>
              <a:ext cx="561976" cy="776716"/>
            </a:xfrm>
            <a:prstGeom prst="rightArrow">
              <a:avLst>
                <a:gd name="adj1" fmla="val 68906"/>
                <a:gd name="adj2" fmla="val 48329"/>
              </a:avLst>
            </a:prstGeom>
            <a:gradFill flip="none" rotWithShape="1">
              <a:gsLst>
                <a:gs pos="11000">
                  <a:sysClr val="window" lastClr="FFFFFF">
                    <a:alpha val="0"/>
                  </a:sysClr>
                </a:gs>
                <a:gs pos="50000">
                  <a:sysClr val="window" lastClr="FFFFFF"/>
                </a:gs>
                <a:gs pos="100000">
                  <a:srgbClr val="FFFFFF">
                    <a:shade val="100000"/>
                    <a:satMod val="115000"/>
                  </a:srgbClr>
                </a:gs>
              </a:gsLst>
              <a:lin ang="0" scaled="1"/>
              <a:tileRect/>
            </a:gradFill>
            <a:ln w="25400" algn="ctr">
              <a:noFill/>
              <a:round/>
              <a:headEnd/>
              <a:tailEnd/>
            </a:ln>
          </p:spPr>
          <p:txBody>
            <a:bodyPr lIns="228600" tIns="45714" rIns="228600" bIns="45714" anchor="ctr"/>
            <a:lstStyle/>
            <a:p>
              <a:pPr marL="1588" indent="-1588" algn="ctr" defTabSz="912813" fontAlgn="base">
                <a:spcBef>
                  <a:spcPct val="0"/>
                </a:spcBef>
                <a:spcAft>
                  <a:spcPct val="0"/>
                </a:spcAft>
                <a:defRPr/>
              </a:pPr>
              <a:endParaRPr lang="en-US" sz="1200" b="1" kern="0" dirty="0">
                <a:solidFill>
                  <a:sysClr val="windowText" lastClr="000000"/>
                </a:solidFill>
                <a:cs typeface="Arial" charset="0"/>
              </a:endParaRPr>
            </a:p>
          </p:txBody>
        </p:sp>
        <p:sp>
          <p:nvSpPr>
            <p:cNvPr id="102" name="Rectangle 101"/>
            <p:cNvSpPr/>
            <p:nvPr/>
          </p:nvSpPr>
          <p:spPr>
            <a:xfrm>
              <a:off x="7105650" y="963466"/>
              <a:ext cx="1649429" cy="523220"/>
            </a:xfrm>
            <a:prstGeom prst="rect">
              <a:avLst/>
            </a:prstGeom>
          </p:spPr>
          <p:txBody>
            <a:bodyPr wrap="square">
              <a:spAutoFit/>
            </a:bodyPr>
            <a:lstStyle/>
            <a:p>
              <a:pPr algn="ctr" defTabSz="912813" fontAlgn="base">
                <a:spcBef>
                  <a:spcPct val="0"/>
                </a:spcBef>
                <a:defRPr/>
              </a:pPr>
              <a:r>
                <a:rPr lang="en-US" sz="1400" b="1" kern="0" dirty="0">
                  <a:solidFill>
                    <a:sysClr val="window" lastClr="FFFFFF"/>
                  </a:solidFill>
                  <a:effectLst>
                    <a:outerShdw blurRad="50800" dist="38100" dir="5400000" algn="t" rotWithShape="0">
                      <a:prstClr val="black">
                        <a:alpha val="40000"/>
                      </a:prstClr>
                    </a:outerShdw>
                  </a:effectLst>
                  <a:cs typeface="Arial" pitchFamily="34" charset="0"/>
                </a:rPr>
                <a:t>System</a:t>
              </a:r>
            </a:p>
            <a:p>
              <a:pPr algn="ctr" defTabSz="912813" fontAlgn="base">
                <a:spcBef>
                  <a:spcPct val="0"/>
                </a:spcBef>
                <a:defRPr/>
              </a:pPr>
              <a:r>
                <a:rPr lang="en-US" sz="1400" b="1" kern="0" dirty="0">
                  <a:solidFill>
                    <a:sysClr val="window" lastClr="FFFFFF"/>
                  </a:solidFill>
                  <a:effectLst>
                    <a:outerShdw blurRad="50800" dist="38100" dir="5400000" algn="t" rotWithShape="0">
                      <a:prstClr val="black">
                        <a:alpha val="40000"/>
                      </a:prstClr>
                    </a:outerShdw>
                  </a:effectLst>
                  <a:cs typeface="Arial" pitchFamily="34" charset="0"/>
                </a:rPr>
                <a:t>Integration</a:t>
              </a:r>
            </a:p>
          </p:txBody>
        </p:sp>
        <p:sp>
          <p:nvSpPr>
            <p:cNvPr id="103" name="Rectangle 102"/>
            <p:cNvSpPr/>
            <p:nvPr/>
          </p:nvSpPr>
          <p:spPr bwMode="auto">
            <a:xfrm>
              <a:off x="6918760" y="1683324"/>
              <a:ext cx="1908000" cy="762832"/>
            </a:xfrm>
            <a:prstGeom prst="rect">
              <a:avLst/>
            </a:prstGeom>
            <a:solidFill>
              <a:sysClr val="windowText" lastClr="000000">
                <a:lumMod val="85000"/>
                <a:lumOff val="15000"/>
              </a:sysClr>
            </a:solidFill>
            <a:ln w="9525" cap="flat" cmpd="sng" algn="ctr">
              <a:solidFill>
                <a:sysClr val="windowText" lastClr="000000">
                  <a:lumMod val="65000"/>
                  <a:lumOff val="35000"/>
                </a:sysClr>
              </a:solid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it-IT" sz="1300" kern="0" dirty="0">
                  <a:solidFill>
                    <a:sysClr val="window" lastClr="FFFFFF"/>
                  </a:solidFill>
                </a:rPr>
                <a:t>GPU compute </a:t>
              </a:r>
              <a:r>
                <a:rPr lang="it-IT" sz="1300" kern="0" dirty="0" smtClean="0">
                  <a:solidFill>
                    <a:sysClr val="window" lastClr="FFFFFF"/>
                  </a:solidFill>
                </a:rPr>
                <a:t/>
              </a:r>
              <a:br>
                <a:rPr lang="it-IT" sz="1300" kern="0" dirty="0" smtClean="0">
                  <a:solidFill>
                    <a:sysClr val="window" lastClr="FFFFFF"/>
                  </a:solidFill>
                </a:rPr>
              </a:br>
              <a:r>
                <a:rPr lang="it-IT" sz="1300" kern="0" dirty="0" smtClean="0">
                  <a:solidFill>
                    <a:sysClr val="window" lastClr="FFFFFF"/>
                  </a:solidFill>
                </a:rPr>
                <a:t>context </a:t>
              </a:r>
              <a:r>
                <a:rPr lang="it-IT" sz="1300" kern="0" dirty="0">
                  <a:solidFill>
                    <a:sysClr val="window" lastClr="FFFFFF"/>
                  </a:solidFill>
                </a:rPr>
                <a:t>switch</a:t>
              </a:r>
            </a:p>
          </p:txBody>
        </p:sp>
        <p:sp>
          <p:nvSpPr>
            <p:cNvPr id="104" name="Rectangle 103"/>
            <p:cNvSpPr/>
            <p:nvPr/>
          </p:nvSpPr>
          <p:spPr bwMode="auto">
            <a:xfrm>
              <a:off x="6918760" y="2603118"/>
              <a:ext cx="1908000" cy="758029"/>
            </a:xfrm>
            <a:prstGeom prst="rect">
              <a:avLst/>
            </a:prstGeom>
            <a:solidFill>
              <a:sysClr val="windowText" lastClr="000000">
                <a:lumMod val="85000"/>
                <a:lumOff val="15000"/>
              </a:sysClr>
            </a:solidFill>
            <a:ln w="9525" cap="flat" cmpd="sng" algn="ctr">
              <a:solidFill>
                <a:sysClr val="windowText" lastClr="000000">
                  <a:lumMod val="65000"/>
                  <a:lumOff val="35000"/>
                </a:sysClr>
              </a:solid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CA" sz="1300" kern="0" dirty="0">
                  <a:solidFill>
                    <a:sysClr val="window" lastClr="FFFFFF"/>
                  </a:solidFill>
                </a:rPr>
                <a:t>GPU graphics </a:t>
              </a:r>
              <a:r>
                <a:rPr lang="en-CA" sz="1300" kern="0" dirty="0" smtClean="0">
                  <a:solidFill>
                    <a:sysClr val="window" lastClr="FFFFFF"/>
                  </a:solidFill>
                </a:rPr>
                <a:t/>
              </a:r>
              <a:br>
                <a:rPr lang="en-CA" sz="1300" kern="0" dirty="0" smtClean="0">
                  <a:solidFill>
                    <a:sysClr val="window" lastClr="FFFFFF"/>
                  </a:solidFill>
                </a:rPr>
              </a:br>
              <a:r>
                <a:rPr lang="en-CA" sz="1300" kern="0" dirty="0" smtClean="0">
                  <a:solidFill>
                    <a:sysClr val="window" lastClr="FFFFFF"/>
                  </a:solidFill>
                </a:rPr>
                <a:t>pre-emption</a:t>
              </a:r>
              <a:endParaRPr lang="en-CA" sz="1300" kern="0" dirty="0">
                <a:solidFill>
                  <a:sysClr val="window" lastClr="FFFFFF"/>
                </a:solidFill>
              </a:endParaRPr>
            </a:p>
          </p:txBody>
        </p:sp>
        <p:sp>
          <p:nvSpPr>
            <p:cNvPr id="105" name="Rectangle 104"/>
            <p:cNvSpPr/>
            <p:nvPr/>
          </p:nvSpPr>
          <p:spPr bwMode="auto">
            <a:xfrm>
              <a:off x="6918760" y="3569285"/>
              <a:ext cx="1908000" cy="758286"/>
            </a:xfrm>
            <a:prstGeom prst="rect">
              <a:avLst/>
            </a:prstGeom>
            <a:solidFill>
              <a:sysClr val="windowText" lastClr="000000">
                <a:lumMod val="85000"/>
                <a:lumOff val="15000"/>
              </a:sysClr>
            </a:solidFill>
            <a:ln w="9525" cap="flat" cmpd="sng" algn="ctr">
              <a:solidFill>
                <a:sysClr val="windowText" lastClr="000000">
                  <a:lumMod val="65000"/>
                  <a:lumOff val="35000"/>
                </a:sysClr>
              </a:solid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it-IT" sz="1300" kern="0" dirty="0">
                  <a:solidFill>
                    <a:sysClr val="window" lastClr="FFFFFF"/>
                  </a:solidFill>
                </a:rPr>
                <a:t>Quality of Service</a:t>
              </a:r>
            </a:p>
          </p:txBody>
        </p:sp>
      </p:grpSp>
      <p:grpSp>
        <p:nvGrpSpPr>
          <p:cNvPr id="7" name="Group 6"/>
          <p:cNvGrpSpPr/>
          <p:nvPr/>
        </p:nvGrpSpPr>
        <p:grpSpPr>
          <a:xfrm>
            <a:off x="4572000" y="921083"/>
            <a:ext cx="2324101" cy="3619500"/>
            <a:chOff x="4572000" y="819150"/>
            <a:chExt cx="2324101" cy="3619500"/>
          </a:xfrm>
        </p:grpSpPr>
        <p:pic>
          <p:nvPicPr>
            <p:cNvPr id="53"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50109" r="25182"/>
            <a:stretch/>
          </p:blipFill>
          <p:spPr bwMode="auto">
            <a:xfrm>
              <a:off x="4572000" y="866774"/>
              <a:ext cx="2152650" cy="357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Right Arrow 105"/>
            <p:cNvSpPr>
              <a:spLocks noChangeArrowheads="1"/>
            </p:cNvSpPr>
            <p:nvPr/>
          </p:nvSpPr>
          <p:spPr bwMode="auto">
            <a:xfrm>
              <a:off x="6334125" y="819150"/>
              <a:ext cx="561976" cy="776716"/>
            </a:xfrm>
            <a:prstGeom prst="rightArrow">
              <a:avLst>
                <a:gd name="adj1" fmla="val 68906"/>
                <a:gd name="adj2" fmla="val 48329"/>
              </a:avLst>
            </a:prstGeom>
            <a:gradFill flip="none" rotWithShape="1">
              <a:gsLst>
                <a:gs pos="11000">
                  <a:sysClr val="window" lastClr="FFFFFF">
                    <a:alpha val="0"/>
                  </a:sysClr>
                </a:gs>
                <a:gs pos="50000">
                  <a:sysClr val="window" lastClr="FFFFFF"/>
                </a:gs>
                <a:gs pos="100000">
                  <a:srgbClr val="FFFFFF">
                    <a:shade val="100000"/>
                    <a:satMod val="115000"/>
                  </a:srgbClr>
                </a:gs>
              </a:gsLst>
              <a:lin ang="0" scaled="1"/>
              <a:tileRect/>
            </a:gradFill>
            <a:ln w="25400" algn="ctr">
              <a:noFill/>
              <a:round/>
              <a:headEnd/>
              <a:tailEnd/>
            </a:ln>
          </p:spPr>
          <p:txBody>
            <a:bodyPr lIns="228600" tIns="45714" rIns="228600" bIns="45714" anchor="ctr"/>
            <a:lstStyle/>
            <a:p>
              <a:pPr marL="1588" indent="-1588" algn="ctr" defTabSz="912813" fontAlgn="base">
                <a:spcBef>
                  <a:spcPct val="0"/>
                </a:spcBef>
                <a:spcAft>
                  <a:spcPct val="0"/>
                </a:spcAft>
                <a:defRPr/>
              </a:pPr>
              <a:endParaRPr lang="en-US" sz="1200" b="1" kern="0" dirty="0">
                <a:solidFill>
                  <a:sysClr val="windowText" lastClr="000000"/>
                </a:solidFill>
                <a:cs typeface="Arial" charset="0"/>
              </a:endParaRPr>
            </a:p>
          </p:txBody>
        </p:sp>
        <p:sp>
          <p:nvSpPr>
            <p:cNvPr id="110" name="Rectangle 109"/>
            <p:cNvSpPr/>
            <p:nvPr/>
          </p:nvSpPr>
          <p:spPr>
            <a:xfrm>
              <a:off x="4819650" y="963466"/>
              <a:ext cx="1649429" cy="523220"/>
            </a:xfrm>
            <a:prstGeom prst="rect">
              <a:avLst/>
            </a:prstGeom>
          </p:spPr>
          <p:txBody>
            <a:bodyPr wrap="square">
              <a:spAutoFit/>
            </a:bodyPr>
            <a:lstStyle/>
            <a:p>
              <a:pPr algn="ctr" defTabSz="912813" fontAlgn="base">
                <a:spcBef>
                  <a:spcPct val="0"/>
                </a:spcBef>
                <a:defRPr/>
              </a:pPr>
              <a:r>
                <a:rPr lang="en-US" sz="1400" b="1" kern="0" dirty="0">
                  <a:solidFill>
                    <a:sysClr val="window" lastClr="FFFFFF"/>
                  </a:solidFill>
                  <a:effectLst>
                    <a:outerShdw blurRad="50800" dist="38100" dir="5400000" algn="t" rotWithShape="0">
                      <a:prstClr val="black">
                        <a:alpha val="40000"/>
                      </a:prstClr>
                    </a:outerShdw>
                  </a:effectLst>
                  <a:cs typeface="Arial" pitchFamily="34" charset="0"/>
                </a:rPr>
                <a:t>Architectural</a:t>
              </a:r>
            </a:p>
            <a:p>
              <a:pPr algn="ctr" defTabSz="912813" fontAlgn="base">
                <a:spcBef>
                  <a:spcPct val="0"/>
                </a:spcBef>
                <a:defRPr/>
              </a:pPr>
              <a:r>
                <a:rPr lang="en-US" sz="1400" b="1" kern="0" dirty="0">
                  <a:solidFill>
                    <a:sysClr val="window" lastClr="FFFFFF"/>
                  </a:solidFill>
                  <a:effectLst>
                    <a:outerShdw blurRad="50800" dist="38100" dir="5400000" algn="t" rotWithShape="0">
                      <a:prstClr val="black">
                        <a:alpha val="40000"/>
                      </a:prstClr>
                    </a:outerShdw>
                  </a:effectLst>
                  <a:cs typeface="Arial" pitchFamily="34" charset="0"/>
                </a:rPr>
                <a:t>Integration</a:t>
              </a:r>
            </a:p>
          </p:txBody>
        </p:sp>
        <p:sp>
          <p:nvSpPr>
            <p:cNvPr id="111" name="Rectangle 110"/>
            <p:cNvSpPr/>
            <p:nvPr/>
          </p:nvSpPr>
          <p:spPr bwMode="auto">
            <a:xfrm>
              <a:off x="4708807" y="1669126"/>
              <a:ext cx="1908000" cy="770810"/>
            </a:xfrm>
            <a:prstGeom prst="rect">
              <a:avLst/>
            </a:prstGeom>
            <a:solidFill>
              <a:sysClr val="windowText" lastClr="000000">
                <a:lumMod val="85000"/>
                <a:lumOff val="15000"/>
              </a:sysClr>
            </a:solidFill>
            <a:ln w="9525" cap="flat" cmpd="sng" algn="ctr">
              <a:solidFill>
                <a:sysClr val="windowText" lastClr="000000">
                  <a:lumMod val="65000"/>
                  <a:lumOff val="35000"/>
                </a:sysClr>
              </a:solid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it-IT" sz="1300" kern="0" dirty="0">
                  <a:solidFill>
                    <a:sysClr val="window" lastClr="FFFFFF"/>
                  </a:solidFill>
                </a:rPr>
                <a:t>Unified Address Space for CPU and GPU</a:t>
              </a:r>
            </a:p>
          </p:txBody>
        </p:sp>
        <p:sp>
          <p:nvSpPr>
            <p:cNvPr id="112" name="Rectangle 111"/>
            <p:cNvSpPr/>
            <p:nvPr/>
          </p:nvSpPr>
          <p:spPr bwMode="auto">
            <a:xfrm>
              <a:off x="4708807" y="3563065"/>
              <a:ext cx="1908000" cy="770810"/>
            </a:xfrm>
            <a:prstGeom prst="rect">
              <a:avLst/>
            </a:prstGeom>
            <a:solidFill>
              <a:sysClr val="windowText" lastClr="000000">
                <a:lumMod val="85000"/>
                <a:lumOff val="15000"/>
              </a:sysClr>
            </a:solidFill>
            <a:ln w="9525" cap="flat" cmpd="sng" algn="ctr">
              <a:solidFill>
                <a:sysClr val="windowText" lastClr="000000">
                  <a:lumMod val="65000"/>
                  <a:lumOff val="35000"/>
                </a:sysClr>
              </a:solid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CA" sz="1300" kern="0" dirty="0">
                  <a:solidFill>
                    <a:sysClr val="window" lastClr="FFFFFF"/>
                  </a:solidFill>
                </a:rPr>
                <a:t>Fully coherent memory </a:t>
              </a:r>
              <a:r>
                <a:rPr lang="en-CA" sz="1300" kern="0" dirty="0" smtClean="0">
                  <a:solidFill>
                    <a:sysClr val="window" lastClr="FFFFFF"/>
                  </a:solidFill>
                </a:rPr>
                <a:t>between CPU &amp; GPU</a:t>
              </a:r>
              <a:endParaRPr lang="en-CA" sz="1300" kern="0" dirty="0">
                <a:solidFill>
                  <a:sysClr val="window" lastClr="FFFFFF"/>
                </a:solidFill>
              </a:endParaRPr>
            </a:p>
          </p:txBody>
        </p:sp>
        <p:sp>
          <p:nvSpPr>
            <p:cNvPr id="114" name="Rectangle 113"/>
            <p:cNvSpPr/>
            <p:nvPr/>
          </p:nvSpPr>
          <p:spPr bwMode="auto">
            <a:xfrm>
              <a:off x="4708807" y="2596898"/>
              <a:ext cx="1908000" cy="770810"/>
            </a:xfrm>
            <a:prstGeom prst="rect">
              <a:avLst/>
            </a:prstGeom>
            <a:solidFill>
              <a:sysClr val="windowText" lastClr="000000">
                <a:lumMod val="85000"/>
                <a:lumOff val="15000"/>
              </a:sysClr>
            </a:solidFill>
            <a:ln w="9525" cap="flat" cmpd="sng" algn="ctr">
              <a:solidFill>
                <a:sysClr val="windowText" lastClr="000000">
                  <a:lumMod val="65000"/>
                  <a:lumOff val="35000"/>
                </a:sysClr>
              </a:solid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it-IT" sz="1300" kern="0" dirty="0">
                  <a:solidFill>
                    <a:sysClr val="window" lastClr="FFFFFF"/>
                  </a:solidFill>
                </a:rPr>
                <a:t>GPU uses pageable system memory via CPU pointers</a:t>
              </a:r>
            </a:p>
          </p:txBody>
        </p:sp>
      </p:grpSp>
      <p:grpSp>
        <p:nvGrpSpPr>
          <p:cNvPr id="8" name="Group 7"/>
          <p:cNvGrpSpPr/>
          <p:nvPr/>
        </p:nvGrpSpPr>
        <p:grpSpPr>
          <a:xfrm>
            <a:off x="2381250" y="921083"/>
            <a:ext cx="2305051" cy="3619500"/>
            <a:chOff x="2381250" y="819150"/>
            <a:chExt cx="2305051" cy="3619500"/>
          </a:xfrm>
        </p:grpSpPr>
        <p:pic>
          <p:nvPicPr>
            <p:cNvPr id="5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4963" r="49891"/>
            <a:stretch/>
          </p:blipFill>
          <p:spPr bwMode="auto">
            <a:xfrm>
              <a:off x="2381250" y="866774"/>
              <a:ext cx="2190750" cy="357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 name="Right Arrow 105"/>
            <p:cNvSpPr>
              <a:spLocks noChangeArrowheads="1"/>
            </p:cNvSpPr>
            <p:nvPr/>
          </p:nvSpPr>
          <p:spPr bwMode="auto">
            <a:xfrm>
              <a:off x="4124325" y="819150"/>
              <a:ext cx="561976" cy="776716"/>
            </a:xfrm>
            <a:prstGeom prst="rightArrow">
              <a:avLst>
                <a:gd name="adj1" fmla="val 68906"/>
                <a:gd name="adj2" fmla="val 48329"/>
              </a:avLst>
            </a:prstGeom>
            <a:gradFill flip="none" rotWithShape="1">
              <a:gsLst>
                <a:gs pos="11000">
                  <a:sysClr val="window" lastClr="FFFFFF">
                    <a:alpha val="0"/>
                  </a:sysClr>
                </a:gs>
                <a:gs pos="50000">
                  <a:sysClr val="window" lastClr="FFFFFF"/>
                </a:gs>
                <a:gs pos="100000">
                  <a:srgbClr val="FFFFFF">
                    <a:shade val="100000"/>
                    <a:satMod val="115000"/>
                  </a:srgbClr>
                </a:gs>
              </a:gsLst>
              <a:lin ang="0" scaled="1"/>
              <a:tileRect/>
            </a:gradFill>
            <a:ln w="25400" algn="ctr">
              <a:noFill/>
              <a:round/>
              <a:headEnd/>
              <a:tailEnd/>
            </a:ln>
          </p:spPr>
          <p:txBody>
            <a:bodyPr lIns="228600" tIns="45714" rIns="228600" bIns="45714" anchor="ctr"/>
            <a:lstStyle/>
            <a:p>
              <a:pPr marL="1588" indent="-1588" algn="ctr" defTabSz="912813" fontAlgn="base">
                <a:spcBef>
                  <a:spcPct val="0"/>
                </a:spcBef>
                <a:spcAft>
                  <a:spcPct val="0"/>
                </a:spcAft>
                <a:defRPr/>
              </a:pPr>
              <a:endParaRPr lang="en-US" sz="1200" b="1" kern="0" dirty="0">
                <a:solidFill>
                  <a:sysClr val="windowText" lastClr="000000"/>
                </a:solidFill>
                <a:cs typeface="Arial" charset="0"/>
              </a:endParaRPr>
            </a:p>
          </p:txBody>
        </p:sp>
        <p:sp>
          <p:nvSpPr>
            <p:cNvPr id="155" name="Rectangle 154"/>
            <p:cNvSpPr/>
            <p:nvPr/>
          </p:nvSpPr>
          <p:spPr>
            <a:xfrm>
              <a:off x="2705100" y="972991"/>
              <a:ext cx="1649429" cy="523220"/>
            </a:xfrm>
            <a:prstGeom prst="rect">
              <a:avLst/>
            </a:prstGeom>
          </p:spPr>
          <p:txBody>
            <a:bodyPr wrap="square">
              <a:spAutoFit/>
            </a:bodyPr>
            <a:lstStyle/>
            <a:p>
              <a:pPr algn="ctr" defTabSz="912813" fontAlgn="base">
                <a:spcBef>
                  <a:spcPct val="0"/>
                </a:spcBef>
                <a:defRPr/>
              </a:pPr>
              <a:r>
                <a:rPr lang="en-US" sz="1400" b="1" kern="0" dirty="0">
                  <a:solidFill>
                    <a:sysClr val="window" lastClr="FFFFFF"/>
                  </a:solidFill>
                  <a:effectLst>
                    <a:outerShdw blurRad="50800" dist="38100" dir="5400000" algn="t" rotWithShape="0">
                      <a:prstClr val="black">
                        <a:alpha val="40000"/>
                      </a:prstClr>
                    </a:outerShdw>
                  </a:effectLst>
                  <a:cs typeface="Arial" pitchFamily="34" charset="0"/>
                </a:rPr>
                <a:t>Optimized</a:t>
              </a:r>
            </a:p>
            <a:p>
              <a:pPr algn="ctr" defTabSz="912813" fontAlgn="base">
                <a:spcBef>
                  <a:spcPct val="0"/>
                </a:spcBef>
                <a:defRPr/>
              </a:pPr>
              <a:r>
                <a:rPr lang="en-US" sz="1400" b="1" kern="0" dirty="0">
                  <a:solidFill>
                    <a:sysClr val="window" lastClr="FFFFFF"/>
                  </a:solidFill>
                  <a:effectLst>
                    <a:outerShdw blurRad="50800" dist="38100" dir="5400000" algn="t" rotWithShape="0">
                      <a:prstClr val="black">
                        <a:alpha val="40000"/>
                      </a:prstClr>
                    </a:outerShdw>
                  </a:effectLst>
                  <a:cs typeface="Arial" pitchFamily="34" charset="0"/>
                </a:rPr>
                <a:t>Platforms</a:t>
              </a:r>
            </a:p>
          </p:txBody>
        </p:sp>
        <p:sp>
          <p:nvSpPr>
            <p:cNvPr id="156" name="Rectangle 155"/>
            <p:cNvSpPr/>
            <p:nvPr/>
          </p:nvSpPr>
          <p:spPr bwMode="auto">
            <a:xfrm>
              <a:off x="2483767" y="3552554"/>
              <a:ext cx="1908000" cy="768797"/>
            </a:xfrm>
            <a:prstGeom prst="rect">
              <a:avLst/>
            </a:prstGeom>
            <a:solidFill>
              <a:sysClr val="windowText" lastClr="000000">
                <a:lumMod val="85000"/>
                <a:lumOff val="15000"/>
              </a:sysClr>
            </a:solidFill>
            <a:ln w="9525" cap="flat" cmpd="sng" algn="ctr">
              <a:solidFill>
                <a:sysClr val="windowText" lastClr="000000">
                  <a:lumMod val="65000"/>
                  <a:lumOff val="35000"/>
                </a:sysClr>
              </a:solid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it-IT" sz="1300" kern="0" dirty="0">
                  <a:solidFill>
                    <a:sysClr val="window" lastClr="FFFFFF"/>
                  </a:solidFill>
                </a:rPr>
                <a:t>Bi-Directional Power Mgmt between CPU and GPU</a:t>
              </a:r>
            </a:p>
          </p:txBody>
        </p:sp>
        <p:sp>
          <p:nvSpPr>
            <p:cNvPr id="157" name="Rectangle 156"/>
            <p:cNvSpPr/>
            <p:nvPr/>
          </p:nvSpPr>
          <p:spPr bwMode="auto">
            <a:xfrm>
              <a:off x="2500311" y="1669126"/>
              <a:ext cx="1908000" cy="768797"/>
            </a:xfrm>
            <a:prstGeom prst="rect">
              <a:avLst/>
            </a:prstGeom>
            <a:solidFill>
              <a:sysClr val="windowText" lastClr="000000">
                <a:lumMod val="85000"/>
                <a:lumOff val="15000"/>
              </a:sysClr>
            </a:solidFill>
            <a:ln w="9525" cap="flat" cmpd="sng" algn="ctr">
              <a:solidFill>
                <a:sysClr val="windowText" lastClr="000000">
                  <a:lumMod val="65000"/>
                  <a:lumOff val="35000"/>
                </a:sysClr>
              </a:solid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CA" sz="1300" kern="0" dirty="0" smtClean="0">
                  <a:solidFill>
                    <a:sysClr val="window" lastClr="FFFFFF"/>
                  </a:solidFill>
                </a:rPr>
                <a:t>GPU Compute C++ support</a:t>
              </a:r>
              <a:endParaRPr lang="en-CA" sz="1300" kern="0" dirty="0">
                <a:solidFill>
                  <a:sysClr val="window" lastClr="FFFFFF"/>
                </a:solidFill>
              </a:endParaRPr>
            </a:p>
          </p:txBody>
        </p:sp>
        <p:sp>
          <p:nvSpPr>
            <p:cNvPr id="158" name="Rectangle 157"/>
            <p:cNvSpPr/>
            <p:nvPr/>
          </p:nvSpPr>
          <p:spPr bwMode="auto">
            <a:xfrm>
              <a:off x="2494207" y="2605447"/>
              <a:ext cx="1908000" cy="768797"/>
            </a:xfrm>
            <a:prstGeom prst="rect">
              <a:avLst/>
            </a:prstGeom>
            <a:solidFill>
              <a:sysClr val="windowText" lastClr="000000">
                <a:lumMod val="85000"/>
                <a:lumOff val="15000"/>
              </a:sysClr>
            </a:solidFill>
            <a:ln w="9525" cap="flat" cmpd="sng" algn="ctr">
              <a:solidFill>
                <a:sysClr val="windowText" lastClr="000000">
                  <a:lumMod val="65000"/>
                  <a:lumOff val="35000"/>
                </a:sysClr>
              </a:solid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1300" kern="0" dirty="0" smtClean="0">
                  <a:solidFill>
                    <a:sysClr val="window" lastClr="FFFFFF"/>
                  </a:solidFill>
                </a:rPr>
                <a:t>User mode scheduling</a:t>
              </a:r>
              <a:endParaRPr lang="it-IT" sz="1300" kern="0" dirty="0">
                <a:solidFill>
                  <a:sysClr val="window" lastClr="FFFFFF"/>
                </a:solidFill>
              </a:endParaRPr>
            </a:p>
          </p:txBody>
        </p:sp>
      </p:grpSp>
      <p:grpSp>
        <p:nvGrpSpPr>
          <p:cNvPr id="9" name="Group 8"/>
          <p:cNvGrpSpPr/>
          <p:nvPr/>
        </p:nvGrpSpPr>
        <p:grpSpPr>
          <a:xfrm>
            <a:off x="206375" y="921083"/>
            <a:ext cx="2222501" cy="3619500"/>
            <a:chOff x="206375" y="819150"/>
            <a:chExt cx="2222501" cy="3619500"/>
          </a:xfrm>
        </p:grpSpPr>
        <p:pic>
          <p:nvPicPr>
            <p:cNvPr id="55"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75036"/>
            <a:stretch/>
          </p:blipFill>
          <p:spPr bwMode="auto">
            <a:xfrm>
              <a:off x="206375" y="866774"/>
              <a:ext cx="2174875" cy="357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 name="Right Arrow 105"/>
            <p:cNvSpPr>
              <a:spLocks noChangeArrowheads="1"/>
            </p:cNvSpPr>
            <p:nvPr/>
          </p:nvSpPr>
          <p:spPr bwMode="auto">
            <a:xfrm>
              <a:off x="1866900" y="819150"/>
              <a:ext cx="561976" cy="776716"/>
            </a:xfrm>
            <a:prstGeom prst="rightArrow">
              <a:avLst>
                <a:gd name="adj1" fmla="val 68906"/>
                <a:gd name="adj2" fmla="val 48329"/>
              </a:avLst>
            </a:prstGeom>
            <a:gradFill flip="none" rotWithShape="1">
              <a:gsLst>
                <a:gs pos="11000">
                  <a:sysClr val="window" lastClr="FFFFFF">
                    <a:alpha val="0"/>
                  </a:sysClr>
                </a:gs>
                <a:gs pos="50000">
                  <a:sysClr val="window" lastClr="FFFFFF"/>
                </a:gs>
                <a:gs pos="100000">
                  <a:srgbClr val="FFFFFF">
                    <a:shade val="100000"/>
                    <a:satMod val="115000"/>
                  </a:srgbClr>
                </a:gs>
              </a:gsLst>
              <a:lin ang="0" scaled="1"/>
              <a:tileRect/>
            </a:gradFill>
            <a:ln w="25400" algn="ctr">
              <a:noFill/>
              <a:round/>
              <a:headEnd/>
              <a:tailEnd/>
            </a:ln>
          </p:spPr>
          <p:txBody>
            <a:bodyPr lIns="228600" tIns="45714" rIns="228600" bIns="45714" anchor="ctr"/>
            <a:lstStyle/>
            <a:p>
              <a:pPr marL="1588" indent="-1588" algn="ctr" defTabSz="912813" fontAlgn="base">
                <a:spcBef>
                  <a:spcPct val="0"/>
                </a:spcBef>
                <a:spcAft>
                  <a:spcPct val="0"/>
                </a:spcAft>
                <a:defRPr/>
              </a:pPr>
              <a:endParaRPr lang="en-US" sz="1200" b="1" kern="0" dirty="0">
                <a:solidFill>
                  <a:sysClr val="windowText" lastClr="000000"/>
                </a:solidFill>
                <a:cs typeface="Arial" charset="0"/>
              </a:endParaRPr>
            </a:p>
          </p:txBody>
        </p:sp>
        <p:sp>
          <p:nvSpPr>
            <p:cNvPr id="162" name="Rectangle 161"/>
            <p:cNvSpPr/>
            <p:nvPr/>
          </p:nvSpPr>
          <p:spPr>
            <a:xfrm>
              <a:off x="419100" y="963466"/>
              <a:ext cx="1649429" cy="523220"/>
            </a:xfrm>
            <a:prstGeom prst="rect">
              <a:avLst/>
            </a:prstGeom>
          </p:spPr>
          <p:txBody>
            <a:bodyPr wrap="square">
              <a:spAutoFit/>
            </a:bodyPr>
            <a:lstStyle/>
            <a:p>
              <a:pPr algn="ctr" defTabSz="912813" fontAlgn="base">
                <a:spcBef>
                  <a:spcPct val="0"/>
                </a:spcBef>
                <a:defRPr/>
              </a:pPr>
              <a:r>
                <a:rPr lang="en-US" sz="1400" b="1" kern="0" dirty="0">
                  <a:solidFill>
                    <a:sysClr val="window" lastClr="FFFFFF"/>
                  </a:solidFill>
                  <a:effectLst>
                    <a:outerShdw blurRad="50800" dist="38100" dir="5400000" algn="t" rotWithShape="0">
                      <a:prstClr val="black">
                        <a:alpha val="40000"/>
                      </a:prstClr>
                    </a:outerShdw>
                  </a:effectLst>
                  <a:cs typeface="Arial" pitchFamily="34" charset="0"/>
                </a:rPr>
                <a:t>Physical Integration</a:t>
              </a:r>
            </a:p>
          </p:txBody>
        </p:sp>
        <p:sp>
          <p:nvSpPr>
            <p:cNvPr id="163" name="Rectangle 162"/>
            <p:cNvSpPr/>
            <p:nvPr/>
          </p:nvSpPr>
          <p:spPr bwMode="auto">
            <a:xfrm>
              <a:off x="295274" y="1669126"/>
              <a:ext cx="1908000" cy="768797"/>
            </a:xfrm>
            <a:prstGeom prst="rect">
              <a:avLst/>
            </a:prstGeom>
            <a:solidFill>
              <a:sysClr val="windowText" lastClr="000000">
                <a:lumMod val="85000"/>
                <a:lumOff val="15000"/>
              </a:sysClr>
            </a:solidFill>
            <a:ln w="9525" cap="flat" cmpd="sng" algn="ctr">
              <a:solidFill>
                <a:sysClr val="windowText" lastClr="000000">
                  <a:lumMod val="65000"/>
                  <a:lumOff val="35000"/>
                </a:sysClr>
              </a:solid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it-IT" sz="1300" kern="0" dirty="0">
                  <a:solidFill>
                    <a:sysClr val="window" lastClr="FFFFFF"/>
                  </a:solidFill>
                </a:rPr>
                <a:t>Integrate CPU &amp; GPU </a:t>
              </a:r>
              <a:br>
                <a:rPr lang="it-IT" sz="1300" kern="0" dirty="0">
                  <a:solidFill>
                    <a:sysClr val="window" lastClr="FFFFFF"/>
                  </a:solidFill>
                </a:rPr>
              </a:br>
              <a:r>
                <a:rPr lang="it-IT" sz="1300" kern="0" dirty="0">
                  <a:solidFill>
                    <a:sysClr val="window" lastClr="FFFFFF"/>
                  </a:solidFill>
                </a:rPr>
                <a:t>in silicon</a:t>
              </a:r>
            </a:p>
          </p:txBody>
        </p:sp>
        <p:sp>
          <p:nvSpPr>
            <p:cNvPr id="164" name="Rectangle 163"/>
            <p:cNvSpPr/>
            <p:nvPr/>
          </p:nvSpPr>
          <p:spPr bwMode="auto">
            <a:xfrm>
              <a:off x="295274" y="2586130"/>
              <a:ext cx="1908000" cy="768797"/>
            </a:xfrm>
            <a:prstGeom prst="rect">
              <a:avLst/>
            </a:prstGeom>
            <a:solidFill>
              <a:sysClr val="windowText" lastClr="000000">
                <a:lumMod val="85000"/>
                <a:lumOff val="15000"/>
              </a:sysClr>
            </a:solidFill>
            <a:ln w="9525" cap="flat" cmpd="sng" algn="ctr">
              <a:solidFill>
                <a:sysClr val="windowText" lastClr="000000">
                  <a:lumMod val="65000"/>
                  <a:lumOff val="35000"/>
                </a:sysClr>
              </a:solid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it-IT" sz="1300" kern="0" dirty="0">
                  <a:solidFill>
                    <a:sysClr val="window" lastClr="FFFFFF"/>
                  </a:solidFill>
                </a:rPr>
                <a:t>Unified Memory Controller</a:t>
              </a:r>
            </a:p>
          </p:txBody>
        </p:sp>
        <p:sp>
          <p:nvSpPr>
            <p:cNvPr id="165" name="Rectangle 164"/>
            <p:cNvSpPr/>
            <p:nvPr/>
          </p:nvSpPr>
          <p:spPr bwMode="auto">
            <a:xfrm>
              <a:off x="295274" y="3552554"/>
              <a:ext cx="1908000" cy="768797"/>
            </a:xfrm>
            <a:prstGeom prst="rect">
              <a:avLst/>
            </a:prstGeom>
            <a:solidFill>
              <a:sysClr val="windowText" lastClr="000000">
                <a:lumMod val="85000"/>
                <a:lumOff val="15000"/>
              </a:sysClr>
            </a:solidFill>
            <a:ln w="9525" cap="flat" cmpd="sng" algn="ctr">
              <a:solidFill>
                <a:sysClr val="windowText" lastClr="000000">
                  <a:lumMod val="65000"/>
                  <a:lumOff val="35000"/>
                </a:sysClr>
              </a:solid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it-IT" sz="1300" kern="0" dirty="0">
                  <a:solidFill>
                    <a:sysClr val="window" lastClr="FFFFFF"/>
                  </a:solidFill>
                </a:rPr>
                <a:t>Common Manufacturing Technology</a:t>
              </a:r>
            </a:p>
          </p:txBody>
        </p:sp>
      </p:grpSp>
    </p:spTree>
    <p:extLst>
      <p:ext uri="{BB962C8B-B14F-4D97-AF65-F5344CB8AC3E}">
        <p14:creationId xmlns:p14="http://schemas.microsoft.com/office/powerpoint/2010/main" val="45387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nip Single Corner Rectangle 10"/>
          <p:cNvSpPr/>
          <p:nvPr/>
        </p:nvSpPr>
        <p:spPr>
          <a:xfrm>
            <a:off x="0" y="1297407"/>
            <a:ext cx="9144000" cy="2764118"/>
          </a:xfrm>
          <a:prstGeom prst="snip1Rect">
            <a:avLst>
              <a:gd name="adj" fmla="val 42981"/>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chemeClr val="tx1"/>
              </a:solidFill>
            </a:endParaRPr>
          </a:p>
        </p:txBody>
      </p:sp>
      <p:sp>
        <p:nvSpPr>
          <p:cNvPr id="4" name="Right Triangle 3"/>
          <p:cNvSpPr/>
          <p:nvPr/>
        </p:nvSpPr>
        <p:spPr>
          <a:xfrm>
            <a:off x="7966690" y="1297406"/>
            <a:ext cx="1177310" cy="1188357"/>
          </a:xfrm>
          <a:prstGeom prst="rtTriangle">
            <a:avLst/>
          </a:prstGeom>
          <a:solidFill>
            <a:schemeClr val="bg1">
              <a:lumMod val="85000"/>
              <a:lumOff val="15000"/>
              <a:alpha val="9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cxnSp>
        <p:nvCxnSpPr>
          <p:cNvPr id="16" name="Straight Connector 15"/>
          <p:cNvCxnSpPr>
            <a:stCxn id="4" idx="0"/>
            <a:endCxn id="4" idx="2"/>
          </p:cNvCxnSpPr>
          <p:nvPr/>
        </p:nvCxnSpPr>
        <p:spPr>
          <a:xfrm>
            <a:off x="7966690" y="1297406"/>
            <a:ext cx="0" cy="1188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967143" y="2496918"/>
            <a:ext cx="11768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hevron 6"/>
          <p:cNvSpPr>
            <a:spLocks noChangeArrowheads="1"/>
          </p:cNvSpPr>
          <p:nvPr/>
        </p:nvSpPr>
        <p:spPr bwMode="auto">
          <a:xfrm>
            <a:off x="7254485" y="1997491"/>
            <a:ext cx="494238" cy="1107281"/>
          </a:xfrm>
          <a:prstGeom prst="chevron">
            <a:avLst>
              <a:gd name="adj" fmla="val 74139"/>
            </a:avLst>
          </a:prstGeom>
          <a:solidFill>
            <a:schemeClr val="accent5"/>
          </a:solidFill>
          <a:ln>
            <a:noFill/>
          </a:ln>
          <a:extLst/>
        </p:spPr>
        <p:txBody>
          <a:bodyPr lIns="171473" tIns="34290" rIns="171473" bIns="34290" anchor="ctr"/>
          <a:lstStyle/>
          <a:p>
            <a:pPr marL="1191" indent="-1191" algn="ctr" defTabSz="684701"/>
            <a:endParaRPr lang="en-US" b="1">
              <a:solidFill>
                <a:srgbClr val="FFFFFF"/>
              </a:solidFill>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6752" r="6752"/>
          <a:stretch/>
        </p:blipFill>
        <p:spPr>
          <a:xfrm>
            <a:off x="888662" y="1315602"/>
            <a:ext cx="2743915" cy="2743201"/>
          </a:xfrm>
          <a:prstGeom prst="rect">
            <a:avLst/>
          </a:prstGeom>
        </p:spPr>
      </p:pic>
      <p:sp>
        <p:nvSpPr>
          <p:cNvPr id="14" name="Right Triangle 13"/>
          <p:cNvSpPr/>
          <p:nvPr/>
        </p:nvSpPr>
        <p:spPr>
          <a:xfrm>
            <a:off x="7965529" y="1305875"/>
            <a:ext cx="1177310" cy="1188357"/>
          </a:xfrm>
          <a:prstGeom prst="rtTriangle">
            <a:avLst/>
          </a:prstGeom>
          <a:gradFill flip="none" rotWithShape="1">
            <a:gsLst>
              <a:gs pos="18000">
                <a:srgbClr val="800000">
                  <a:alpha val="98000"/>
                </a:srgbClr>
              </a:gs>
              <a:gs pos="68000">
                <a:schemeClr val="bg1">
                  <a:alpha val="98000"/>
                </a:schemeClr>
              </a:gs>
            </a:gsLst>
            <a:lin ang="18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chemeClr val="tx1"/>
              </a:solidFill>
            </a:endParaRPr>
          </a:p>
        </p:txBody>
      </p:sp>
      <p:cxnSp>
        <p:nvCxnSpPr>
          <p:cNvPr id="19" name="Straight Connector 18"/>
          <p:cNvCxnSpPr>
            <a:stCxn id="14" idx="0"/>
          </p:cNvCxnSpPr>
          <p:nvPr/>
        </p:nvCxnSpPr>
        <p:spPr>
          <a:xfrm>
            <a:off x="7965529" y="1305875"/>
            <a:ext cx="1615" cy="1179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27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309231"/>
            <a:ext cx="4579976" cy="27486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p:nvPr>
        </p:nvSpPr>
        <p:spPr>
          <a:xfrm>
            <a:off x="3048000" y="2083216"/>
            <a:ext cx="3931920" cy="1021556"/>
          </a:xfrm>
        </p:spPr>
        <p:txBody>
          <a:bodyPr>
            <a:normAutofit fontScale="90000"/>
          </a:bodyPr>
          <a:lstStyle/>
          <a:p>
            <a:pPr algn="r"/>
            <a:r>
              <a:rPr lang="en-US" sz="2400" dirty="0" smtClean="0">
                <a:solidFill>
                  <a:schemeClr val="bg1"/>
                </a:solidFill>
              </a:rPr>
              <a:t>     What is </a:t>
            </a:r>
            <a:r>
              <a:rPr lang="en-US" sz="2400" cap="none" dirty="0" err="1" smtClean="0">
                <a:solidFill>
                  <a:schemeClr val="bg1"/>
                </a:solidFill>
                <a:latin typeface="+mn-lt"/>
              </a:rPr>
              <a:t>hUMA</a:t>
            </a:r>
            <a:r>
              <a:rPr lang="en-US" sz="2400" dirty="0" smtClean="0">
                <a:solidFill>
                  <a:schemeClr val="bg1"/>
                </a:solidFill>
              </a:rPr>
              <a:t>?</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cap="none" dirty="0" smtClean="0">
                <a:solidFill>
                  <a:schemeClr val="bg1"/>
                </a:solidFill>
              </a:rPr>
              <a:t>heterogeneous</a:t>
            </a:r>
            <a:r>
              <a:rPr lang="en-US" sz="2400" dirty="0" smtClean="0">
                <a:solidFill>
                  <a:schemeClr val="bg1"/>
                </a:solidFill>
              </a:rPr>
              <a:t/>
            </a:r>
            <a:br>
              <a:rPr lang="en-US" sz="2400" dirty="0" smtClean="0">
                <a:solidFill>
                  <a:schemeClr val="bg1"/>
                </a:solidFill>
              </a:rPr>
            </a:br>
            <a:r>
              <a:rPr lang="en-US" sz="2400" dirty="0" smtClean="0">
                <a:solidFill>
                  <a:schemeClr val="bg1"/>
                </a:solidFill>
              </a:rPr>
              <a:t>Uniform</a:t>
            </a:r>
            <a:br>
              <a:rPr lang="en-US" sz="2400" dirty="0" smtClean="0">
                <a:solidFill>
                  <a:schemeClr val="bg1"/>
                </a:solidFill>
              </a:rPr>
            </a:br>
            <a:r>
              <a:rPr lang="en-US" sz="2400" dirty="0" smtClean="0">
                <a:solidFill>
                  <a:schemeClr val="bg1"/>
                </a:solidFill>
              </a:rPr>
              <a:t>memory</a:t>
            </a:r>
            <a:br>
              <a:rPr lang="en-US" sz="2400" dirty="0" smtClean="0">
                <a:solidFill>
                  <a:schemeClr val="bg1"/>
                </a:solidFill>
              </a:rPr>
            </a:br>
            <a:r>
              <a:rPr lang="en-US" sz="2400" dirty="0" smtClean="0">
                <a:solidFill>
                  <a:schemeClr val="bg1"/>
                </a:solidFill>
              </a:rPr>
              <a:t>access</a:t>
            </a:r>
            <a:endParaRPr lang="en-US" sz="2400" dirty="0">
              <a:solidFill>
                <a:schemeClr val="bg1"/>
              </a:solidFill>
            </a:endParaRPr>
          </a:p>
        </p:txBody>
      </p:sp>
    </p:spTree>
    <p:extLst>
      <p:ext uri="{BB962C8B-B14F-4D97-AF65-F5344CB8AC3E}">
        <p14:creationId xmlns:p14="http://schemas.microsoft.com/office/powerpoint/2010/main" val="2783692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nip Single Corner Rectangle 27"/>
          <p:cNvSpPr/>
          <p:nvPr/>
        </p:nvSpPr>
        <p:spPr>
          <a:xfrm rot="10800000">
            <a:off x="8847" y="2282252"/>
            <a:ext cx="9144000" cy="1093805"/>
          </a:xfrm>
          <a:prstGeom prst="snip1Rect">
            <a:avLst>
              <a:gd name="adj" fmla="val 42325"/>
            </a:avLst>
          </a:prstGeom>
          <a:solidFill>
            <a:schemeClr val="bg1">
              <a:alpha val="3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rgbClr val="00FF00"/>
              </a:solidFill>
            </a:endParaRPr>
          </a:p>
        </p:txBody>
      </p:sp>
      <p:sp>
        <p:nvSpPr>
          <p:cNvPr id="29" name="Snip Single Corner Rectangle 28"/>
          <p:cNvSpPr/>
          <p:nvPr/>
        </p:nvSpPr>
        <p:spPr>
          <a:xfrm rot="10800000">
            <a:off x="10584" y="868024"/>
            <a:ext cx="9144000" cy="1314579"/>
          </a:xfrm>
          <a:prstGeom prst="snip1Rect">
            <a:avLst>
              <a:gd name="adj" fmla="val 42325"/>
            </a:avLst>
          </a:prstGeom>
          <a:solidFill>
            <a:schemeClr val="bg1">
              <a:alpha val="3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rgbClr val="00FF00"/>
              </a:solidFill>
            </a:endParaRPr>
          </a:p>
        </p:txBody>
      </p:sp>
      <p:sp>
        <p:nvSpPr>
          <p:cNvPr id="2" name="Title 1"/>
          <p:cNvSpPr txBox="1">
            <a:spLocks/>
          </p:cNvSpPr>
          <p:nvPr/>
        </p:nvSpPr>
        <p:spPr>
          <a:xfrm>
            <a:off x="1" y="44269"/>
            <a:ext cx="8823960" cy="480060"/>
          </a:xfrm>
          <a:prstGeom prst="rect">
            <a:avLst/>
          </a:prstGeom>
        </p:spPr>
        <p:txBody>
          <a:bodyPr vert="horz" lIns="0" tIns="0" rIns="0" bIns="0" rtlCol="0" anchor="t">
            <a:noAutofit/>
          </a:bodyPr>
          <a:lstStyle>
            <a:lvl1pPr defTabSz="912813" eaLnBrk="0" fontAlgn="base" hangingPunct="0">
              <a:spcBef>
                <a:spcPct val="0"/>
              </a:spcBef>
              <a:spcAft>
                <a:spcPct val="0"/>
              </a:spcAft>
              <a:buNone/>
              <a:defRPr sz="2200" b="1" i="1" cap="all">
                <a:solidFill>
                  <a:schemeClr val="accent6">
                    <a:lumMod val="10000"/>
                  </a:schemeClr>
                </a:solidFill>
                <a:latin typeface="Arial" pitchFamily="34" charset="0"/>
                <a:ea typeface="+mj-ea"/>
                <a:cs typeface="Arial" pitchFamily="34" charset="0"/>
              </a:defRPr>
            </a:lvl1pPr>
          </a:lstStyle>
          <a:p>
            <a:r>
              <a:rPr lang="en-US" dirty="0"/>
              <a:t>  UNDERSTANDING UMA</a:t>
            </a:r>
          </a:p>
        </p:txBody>
      </p:sp>
      <p:sp>
        <p:nvSpPr>
          <p:cNvPr id="3" name="Rectangle 2"/>
          <p:cNvSpPr/>
          <p:nvPr/>
        </p:nvSpPr>
        <p:spPr>
          <a:xfrm>
            <a:off x="304800" y="496943"/>
            <a:ext cx="8686800" cy="4939810"/>
          </a:xfrm>
          <a:prstGeom prst="rect">
            <a:avLst/>
          </a:prstGeom>
        </p:spPr>
        <p:txBody>
          <a:bodyPr wrap="square" lIns="91436" tIns="45718" rIns="91436" bIns="45718">
            <a:spAutoFit/>
          </a:bodyPr>
          <a:lstStyle/>
          <a:p>
            <a:pPr marL="342886" indent="-342886">
              <a:spcAft>
                <a:spcPts val="600"/>
              </a:spcAft>
            </a:pPr>
            <a:r>
              <a:rPr lang="en-US" sz="1600" dirty="0" smtClean="0"/>
              <a:t>Original </a:t>
            </a:r>
            <a:r>
              <a:rPr lang="en-US" sz="1600" dirty="0"/>
              <a:t>meaning of UMA is </a:t>
            </a:r>
            <a:r>
              <a:rPr lang="en-US" sz="1600" b="1" dirty="0">
                <a:solidFill>
                  <a:srgbClr val="FF0000"/>
                </a:solidFill>
                <a:effectLst>
                  <a:outerShdw blurRad="38100" dist="38100" dir="2700000" algn="tl">
                    <a:srgbClr val="000000">
                      <a:alpha val="43137"/>
                    </a:srgbClr>
                  </a:outerShdw>
                </a:effectLst>
              </a:rPr>
              <a:t>Uniform Memory Access</a:t>
            </a:r>
          </a:p>
          <a:p>
            <a:pPr marL="800066" lvl="1" indent="-342886">
              <a:spcAft>
                <a:spcPts val="600"/>
              </a:spcAft>
              <a:buFont typeface="Arial" pitchFamily="34" charset="0"/>
              <a:buChar char="•"/>
            </a:pPr>
            <a:r>
              <a:rPr lang="en-US" i="1" dirty="0"/>
              <a:t>Refers to how processing cores in a system view and access memory</a:t>
            </a:r>
          </a:p>
          <a:p>
            <a:pPr marL="800066" lvl="1" indent="-342886">
              <a:spcAft>
                <a:spcPts val="600"/>
              </a:spcAft>
              <a:buFont typeface="Arial" pitchFamily="34" charset="0"/>
              <a:buChar char="•"/>
            </a:pPr>
            <a:r>
              <a:rPr lang="en-US" i="1" dirty="0"/>
              <a:t>All processing cores in a true UMA system share a single memory address space </a:t>
            </a:r>
          </a:p>
          <a:p>
            <a:pPr marL="800066" lvl="1" indent="-342886">
              <a:spcAft>
                <a:spcPts val="600"/>
              </a:spcAft>
              <a:buFont typeface="Arial" pitchFamily="34" charset="0"/>
              <a:buChar char="•"/>
            </a:pPr>
            <a:endParaRPr lang="en-US" sz="1600" dirty="0"/>
          </a:p>
          <a:p>
            <a:pPr marL="342886" indent="-342886">
              <a:spcAft>
                <a:spcPts val="600"/>
              </a:spcAft>
            </a:pPr>
            <a:r>
              <a:rPr lang="en-US" sz="1600" dirty="0"/>
              <a:t> </a:t>
            </a:r>
            <a:r>
              <a:rPr lang="en-US" sz="1600" dirty="0" smtClean="0"/>
              <a:t>Introduction </a:t>
            </a:r>
            <a:r>
              <a:rPr lang="en-US" sz="1600" dirty="0"/>
              <a:t>of GPU compute created systems with Non-Uniform Memory Access (NUMA)</a:t>
            </a:r>
          </a:p>
          <a:p>
            <a:pPr marL="800066" lvl="1" indent="-342886">
              <a:spcAft>
                <a:spcPts val="600"/>
              </a:spcAft>
              <a:buFont typeface="Arial" pitchFamily="34" charset="0"/>
              <a:buChar char="•"/>
            </a:pPr>
            <a:r>
              <a:rPr lang="en-US" i="1" dirty="0"/>
              <a:t>Require data to be managed across multiple heaps with different address spaces</a:t>
            </a:r>
          </a:p>
          <a:p>
            <a:pPr marL="800066" lvl="1" indent="-342886">
              <a:spcAft>
                <a:spcPts val="600"/>
              </a:spcAft>
              <a:buFont typeface="Arial" pitchFamily="34" charset="0"/>
              <a:buChar char="•"/>
            </a:pPr>
            <a:r>
              <a:rPr lang="en-US" i="1" dirty="0"/>
              <a:t>Add programming complexity due to frequent copies, synchronization, and address </a:t>
            </a:r>
            <a:r>
              <a:rPr lang="en-US" i="1" dirty="0" smtClean="0"/>
              <a:t>translation</a:t>
            </a:r>
          </a:p>
          <a:p>
            <a:pPr marL="342886" indent="-342886">
              <a:spcAft>
                <a:spcPts val="600"/>
              </a:spcAft>
            </a:pPr>
            <a:r>
              <a:rPr lang="en-US" sz="1600" dirty="0"/>
              <a:t>HSA restores the GPU to Uniform memory Access</a:t>
            </a:r>
          </a:p>
          <a:p>
            <a:pPr marL="800066" lvl="1" indent="-342886">
              <a:spcAft>
                <a:spcPts val="600"/>
              </a:spcAft>
              <a:buFont typeface="Arial" pitchFamily="34" charset="0"/>
              <a:buChar char="•"/>
            </a:pPr>
            <a:r>
              <a:rPr lang="en-US" i="1" dirty="0"/>
              <a:t>Heterogeneous computing replaces GPU Computing</a:t>
            </a:r>
          </a:p>
          <a:p>
            <a:pPr marL="800066" lvl="1" indent="-342886">
              <a:spcAft>
                <a:spcPts val="600"/>
              </a:spcAft>
              <a:buFont typeface="Arial" pitchFamily="34" charset="0"/>
              <a:buChar char="•"/>
            </a:pPr>
            <a:endParaRPr lang="en-US" i="1" dirty="0"/>
          </a:p>
          <a:p>
            <a:pPr marL="800066" lvl="1" indent="-342886">
              <a:spcAft>
                <a:spcPts val="600"/>
              </a:spcAft>
              <a:buFont typeface="Arial" pitchFamily="34" charset="0"/>
              <a:buChar char="•"/>
            </a:pPr>
            <a:endParaRPr lang="en-US" i="1" dirty="0"/>
          </a:p>
          <a:p>
            <a:pPr marL="342886" indent="-342886">
              <a:spcAft>
                <a:spcPts val="600"/>
              </a:spcAft>
            </a:pPr>
            <a:endParaRPr lang="en-US" sz="1600" i="1" dirty="0"/>
          </a:p>
        </p:txBody>
      </p:sp>
    </p:spTree>
    <p:extLst>
      <p:ext uri="{BB962C8B-B14F-4D97-AF65-F5344CB8AC3E}">
        <p14:creationId xmlns:p14="http://schemas.microsoft.com/office/powerpoint/2010/main" val="192226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ounded Rectangle 87"/>
          <p:cNvSpPr/>
          <p:nvPr/>
        </p:nvSpPr>
        <p:spPr bwMode="auto">
          <a:xfrm>
            <a:off x="395053" y="2430733"/>
            <a:ext cx="771505" cy="872094"/>
          </a:xfrm>
          <a:prstGeom prst="roundRect">
            <a:avLst>
              <a:gd name="adj" fmla="val 12751"/>
            </a:avLst>
          </a:prstGeom>
          <a:solidFill>
            <a:schemeClr val="tx1"/>
          </a:solidFill>
          <a:ln w="19050" algn="ctr">
            <a:noFill/>
            <a:round/>
            <a:headEnd/>
            <a:tailEnd/>
          </a:ln>
          <a:effectLst>
            <a:outerShdw blurRad="50800" dist="38100" dir="5400000" algn="t" rotWithShape="0">
              <a:prstClr val="black">
                <a:alpha val="40000"/>
              </a:prstClr>
            </a:outerShdw>
          </a:effectLst>
        </p:spPr>
        <p:txBody>
          <a:bodyPr lIns="171473" tIns="34290" rIns="171473" bIns="34290" rtlCol="0" anchor="ctr"/>
          <a:lstStyle/>
          <a:p>
            <a:pPr marL="1588" indent="-1588" algn="ctr" defTabSz="913145"/>
            <a:endParaRPr lang="en-CA" b="1" dirty="0">
              <a:solidFill>
                <a:schemeClr val="bg1"/>
              </a:solidFill>
              <a:cs typeface="Arial" charset="0"/>
            </a:endParaRPr>
          </a:p>
        </p:txBody>
      </p:sp>
      <p:sp>
        <p:nvSpPr>
          <p:cNvPr id="89" name="Rounded Rectangle 88"/>
          <p:cNvSpPr/>
          <p:nvPr/>
        </p:nvSpPr>
        <p:spPr bwMode="auto">
          <a:xfrm>
            <a:off x="395052" y="3811603"/>
            <a:ext cx="771505" cy="872094"/>
          </a:xfrm>
          <a:prstGeom prst="roundRect">
            <a:avLst>
              <a:gd name="adj" fmla="val 12751"/>
            </a:avLst>
          </a:prstGeom>
          <a:solidFill>
            <a:schemeClr val="tx1"/>
          </a:solidFill>
          <a:ln w="19050" algn="ctr">
            <a:noFill/>
            <a:round/>
            <a:headEnd/>
            <a:tailEnd/>
          </a:ln>
          <a:effectLst>
            <a:outerShdw blurRad="50800" dist="38100" dir="5400000" algn="t" rotWithShape="0">
              <a:prstClr val="black">
                <a:alpha val="40000"/>
              </a:prstClr>
            </a:outerShdw>
          </a:effectLst>
        </p:spPr>
        <p:txBody>
          <a:bodyPr lIns="171473" tIns="34290" rIns="171473" bIns="34290" rtlCol="0" anchor="ctr"/>
          <a:lstStyle/>
          <a:p>
            <a:pPr marL="1588" indent="-1588" algn="ctr" defTabSz="913145"/>
            <a:endParaRPr lang="en-CA" b="1" dirty="0">
              <a:solidFill>
                <a:schemeClr val="bg1"/>
              </a:solidFill>
              <a:cs typeface="Arial" charset="0"/>
            </a:endParaRPr>
          </a:p>
        </p:txBody>
      </p:sp>
      <p:sp>
        <p:nvSpPr>
          <p:cNvPr id="87" name="Rounded Rectangle 86"/>
          <p:cNvSpPr/>
          <p:nvPr/>
        </p:nvSpPr>
        <p:spPr bwMode="auto">
          <a:xfrm>
            <a:off x="379123" y="1052885"/>
            <a:ext cx="771505" cy="872094"/>
          </a:xfrm>
          <a:prstGeom prst="roundRect">
            <a:avLst>
              <a:gd name="adj" fmla="val 12751"/>
            </a:avLst>
          </a:prstGeom>
          <a:solidFill>
            <a:schemeClr val="tx1"/>
          </a:solidFill>
          <a:ln w="19050" algn="ctr">
            <a:noFill/>
            <a:round/>
            <a:headEnd/>
            <a:tailEnd/>
          </a:ln>
          <a:effectLst>
            <a:outerShdw blurRad="50800" dist="38100" dir="5400000" algn="t" rotWithShape="0">
              <a:prstClr val="black">
                <a:alpha val="40000"/>
              </a:prstClr>
            </a:outerShdw>
          </a:effectLst>
        </p:spPr>
        <p:txBody>
          <a:bodyPr lIns="171473" tIns="34290" rIns="171473" bIns="34290" rtlCol="0" anchor="ctr"/>
          <a:lstStyle/>
          <a:p>
            <a:pPr marL="1588" indent="-1588" algn="ctr" defTabSz="913145"/>
            <a:endParaRPr lang="en-CA" b="1" dirty="0" smtClean="0">
              <a:solidFill>
                <a:schemeClr val="bg1"/>
              </a:solidFill>
              <a:cs typeface="Arial" charset="0"/>
            </a:endParaRPr>
          </a:p>
        </p:txBody>
      </p:sp>
      <p:sp>
        <p:nvSpPr>
          <p:cNvPr id="35" name="Title 1"/>
          <p:cNvSpPr txBox="1">
            <a:spLocks/>
          </p:cNvSpPr>
          <p:nvPr/>
        </p:nvSpPr>
        <p:spPr>
          <a:xfrm>
            <a:off x="47740" y="139967"/>
            <a:ext cx="6324978" cy="480060"/>
          </a:xfrm>
          <a:prstGeom prst="rect">
            <a:avLst/>
          </a:prstGeom>
        </p:spPr>
        <p:txBody>
          <a:bodyPr vert="horz" lIns="0" tIns="0" rIns="0" bIns="0" rtlCol="0" anchor="t">
            <a:noAutofit/>
          </a:bodyPr>
          <a:lstStyle>
            <a:defPPr>
              <a:defRPr lang="en-US"/>
            </a:defPPr>
            <a:lvl1pPr defTabSz="912813" eaLnBrk="0" fontAlgn="base" hangingPunct="0">
              <a:spcBef>
                <a:spcPct val="0"/>
              </a:spcBef>
              <a:spcAft>
                <a:spcPct val="0"/>
              </a:spcAft>
              <a:buNone/>
              <a:defRPr sz="2200" b="1" i="1" cap="all">
                <a:solidFill>
                  <a:schemeClr val="accent6">
                    <a:lumMod val="10000"/>
                  </a:schemeClr>
                </a:solidFill>
                <a:latin typeface="Arial" pitchFamily="34" charset="0"/>
                <a:ea typeface="+mj-ea"/>
                <a:cs typeface="Arial" pitchFamily="34" charset="0"/>
              </a:defRPr>
            </a:lvl1pPr>
          </a:lstStyle>
          <a:p>
            <a:r>
              <a:rPr lang="en-US" dirty="0"/>
              <a:t>  INTRODUCING </a:t>
            </a:r>
            <a:r>
              <a:rPr lang="en-US" dirty="0" err="1"/>
              <a:t>hUMA</a:t>
            </a:r>
            <a:endParaRPr lang="en-US" dirty="0"/>
          </a:p>
        </p:txBody>
      </p:sp>
      <p:sp>
        <p:nvSpPr>
          <p:cNvPr id="38" name="TextBox 37"/>
          <p:cNvSpPr txBox="1"/>
          <p:nvPr/>
        </p:nvSpPr>
        <p:spPr>
          <a:xfrm>
            <a:off x="444720" y="1046153"/>
            <a:ext cx="672172" cy="369315"/>
          </a:xfrm>
          <a:prstGeom prst="rect">
            <a:avLst/>
          </a:prstGeom>
          <a:noFill/>
        </p:spPr>
        <p:txBody>
          <a:bodyPr wrap="none" lIns="91436" tIns="45718" rIns="91436" bIns="45718" rtlCol="0">
            <a:spAutoFit/>
          </a:bodyPr>
          <a:lstStyle/>
          <a:p>
            <a:r>
              <a:rPr lang="en-US" b="1" dirty="0">
                <a:solidFill>
                  <a:schemeClr val="bg1"/>
                </a:solidFill>
              </a:rPr>
              <a:t>CPU</a:t>
            </a:r>
          </a:p>
        </p:txBody>
      </p:sp>
      <p:sp>
        <p:nvSpPr>
          <p:cNvPr id="39" name="TextBox 38"/>
          <p:cNvSpPr txBox="1"/>
          <p:nvPr/>
        </p:nvSpPr>
        <p:spPr>
          <a:xfrm>
            <a:off x="444720" y="2497465"/>
            <a:ext cx="672172" cy="369315"/>
          </a:xfrm>
          <a:prstGeom prst="rect">
            <a:avLst/>
          </a:prstGeom>
          <a:noFill/>
        </p:spPr>
        <p:txBody>
          <a:bodyPr wrap="none" lIns="91436" tIns="45718" rIns="91436" bIns="45718" rtlCol="0">
            <a:spAutoFit/>
          </a:bodyPr>
          <a:lstStyle/>
          <a:p>
            <a:r>
              <a:rPr lang="en-US" b="1" dirty="0">
                <a:solidFill>
                  <a:schemeClr val="bg1"/>
                </a:solidFill>
              </a:rPr>
              <a:t>APU</a:t>
            </a:r>
          </a:p>
        </p:txBody>
      </p:sp>
      <p:sp>
        <p:nvSpPr>
          <p:cNvPr id="40" name="TextBox 39"/>
          <p:cNvSpPr txBox="1"/>
          <p:nvPr/>
        </p:nvSpPr>
        <p:spPr>
          <a:xfrm>
            <a:off x="444720" y="3812775"/>
            <a:ext cx="736091" cy="923326"/>
          </a:xfrm>
          <a:prstGeom prst="rect">
            <a:avLst/>
          </a:prstGeom>
          <a:noFill/>
        </p:spPr>
        <p:txBody>
          <a:bodyPr wrap="none" lIns="91436" tIns="45718" rIns="91436" bIns="45718" rtlCol="0">
            <a:spAutoFit/>
          </a:bodyPr>
          <a:lstStyle/>
          <a:p>
            <a:r>
              <a:rPr lang="en-US" b="1" dirty="0">
                <a:solidFill>
                  <a:schemeClr val="bg1"/>
                </a:solidFill>
              </a:rPr>
              <a:t>APU </a:t>
            </a:r>
          </a:p>
          <a:p>
            <a:r>
              <a:rPr lang="en-US" b="1" dirty="0">
                <a:solidFill>
                  <a:schemeClr val="bg1"/>
                </a:solidFill>
              </a:rPr>
              <a:t>with </a:t>
            </a:r>
          </a:p>
          <a:p>
            <a:r>
              <a:rPr lang="en-US" b="1" dirty="0">
                <a:solidFill>
                  <a:schemeClr val="bg1"/>
                </a:solidFill>
              </a:rPr>
              <a:t>HSA</a:t>
            </a:r>
          </a:p>
        </p:txBody>
      </p:sp>
      <p:sp>
        <p:nvSpPr>
          <p:cNvPr id="41" name="Rectangle 40"/>
          <p:cNvSpPr/>
          <p:nvPr/>
        </p:nvSpPr>
        <p:spPr bwMode="auto">
          <a:xfrm>
            <a:off x="2763206" y="872178"/>
            <a:ext cx="3538203" cy="279562"/>
          </a:xfrm>
          <a:prstGeom prst="rect">
            <a:avLst/>
          </a:prstGeom>
          <a:solidFill>
            <a:schemeClr val="accent5">
              <a:lumMod val="75000"/>
            </a:schemeClr>
          </a:solidFill>
          <a:ln w="25400" algn="ctr">
            <a:solidFill>
              <a:schemeClr val="tx1"/>
            </a:solidFill>
            <a:round/>
            <a:headEnd/>
            <a:tailEnd/>
          </a:ln>
          <a:effectLst>
            <a:glow rad="228600">
              <a:schemeClr val="bg1">
                <a:lumMod val="50000"/>
                <a:lumOff val="50000"/>
                <a:alpha val="28000"/>
              </a:schemeClr>
            </a:glow>
            <a:outerShdw blurRad="50800" dist="38100" dir="5400000" algn="t" rotWithShape="0">
              <a:prstClr val="black">
                <a:alpha val="40000"/>
              </a:prstClr>
            </a:outerShdw>
          </a:effectLst>
        </p:spPr>
        <p:txBody>
          <a:bodyPr lIns="228591" tIns="45712" rIns="228591" bIns="45712" rtlCol="0" anchor="ctr"/>
          <a:lstStyle/>
          <a:p>
            <a:pPr marL="1588" indent="-1588" algn="ctr" defTabSz="913145"/>
            <a:r>
              <a:rPr lang="en-US" sz="1200" b="1" dirty="0">
                <a:cs typeface="Arial" charset="0"/>
              </a:rPr>
              <a:t>Memory</a:t>
            </a:r>
          </a:p>
        </p:txBody>
      </p:sp>
      <p:sp>
        <p:nvSpPr>
          <p:cNvPr id="42" name="Rounded Rectangle 41"/>
          <p:cNvSpPr/>
          <p:nvPr/>
        </p:nvSpPr>
        <p:spPr bwMode="auto">
          <a:xfrm>
            <a:off x="2763207" y="1338114"/>
            <a:ext cx="832862" cy="436816"/>
          </a:xfrm>
          <a:prstGeom prst="roundRect">
            <a:avLst/>
          </a:prstGeom>
          <a:noFill/>
          <a:ln w="25400" algn="ctr">
            <a:solidFill>
              <a:schemeClr val="tx2"/>
            </a:solidFill>
            <a:round/>
            <a:headEnd/>
            <a:tailEnd/>
          </a:ln>
          <a:effectLst>
            <a:glow rad="63500">
              <a:schemeClr val="bg2">
                <a:alpha val="40000"/>
              </a:schemeClr>
            </a:glow>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1200" b="1" dirty="0">
                <a:solidFill>
                  <a:srgbClr val="7030A0"/>
                </a:solidFill>
                <a:cs typeface="Arial" charset="0"/>
              </a:rPr>
              <a:t>CPU</a:t>
            </a:r>
            <a:endParaRPr lang="en-US" sz="200" b="1" dirty="0">
              <a:solidFill>
                <a:srgbClr val="7030A0"/>
              </a:solidFill>
              <a:cs typeface="Arial" charset="0"/>
            </a:endParaRPr>
          </a:p>
        </p:txBody>
      </p:sp>
      <p:sp>
        <p:nvSpPr>
          <p:cNvPr id="43" name="Rounded Rectangle 42"/>
          <p:cNvSpPr/>
          <p:nvPr/>
        </p:nvSpPr>
        <p:spPr bwMode="auto">
          <a:xfrm>
            <a:off x="3665959" y="1338114"/>
            <a:ext cx="832862" cy="436816"/>
          </a:xfrm>
          <a:prstGeom prst="roundRect">
            <a:avLst/>
          </a:prstGeom>
          <a:noFill/>
          <a:ln w="25400" algn="ctr">
            <a:solidFill>
              <a:schemeClr val="tx2"/>
            </a:solidFill>
            <a:round/>
            <a:headEnd/>
            <a:tailEnd/>
          </a:ln>
          <a:effectLst>
            <a:glow rad="63500">
              <a:schemeClr val="bg2">
                <a:alpha val="40000"/>
              </a:schemeClr>
            </a:glow>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1200" b="1" dirty="0">
                <a:solidFill>
                  <a:srgbClr val="7030A0"/>
                </a:solidFill>
                <a:cs typeface="Arial" charset="0"/>
              </a:rPr>
              <a:t>CPU</a:t>
            </a:r>
            <a:endParaRPr lang="en-US" sz="200" b="1" dirty="0">
              <a:solidFill>
                <a:srgbClr val="7030A0"/>
              </a:solidFill>
              <a:cs typeface="Arial" charset="0"/>
            </a:endParaRPr>
          </a:p>
        </p:txBody>
      </p:sp>
      <p:sp>
        <p:nvSpPr>
          <p:cNvPr id="44" name="Rounded Rectangle 43"/>
          <p:cNvSpPr/>
          <p:nvPr/>
        </p:nvSpPr>
        <p:spPr bwMode="auto">
          <a:xfrm>
            <a:off x="4593947" y="1338114"/>
            <a:ext cx="832862" cy="436816"/>
          </a:xfrm>
          <a:prstGeom prst="roundRect">
            <a:avLst/>
          </a:prstGeom>
          <a:noFill/>
          <a:ln w="25400" algn="ctr">
            <a:solidFill>
              <a:schemeClr val="tx2"/>
            </a:solidFill>
            <a:round/>
            <a:headEnd/>
            <a:tailEnd/>
          </a:ln>
          <a:effectLst>
            <a:glow rad="63500">
              <a:schemeClr val="bg2">
                <a:alpha val="40000"/>
              </a:schemeClr>
            </a:glow>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1200" b="1" dirty="0">
                <a:solidFill>
                  <a:srgbClr val="7030A0"/>
                </a:solidFill>
                <a:cs typeface="Arial" charset="0"/>
              </a:rPr>
              <a:t>CPU</a:t>
            </a:r>
            <a:endParaRPr lang="en-US" sz="200" b="1" dirty="0">
              <a:solidFill>
                <a:srgbClr val="7030A0"/>
              </a:solidFill>
              <a:cs typeface="Arial" charset="0"/>
            </a:endParaRPr>
          </a:p>
        </p:txBody>
      </p:sp>
      <p:sp>
        <p:nvSpPr>
          <p:cNvPr id="45" name="Rounded Rectangle 44"/>
          <p:cNvSpPr/>
          <p:nvPr/>
        </p:nvSpPr>
        <p:spPr bwMode="auto">
          <a:xfrm>
            <a:off x="5503493" y="1338114"/>
            <a:ext cx="832862" cy="436816"/>
          </a:xfrm>
          <a:prstGeom prst="roundRect">
            <a:avLst/>
          </a:prstGeom>
          <a:noFill/>
          <a:ln w="25400" algn="ctr">
            <a:solidFill>
              <a:schemeClr val="tx2"/>
            </a:solidFill>
            <a:round/>
            <a:headEnd/>
            <a:tailEnd/>
          </a:ln>
          <a:effectLst>
            <a:glow rad="63500">
              <a:schemeClr val="bg2">
                <a:alpha val="40000"/>
              </a:schemeClr>
            </a:glow>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1200" b="1" dirty="0">
                <a:solidFill>
                  <a:srgbClr val="7030A0"/>
                </a:solidFill>
                <a:cs typeface="Arial" charset="0"/>
              </a:rPr>
              <a:t>CPU</a:t>
            </a:r>
            <a:endParaRPr lang="en-US" sz="200" b="1" dirty="0">
              <a:solidFill>
                <a:srgbClr val="7030A0"/>
              </a:solidFill>
              <a:cs typeface="Arial" charset="0"/>
            </a:endParaRPr>
          </a:p>
        </p:txBody>
      </p:sp>
      <p:sp>
        <p:nvSpPr>
          <p:cNvPr id="46" name="TextBox 45"/>
          <p:cNvSpPr txBox="1"/>
          <p:nvPr/>
        </p:nvSpPr>
        <p:spPr>
          <a:xfrm>
            <a:off x="2728511" y="501427"/>
            <a:ext cx="651140" cy="338554"/>
          </a:xfrm>
          <a:prstGeom prst="rect">
            <a:avLst/>
          </a:prstGeom>
          <a:noFill/>
        </p:spPr>
        <p:txBody>
          <a:bodyPr wrap="none" lIns="91436" tIns="45718" rIns="91436" bIns="45718" rtlCol="0">
            <a:spAutoFit/>
          </a:bodyPr>
          <a:lstStyle/>
          <a:p>
            <a:r>
              <a:rPr lang="en-US" sz="1600" b="1" dirty="0"/>
              <a:t>UMA</a:t>
            </a:r>
          </a:p>
        </p:txBody>
      </p:sp>
      <p:cxnSp>
        <p:nvCxnSpPr>
          <p:cNvPr id="47" name="Straight Connector 46"/>
          <p:cNvCxnSpPr>
            <a:stCxn id="42" idx="0"/>
          </p:cNvCxnSpPr>
          <p:nvPr/>
        </p:nvCxnSpPr>
        <p:spPr>
          <a:xfrm flipV="1">
            <a:off x="3179637" y="1164360"/>
            <a:ext cx="0" cy="173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4048299" y="1151740"/>
            <a:ext cx="0" cy="173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976287" y="1164359"/>
            <a:ext cx="0" cy="173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885834" y="1165814"/>
            <a:ext cx="0" cy="173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bwMode="auto">
          <a:xfrm>
            <a:off x="2724105" y="2335096"/>
            <a:ext cx="3538203" cy="279562"/>
          </a:xfrm>
          <a:prstGeom prst="rect">
            <a:avLst/>
          </a:prstGeom>
          <a:solidFill>
            <a:schemeClr val="accent5">
              <a:lumMod val="75000"/>
            </a:schemeClr>
          </a:solidFill>
          <a:ln w="25400" algn="ctr">
            <a:solidFill>
              <a:schemeClr val="tx1"/>
            </a:solidFill>
            <a:round/>
            <a:headEnd/>
            <a:tailEnd/>
          </a:ln>
          <a:effectLst>
            <a:glow rad="228600">
              <a:schemeClr val="bg1">
                <a:lumMod val="50000"/>
                <a:lumOff val="50000"/>
                <a:alpha val="28000"/>
              </a:schemeClr>
            </a:glow>
            <a:outerShdw blurRad="50800" dist="38100" dir="5400000" algn="t" rotWithShape="0">
              <a:prstClr val="black">
                <a:alpha val="40000"/>
              </a:prstClr>
            </a:outerShdw>
          </a:effectLst>
        </p:spPr>
        <p:txBody>
          <a:bodyPr lIns="228591" tIns="45712" rIns="228591" bIns="45712" rtlCol="0" anchor="ctr"/>
          <a:lstStyle/>
          <a:p>
            <a:pPr marL="1588" indent="-1588" algn="ctr" defTabSz="913145"/>
            <a:r>
              <a:rPr lang="en-US" sz="1200" b="1" dirty="0">
                <a:cs typeface="Arial" charset="0"/>
              </a:rPr>
              <a:t>CPU Memory</a:t>
            </a:r>
          </a:p>
        </p:txBody>
      </p:sp>
      <p:sp>
        <p:nvSpPr>
          <p:cNvPr id="52" name="Rounded Rectangle 51"/>
          <p:cNvSpPr/>
          <p:nvPr/>
        </p:nvSpPr>
        <p:spPr bwMode="auto">
          <a:xfrm>
            <a:off x="2690015" y="2801032"/>
            <a:ext cx="832862" cy="436816"/>
          </a:xfrm>
          <a:prstGeom prst="roundRect">
            <a:avLst/>
          </a:prstGeom>
          <a:noFill/>
          <a:ln w="25400" algn="ctr">
            <a:solidFill>
              <a:schemeClr val="tx2"/>
            </a:solidFill>
            <a:round/>
            <a:headEnd/>
            <a:tailEnd/>
          </a:ln>
          <a:effectLst>
            <a:glow rad="63500">
              <a:schemeClr val="bg2">
                <a:alpha val="40000"/>
              </a:schemeClr>
            </a:glow>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1200" b="1" dirty="0">
                <a:solidFill>
                  <a:srgbClr val="7030A0"/>
                </a:solidFill>
                <a:cs typeface="Arial" charset="0"/>
              </a:rPr>
              <a:t>CPU</a:t>
            </a:r>
            <a:endParaRPr lang="en-US" sz="200" b="1" dirty="0">
              <a:solidFill>
                <a:srgbClr val="7030A0"/>
              </a:solidFill>
              <a:cs typeface="Arial" charset="0"/>
            </a:endParaRPr>
          </a:p>
        </p:txBody>
      </p:sp>
      <p:sp>
        <p:nvSpPr>
          <p:cNvPr id="53" name="Rounded Rectangle 52"/>
          <p:cNvSpPr/>
          <p:nvPr/>
        </p:nvSpPr>
        <p:spPr bwMode="auto">
          <a:xfrm>
            <a:off x="3626858" y="2801032"/>
            <a:ext cx="832862" cy="436816"/>
          </a:xfrm>
          <a:prstGeom prst="roundRect">
            <a:avLst/>
          </a:prstGeom>
          <a:noFill/>
          <a:ln w="25400" algn="ctr">
            <a:solidFill>
              <a:schemeClr val="tx2"/>
            </a:solidFill>
            <a:round/>
            <a:headEnd/>
            <a:tailEnd/>
          </a:ln>
          <a:effectLst>
            <a:glow rad="63500">
              <a:schemeClr val="bg2">
                <a:alpha val="40000"/>
              </a:schemeClr>
            </a:glow>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1200" b="1" dirty="0">
                <a:solidFill>
                  <a:srgbClr val="7030A0"/>
                </a:solidFill>
                <a:cs typeface="Arial" charset="0"/>
              </a:rPr>
              <a:t>CPU</a:t>
            </a:r>
            <a:endParaRPr lang="en-US" sz="200" b="1" dirty="0">
              <a:solidFill>
                <a:srgbClr val="7030A0"/>
              </a:solidFill>
              <a:cs typeface="Arial" charset="0"/>
            </a:endParaRPr>
          </a:p>
        </p:txBody>
      </p:sp>
      <p:sp>
        <p:nvSpPr>
          <p:cNvPr id="54" name="Rounded Rectangle 53"/>
          <p:cNvSpPr/>
          <p:nvPr/>
        </p:nvSpPr>
        <p:spPr bwMode="auto">
          <a:xfrm>
            <a:off x="4554846" y="2801032"/>
            <a:ext cx="832862" cy="436816"/>
          </a:xfrm>
          <a:prstGeom prst="roundRect">
            <a:avLst/>
          </a:prstGeom>
          <a:noFill/>
          <a:ln w="25400" algn="ctr">
            <a:solidFill>
              <a:schemeClr val="tx2"/>
            </a:solidFill>
            <a:round/>
            <a:headEnd/>
            <a:tailEnd/>
          </a:ln>
          <a:effectLst>
            <a:glow rad="63500">
              <a:schemeClr val="bg2">
                <a:alpha val="40000"/>
              </a:schemeClr>
            </a:glow>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1200" b="1" dirty="0">
                <a:solidFill>
                  <a:srgbClr val="7030A0"/>
                </a:solidFill>
                <a:cs typeface="Arial" charset="0"/>
              </a:rPr>
              <a:t>CPU</a:t>
            </a:r>
            <a:endParaRPr lang="en-US" sz="200" b="1" dirty="0">
              <a:solidFill>
                <a:srgbClr val="7030A0"/>
              </a:solidFill>
              <a:cs typeface="Arial" charset="0"/>
            </a:endParaRPr>
          </a:p>
        </p:txBody>
      </p:sp>
      <p:sp>
        <p:nvSpPr>
          <p:cNvPr id="55" name="Rounded Rectangle 54"/>
          <p:cNvSpPr/>
          <p:nvPr/>
        </p:nvSpPr>
        <p:spPr bwMode="auto">
          <a:xfrm>
            <a:off x="5464392" y="2801032"/>
            <a:ext cx="832862" cy="436816"/>
          </a:xfrm>
          <a:prstGeom prst="roundRect">
            <a:avLst/>
          </a:prstGeom>
          <a:noFill/>
          <a:ln w="25400" algn="ctr">
            <a:solidFill>
              <a:schemeClr val="tx2"/>
            </a:solidFill>
            <a:round/>
            <a:headEnd/>
            <a:tailEnd/>
          </a:ln>
          <a:effectLst>
            <a:glow rad="63500">
              <a:schemeClr val="bg2">
                <a:alpha val="40000"/>
              </a:schemeClr>
            </a:glow>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1200" b="1" dirty="0">
                <a:solidFill>
                  <a:srgbClr val="7030A0"/>
                </a:solidFill>
                <a:cs typeface="Arial" charset="0"/>
              </a:rPr>
              <a:t>CPU</a:t>
            </a:r>
            <a:endParaRPr lang="en-US" sz="200" b="1" dirty="0">
              <a:solidFill>
                <a:srgbClr val="7030A0"/>
              </a:solidFill>
              <a:cs typeface="Arial" charset="0"/>
            </a:endParaRPr>
          </a:p>
        </p:txBody>
      </p:sp>
      <p:sp>
        <p:nvSpPr>
          <p:cNvPr id="56" name="TextBox 55"/>
          <p:cNvSpPr txBox="1"/>
          <p:nvPr/>
        </p:nvSpPr>
        <p:spPr>
          <a:xfrm>
            <a:off x="2690620" y="1915294"/>
            <a:ext cx="798617" cy="338554"/>
          </a:xfrm>
          <a:prstGeom prst="rect">
            <a:avLst/>
          </a:prstGeom>
          <a:noFill/>
        </p:spPr>
        <p:txBody>
          <a:bodyPr wrap="none" lIns="91436" tIns="45718" rIns="91436" bIns="45718" rtlCol="0">
            <a:spAutoFit/>
          </a:bodyPr>
          <a:lstStyle/>
          <a:p>
            <a:r>
              <a:rPr lang="en-US" sz="1600" b="1" dirty="0"/>
              <a:t>NUMA</a:t>
            </a:r>
          </a:p>
        </p:txBody>
      </p:sp>
      <p:cxnSp>
        <p:nvCxnSpPr>
          <p:cNvPr id="57" name="Straight Connector 56"/>
          <p:cNvCxnSpPr>
            <a:stCxn id="52" idx="0"/>
          </p:cNvCxnSpPr>
          <p:nvPr/>
        </p:nvCxnSpPr>
        <p:spPr>
          <a:xfrm flipV="1">
            <a:off x="3106446" y="2627278"/>
            <a:ext cx="0" cy="173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4009199" y="2614658"/>
            <a:ext cx="0" cy="173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937186" y="2627277"/>
            <a:ext cx="0" cy="173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5846733" y="2628732"/>
            <a:ext cx="0" cy="173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60"/>
          <p:cNvGrpSpPr/>
          <p:nvPr/>
        </p:nvGrpSpPr>
        <p:grpSpPr>
          <a:xfrm>
            <a:off x="6634873" y="2802487"/>
            <a:ext cx="1035323" cy="684835"/>
            <a:chOff x="5722742" y="4027203"/>
            <a:chExt cx="1035323" cy="684835"/>
          </a:xfrm>
        </p:grpSpPr>
        <p:sp>
          <p:nvSpPr>
            <p:cNvPr id="62" name="Rounded Rectangle 61"/>
            <p:cNvSpPr/>
            <p:nvPr/>
          </p:nvSpPr>
          <p:spPr bwMode="auto">
            <a:xfrm>
              <a:off x="5925203" y="4275222"/>
              <a:ext cx="832862" cy="436816"/>
            </a:xfrm>
            <a:prstGeom prst="roundRect">
              <a:avLst/>
            </a:prstGeom>
            <a:solidFill>
              <a:srgbClr val="C00000">
                <a:alpha val="10000"/>
              </a:srgbClr>
            </a:solidFill>
            <a:ln w="6350" algn="ctr">
              <a:solidFill>
                <a:srgbClr val="C00000">
                  <a:alpha val="20000"/>
                </a:srgbClr>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r>
                <a:rPr lang="en-US" sz="1200" b="1" dirty="0">
                  <a:solidFill>
                    <a:prstClr val="white"/>
                  </a:solidFill>
                  <a:cs typeface="Arial" charset="0"/>
                </a:rPr>
                <a:t>GPU</a:t>
              </a:r>
              <a:endParaRPr lang="en-US" sz="200" b="1" dirty="0">
                <a:solidFill>
                  <a:prstClr val="white"/>
                </a:solidFill>
                <a:cs typeface="Arial" charset="0"/>
              </a:endParaRPr>
            </a:p>
          </p:txBody>
        </p:sp>
        <p:sp>
          <p:nvSpPr>
            <p:cNvPr id="63" name="Rounded Rectangle 62"/>
            <p:cNvSpPr/>
            <p:nvPr/>
          </p:nvSpPr>
          <p:spPr bwMode="auto">
            <a:xfrm>
              <a:off x="5871364" y="4187999"/>
              <a:ext cx="832862" cy="436816"/>
            </a:xfrm>
            <a:prstGeom prst="roundRect">
              <a:avLst/>
            </a:prstGeom>
            <a:solidFill>
              <a:srgbClr val="C00000">
                <a:alpha val="40000"/>
              </a:srgbClr>
            </a:solidFill>
            <a:ln w="6350" algn="ctr">
              <a:solidFill>
                <a:srgbClr val="C00000">
                  <a:alpha val="50000"/>
                </a:srgbClr>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r>
                <a:rPr lang="en-US" sz="1200" b="1" dirty="0">
                  <a:solidFill>
                    <a:prstClr val="white"/>
                  </a:solidFill>
                  <a:cs typeface="Arial" charset="0"/>
                </a:rPr>
                <a:t>GPU</a:t>
              </a:r>
              <a:endParaRPr lang="en-US" sz="200" b="1" dirty="0">
                <a:solidFill>
                  <a:prstClr val="white"/>
                </a:solidFill>
                <a:cs typeface="Arial" charset="0"/>
              </a:endParaRPr>
            </a:p>
          </p:txBody>
        </p:sp>
        <p:sp>
          <p:nvSpPr>
            <p:cNvPr id="64" name="Rounded Rectangle 63"/>
            <p:cNvSpPr/>
            <p:nvPr/>
          </p:nvSpPr>
          <p:spPr bwMode="auto">
            <a:xfrm>
              <a:off x="5790229" y="4128073"/>
              <a:ext cx="832862" cy="436816"/>
            </a:xfrm>
            <a:prstGeom prst="roundRect">
              <a:avLst/>
            </a:prstGeom>
            <a:solidFill>
              <a:srgbClr val="C00000">
                <a:alpha val="70000"/>
              </a:srgbClr>
            </a:solidFill>
            <a:ln w="6350" algn="ctr">
              <a:solidFill>
                <a:srgbClr val="C00000">
                  <a:alpha val="75000"/>
                </a:srgbClr>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r>
                <a:rPr lang="en-US" sz="1200" b="1" dirty="0">
                  <a:solidFill>
                    <a:prstClr val="white"/>
                  </a:solidFill>
                  <a:cs typeface="Arial" charset="0"/>
                </a:rPr>
                <a:t>GPU</a:t>
              </a:r>
              <a:endParaRPr lang="en-US" sz="200" b="1" dirty="0">
                <a:solidFill>
                  <a:prstClr val="white"/>
                </a:solidFill>
                <a:cs typeface="Arial" charset="0"/>
              </a:endParaRPr>
            </a:p>
          </p:txBody>
        </p:sp>
        <p:sp>
          <p:nvSpPr>
            <p:cNvPr id="65" name="Rounded Rectangle 64"/>
            <p:cNvSpPr/>
            <p:nvPr/>
          </p:nvSpPr>
          <p:spPr bwMode="auto">
            <a:xfrm>
              <a:off x="5722742" y="4027203"/>
              <a:ext cx="832862" cy="436816"/>
            </a:xfrm>
            <a:prstGeom prst="roundRect">
              <a:avLst/>
            </a:prstGeom>
            <a:solidFill>
              <a:srgbClr val="C00000"/>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r>
                <a:rPr lang="en-US" sz="1200" b="1" dirty="0">
                  <a:solidFill>
                    <a:prstClr val="white"/>
                  </a:solidFill>
                  <a:cs typeface="Arial" charset="0"/>
                </a:rPr>
                <a:t>GPU</a:t>
              </a:r>
              <a:endParaRPr lang="en-US" sz="200" b="1" dirty="0">
                <a:solidFill>
                  <a:prstClr val="white"/>
                </a:solidFill>
                <a:cs typeface="Arial" charset="0"/>
              </a:endParaRPr>
            </a:p>
          </p:txBody>
        </p:sp>
      </p:grpSp>
      <p:cxnSp>
        <p:nvCxnSpPr>
          <p:cNvPr id="66" name="Straight Connector 65"/>
          <p:cNvCxnSpPr/>
          <p:nvPr/>
        </p:nvCxnSpPr>
        <p:spPr>
          <a:xfrm flipV="1">
            <a:off x="7170521" y="2617356"/>
            <a:ext cx="0" cy="173754"/>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bwMode="auto">
          <a:xfrm>
            <a:off x="6301497" y="2335096"/>
            <a:ext cx="1639666" cy="279563"/>
          </a:xfrm>
          <a:prstGeom prst="rect">
            <a:avLst/>
          </a:prstGeom>
          <a:solidFill>
            <a:schemeClr val="tx2">
              <a:lumMod val="75000"/>
            </a:schemeClr>
          </a:solidFill>
          <a:ln w="25400" algn="ctr">
            <a:noFill/>
            <a:round/>
            <a:headEnd/>
            <a:tailEnd/>
          </a:ln>
          <a:effectLst>
            <a:glow rad="228600">
              <a:schemeClr val="bg1">
                <a:lumMod val="50000"/>
                <a:lumOff val="50000"/>
                <a:alpha val="28000"/>
              </a:schemeClr>
            </a:glow>
            <a:outerShdw blurRad="50800" dist="38100" dir="5400000" algn="t" rotWithShape="0">
              <a:prstClr val="black">
                <a:alpha val="40000"/>
              </a:prstClr>
            </a:outerShdw>
          </a:effectLst>
        </p:spPr>
        <p:txBody>
          <a:bodyPr lIns="228591" tIns="45712" rIns="228591" bIns="45712" rtlCol="0" anchor="ctr"/>
          <a:lstStyle/>
          <a:p>
            <a:pPr marL="1588" indent="-1588" algn="ctr" defTabSz="913145"/>
            <a:r>
              <a:rPr lang="en-US" sz="1200" b="1" dirty="0">
                <a:solidFill>
                  <a:prstClr val="white"/>
                </a:solidFill>
                <a:cs typeface="Arial" charset="0"/>
              </a:rPr>
              <a:t>GPU Memory</a:t>
            </a:r>
          </a:p>
        </p:txBody>
      </p:sp>
      <p:sp>
        <p:nvSpPr>
          <p:cNvPr id="68" name="Rectangle 67"/>
          <p:cNvSpPr/>
          <p:nvPr/>
        </p:nvSpPr>
        <p:spPr bwMode="auto">
          <a:xfrm>
            <a:off x="2709265" y="3821256"/>
            <a:ext cx="4496315" cy="279562"/>
          </a:xfrm>
          <a:prstGeom prst="rect">
            <a:avLst/>
          </a:prstGeom>
          <a:solidFill>
            <a:schemeClr val="accent5">
              <a:lumMod val="75000"/>
            </a:schemeClr>
          </a:solidFill>
          <a:ln w="25400" algn="ctr">
            <a:solidFill>
              <a:schemeClr val="tx1"/>
            </a:solidFill>
            <a:round/>
            <a:headEnd/>
            <a:tailEnd/>
          </a:ln>
          <a:effectLst>
            <a:glow rad="228600">
              <a:schemeClr val="bg1">
                <a:lumMod val="50000"/>
                <a:lumOff val="50000"/>
                <a:alpha val="28000"/>
              </a:schemeClr>
            </a:glow>
            <a:outerShdw blurRad="50800" dist="38100" dir="5400000" algn="t" rotWithShape="0">
              <a:prstClr val="black">
                <a:alpha val="40000"/>
              </a:prstClr>
            </a:outerShdw>
          </a:effectLst>
        </p:spPr>
        <p:txBody>
          <a:bodyPr lIns="228591" tIns="45712" rIns="228591" bIns="45712" rtlCol="0" anchor="ctr"/>
          <a:lstStyle/>
          <a:p>
            <a:pPr marL="1588" indent="-1588" algn="ctr" defTabSz="913145"/>
            <a:r>
              <a:rPr lang="en-US" sz="1200" b="1" dirty="0">
                <a:cs typeface="Arial" charset="0"/>
              </a:rPr>
              <a:t>Memory</a:t>
            </a:r>
          </a:p>
        </p:txBody>
      </p:sp>
      <p:sp>
        <p:nvSpPr>
          <p:cNvPr id="69" name="Rounded Rectangle 68"/>
          <p:cNvSpPr/>
          <p:nvPr/>
        </p:nvSpPr>
        <p:spPr bwMode="auto">
          <a:xfrm>
            <a:off x="2709265" y="4275544"/>
            <a:ext cx="832862" cy="436816"/>
          </a:xfrm>
          <a:prstGeom prst="roundRect">
            <a:avLst/>
          </a:prstGeom>
          <a:noFill/>
          <a:ln w="25400" algn="ctr">
            <a:solidFill>
              <a:schemeClr val="tx2"/>
            </a:solidFill>
            <a:round/>
            <a:headEnd/>
            <a:tailEnd/>
          </a:ln>
          <a:effectLst>
            <a:glow rad="63500">
              <a:schemeClr val="bg2">
                <a:alpha val="40000"/>
              </a:schemeClr>
            </a:glow>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1200" b="1" dirty="0">
                <a:solidFill>
                  <a:srgbClr val="7030A0"/>
                </a:solidFill>
                <a:cs typeface="Arial" charset="0"/>
              </a:rPr>
              <a:t>CPU</a:t>
            </a:r>
            <a:endParaRPr lang="en-US" sz="200" b="1" dirty="0">
              <a:solidFill>
                <a:srgbClr val="7030A0"/>
              </a:solidFill>
              <a:cs typeface="Arial" charset="0"/>
            </a:endParaRPr>
          </a:p>
        </p:txBody>
      </p:sp>
      <p:sp>
        <p:nvSpPr>
          <p:cNvPr id="70" name="Rounded Rectangle 69"/>
          <p:cNvSpPr/>
          <p:nvPr/>
        </p:nvSpPr>
        <p:spPr bwMode="auto">
          <a:xfrm>
            <a:off x="3612017" y="4275544"/>
            <a:ext cx="832862" cy="436816"/>
          </a:xfrm>
          <a:prstGeom prst="roundRect">
            <a:avLst/>
          </a:prstGeom>
          <a:noFill/>
          <a:ln w="25400" algn="ctr">
            <a:solidFill>
              <a:schemeClr val="tx2"/>
            </a:solidFill>
            <a:round/>
            <a:headEnd/>
            <a:tailEnd/>
          </a:ln>
          <a:effectLst>
            <a:glow rad="63500">
              <a:schemeClr val="bg2">
                <a:alpha val="40000"/>
              </a:schemeClr>
            </a:glow>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1200" b="1" dirty="0">
                <a:solidFill>
                  <a:srgbClr val="7030A0"/>
                </a:solidFill>
                <a:cs typeface="Arial" charset="0"/>
              </a:rPr>
              <a:t>CPU</a:t>
            </a:r>
            <a:endParaRPr lang="en-US" sz="200" b="1" dirty="0">
              <a:solidFill>
                <a:srgbClr val="7030A0"/>
              </a:solidFill>
              <a:cs typeface="Arial" charset="0"/>
            </a:endParaRPr>
          </a:p>
        </p:txBody>
      </p:sp>
      <p:sp>
        <p:nvSpPr>
          <p:cNvPr id="71" name="Rounded Rectangle 70"/>
          <p:cNvSpPr/>
          <p:nvPr/>
        </p:nvSpPr>
        <p:spPr bwMode="auto">
          <a:xfrm>
            <a:off x="4540005" y="4275544"/>
            <a:ext cx="832862" cy="436816"/>
          </a:xfrm>
          <a:prstGeom prst="roundRect">
            <a:avLst/>
          </a:prstGeom>
          <a:noFill/>
          <a:ln w="25400" algn="ctr">
            <a:solidFill>
              <a:schemeClr val="tx2"/>
            </a:solidFill>
            <a:round/>
            <a:headEnd/>
            <a:tailEnd/>
          </a:ln>
          <a:effectLst>
            <a:glow rad="63500">
              <a:schemeClr val="bg2">
                <a:alpha val="40000"/>
              </a:schemeClr>
            </a:glow>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1200" b="1" dirty="0">
                <a:solidFill>
                  <a:srgbClr val="7030A0"/>
                </a:solidFill>
                <a:cs typeface="Arial" charset="0"/>
              </a:rPr>
              <a:t>CPU</a:t>
            </a:r>
            <a:endParaRPr lang="en-US" sz="200" b="1" dirty="0">
              <a:solidFill>
                <a:srgbClr val="7030A0"/>
              </a:solidFill>
              <a:cs typeface="Arial" charset="0"/>
            </a:endParaRPr>
          </a:p>
        </p:txBody>
      </p:sp>
      <p:sp>
        <p:nvSpPr>
          <p:cNvPr id="72" name="Rounded Rectangle 71"/>
          <p:cNvSpPr/>
          <p:nvPr/>
        </p:nvSpPr>
        <p:spPr bwMode="auto">
          <a:xfrm>
            <a:off x="5449552" y="4275544"/>
            <a:ext cx="832862" cy="436816"/>
          </a:xfrm>
          <a:prstGeom prst="roundRect">
            <a:avLst/>
          </a:prstGeom>
          <a:noFill/>
          <a:ln w="25400" algn="ctr">
            <a:solidFill>
              <a:schemeClr val="tx2"/>
            </a:solidFill>
            <a:round/>
            <a:headEnd/>
            <a:tailEnd/>
          </a:ln>
          <a:effectLst>
            <a:glow rad="63500">
              <a:schemeClr val="bg2">
                <a:alpha val="40000"/>
              </a:schemeClr>
            </a:glow>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1200" b="1" dirty="0">
                <a:solidFill>
                  <a:srgbClr val="7030A0"/>
                </a:solidFill>
                <a:cs typeface="Arial" charset="0"/>
              </a:rPr>
              <a:t>CPU</a:t>
            </a:r>
            <a:endParaRPr lang="en-US" sz="200" b="1" dirty="0">
              <a:solidFill>
                <a:srgbClr val="7030A0"/>
              </a:solidFill>
              <a:cs typeface="Arial" charset="0"/>
            </a:endParaRPr>
          </a:p>
        </p:txBody>
      </p:sp>
      <p:sp>
        <p:nvSpPr>
          <p:cNvPr id="73" name="TextBox 72"/>
          <p:cNvSpPr txBox="1"/>
          <p:nvPr/>
        </p:nvSpPr>
        <p:spPr>
          <a:xfrm>
            <a:off x="2709868" y="3422104"/>
            <a:ext cx="776166" cy="338550"/>
          </a:xfrm>
          <a:prstGeom prst="rect">
            <a:avLst/>
          </a:prstGeom>
          <a:noFill/>
        </p:spPr>
        <p:txBody>
          <a:bodyPr wrap="none" lIns="91436" tIns="45718" rIns="91436" bIns="45718" rtlCol="0">
            <a:spAutoFit/>
          </a:bodyPr>
          <a:lstStyle/>
          <a:p>
            <a:r>
              <a:rPr lang="en-US" sz="1600" b="1" dirty="0" err="1"/>
              <a:t>hUMA</a:t>
            </a:r>
            <a:endParaRPr lang="en-US" sz="1600" b="1" dirty="0"/>
          </a:p>
        </p:txBody>
      </p:sp>
      <p:grpSp>
        <p:nvGrpSpPr>
          <p:cNvPr id="15" name="Group 73"/>
          <p:cNvGrpSpPr/>
          <p:nvPr/>
        </p:nvGrpSpPr>
        <p:grpSpPr>
          <a:xfrm>
            <a:off x="6372718" y="4289192"/>
            <a:ext cx="1076267" cy="712131"/>
            <a:chOff x="5790982" y="4040851"/>
            <a:chExt cx="1076267" cy="712131"/>
          </a:xfrm>
        </p:grpSpPr>
        <p:sp>
          <p:nvSpPr>
            <p:cNvPr id="75" name="Rounded Rectangle 74"/>
            <p:cNvSpPr/>
            <p:nvPr/>
          </p:nvSpPr>
          <p:spPr bwMode="auto">
            <a:xfrm>
              <a:off x="6034387" y="4316166"/>
              <a:ext cx="832862" cy="436816"/>
            </a:xfrm>
            <a:prstGeom prst="roundRect">
              <a:avLst/>
            </a:prstGeom>
            <a:solidFill>
              <a:srgbClr val="C00000">
                <a:alpha val="10000"/>
              </a:srgbClr>
            </a:solidFill>
            <a:ln w="6350" algn="ctr">
              <a:solidFill>
                <a:srgbClr val="C00000">
                  <a:alpha val="20000"/>
                </a:srgbClr>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r>
                <a:rPr lang="en-US" sz="1200" b="1" dirty="0">
                  <a:solidFill>
                    <a:prstClr val="white"/>
                  </a:solidFill>
                  <a:cs typeface="Arial" charset="0"/>
                </a:rPr>
                <a:t>GPU</a:t>
              </a:r>
              <a:endParaRPr lang="en-US" sz="200" b="1" dirty="0">
                <a:solidFill>
                  <a:prstClr val="white"/>
                </a:solidFill>
                <a:cs typeface="Arial" charset="0"/>
              </a:endParaRPr>
            </a:p>
          </p:txBody>
        </p:sp>
        <p:sp>
          <p:nvSpPr>
            <p:cNvPr id="76" name="Rounded Rectangle 75"/>
            <p:cNvSpPr/>
            <p:nvPr/>
          </p:nvSpPr>
          <p:spPr bwMode="auto">
            <a:xfrm>
              <a:off x="5966900" y="4228943"/>
              <a:ext cx="832862" cy="436816"/>
            </a:xfrm>
            <a:prstGeom prst="roundRect">
              <a:avLst/>
            </a:prstGeom>
            <a:solidFill>
              <a:srgbClr val="C00000">
                <a:alpha val="40000"/>
              </a:srgbClr>
            </a:solidFill>
            <a:ln w="6350" algn="ctr">
              <a:solidFill>
                <a:srgbClr val="C00000">
                  <a:alpha val="50000"/>
                </a:srgbClr>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r>
                <a:rPr lang="en-US" sz="1200" b="1" dirty="0">
                  <a:solidFill>
                    <a:prstClr val="white"/>
                  </a:solidFill>
                  <a:cs typeface="Arial" charset="0"/>
                </a:rPr>
                <a:t>GPU</a:t>
              </a:r>
              <a:endParaRPr lang="en-US" sz="200" b="1" dirty="0">
                <a:solidFill>
                  <a:prstClr val="white"/>
                </a:solidFill>
                <a:cs typeface="Arial" charset="0"/>
              </a:endParaRPr>
            </a:p>
          </p:txBody>
        </p:sp>
        <p:sp>
          <p:nvSpPr>
            <p:cNvPr id="77" name="Rounded Rectangle 76"/>
            <p:cNvSpPr/>
            <p:nvPr/>
          </p:nvSpPr>
          <p:spPr bwMode="auto">
            <a:xfrm>
              <a:off x="5885765" y="4128073"/>
              <a:ext cx="832862" cy="436816"/>
            </a:xfrm>
            <a:prstGeom prst="roundRect">
              <a:avLst/>
            </a:prstGeom>
            <a:solidFill>
              <a:srgbClr val="C00000">
                <a:alpha val="70000"/>
              </a:srgbClr>
            </a:solidFill>
            <a:ln w="6350" algn="ctr">
              <a:solidFill>
                <a:srgbClr val="C00000">
                  <a:alpha val="75000"/>
                </a:srgbClr>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r>
                <a:rPr lang="en-US" sz="1200" b="1" dirty="0">
                  <a:solidFill>
                    <a:prstClr val="white"/>
                  </a:solidFill>
                  <a:cs typeface="Arial" charset="0"/>
                </a:rPr>
                <a:t>GPU</a:t>
              </a:r>
              <a:endParaRPr lang="en-US" sz="200" b="1" dirty="0">
                <a:solidFill>
                  <a:prstClr val="white"/>
                </a:solidFill>
                <a:cs typeface="Arial" charset="0"/>
              </a:endParaRPr>
            </a:p>
          </p:txBody>
        </p:sp>
        <p:sp>
          <p:nvSpPr>
            <p:cNvPr id="78" name="Rounded Rectangle 77"/>
            <p:cNvSpPr/>
            <p:nvPr/>
          </p:nvSpPr>
          <p:spPr bwMode="auto">
            <a:xfrm>
              <a:off x="5790982" y="4040851"/>
              <a:ext cx="832862" cy="436816"/>
            </a:xfrm>
            <a:prstGeom prst="roundRect">
              <a:avLst/>
            </a:prstGeom>
            <a:solidFill>
              <a:srgbClr val="C00000"/>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r>
                <a:rPr lang="en-US" sz="1200" b="1" dirty="0">
                  <a:solidFill>
                    <a:prstClr val="white"/>
                  </a:solidFill>
                  <a:cs typeface="Arial" charset="0"/>
                </a:rPr>
                <a:t>GPU</a:t>
              </a:r>
              <a:endParaRPr lang="en-US" sz="200" b="1" dirty="0">
                <a:solidFill>
                  <a:prstClr val="white"/>
                </a:solidFill>
                <a:cs typeface="Arial" charset="0"/>
              </a:endParaRPr>
            </a:p>
          </p:txBody>
        </p:sp>
      </p:grpSp>
      <p:cxnSp>
        <p:nvCxnSpPr>
          <p:cNvPr id="79" name="Straight Connector 78"/>
          <p:cNvCxnSpPr/>
          <p:nvPr/>
        </p:nvCxnSpPr>
        <p:spPr>
          <a:xfrm flipV="1">
            <a:off x="3135415" y="4100818"/>
            <a:ext cx="0" cy="173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4032341" y="4100818"/>
            <a:ext cx="0" cy="173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927339" y="4100818"/>
            <a:ext cx="0" cy="173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5875702" y="4113438"/>
            <a:ext cx="0" cy="173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787218" y="4101299"/>
            <a:ext cx="0" cy="173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Chevron 83"/>
          <p:cNvSpPr>
            <a:spLocks noChangeArrowheads="1"/>
          </p:cNvSpPr>
          <p:nvPr/>
        </p:nvSpPr>
        <p:spPr bwMode="auto">
          <a:xfrm>
            <a:off x="1682400" y="698685"/>
            <a:ext cx="494238" cy="1107281"/>
          </a:xfrm>
          <a:prstGeom prst="chevron">
            <a:avLst>
              <a:gd name="adj" fmla="val 74139"/>
            </a:avLst>
          </a:prstGeom>
          <a:solidFill>
            <a:schemeClr val="bg1">
              <a:lumMod val="75000"/>
              <a:lumOff val="25000"/>
            </a:schemeClr>
          </a:solidFill>
          <a:ln>
            <a:noFill/>
          </a:ln>
          <a:extLst/>
        </p:spPr>
        <p:txBody>
          <a:bodyPr lIns="171473" tIns="34290" rIns="171473" bIns="34290" anchor="ctr"/>
          <a:lstStyle/>
          <a:p>
            <a:pPr marL="1191" indent="-1191" algn="ctr" defTabSz="684701"/>
            <a:endParaRPr lang="en-US" b="1">
              <a:solidFill>
                <a:srgbClr val="FFFFFF"/>
              </a:solidFill>
            </a:endParaRPr>
          </a:p>
        </p:txBody>
      </p:sp>
      <p:sp>
        <p:nvSpPr>
          <p:cNvPr id="85" name="Chevron 84"/>
          <p:cNvSpPr>
            <a:spLocks noChangeArrowheads="1"/>
          </p:cNvSpPr>
          <p:nvPr/>
        </p:nvSpPr>
        <p:spPr bwMode="auto">
          <a:xfrm>
            <a:off x="1682400" y="3613776"/>
            <a:ext cx="494238" cy="1107281"/>
          </a:xfrm>
          <a:prstGeom prst="chevron">
            <a:avLst>
              <a:gd name="adj" fmla="val 74139"/>
            </a:avLst>
          </a:prstGeom>
          <a:solidFill>
            <a:schemeClr val="bg1">
              <a:lumMod val="75000"/>
              <a:lumOff val="25000"/>
            </a:schemeClr>
          </a:solidFill>
          <a:ln>
            <a:noFill/>
          </a:ln>
          <a:extLst/>
        </p:spPr>
        <p:txBody>
          <a:bodyPr lIns="171473" tIns="34290" rIns="171473" bIns="34290" anchor="ctr"/>
          <a:lstStyle/>
          <a:p>
            <a:pPr marL="1191" indent="-1191" algn="ctr" defTabSz="684701"/>
            <a:endParaRPr lang="en-US" b="1">
              <a:solidFill>
                <a:srgbClr val="FFFFFF"/>
              </a:solidFill>
            </a:endParaRPr>
          </a:p>
        </p:txBody>
      </p:sp>
      <p:sp>
        <p:nvSpPr>
          <p:cNvPr id="86" name="Chevron 85"/>
          <p:cNvSpPr>
            <a:spLocks noChangeArrowheads="1"/>
          </p:cNvSpPr>
          <p:nvPr/>
        </p:nvSpPr>
        <p:spPr bwMode="auto">
          <a:xfrm>
            <a:off x="1682400" y="2102167"/>
            <a:ext cx="494238" cy="1107281"/>
          </a:xfrm>
          <a:prstGeom prst="chevron">
            <a:avLst>
              <a:gd name="adj" fmla="val 74139"/>
            </a:avLst>
          </a:prstGeom>
          <a:solidFill>
            <a:schemeClr val="bg1">
              <a:lumMod val="75000"/>
              <a:lumOff val="25000"/>
            </a:schemeClr>
          </a:solidFill>
          <a:ln>
            <a:noFill/>
          </a:ln>
          <a:extLst/>
        </p:spPr>
        <p:txBody>
          <a:bodyPr lIns="171473" tIns="34290" rIns="171473" bIns="34290" anchor="ctr"/>
          <a:lstStyle/>
          <a:p>
            <a:pPr marL="1191" indent="-1191" algn="ctr" defTabSz="684701"/>
            <a:endParaRPr lang="en-US" b="1">
              <a:solidFill>
                <a:srgbClr val="FFFFFF"/>
              </a:solidFill>
            </a:endParaRPr>
          </a:p>
        </p:txBody>
      </p:sp>
    </p:spTree>
    <p:extLst>
      <p:ext uri="{BB962C8B-B14F-4D97-AF65-F5344CB8AC3E}">
        <p14:creationId xmlns:p14="http://schemas.microsoft.com/office/powerpoint/2010/main" val="2646622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99807" y="2190750"/>
            <a:ext cx="8169616" cy="929971"/>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矩形 11"/>
          <p:cNvSpPr/>
          <p:nvPr/>
        </p:nvSpPr>
        <p:spPr>
          <a:xfrm>
            <a:off x="397570" y="3358032"/>
            <a:ext cx="8169616" cy="929971"/>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矩形 2"/>
          <p:cNvSpPr/>
          <p:nvPr/>
        </p:nvSpPr>
        <p:spPr>
          <a:xfrm>
            <a:off x="413786" y="955979"/>
            <a:ext cx="8169616" cy="929971"/>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itle 1"/>
          <p:cNvSpPr txBox="1">
            <a:spLocks/>
          </p:cNvSpPr>
          <p:nvPr/>
        </p:nvSpPr>
        <p:spPr>
          <a:xfrm>
            <a:off x="63266" y="247517"/>
            <a:ext cx="8503920" cy="480060"/>
          </a:xfrm>
          <a:prstGeom prst="rect">
            <a:avLst/>
          </a:prstGeom>
        </p:spPr>
        <p:txBody>
          <a:bodyPr vert="horz" lIns="0" tIns="0" rIns="0" bIns="0" rtlCol="0" anchor="t">
            <a:noAutofit/>
          </a:bodyPr>
          <a:lstStyle>
            <a:defPPr>
              <a:defRPr lang="en-US"/>
            </a:defPPr>
            <a:lvl1pPr defTabSz="912813" eaLnBrk="0" fontAlgn="base" hangingPunct="0">
              <a:spcBef>
                <a:spcPct val="0"/>
              </a:spcBef>
              <a:spcAft>
                <a:spcPct val="0"/>
              </a:spcAft>
              <a:buNone/>
              <a:defRPr sz="2200" b="1" i="1" cap="all">
                <a:solidFill>
                  <a:schemeClr val="accent6">
                    <a:lumMod val="10000"/>
                  </a:schemeClr>
                </a:solidFill>
                <a:latin typeface="Arial" pitchFamily="34" charset="0"/>
                <a:ea typeface="+mj-ea"/>
                <a:cs typeface="Arial" pitchFamily="34" charset="0"/>
              </a:defRPr>
            </a:lvl1pPr>
          </a:lstStyle>
          <a:p>
            <a:r>
              <a:rPr lang="en-US" dirty="0"/>
              <a:t>  </a:t>
            </a:r>
            <a:r>
              <a:rPr lang="en-US" dirty="0" err="1"/>
              <a:t>hUMA</a:t>
            </a:r>
            <a:r>
              <a:rPr lang="en-US" dirty="0"/>
              <a:t> KEY FEATURES</a:t>
            </a:r>
          </a:p>
        </p:txBody>
      </p:sp>
      <p:sp>
        <p:nvSpPr>
          <p:cNvPr id="2" name="Rectangle 1"/>
          <p:cNvSpPr/>
          <p:nvPr/>
        </p:nvSpPr>
        <p:spPr>
          <a:xfrm>
            <a:off x="473770" y="955979"/>
            <a:ext cx="8021690" cy="807914"/>
          </a:xfrm>
          <a:prstGeom prst="rect">
            <a:avLst/>
          </a:prstGeom>
          <a:noFill/>
        </p:spPr>
        <p:txBody>
          <a:bodyPr wrap="square" lIns="68589" tIns="34295" rIns="68589" bIns="34295">
            <a:spAutoFit/>
          </a:bodyPr>
          <a:lstStyle/>
          <a:p>
            <a:pPr>
              <a:defRPr/>
            </a:pPr>
            <a:r>
              <a:rPr lang="en-US" b="1" dirty="0">
                <a:solidFill>
                  <a:srgbClr val="7030A0"/>
                </a:solidFill>
                <a:effectLst>
                  <a:outerShdw blurRad="50800" dist="38100" dir="2700000" algn="tl" rotWithShape="0">
                    <a:srgbClr val="000000">
                      <a:alpha val="55000"/>
                    </a:srgbClr>
                  </a:outerShdw>
                </a:effectLst>
                <a:cs typeface="Verdana"/>
              </a:rPr>
              <a:t>BI-DIRECTIONAL COHERENT  MEMORY</a:t>
            </a:r>
          </a:p>
          <a:p>
            <a:pPr marL="0" lvl="1" fontAlgn="base"/>
            <a:r>
              <a:rPr lang="en-US" sz="1500" i="1" dirty="0"/>
              <a:t>Any updates made by one processing element will be seen by all other processing elements - GPU or CPU</a:t>
            </a:r>
          </a:p>
        </p:txBody>
      </p:sp>
      <p:sp>
        <p:nvSpPr>
          <p:cNvPr id="89" name="Rectangle 88"/>
          <p:cNvSpPr/>
          <p:nvPr/>
        </p:nvSpPr>
        <p:spPr>
          <a:xfrm>
            <a:off x="745785" y="2253758"/>
            <a:ext cx="8529608" cy="577091"/>
          </a:xfrm>
          <a:prstGeom prst="rect">
            <a:avLst/>
          </a:prstGeom>
          <a:noFill/>
        </p:spPr>
        <p:txBody>
          <a:bodyPr wrap="square" lIns="68589" tIns="34295" rIns="68589" bIns="34295">
            <a:spAutoFit/>
          </a:bodyPr>
          <a:lstStyle/>
          <a:p>
            <a:r>
              <a:rPr lang="en-US" b="1" dirty="0">
                <a:solidFill>
                  <a:srgbClr val="7030A0"/>
                </a:solidFill>
                <a:effectLst>
                  <a:outerShdw blurRad="50800" dist="38100" dir="2700000" algn="tl" rotWithShape="0">
                    <a:srgbClr val="000000">
                      <a:alpha val="55000"/>
                    </a:srgbClr>
                  </a:outerShdw>
                </a:effectLst>
                <a:cs typeface="Verdana"/>
              </a:rPr>
              <a:t>PAGEABLE MEMORY</a:t>
            </a:r>
          </a:p>
          <a:p>
            <a:r>
              <a:rPr lang="en-US" sz="1500" i="1" dirty="0"/>
              <a:t>GPU can take page faults, and is no longer restricted to page locked memory</a:t>
            </a:r>
          </a:p>
        </p:txBody>
      </p:sp>
      <p:sp>
        <p:nvSpPr>
          <p:cNvPr id="90" name="Rectangle 89"/>
          <p:cNvSpPr/>
          <p:nvPr/>
        </p:nvSpPr>
        <p:spPr>
          <a:xfrm>
            <a:off x="745785" y="3340776"/>
            <a:ext cx="8504100" cy="577091"/>
          </a:xfrm>
          <a:prstGeom prst="rect">
            <a:avLst/>
          </a:prstGeom>
          <a:noFill/>
        </p:spPr>
        <p:txBody>
          <a:bodyPr wrap="square" lIns="68589" tIns="34295" rIns="68589" bIns="34295">
            <a:spAutoFit/>
          </a:bodyPr>
          <a:lstStyle/>
          <a:p>
            <a:r>
              <a:rPr lang="en-US" b="1" dirty="0">
                <a:solidFill>
                  <a:srgbClr val="7030A0"/>
                </a:solidFill>
                <a:effectLst>
                  <a:outerShdw blurRad="50800" dist="38100" dir="2700000" algn="tl" rotWithShape="0">
                    <a:srgbClr val="000000">
                      <a:alpha val="55000"/>
                    </a:srgbClr>
                  </a:outerShdw>
                </a:effectLst>
                <a:cs typeface="Verdana"/>
              </a:rPr>
              <a:t>ENTIRE MEMORY SPACE</a:t>
            </a:r>
          </a:p>
          <a:p>
            <a:r>
              <a:rPr lang="en-US" sz="1500" i="1" dirty="0"/>
              <a:t>CPU and GPU processes can dynamically allocate memory from the entire memory space</a:t>
            </a:r>
          </a:p>
        </p:txBody>
      </p:sp>
    </p:spTree>
    <p:extLst>
      <p:ext uri="{BB962C8B-B14F-4D97-AF65-F5344CB8AC3E}">
        <p14:creationId xmlns:p14="http://schemas.microsoft.com/office/powerpoint/2010/main" val="4010185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Single Corner Rectangle 7"/>
          <p:cNvSpPr/>
          <p:nvPr/>
        </p:nvSpPr>
        <p:spPr>
          <a:xfrm rot="10800000">
            <a:off x="327216" y="675490"/>
            <a:ext cx="8613478" cy="3220919"/>
          </a:xfrm>
          <a:prstGeom prst="snip1Rect">
            <a:avLst>
              <a:gd name="adj" fmla="val 24908"/>
            </a:avLst>
          </a:prstGeom>
          <a:solidFill>
            <a:schemeClr val="bg1">
              <a:alpha val="3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rgbClr val="00FF00"/>
              </a:solidFill>
            </a:endParaRPr>
          </a:p>
        </p:txBody>
      </p:sp>
      <p:sp>
        <p:nvSpPr>
          <p:cNvPr id="35" name="Title 1"/>
          <p:cNvSpPr txBox="1">
            <a:spLocks/>
          </p:cNvSpPr>
          <p:nvPr/>
        </p:nvSpPr>
        <p:spPr>
          <a:xfrm>
            <a:off x="97755" y="139967"/>
            <a:ext cx="8503920" cy="480060"/>
          </a:xfrm>
          <a:prstGeom prst="rect">
            <a:avLst/>
          </a:prstGeom>
        </p:spPr>
        <p:txBody>
          <a:bodyPr vert="horz" lIns="0" tIns="0" rIns="0" bIns="0" rtlCol="0" anchor="t">
            <a:noAutofit/>
          </a:bodyPr>
          <a:lstStyle>
            <a:defPPr>
              <a:defRPr lang="en-US"/>
            </a:defPPr>
            <a:lvl1pPr defTabSz="912813" eaLnBrk="0" fontAlgn="base" hangingPunct="0">
              <a:spcBef>
                <a:spcPct val="0"/>
              </a:spcBef>
              <a:spcAft>
                <a:spcPct val="0"/>
              </a:spcAft>
              <a:buNone/>
              <a:defRPr sz="2200" b="1" i="1" cap="all">
                <a:solidFill>
                  <a:schemeClr val="accent6">
                    <a:lumMod val="10000"/>
                  </a:schemeClr>
                </a:solidFill>
                <a:latin typeface="Arial" pitchFamily="34" charset="0"/>
                <a:ea typeface="+mj-ea"/>
                <a:cs typeface="Arial" pitchFamily="34" charset="0"/>
              </a:defRPr>
            </a:lvl1pPr>
          </a:lstStyle>
          <a:p>
            <a:r>
              <a:rPr lang="en-US" dirty="0"/>
              <a:t>  </a:t>
            </a:r>
            <a:r>
              <a:rPr lang="en-US" dirty="0" err="1"/>
              <a:t>hUMA</a:t>
            </a:r>
            <a:r>
              <a:rPr lang="en-US" dirty="0"/>
              <a:t> KEY FEATURES</a:t>
            </a:r>
          </a:p>
        </p:txBody>
      </p:sp>
      <p:pic>
        <p:nvPicPr>
          <p:cNvPr id="36" name="Picture 3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9004" y="203859"/>
            <a:ext cx="901733" cy="352277"/>
          </a:xfrm>
          <a:prstGeom prst="rect">
            <a:avLst/>
          </a:prstGeom>
        </p:spPr>
      </p:pic>
      <p:sp>
        <p:nvSpPr>
          <p:cNvPr id="44" name="Rectangle 43"/>
          <p:cNvSpPr/>
          <p:nvPr/>
        </p:nvSpPr>
        <p:spPr bwMode="auto">
          <a:xfrm>
            <a:off x="2195820" y="2090298"/>
            <a:ext cx="3987689" cy="279562"/>
          </a:xfrm>
          <a:prstGeom prst="rect">
            <a:avLst/>
          </a:prstGeom>
          <a:solidFill>
            <a:schemeClr val="tx1"/>
          </a:solidFill>
          <a:ln w="38100">
            <a:solidFill>
              <a:schemeClr val="accent3"/>
            </a:solidFill>
            <a:headEnd/>
            <a:tailEn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lIns="228591" tIns="45712" rIns="228591" bIns="45712" rtlCol="0" anchor="ctr"/>
          <a:lstStyle/>
          <a:p>
            <a:pPr marL="1588" indent="-1588" defTabSz="913145"/>
            <a:r>
              <a:rPr lang="en-US" sz="1400" b="1" dirty="0">
                <a:solidFill>
                  <a:srgbClr val="FFFFFF"/>
                </a:solidFill>
                <a:cs typeface="Arial" charset="0"/>
              </a:rPr>
              <a:t>Physical Memory</a:t>
            </a:r>
          </a:p>
        </p:txBody>
      </p:sp>
      <p:grpSp>
        <p:nvGrpSpPr>
          <p:cNvPr id="10" name="Group 44"/>
          <p:cNvGrpSpPr/>
          <p:nvPr/>
        </p:nvGrpSpPr>
        <p:grpSpPr>
          <a:xfrm>
            <a:off x="4859006" y="764886"/>
            <a:ext cx="912491" cy="836354"/>
            <a:chOff x="5845574" y="4027203"/>
            <a:chExt cx="912491" cy="493763"/>
          </a:xfrm>
          <a:noFill/>
        </p:grpSpPr>
        <p:sp>
          <p:nvSpPr>
            <p:cNvPr id="46" name="Rounded Rectangle 45"/>
            <p:cNvSpPr/>
            <p:nvPr/>
          </p:nvSpPr>
          <p:spPr bwMode="auto">
            <a:xfrm>
              <a:off x="5925203" y="4084150"/>
              <a:ext cx="832862" cy="436816"/>
            </a:xfrm>
            <a:prstGeom prst="roundRect">
              <a:avLst/>
            </a:prstGeom>
            <a:grpFill/>
            <a:ln w="6350" algn="ctr">
              <a:solidFill>
                <a:srgbClr val="FF0000"/>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endParaRPr lang="en-US" sz="100" b="1" dirty="0">
                <a:solidFill>
                  <a:prstClr val="white"/>
                </a:solidFill>
                <a:cs typeface="Arial" charset="0"/>
              </a:endParaRPr>
            </a:p>
          </p:txBody>
        </p:sp>
        <p:sp>
          <p:nvSpPr>
            <p:cNvPr id="47" name="Rounded Rectangle 46"/>
            <p:cNvSpPr/>
            <p:nvPr/>
          </p:nvSpPr>
          <p:spPr bwMode="auto">
            <a:xfrm>
              <a:off x="5898660" y="4065167"/>
              <a:ext cx="832862" cy="436816"/>
            </a:xfrm>
            <a:prstGeom prst="roundRect">
              <a:avLst/>
            </a:prstGeom>
            <a:grpFill/>
            <a:ln w="6350" algn="ctr">
              <a:solidFill>
                <a:srgbClr val="FF0000"/>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endParaRPr lang="en-US" sz="100" b="1" dirty="0">
                <a:solidFill>
                  <a:prstClr val="white"/>
                </a:solidFill>
                <a:cs typeface="Arial" charset="0"/>
              </a:endParaRPr>
            </a:p>
          </p:txBody>
        </p:sp>
        <p:sp>
          <p:nvSpPr>
            <p:cNvPr id="48" name="Rounded Rectangle 47"/>
            <p:cNvSpPr/>
            <p:nvPr/>
          </p:nvSpPr>
          <p:spPr bwMode="auto">
            <a:xfrm>
              <a:off x="5872117" y="4046185"/>
              <a:ext cx="832862" cy="436816"/>
            </a:xfrm>
            <a:prstGeom prst="roundRect">
              <a:avLst/>
            </a:prstGeom>
            <a:grpFill/>
            <a:ln w="6350" algn="ctr">
              <a:solidFill>
                <a:srgbClr val="FF0000"/>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endParaRPr lang="en-US" sz="100" b="1" dirty="0">
                <a:solidFill>
                  <a:prstClr val="white"/>
                </a:solidFill>
                <a:cs typeface="Arial" charset="0"/>
              </a:endParaRPr>
            </a:p>
          </p:txBody>
        </p:sp>
        <p:sp>
          <p:nvSpPr>
            <p:cNvPr id="49" name="Rounded Rectangle 48"/>
            <p:cNvSpPr/>
            <p:nvPr/>
          </p:nvSpPr>
          <p:spPr bwMode="auto">
            <a:xfrm>
              <a:off x="5845574" y="4027203"/>
              <a:ext cx="832862" cy="436816"/>
            </a:xfrm>
            <a:prstGeom prst="roundRect">
              <a:avLst/>
            </a:prstGeom>
            <a:grpFill/>
            <a:ln w="25400" algn="ctr">
              <a:solidFill>
                <a:srgbClr val="FF0000"/>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r>
                <a:rPr lang="en-US" sz="1100" b="1" dirty="0">
                  <a:solidFill>
                    <a:srgbClr val="7030A0"/>
                  </a:solidFill>
                  <a:cs typeface="Arial" charset="0"/>
                </a:rPr>
                <a:t>GPU</a:t>
              </a:r>
            </a:p>
            <a:p>
              <a:pPr marL="1588" indent="-1588" algn="ctr" defTabSz="913145"/>
              <a:endParaRPr lang="en-US" sz="500" b="1" dirty="0">
                <a:solidFill>
                  <a:prstClr val="white"/>
                </a:solidFill>
                <a:cs typeface="Arial" charset="0"/>
              </a:endParaRPr>
            </a:p>
          </p:txBody>
        </p:sp>
      </p:grpSp>
      <p:cxnSp>
        <p:nvCxnSpPr>
          <p:cNvPr id="51" name="Straight Arrow Connector 50"/>
          <p:cNvCxnSpPr>
            <a:stCxn id="48" idx="2"/>
            <a:endCxn id="53" idx="0"/>
          </p:cNvCxnSpPr>
          <p:nvPr/>
        </p:nvCxnSpPr>
        <p:spPr>
          <a:xfrm flipH="1">
            <a:off x="4354071" y="1536932"/>
            <a:ext cx="947908" cy="542040"/>
          </a:xfrm>
          <a:prstGeom prst="straightConnector1">
            <a:avLst/>
          </a:prstGeom>
          <a:ln w="3175" cmpd="sng">
            <a:solidFill>
              <a:srgbClr val="FF0000"/>
            </a:solidFill>
            <a:headEnd type="triangle"/>
            <a:tailEnd type="triangle"/>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890859" y="1154048"/>
            <a:ext cx="1007196" cy="461665"/>
          </a:xfrm>
          <a:prstGeom prst="rect">
            <a:avLst/>
          </a:prstGeom>
          <a:noFill/>
        </p:spPr>
        <p:txBody>
          <a:bodyPr wrap="square" lIns="91436" tIns="45718" rIns="91436" bIns="45718" rtlCol="0">
            <a:spAutoFit/>
          </a:bodyPr>
          <a:lstStyle/>
          <a:p>
            <a:pPr algn="ctr"/>
            <a:r>
              <a:rPr lang="en-US" sz="1200" dirty="0">
                <a:solidFill>
                  <a:schemeClr val="accent6">
                    <a:lumMod val="10000"/>
                  </a:schemeClr>
                </a:solidFill>
              </a:rPr>
              <a:t>HW</a:t>
            </a:r>
          </a:p>
          <a:p>
            <a:pPr algn="ctr"/>
            <a:r>
              <a:rPr lang="en-US" sz="1200" dirty="0">
                <a:solidFill>
                  <a:schemeClr val="accent6">
                    <a:lumMod val="10000"/>
                  </a:schemeClr>
                </a:solidFill>
              </a:rPr>
              <a:t>Coherency</a:t>
            </a:r>
          </a:p>
        </p:txBody>
      </p:sp>
      <p:sp>
        <p:nvSpPr>
          <p:cNvPr id="53" name="Rectangle 52"/>
          <p:cNvSpPr/>
          <p:nvPr/>
        </p:nvSpPr>
        <p:spPr bwMode="auto">
          <a:xfrm>
            <a:off x="4083105" y="2078973"/>
            <a:ext cx="541933" cy="287503"/>
          </a:xfrm>
          <a:prstGeom prst="rect">
            <a:avLst/>
          </a:prstGeom>
          <a:solidFill>
            <a:schemeClr val="accent1">
              <a:lumMod val="20000"/>
              <a:lumOff val="80000"/>
            </a:schemeClr>
          </a:solidFill>
          <a:ln w="28575" algn="ctr">
            <a:noFill/>
            <a:round/>
            <a:headEnd/>
            <a:tailEnd/>
          </a:ln>
          <a:effectLst/>
          <a:scene3d>
            <a:camera prst="orthographicFront"/>
            <a:lightRig rig="threePt" dir="t"/>
          </a:scene3d>
          <a:sp3d>
            <a:bevelT/>
          </a:sp3d>
        </p:spPr>
        <p:txBody>
          <a:bodyPr lIns="228591" tIns="45712" rIns="228591" bIns="45712" rtlCol="0" anchor="ctr"/>
          <a:lstStyle/>
          <a:p>
            <a:pPr marL="1588" indent="-1588" algn="ctr" defTabSz="913145"/>
            <a:endParaRPr lang="en-US" b="1" dirty="0" smtClean="0">
              <a:solidFill>
                <a:prstClr val="white"/>
              </a:solidFill>
              <a:cs typeface="Arial" charset="0"/>
            </a:endParaRPr>
          </a:p>
        </p:txBody>
      </p:sp>
      <p:sp>
        <p:nvSpPr>
          <p:cNvPr id="54" name="Rectangle 53"/>
          <p:cNvSpPr/>
          <p:nvPr/>
        </p:nvSpPr>
        <p:spPr bwMode="auto">
          <a:xfrm>
            <a:off x="1229399" y="3392456"/>
            <a:ext cx="6987798" cy="279562"/>
          </a:xfrm>
          <a:prstGeom prst="rect">
            <a:avLst/>
          </a:prstGeom>
          <a:noFill/>
          <a:ln w="28575">
            <a:solidFill>
              <a:srgbClr val="660066"/>
            </a:solidFill>
            <a:headEnd/>
            <a:tailEnd/>
          </a:ln>
        </p:spPr>
        <p:style>
          <a:lnRef idx="0">
            <a:schemeClr val="accent6"/>
          </a:lnRef>
          <a:fillRef idx="3">
            <a:schemeClr val="accent6"/>
          </a:fillRef>
          <a:effectRef idx="3">
            <a:schemeClr val="accent6"/>
          </a:effectRef>
          <a:fontRef idx="minor">
            <a:schemeClr val="lt1"/>
          </a:fontRef>
        </p:style>
        <p:txBody>
          <a:bodyPr lIns="228591" tIns="45712" rIns="228591" bIns="45712" rtlCol="0" anchor="ctr"/>
          <a:lstStyle/>
          <a:p>
            <a:pPr marL="1588" indent="-1588" algn="ctr" defTabSz="913145"/>
            <a:r>
              <a:rPr lang="en-US" sz="1400" b="1" dirty="0">
                <a:solidFill>
                  <a:schemeClr val="tx1"/>
                </a:solidFill>
                <a:cs typeface="Arial" charset="0"/>
              </a:rPr>
              <a:t>Virtual Memory</a:t>
            </a:r>
          </a:p>
        </p:txBody>
      </p:sp>
      <p:sp>
        <p:nvSpPr>
          <p:cNvPr id="55" name="Rectangle 54"/>
          <p:cNvSpPr/>
          <p:nvPr/>
        </p:nvSpPr>
        <p:spPr bwMode="auto">
          <a:xfrm>
            <a:off x="1711097" y="3388660"/>
            <a:ext cx="484723" cy="283343"/>
          </a:xfrm>
          <a:prstGeom prst="rect">
            <a:avLst/>
          </a:prstGeom>
          <a:solidFill>
            <a:schemeClr val="tx1"/>
          </a:solidFill>
          <a:ln>
            <a:headEnd/>
            <a:tailEnd/>
          </a:ln>
          <a:scene3d>
            <a:camera prst="orthographicFront">
              <a:rot lat="0" lon="0" rev="0"/>
            </a:camera>
            <a:lightRig rig="threePt" dir="t">
              <a:rot lat="0" lon="0" rev="1200000"/>
            </a:lightRig>
          </a:scene3d>
          <a:sp3d>
            <a:bevelT w="63500" h="25400" prst="coolSlant"/>
          </a:sp3d>
        </p:spPr>
        <p:style>
          <a:lnRef idx="0">
            <a:schemeClr val="dk1"/>
          </a:lnRef>
          <a:fillRef idx="3">
            <a:schemeClr val="dk1"/>
          </a:fillRef>
          <a:effectRef idx="3">
            <a:schemeClr val="dk1"/>
          </a:effectRef>
          <a:fontRef idx="minor">
            <a:schemeClr val="lt1"/>
          </a:fontRef>
        </p:style>
        <p:txBody>
          <a:bodyPr lIns="228591" tIns="45712" rIns="228591" bIns="45712" rtlCol="0" anchor="ctr"/>
          <a:lstStyle/>
          <a:p>
            <a:pPr marL="1588" indent="-1588" algn="ctr" defTabSz="913145"/>
            <a:endParaRPr lang="en-US" b="1" dirty="0" smtClean="0">
              <a:solidFill>
                <a:prstClr val="white"/>
              </a:solidFill>
              <a:cs typeface="Arial" charset="0"/>
            </a:endParaRPr>
          </a:p>
        </p:txBody>
      </p:sp>
      <p:sp>
        <p:nvSpPr>
          <p:cNvPr id="56" name="Rectangle 55"/>
          <p:cNvSpPr/>
          <p:nvPr/>
        </p:nvSpPr>
        <p:spPr bwMode="auto">
          <a:xfrm>
            <a:off x="6639137" y="3390735"/>
            <a:ext cx="938604" cy="281292"/>
          </a:xfrm>
          <a:prstGeom prst="rect">
            <a:avLst/>
          </a:prstGeom>
          <a:solidFill>
            <a:schemeClr val="tx1"/>
          </a:solidFill>
          <a:ln>
            <a:headEnd/>
            <a:tailEnd/>
          </a:ln>
          <a:scene3d>
            <a:camera prst="orthographicFront">
              <a:rot lat="0" lon="0" rev="0"/>
            </a:camera>
            <a:lightRig rig="threePt" dir="t">
              <a:rot lat="0" lon="0" rev="1200000"/>
            </a:lightRig>
          </a:scene3d>
          <a:sp3d>
            <a:bevelT w="63500" h="25400" prst="coolSlant"/>
          </a:sp3d>
        </p:spPr>
        <p:style>
          <a:lnRef idx="0">
            <a:schemeClr val="dk1"/>
          </a:lnRef>
          <a:fillRef idx="3">
            <a:schemeClr val="dk1"/>
          </a:fillRef>
          <a:effectRef idx="3">
            <a:schemeClr val="dk1"/>
          </a:effectRef>
          <a:fontRef idx="minor">
            <a:schemeClr val="lt1"/>
          </a:fontRef>
        </p:style>
        <p:txBody>
          <a:bodyPr lIns="228591" tIns="45712" rIns="228591" bIns="45712" rtlCol="0" anchor="ctr"/>
          <a:lstStyle/>
          <a:p>
            <a:pPr marL="1588" indent="-1588" algn="ctr" defTabSz="913145"/>
            <a:endParaRPr lang="en-US" b="1" dirty="0" smtClean="0">
              <a:solidFill>
                <a:prstClr val="white"/>
              </a:solidFill>
              <a:cs typeface="Arial" charset="0"/>
            </a:endParaRPr>
          </a:p>
        </p:txBody>
      </p:sp>
      <p:sp>
        <p:nvSpPr>
          <p:cNvPr id="57" name="Rectangle 56"/>
          <p:cNvSpPr/>
          <p:nvPr/>
        </p:nvSpPr>
        <p:spPr bwMode="auto">
          <a:xfrm>
            <a:off x="4830152" y="2090297"/>
            <a:ext cx="942249" cy="276309"/>
          </a:xfrm>
          <a:prstGeom prst="rect">
            <a:avLst/>
          </a:prstGeom>
          <a:solidFill>
            <a:schemeClr val="tx2">
              <a:lumMod val="20000"/>
              <a:lumOff val="80000"/>
            </a:schemeClr>
          </a:solidFill>
          <a:ln w="28575" algn="ctr">
            <a:noFill/>
            <a:round/>
            <a:headEnd/>
            <a:tailEnd/>
          </a:ln>
          <a:effectLst/>
          <a:scene3d>
            <a:camera prst="orthographicFront"/>
            <a:lightRig rig="threePt" dir="t"/>
          </a:scene3d>
          <a:sp3d>
            <a:bevelT/>
          </a:sp3d>
        </p:spPr>
        <p:txBody>
          <a:bodyPr lIns="228591" tIns="45712" rIns="228591" bIns="45712" rtlCol="0" anchor="ctr"/>
          <a:lstStyle/>
          <a:p>
            <a:pPr marL="1588" indent="-1588" algn="ctr" defTabSz="913145"/>
            <a:endParaRPr lang="en-US" b="1" dirty="0" smtClean="0">
              <a:solidFill>
                <a:prstClr val="white"/>
              </a:solidFill>
              <a:cs typeface="Arial" charset="0"/>
            </a:endParaRPr>
          </a:p>
        </p:txBody>
      </p:sp>
      <p:cxnSp>
        <p:nvCxnSpPr>
          <p:cNvPr id="58" name="Straight Arrow Connector 57"/>
          <p:cNvCxnSpPr>
            <a:stCxn id="57" idx="2"/>
            <a:endCxn id="56" idx="0"/>
          </p:cNvCxnSpPr>
          <p:nvPr/>
        </p:nvCxnSpPr>
        <p:spPr>
          <a:xfrm>
            <a:off x="5301277" y="2366607"/>
            <a:ext cx="1807162" cy="1024129"/>
          </a:xfrm>
          <a:prstGeom prst="straightConnector1">
            <a:avLst/>
          </a:prstGeom>
          <a:ln w="3175" cmpd="sng">
            <a:solidFill>
              <a:srgbClr val="FF0000"/>
            </a:solidFill>
            <a:headEnd type="triangle"/>
            <a:tailEnd type="none"/>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3" idx="2"/>
            <a:endCxn id="55" idx="0"/>
          </p:cNvCxnSpPr>
          <p:nvPr/>
        </p:nvCxnSpPr>
        <p:spPr>
          <a:xfrm flipH="1">
            <a:off x="1953459" y="2366476"/>
            <a:ext cx="2400613" cy="1022184"/>
          </a:xfrm>
          <a:prstGeom prst="straightConnector1">
            <a:avLst/>
          </a:prstGeom>
          <a:ln w="3175" cmpd="sng">
            <a:solidFill>
              <a:srgbClr val="FF0000"/>
            </a:solidFill>
            <a:headEnd type="triangle"/>
            <a:tailEnd type="none"/>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2" name="Rounded Rectangle 61"/>
          <p:cNvSpPr/>
          <p:nvPr/>
        </p:nvSpPr>
        <p:spPr bwMode="auto">
          <a:xfrm>
            <a:off x="3100814" y="837309"/>
            <a:ext cx="832862" cy="739895"/>
          </a:xfrm>
          <a:prstGeom prst="roundRect">
            <a:avLst/>
          </a:prstGeom>
          <a:noFill/>
          <a:ln w="25400" algn="ctr">
            <a:solidFill>
              <a:srgbClr val="4EFB25"/>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endParaRPr lang="en-US" sz="1100" b="1" dirty="0">
              <a:solidFill>
                <a:prstClr val="white"/>
              </a:solidFill>
              <a:cs typeface="Arial" charset="0"/>
            </a:endParaRPr>
          </a:p>
          <a:p>
            <a:pPr marL="1588" indent="-1588" algn="ctr" defTabSz="913145"/>
            <a:endParaRPr lang="en-US" sz="1100" b="1" dirty="0">
              <a:solidFill>
                <a:prstClr val="white"/>
              </a:solidFill>
              <a:cs typeface="Arial" charset="0"/>
            </a:endParaRPr>
          </a:p>
          <a:p>
            <a:pPr marL="1588" indent="-1588" algn="ctr" defTabSz="913145"/>
            <a:endParaRPr lang="en-US" sz="100" b="1" dirty="0">
              <a:solidFill>
                <a:prstClr val="white"/>
              </a:solidFill>
              <a:cs typeface="Arial" charset="0"/>
            </a:endParaRPr>
          </a:p>
        </p:txBody>
      </p:sp>
      <p:cxnSp>
        <p:nvCxnSpPr>
          <p:cNvPr id="64" name="Straight Arrow Connector 63"/>
          <p:cNvCxnSpPr>
            <a:stCxn id="48" idx="2"/>
            <a:endCxn id="57" idx="0"/>
          </p:cNvCxnSpPr>
          <p:nvPr/>
        </p:nvCxnSpPr>
        <p:spPr>
          <a:xfrm flipH="1">
            <a:off x="5301277" y="1536932"/>
            <a:ext cx="703" cy="553365"/>
          </a:xfrm>
          <a:prstGeom prst="straightConnector1">
            <a:avLst/>
          </a:prstGeom>
          <a:ln w="3175" cmpd="sng">
            <a:solidFill>
              <a:srgbClr val="FF0000"/>
            </a:solidFill>
            <a:headEnd type="triangle"/>
            <a:tailEnd type="triangle"/>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bwMode="auto">
          <a:xfrm>
            <a:off x="3025985" y="804063"/>
            <a:ext cx="832862" cy="739895"/>
          </a:xfrm>
          <a:prstGeom prst="roundRect">
            <a:avLst/>
          </a:prstGeom>
          <a:noFill/>
          <a:ln w="25400" algn="ctr">
            <a:solidFill>
              <a:srgbClr val="4EFB25"/>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1100" b="1" dirty="0">
                <a:solidFill>
                  <a:srgbClr val="7030A0"/>
                </a:solidFill>
                <a:cs typeface="Arial" charset="0"/>
              </a:rPr>
              <a:t>CPU</a:t>
            </a:r>
          </a:p>
          <a:p>
            <a:pPr marL="1588" indent="-1588" algn="ctr" defTabSz="913145"/>
            <a:endParaRPr lang="en-US" sz="1100" b="1" dirty="0">
              <a:solidFill>
                <a:srgbClr val="7030A0"/>
              </a:solidFill>
              <a:cs typeface="Arial" charset="0"/>
            </a:endParaRPr>
          </a:p>
          <a:p>
            <a:pPr marL="1588" indent="-1588" algn="ctr" defTabSz="913145"/>
            <a:endParaRPr lang="en-US" sz="100" b="1" dirty="0">
              <a:solidFill>
                <a:srgbClr val="7030A0"/>
              </a:solidFill>
              <a:cs typeface="Arial" charset="0"/>
            </a:endParaRPr>
          </a:p>
        </p:txBody>
      </p:sp>
      <p:cxnSp>
        <p:nvCxnSpPr>
          <p:cNvPr id="67" name="Straight Arrow Connector 66"/>
          <p:cNvCxnSpPr>
            <a:stCxn id="65" idx="2"/>
            <a:endCxn id="53" idx="0"/>
          </p:cNvCxnSpPr>
          <p:nvPr/>
        </p:nvCxnSpPr>
        <p:spPr>
          <a:xfrm>
            <a:off x="3442417" y="1543958"/>
            <a:ext cx="911655" cy="535015"/>
          </a:xfrm>
          <a:prstGeom prst="straightConnector1">
            <a:avLst/>
          </a:prstGeom>
          <a:ln w="3175" cmpd="sng">
            <a:solidFill>
              <a:srgbClr val="FF0000"/>
            </a:solidFill>
            <a:headEnd type="triangle"/>
            <a:tailEnd type="triangle"/>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778902" y="1385844"/>
            <a:ext cx="1141626" cy="1510"/>
          </a:xfrm>
          <a:prstGeom prst="straightConnector1">
            <a:avLst/>
          </a:prstGeom>
          <a:ln w="3175" cmpd="sng">
            <a:solidFill>
              <a:srgbClr val="FF0000"/>
            </a:solidFill>
            <a:headEnd type="triangle"/>
            <a:tailEnd type="triangle"/>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392460" y="3943350"/>
            <a:ext cx="4570809" cy="1054145"/>
          </a:xfrm>
          <a:prstGeom prst="rect">
            <a:avLst/>
          </a:prstGeom>
        </p:spPr>
        <p:txBody>
          <a:bodyPr lIns="68589" tIns="34295" rIns="68589" bIns="34295">
            <a:spAutoFit/>
          </a:bodyPr>
          <a:lstStyle/>
          <a:p>
            <a:pPr marL="1588" indent="-1588" algn="ctr" defTabSz="913145"/>
            <a:r>
              <a:rPr lang="en-US" sz="1600" b="1" dirty="0">
                <a:solidFill>
                  <a:schemeClr val="accent6">
                    <a:lumMod val="10000"/>
                  </a:schemeClr>
                </a:solidFill>
                <a:cs typeface="Arial" charset="0"/>
              </a:rPr>
              <a:t>Entire memory space:  </a:t>
            </a:r>
          </a:p>
          <a:p>
            <a:pPr marL="1588" indent="-1588" algn="ctr" defTabSz="913145"/>
            <a:r>
              <a:rPr lang="en-US" sz="1600" b="1" dirty="0">
                <a:solidFill>
                  <a:schemeClr val="accent6">
                    <a:lumMod val="10000"/>
                  </a:schemeClr>
                </a:solidFill>
                <a:cs typeface="Arial" charset="0"/>
              </a:rPr>
              <a:t>Both CPU and GPU can access and allocate any location in the system’s virtual memory space</a:t>
            </a:r>
          </a:p>
        </p:txBody>
      </p:sp>
      <p:grpSp>
        <p:nvGrpSpPr>
          <p:cNvPr id="13" name="Group 41"/>
          <p:cNvGrpSpPr/>
          <p:nvPr/>
        </p:nvGrpSpPr>
        <p:grpSpPr>
          <a:xfrm>
            <a:off x="4876800" y="1221035"/>
            <a:ext cx="851515" cy="369332"/>
            <a:chOff x="8426159" y="1435630"/>
            <a:chExt cx="1135058" cy="492442"/>
          </a:xfrm>
        </p:grpSpPr>
        <p:sp>
          <p:nvSpPr>
            <p:cNvPr id="31" name="Rounded Rectangle 30"/>
            <p:cNvSpPr/>
            <p:nvPr/>
          </p:nvSpPr>
          <p:spPr>
            <a:xfrm>
              <a:off x="8556712" y="1449528"/>
              <a:ext cx="872349" cy="384831"/>
            </a:xfrm>
            <a:prstGeom prst="roundRect">
              <a:avLst>
                <a:gd name="adj" fmla="val 20000"/>
              </a:avLst>
            </a:prstGeom>
            <a:solidFill>
              <a:schemeClr val="accent3">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smtClean="0">
                <a:solidFill>
                  <a:schemeClr val="tx1"/>
                </a:solidFill>
              </a:endParaRPr>
            </a:p>
          </p:txBody>
        </p:sp>
        <p:sp>
          <p:nvSpPr>
            <p:cNvPr id="41" name="Rectangle 40"/>
            <p:cNvSpPr/>
            <p:nvPr/>
          </p:nvSpPr>
          <p:spPr>
            <a:xfrm>
              <a:off x="8426159" y="1435630"/>
              <a:ext cx="1135058" cy="492442"/>
            </a:xfrm>
            <a:prstGeom prst="rect">
              <a:avLst/>
            </a:prstGeom>
          </p:spPr>
          <p:txBody>
            <a:bodyPr wrap="none">
              <a:spAutoFit/>
            </a:bodyPr>
            <a:lstStyle/>
            <a:p>
              <a:pPr algn="ctr"/>
              <a:r>
                <a:rPr lang="en-US" dirty="0">
                  <a:solidFill>
                    <a:srgbClr val="FFFFFF"/>
                  </a:solidFill>
                </a:rPr>
                <a:t>Cache</a:t>
              </a:r>
            </a:p>
          </p:txBody>
        </p:sp>
      </p:grpSp>
      <p:grpSp>
        <p:nvGrpSpPr>
          <p:cNvPr id="14" name="Group 73"/>
          <p:cNvGrpSpPr/>
          <p:nvPr/>
        </p:nvGrpSpPr>
        <p:grpSpPr>
          <a:xfrm>
            <a:off x="3019077" y="1219886"/>
            <a:ext cx="851515" cy="369332"/>
            <a:chOff x="8426159" y="1435630"/>
            <a:chExt cx="1135058" cy="492442"/>
          </a:xfrm>
        </p:grpSpPr>
        <p:sp>
          <p:nvSpPr>
            <p:cNvPr id="75" name="Rounded Rectangle 74"/>
            <p:cNvSpPr/>
            <p:nvPr/>
          </p:nvSpPr>
          <p:spPr>
            <a:xfrm>
              <a:off x="8556712" y="1449528"/>
              <a:ext cx="872349" cy="384831"/>
            </a:xfrm>
            <a:prstGeom prst="roundRect">
              <a:avLst>
                <a:gd name="adj" fmla="val 20000"/>
              </a:avLst>
            </a:prstGeom>
            <a:solidFill>
              <a:schemeClr val="accent3">
                <a:lumMod val="7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smtClean="0">
                <a:solidFill>
                  <a:schemeClr val="tx1"/>
                </a:solidFill>
              </a:endParaRPr>
            </a:p>
          </p:txBody>
        </p:sp>
        <p:sp>
          <p:nvSpPr>
            <p:cNvPr id="76" name="Rectangle 75"/>
            <p:cNvSpPr/>
            <p:nvPr/>
          </p:nvSpPr>
          <p:spPr>
            <a:xfrm>
              <a:off x="8426159" y="1435630"/>
              <a:ext cx="1135058" cy="492442"/>
            </a:xfrm>
            <a:prstGeom prst="rect">
              <a:avLst/>
            </a:prstGeom>
          </p:spPr>
          <p:txBody>
            <a:bodyPr wrap="none">
              <a:spAutoFit/>
            </a:bodyPr>
            <a:lstStyle/>
            <a:p>
              <a:pPr algn="ctr"/>
              <a:r>
                <a:rPr lang="en-US" dirty="0">
                  <a:solidFill>
                    <a:srgbClr val="FFFFFF"/>
                  </a:solidFill>
                </a:rPr>
                <a:t>Cache</a:t>
              </a:r>
            </a:p>
          </p:txBody>
        </p:sp>
      </p:grpSp>
      <p:sp>
        <p:nvSpPr>
          <p:cNvPr id="11" name="Rectangle 10"/>
          <p:cNvSpPr/>
          <p:nvPr/>
        </p:nvSpPr>
        <p:spPr>
          <a:xfrm>
            <a:off x="413751" y="745142"/>
            <a:ext cx="2332923" cy="1060300"/>
          </a:xfrm>
          <a:prstGeom prst="rect">
            <a:avLst/>
          </a:prstGeom>
        </p:spPr>
        <p:txBody>
          <a:bodyPr wrap="square" lIns="68589" tIns="34295" rIns="68589" bIns="34295">
            <a:spAutoFit/>
          </a:bodyPr>
          <a:lstStyle/>
          <a:p>
            <a:pPr marL="1588" indent="-1588" defTabSz="913145"/>
            <a:r>
              <a:rPr lang="en-US" sz="1400" b="1" dirty="0">
                <a:solidFill>
                  <a:schemeClr val="accent6">
                    <a:lumMod val="10000"/>
                  </a:schemeClr>
                </a:solidFill>
                <a:cs typeface="Arial" charset="0"/>
              </a:rPr>
              <a:t>Coherent Memory: </a:t>
            </a:r>
            <a:endParaRPr lang="en-US" sz="1400" b="1" dirty="0" smtClean="0">
              <a:solidFill>
                <a:schemeClr val="accent6">
                  <a:lumMod val="10000"/>
                </a:schemeClr>
              </a:solidFill>
              <a:cs typeface="Arial" charset="0"/>
            </a:endParaRPr>
          </a:p>
          <a:p>
            <a:pPr marL="1588" indent="-1588" defTabSz="913145">
              <a:lnSpc>
                <a:spcPct val="60000"/>
              </a:lnSpc>
            </a:pPr>
            <a:endParaRPr lang="en-US" sz="1400" b="1" dirty="0" smtClean="0">
              <a:solidFill>
                <a:schemeClr val="accent6">
                  <a:lumMod val="10000"/>
                </a:schemeClr>
              </a:solidFill>
              <a:cs typeface="Arial" charset="0"/>
            </a:endParaRPr>
          </a:p>
          <a:p>
            <a:pPr marL="1588" indent="-1588" defTabSz="913145"/>
            <a:r>
              <a:rPr lang="en-US" sz="1400" b="1" dirty="0" smtClean="0">
                <a:solidFill>
                  <a:schemeClr val="accent6">
                    <a:lumMod val="10000"/>
                  </a:schemeClr>
                </a:solidFill>
                <a:cs typeface="Arial" charset="0"/>
              </a:rPr>
              <a:t>Ensures </a:t>
            </a:r>
            <a:r>
              <a:rPr lang="en-US" sz="1400" b="1" dirty="0">
                <a:solidFill>
                  <a:schemeClr val="accent6">
                    <a:lumMod val="10000"/>
                  </a:schemeClr>
                </a:solidFill>
                <a:cs typeface="Arial" charset="0"/>
              </a:rPr>
              <a:t>CPU and GPU </a:t>
            </a:r>
            <a:endParaRPr lang="en-US" sz="1400" b="1" dirty="0" smtClean="0">
              <a:solidFill>
                <a:schemeClr val="accent6">
                  <a:lumMod val="10000"/>
                </a:schemeClr>
              </a:solidFill>
              <a:cs typeface="Arial" charset="0"/>
            </a:endParaRPr>
          </a:p>
          <a:p>
            <a:pPr marL="1588" indent="-1588" defTabSz="913145"/>
            <a:r>
              <a:rPr lang="en-US" sz="1400" b="1" dirty="0" smtClean="0">
                <a:solidFill>
                  <a:schemeClr val="accent6">
                    <a:lumMod val="10000"/>
                  </a:schemeClr>
                </a:solidFill>
                <a:cs typeface="Arial" charset="0"/>
              </a:rPr>
              <a:t>caches </a:t>
            </a:r>
            <a:r>
              <a:rPr lang="en-US" sz="1400" b="1" dirty="0">
                <a:solidFill>
                  <a:schemeClr val="accent6">
                    <a:lumMod val="10000"/>
                  </a:schemeClr>
                </a:solidFill>
                <a:cs typeface="Arial" charset="0"/>
              </a:rPr>
              <a:t>both see </a:t>
            </a:r>
            <a:endParaRPr lang="en-US" sz="1400" b="1" dirty="0" smtClean="0">
              <a:solidFill>
                <a:schemeClr val="accent6">
                  <a:lumMod val="10000"/>
                </a:schemeClr>
              </a:solidFill>
              <a:cs typeface="Arial" charset="0"/>
            </a:endParaRPr>
          </a:p>
          <a:p>
            <a:pPr marL="1588" indent="-1588" defTabSz="913145"/>
            <a:r>
              <a:rPr lang="en-US" sz="1400" b="1" dirty="0" smtClean="0">
                <a:solidFill>
                  <a:schemeClr val="accent6">
                    <a:lumMod val="10000"/>
                  </a:schemeClr>
                </a:solidFill>
                <a:cs typeface="Arial" charset="0"/>
              </a:rPr>
              <a:t>an </a:t>
            </a:r>
            <a:r>
              <a:rPr lang="en-US" sz="1400" b="1" dirty="0">
                <a:solidFill>
                  <a:schemeClr val="accent6">
                    <a:lumMod val="10000"/>
                  </a:schemeClr>
                </a:solidFill>
                <a:cs typeface="Arial" charset="0"/>
              </a:rPr>
              <a:t>up-to-date view of data</a:t>
            </a:r>
          </a:p>
        </p:txBody>
      </p:sp>
      <p:sp>
        <p:nvSpPr>
          <p:cNvPr id="12" name="Rectangle 11"/>
          <p:cNvSpPr/>
          <p:nvPr/>
        </p:nvSpPr>
        <p:spPr>
          <a:xfrm>
            <a:off x="6183509" y="1809750"/>
            <a:ext cx="2665848" cy="1169561"/>
          </a:xfrm>
          <a:prstGeom prst="rect">
            <a:avLst/>
          </a:prstGeom>
        </p:spPr>
        <p:txBody>
          <a:bodyPr wrap="square" lIns="68589" tIns="34295" rIns="68589" bIns="34295">
            <a:spAutoFit/>
          </a:bodyPr>
          <a:lstStyle/>
          <a:p>
            <a:pPr marL="1588" indent="-1588" algn="r" defTabSz="913145"/>
            <a:r>
              <a:rPr lang="en-US" sz="1300" b="1" dirty="0" err="1">
                <a:solidFill>
                  <a:schemeClr val="accent6">
                    <a:lumMod val="10000"/>
                  </a:schemeClr>
                </a:solidFill>
                <a:cs typeface="Arial" charset="0"/>
              </a:rPr>
              <a:t>Pageable</a:t>
            </a:r>
            <a:r>
              <a:rPr lang="en-US" sz="1300" b="1" dirty="0">
                <a:solidFill>
                  <a:schemeClr val="accent6">
                    <a:lumMod val="10000"/>
                  </a:schemeClr>
                </a:solidFill>
                <a:cs typeface="Arial" charset="0"/>
              </a:rPr>
              <a:t> memory</a:t>
            </a:r>
            <a:r>
              <a:rPr lang="en-US" sz="1300" b="1" dirty="0" smtClean="0">
                <a:solidFill>
                  <a:schemeClr val="accent6">
                    <a:lumMod val="10000"/>
                  </a:schemeClr>
                </a:solidFill>
                <a:cs typeface="Arial" charset="0"/>
              </a:rPr>
              <a:t>:</a:t>
            </a:r>
          </a:p>
          <a:p>
            <a:pPr marL="1588" indent="-1588" algn="r" defTabSz="913145">
              <a:lnSpc>
                <a:spcPct val="50000"/>
              </a:lnSpc>
            </a:pPr>
            <a:endParaRPr lang="en-US" sz="1300" b="1" dirty="0">
              <a:solidFill>
                <a:schemeClr val="accent6">
                  <a:lumMod val="10000"/>
                </a:schemeClr>
              </a:solidFill>
              <a:cs typeface="Arial" charset="0"/>
            </a:endParaRPr>
          </a:p>
          <a:p>
            <a:pPr marL="1588" indent="-1588" algn="r" defTabSz="913145"/>
            <a:r>
              <a:rPr lang="en-US" sz="1300" b="1" dirty="0">
                <a:solidFill>
                  <a:schemeClr val="accent6">
                    <a:lumMod val="10000"/>
                  </a:schemeClr>
                </a:solidFill>
                <a:cs typeface="Arial" charset="0"/>
              </a:rPr>
              <a:t> The GPU can seamlessly </a:t>
            </a:r>
            <a:endParaRPr lang="en-US" sz="1300" b="1" dirty="0" smtClean="0">
              <a:solidFill>
                <a:schemeClr val="accent6">
                  <a:lumMod val="10000"/>
                </a:schemeClr>
              </a:solidFill>
              <a:cs typeface="Arial" charset="0"/>
            </a:endParaRPr>
          </a:p>
          <a:p>
            <a:pPr marL="1588" indent="-1588" algn="r" defTabSz="913145"/>
            <a:r>
              <a:rPr lang="en-US" sz="1300" b="1" dirty="0" smtClean="0">
                <a:solidFill>
                  <a:schemeClr val="accent6">
                    <a:lumMod val="10000"/>
                  </a:schemeClr>
                </a:solidFill>
                <a:cs typeface="Arial" charset="0"/>
              </a:rPr>
              <a:t>access </a:t>
            </a:r>
            <a:r>
              <a:rPr lang="en-US" sz="1300" b="1" dirty="0">
                <a:solidFill>
                  <a:schemeClr val="accent6">
                    <a:lumMod val="10000"/>
                  </a:schemeClr>
                </a:solidFill>
                <a:cs typeface="Arial" charset="0"/>
              </a:rPr>
              <a:t>virtual </a:t>
            </a:r>
            <a:r>
              <a:rPr lang="en-US" sz="1300" b="1" dirty="0" smtClean="0">
                <a:solidFill>
                  <a:schemeClr val="accent6">
                    <a:lumMod val="10000"/>
                  </a:schemeClr>
                </a:solidFill>
                <a:cs typeface="Arial" charset="0"/>
              </a:rPr>
              <a:t>memory</a:t>
            </a:r>
          </a:p>
          <a:p>
            <a:pPr marL="1588" indent="-1588" algn="r" defTabSz="913145"/>
            <a:r>
              <a:rPr lang="en-US" sz="1300" b="1" dirty="0" smtClean="0">
                <a:solidFill>
                  <a:schemeClr val="accent6">
                    <a:lumMod val="10000"/>
                  </a:schemeClr>
                </a:solidFill>
                <a:cs typeface="Arial" charset="0"/>
              </a:rPr>
              <a:t> </a:t>
            </a:r>
            <a:r>
              <a:rPr lang="en-US" sz="1300" b="1" dirty="0">
                <a:solidFill>
                  <a:schemeClr val="accent6">
                    <a:lumMod val="10000"/>
                  </a:schemeClr>
                </a:solidFill>
                <a:cs typeface="Arial" charset="0"/>
              </a:rPr>
              <a:t>addresses that </a:t>
            </a:r>
            <a:r>
              <a:rPr lang="en-US" sz="1300" b="1" dirty="0" smtClean="0">
                <a:solidFill>
                  <a:schemeClr val="accent6">
                    <a:lumMod val="10000"/>
                  </a:schemeClr>
                </a:solidFill>
                <a:cs typeface="Arial" charset="0"/>
              </a:rPr>
              <a:t>are </a:t>
            </a:r>
            <a:r>
              <a:rPr lang="en-US" sz="1300" b="1" dirty="0">
                <a:solidFill>
                  <a:schemeClr val="accent6">
                    <a:lumMod val="10000"/>
                  </a:schemeClr>
                </a:solidFill>
                <a:cs typeface="Arial" charset="0"/>
              </a:rPr>
              <a:t>not (yet) </a:t>
            </a:r>
            <a:endParaRPr lang="en-US" sz="1300" b="1" dirty="0" smtClean="0">
              <a:solidFill>
                <a:schemeClr val="accent6">
                  <a:lumMod val="10000"/>
                </a:schemeClr>
              </a:solidFill>
              <a:cs typeface="Arial" charset="0"/>
            </a:endParaRPr>
          </a:p>
          <a:p>
            <a:pPr marL="1588" indent="-1588" algn="r" defTabSz="913145"/>
            <a:r>
              <a:rPr lang="en-US" sz="1300" b="1" dirty="0" smtClean="0">
                <a:solidFill>
                  <a:schemeClr val="accent6">
                    <a:lumMod val="10000"/>
                  </a:schemeClr>
                </a:solidFill>
                <a:cs typeface="Arial" charset="0"/>
              </a:rPr>
              <a:t>present </a:t>
            </a:r>
            <a:r>
              <a:rPr lang="en-US" sz="1300" b="1" dirty="0">
                <a:solidFill>
                  <a:schemeClr val="accent6">
                    <a:lumMod val="10000"/>
                  </a:schemeClr>
                </a:solidFill>
                <a:cs typeface="Arial" charset="0"/>
              </a:rPr>
              <a:t>in physical memory </a:t>
            </a:r>
          </a:p>
        </p:txBody>
      </p:sp>
      <p:sp>
        <p:nvSpPr>
          <p:cNvPr id="61" name="Rounded Rectangle 60"/>
          <p:cNvSpPr/>
          <p:nvPr/>
        </p:nvSpPr>
        <p:spPr bwMode="auto">
          <a:xfrm>
            <a:off x="368398" y="772460"/>
            <a:ext cx="2404134" cy="872094"/>
          </a:xfrm>
          <a:prstGeom prst="roundRect">
            <a:avLst>
              <a:gd name="adj" fmla="val 12751"/>
            </a:avLst>
          </a:prstGeom>
          <a:gradFill flip="none" rotWithShape="1">
            <a:gsLst>
              <a:gs pos="0">
                <a:schemeClr val="tx1">
                  <a:alpha val="56000"/>
                </a:schemeClr>
              </a:gs>
              <a:gs pos="3000">
                <a:schemeClr val="tx1">
                  <a:alpha val="46000"/>
                </a:schemeClr>
              </a:gs>
              <a:gs pos="35000">
                <a:schemeClr val="bg1">
                  <a:alpha val="0"/>
                </a:schemeClr>
              </a:gs>
              <a:gs pos="100000">
                <a:schemeClr val="bg1">
                  <a:alpha val="0"/>
                </a:schemeClr>
              </a:gs>
            </a:gsLst>
            <a:lin ang="5400000" scaled="0"/>
            <a:tileRect/>
          </a:gradFill>
          <a:ln w="19050" algn="ctr">
            <a:noFill/>
            <a:round/>
            <a:headEnd/>
            <a:tailEnd/>
          </a:ln>
          <a:effectLst>
            <a:outerShdw blurRad="50800" dist="38100" dir="5400000" algn="t" rotWithShape="0">
              <a:prstClr val="black">
                <a:alpha val="40000"/>
              </a:prstClr>
            </a:outerShdw>
          </a:effectLst>
        </p:spPr>
        <p:txBody>
          <a:bodyPr lIns="171473" tIns="34290" rIns="171473" bIns="34290" rtlCol="0" anchor="ctr"/>
          <a:lstStyle/>
          <a:p>
            <a:pPr marL="1588" indent="-1588" algn="ctr" defTabSz="913145"/>
            <a:endParaRPr lang="en-CA" sz="1600" b="1" dirty="0" smtClean="0">
              <a:solidFill>
                <a:srgbClr val="002060"/>
              </a:solidFill>
              <a:cs typeface="Arial" charset="0"/>
            </a:endParaRPr>
          </a:p>
        </p:txBody>
      </p:sp>
      <p:sp>
        <p:nvSpPr>
          <p:cNvPr id="63" name="Rounded Rectangle 62"/>
          <p:cNvSpPr/>
          <p:nvPr/>
        </p:nvSpPr>
        <p:spPr bwMode="auto">
          <a:xfrm>
            <a:off x="6469605" y="1849903"/>
            <a:ext cx="2404134" cy="872094"/>
          </a:xfrm>
          <a:prstGeom prst="roundRect">
            <a:avLst>
              <a:gd name="adj" fmla="val 12751"/>
            </a:avLst>
          </a:prstGeom>
          <a:gradFill flip="none" rotWithShape="1">
            <a:gsLst>
              <a:gs pos="0">
                <a:schemeClr val="tx1">
                  <a:alpha val="56000"/>
                </a:schemeClr>
              </a:gs>
              <a:gs pos="3000">
                <a:schemeClr val="tx1">
                  <a:alpha val="46000"/>
                </a:schemeClr>
              </a:gs>
              <a:gs pos="34000">
                <a:schemeClr val="bg1">
                  <a:alpha val="0"/>
                </a:schemeClr>
              </a:gs>
              <a:gs pos="100000">
                <a:schemeClr val="bg1">
                  <a:alpha val="0"/>
                </a:schemeClr>
              </a:gs>
            </a:gsLst>
            <a:lin ang="5400000" scaled="0"/>
            <a:tileRect/>
          </a:gradFill>
          <a:ln w="19050" algn="ctr">
            <a:noFill/>
            <a:round/>
            <a:headEnd/>
            <a:tailEnd/>
          </a:ln>
          <a:effectLst>
            <a:outerShdw blurRad="50800" dist="38100" dir="5400000" algn="t" rotWithShape="0">
              <a:prstClr val="black">
                <a:alpha val="40000"/>
              </a:prstClr>
            </a:outerShdw>
          </a:effectLst>
        </p:spPr>
        <p:txBody>
          <a:bodyPr lIns="171473" tIns="34290" rIns="171473" bIns="34290" rtlCol="0" anchor="ctr"/>
          <a:lstStyle/>
          <a:p>
            <a:pPr marL="1588" indent="-1588" algn="ctr" defTabSz="913145"/>
            <a:endParaRPr lang="en-CA" b="1" dirty="0" smtClean="0">
              <a:solidFill>
                <a:srgbClr val="7030A0"/>
              </a:solidFill>
              <a:cs typeface="Arial" charset="0"/>
            </a:endParaRPr>
          </a:p>
        </p:txBody>
      </p:sp>
      <p:sp>
        <p:nvSpPr>
          <p:cNvPr id="79" name="Rounded Rectangle 78"/>
          <p:cNvSpPr/>
          <p:nvPr/>
        </p:nvSpPr>
        <p:spPr bwMode="auto">
          <a:xfrm>
            <a:off x="2665197" y="3909456"/>
            <a:ext cx="4059643" cy="872094"/>
          </a:xfrm>
          <a:prstGeom prst="roundRect">
            <a:avLst>
              <a:gd name="adj" fmla="val 12751"/>
            </a:avLst>
          </a:prstGeom>
          <a:gradFill flip="none" rotWithShape="1">
            <a:gsLst>
              <a:gs pos="0">
                <a:schemeClr val="tx1">
                  <a:alpha val="56000"/>
                </a:schemeClr>
              </a:gs>
              <a:gs pos="3000">
                <a:schemeClr val="tx1">
                  <a:alpha val="46000"/>
                </a:schemeClr>
              </a:gs>
              <a:gs pos="43000">
                <a:schemeClr val="bg1">
                  <a:alpha val="0"/>
                </a:schemeClr>
              </a:gs>
              <a:gs pos="100000">
                <a:schemeClr val="bg1">
                  <a:alpha val="0"/>
                </a:schemeClr>
              </a:gs>
            </a:gsLst>
            <a:lin ang="5400000" scaled="0"/>
            <a:tileRect/>
          </a:gradFill>
          <a:ln w="19050" algn="ctr">
            <a:noFill/>
            <a:round/>
            <a:headEnd/>
            <a:tailEnd/>
          </a:ln>
          <a:effectLst>
            <a:outerShdw blurRad="50800" dist="38100" dir="5400000" algn="t" rotWithShape="0">
              <a:prstClr val="black">
                <a:alpha val="40000"/>
              </a:prstClr>
            </a:outerShdw>
          </a:effectLst>
        </p:spPr>
        <p:txBody>
          <a:bodyPr lIns="171473" tIns="34290" rIns="171473" bIns="34290" rtlCol="0" anchor="ctr"/>
          <a:lstStyle/>
          <a:p>
            <a:pPr marL="1588" indent="-1588" algn="ctr" defTabSz="913145"/>
            <a:endParaRPr lang="en-CA" b="1" dirty="0" smtClean="0">
              <a:cs typeface="Arial" charset="0"/>
            </a:endParaRPr>
          </a:p>
        </p:txBody>
      </p:sp>
    </p:spTree>
    <p:extLst>
      <p:ext uri="{BB962C8B-B14F-4D97-AF65-F5344CB8AC3E}">
        <p14:creationId xmlns:p14="http://schemas.microsoft.com/office/powerpoint/2010/main" val="174897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1000"/>
                                        <p:tgtEl>
                                          <p:spTgt spid="5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2000"/>
                                        <p:tgtEl>
                                          <p:spTgt spid="6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1000"/>
                                        <p:tgtEl>
                                          <p:spTgt spid="64"/>
                                        </p:tgtEl>
                                      </p:cBhvr>
                                    </p:animEffect>
                                  </p:childTnLst>
                                </p:cTn>
                              </p:par>
                              <p:par>
                                <p:cTn id="39" presetID="10"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1000"/>
                                        <p:tgtEl>
                                          <p:spTgt spid="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1000"/>
                                        <p:tgtEl>
                                          <p:spTgt spid="5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000"/>
                                        <p:tgtEl>
                                          <p:spTgt spid="5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2000"/>
                                        <p:tgtEl>
                                          <p:spTgt spid="6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2000"/>
                                        <p:tgtEl>
                                          <p:spTgt spid="55"/>
                                        </p:tgtEl>
                                      </p:cBhvr>
                                    </p:animEffect>
                                  </p:childTnLst>
                                </p:cTn>
                              </p:par>
                              <p:par>
                                <p:cTn id="62" presetID="10" presetClass="entr" presetSubtype="0" fill="hold"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2000"/>
                                        <p:tgtEl>
                                          <p:spTgt spid="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20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2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animBg="1"/>
      <p:bldP spid="54" grpId="0" animBg="1"/>
      <p:bldP spid="55" grpId="0" animBg="1"/>
      <p:bldP spid="56" grpId="0" animBg="1"/>
      <p:bldP spid="57" grpId="0" animBg="1"/>
      <p:bldP spid="32" grpId="0"/>
      <p:bldP spid="11" grpId="0"/>
      <p:bldP spid="12" grpId="0"/>
      <p:bldP spid="61" grpId="0" animBg="1"/>
      <p:bldP spid="63" grpId="0" animBg="1"/>
      <p:bldP spid="7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itle 1"/>
          <p:cNvSpPr txBox="1">
            <a:spLocks/>
          </p:cNvSpPr>
          <p:nvPr/>
        </p:nvSpPr>
        <p:spPr>
          <a:xfrm>
            <a:off x="1" y="133350"/>
            <a:ext cx="9143999" cy="480060"/>
          </a:xfrm>
          <a:prstGeom prst="rect">
            <a:avLst/>
          </a:prstGeom>
        </p:spPr>
        <p:txBody>
          <a:bodyPr vert="horz" lIns="0" tIns="0" rIns="0" bIns="0" rtlCol="0" anchor="t">
            <a:noAutofit/>
          </a:bodyPr>
          <a:lstStyle>
            <a:defPPr>
              <a:defRPr lang="en-US"/>
            </a:defPPr>
            <a:lvl1pPr defTabSz="912813" eaLnBrk="0" fontAlgn="base" hangingPunct="0">
              <a:spcBef>
                <a:spcPct val="0"/>
              </a:spcBef>
              <a:spcAft>
                <a:spcPct val="0"/>
              </a:spcAft>
              <a:buNone/>
              <a:defRPr sz="2200" b="1" i="1" cap="all">
                <a:solidFill>
                  <a:schemeClr val="accent6">
                    <a:lumMod val="10000"/>
                  </a:schemeClr>
                </a:solidFill>
                <a:latin typeface="Arial" pitchFamily="34" charset="0"/>
                <a:ea typeface="+mj-ea"/>
                <a:cs typeface="Arial" pitchFamily="34" charset="0"/>
              </a:defRPr>
            </a:lvl1pPr>
          </a:lstStyle>
          <a:p>
            <a:r>
              <a:rPr lang="en-US" dirty="0"/>
              <a:t>  WITHOUT POINTERS* AND DATA SHARING</a:t>
            </a:r>
          </a:p>
        </p:txBody>
      </p:sp>
      <p:sp>
        <p:nvSpPr>
          <p:cNvPr id="41" name="Rectangle 40"/>
          <p:cNvSpPr/>
          <p:nvPr/>
        </p:nvSpPr>
        <p:spPr>
          <a:xfrm>
            <a:off x="455426" y="4194145"/>
            <a:ext cx="8383774" cy="738660"/>
          </a:xfrm>
          <a:prstGeom prst="rect">
            <a:avLst/>
          </a:prstGeom>
        </p:spPr>
        <p:txBody>
          <a:bodyPr wrap="square" lIns="91436" tIns="45718" rIns="91436" bIns="45718">
            <a:spAutoFit/>
          </a:bodyPr>
          <a:lstStyle/>
          <a:p>
            <a:r>
              <a:rPr lang="en-US" sz="1400" dirty="0">
                <a:solidFill>
                  <a:schemeClr val="accent6">
                    <a:lumMod val="10000"/>
                  </a:schemeClr>
                </a:solidFill>
              </a:rPr>
              <a:t>*A Pointer is a named variable that holds a memory address.  It makes it easy to reference data or code segments by a name and eliminates the need for the developer to know the actual address in memory.  Pointers can be manipulated by the same expressions used to operate on any other variable</a:t>
            </a:r>
          </a:p>
        </p:txBody>
      </p:sp>
      <p:grpSp>
        <p:nvGrpSpPr>
          <p:cNvPr id="5" name="Group 4"/>
          <p:cNvGrpSpPr/>
          <p:nvPr/>
        </p:nvGrpSpPr>
        <p:grpSpPr>
          <a:xfrm>
            <a:off x="5088687" y="1335918"/>
            <a:ext cx="912491" cy="836354"/>
            <a:chOff x="5845574" y="4027203"/>
            <a:chExt cx="912491" cy="493763"/>
          </a:xfrm>
          <a:noFill/>
        </p:grpSpPr>
        <p:sp>
          <p:nvSpPr>
            <p:cNvPr id="6" name="Rounded Rectangle 5"/>
            <p:cNvSpPr/>
            <p:nvPr/>
          </p:nvSpPr>
          <p:spPr bwMode="auto">
            <a:xfrm>
              <a:off x="5925203" y="4084150"/>
              <a:ext cx="832862" cy="436816"/>
            </a:xfrm>
            <a:prstGeom prst="roundRect">
              <a:avLst/>
            </a:prstGeom>
            <a:grpFill/>
            <a:ln w="6350" algn="ctr">
              <a:solidFill>
                <a:srgbClr val="FF0000"/>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endParaRPr lang="en-US" sz="100" b="1" dirty="0">
                <a:solidFill>
                  <a:prstClr val="white"/>
                </a:solidFill>
                <a:cs typeface="Arial" charset="0"/>
              </a:endParaRPr>
            </a:p>
          </p:txBody>
        </p:sp>
        <p:sp>
          <p:nvSpPr>
            <p:cNvPr id="7" name="Rounded Rectangle 6"/>
            <p:cNvSpPr/>
            <p:nvPr/>
          </p:nvSpPr>
          <p:spPr bwMode="auto">
            <a:xfrm>
              <a:off x="5898660" y="4065167"/>
              <a:ext cx="832862" cy="436816"/>
            </a:xfrm>
            <a:prstGeom prst="roundRect">
              <a:avLst/>
            </a:prstGeom>
            <a:grpFill/>
            <a:ln w="6350" algn="ctr">
              <a:solidFill>
                <a:srgbClr val="FF0000"/>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endParaRPr lang="en-US" sz="100" b="1" dirty="0">
                <a:solidFill>
                  <a:prstClr val="white"/>
                </a:solidFill>
                <a:cs typeface="Arial" charset="0"/>
              </a:endParaRPr>
            </a:p>
          </p:txBody>
        </p:sp>
        <p:sp>
          <p:nvSpPr>
            <p:cNvPr id="8" name="Rounded Rectangle 7"/>
            <p:cNvSpPr/>
            <p:nvPr/>
          </p:nvSpPr>
          <p:spPr bwMode="auto">
            <a:xfrm>
              <a:off x="5872117" y="4046185"/>
              <a:ext cx="832862" cy="436816"/>
            </a:xfrm>
            <a:prstGeom prst="roundRect">
              <a:avLst/>
            </a:prstGeom>
            <a:grpFill/>
            <a:ln w="6350" algn="ctr">
              <a:solidFill>
                <a:srgbClr val="FF0000"/>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endParaRPr lang="en-US" sz="100" b="1" dirty="0">
                <a:solidFill>
                  <a:prstClr val="white"/>
                </a:solidFill>
                <a:cs typeface="Arial" charset="0"/>
              </a:endParaRPr>
            </a:p>
          </p:txBody>
        </p:sp>
        <p:sp>
          <p:nvSpPr>
            <p:cNvPr id="9" name="Rounded Rectangle 8"/>
            <p:cNvSpPr/>
            <p:nvPr/>
          </p:nvSpPr>
          <p:spPr bwMode="auto">
            <a:xfrm>
              <a:off x="5845574" y="4027203"/>
              <a:ext cx="832862" cy="436816"/>
            </a:xfrm>
            <a:prstGeom prst="roundRect">
              <a:avLst/>
            </a:prstGeom>
            <a:grpFill/>
            <a:ln w="25400" algn="ctr">
              <a:solidFill>
                <a:srgbClr val="FF0000"/>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r>
                <a:rPr lang="en-US" sz="1100" b="1" dirty="0">
                  <a:cs typeface="Arial" charset="0"/>
                </a:rPr>
                <a:t>GPU</a:t>
              </a:r>
            </a:p>
            <a:p>
              <a:pPr marL="1588" indent="-1588" algn="ctr" defTabSz="913145"/>
              <a:endParaRPr lang="en-US" sz="100" b="1" dirty="0">
                <a:solidFill>
                  <a:prstClr val="white"/>
                </a:solidFill>
                <a:cs typeface="Arial" charset="0"/>
              </a:endParaRPr>
            </a:p>
          </p:txBody>
        </p:sp>
      </p:grpSp>
      <p:grpSp>
        <p:nvGrpSpPr>
          <p:cNvPr id="34" name="Group 33"/>
          <p:cNvGrpSpPr/>
          <p:nvPr/>
        </p:nvGrpSpPr>
        <p:grpSpPr>
          <a:xfrm>
            <a:off x="2016383" y="1346921"/>
            <a:ext cx="907691" cy="782194"/>
            <a:chOff x="2691697" y="977808"/>
            <a:chExt cx="907691" cy="782194"/>
          </a:xfrm>
          <a:noFill/>
        </p:grpSpPr>
        <p:sp>
          <p:nvSpPr>
            <p:cNvPr id="24" name="Rounded Rectangle 23"/>
            <p:cNvSpPr/>
            <p:nvPr/>
          </p:nvSpPr>
          <p:spPr bwMode="auto">
            <a:xfrm>
              <a:off x="2766526" y="1020107"/>
              <a:ext cx="832862" cy="739895"/>
            </a:xfrm>
            <a:prstGeom prst="roundRect">
              <a:avLst/>
            </a:prstGeom>
            <a:grpFill/>
            <a:ln w="25400" algn="ctr">
              <a:solidFill>
                <a:srgbClr val="4EFB25"/>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endParaRPr lang="en-US" sz="1100" b="1" dirty="0">
                <a:solidFill>
                  <a:prstClr val="white"/>
                </a:solidFill>
                <a:cs typeface="Arial" charset="0"/>
              </a:endParaRPr>
            </a:p>
            <a:p>
              <a:pPr marL="1588" indent="-1588" algn="ctr" defTabSz="913145"/>
              <a:endParaRPr lang="en-US" sz="1100" b="1" dirty="0">
                <a:solidFill>
                  <a:prstClr val="white"/>
                </a:solidFill>
                <a:cs typeface="Arial" charset="0"/>
              </a:endParaRPr>
            </a:p>
            <a:p>
              <a:pPr marL="1588" indent="-1588" algn="ctr" defTabSz="913145"/>
              <a:endParaRPr lang="en-US" sz="100" b="1" dirty="0">
                <a:solidFill>
                  <a:prstClr val="white"/>
                </a:solidFill>
                <a:cs typeface="Arial" charset="0"/>
              </a:endParaRPr>
            </a:p>
          </p:txBody>
        </p:sp>
        <p:sp>
          <p:nvSpPr>
            <p:cNvPr id="27" name="Rounded Rectangle 26"/>
            <p:cNvSpPr/>
            <p:nvPr/>
          </p:nvSpPr>
          <p:spPr bwMode="auto">
            <a:xfrm>
              <a:off x="2691697" y="977808"/>
              <a:ext cx="832862" cy="739895"/>
            </a:xfrm>
            <a:prstGeom prst="roundRect">
              <a:avLst/>
            </a:prstGeom>
            <a:grpFill/>
            <a:ln w="25400" algn="ctr">
              <a:solidFill>
                <a:srgbClr val="4EFB25"/>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endParaRPr lang="en-US" sz="1100" b="1" dirty="0">
                <a:solidFill>
                  <a:prstClr val="white"/>
                </a:solidFill>
                <a:cs typeface="Arial" charset="0"/>
              </a:endParaRPr>
            </a:p>
            <a:p>
              <a:pPr marL="1588" indent="-1588" algn="ctr" defTabSz="913145"/>
              <a:r>
                <a:rPr lang="en-US" sz="1100" b="1" dirty="0">
                  <a:cs typeface="Arial" charset="0"/>
                </a:rPr>
                <a:t>CPU</a:t>
              </a:r>
            </a:p>
            <a:p>
              <a:pPr marL="1588" indent="-1588" algn="ctr" defTabSz="913145"/>
              <a:endParaRPr lang="en-US" sz="1100" b="1" dirty="0">
                <a:solidFill>
                  <a:prstClr val="white"/>
                </a:solidFill>
                <a:cs typeface="Arial" charset="0"/>
              </a:endParaRPr>
            </a:p>
            <a:p>
              <a:pPr marL="1588" indent="-1588" algn="ctr" defTabSz="913145"/>
              <a:endParaRPr lang="en-US" sz="100" b="1" dirty="0">
                <a:solidFill>
                  <a:prstClr val="white"/>
                </a:solidFill>
                <a:cs typeface="Arial" charset="0"/>
              </a:endParaRPr>
            </a:p>
          </p:txBody>
        </p:sp>
      </p:grpSp>
      <p:sp>
        <p:nvSpPr>
          <p:cNvPr id="32" name="Rectangle 31"/>
          <p:cNvSpPr/>
          <p:nvPr/>
        </p:nvSpPr>
        <p:spPr bwMode="auto">
          <a:xfrm>
            <a:off x="1278109" y="2410438"/>
            <a:ext cx="2572826" cy="1621971"/>
          </a:xfrm>
          <a:prstGeom prst="rect">
            <a:avLst/>
          </a:prstGeom>
          <a:noFill/>
          <a:ln w="57150" algn="ctr">
            <a:solidFill>
              <a:srgbClr val="4EFB25"/>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b"/>
          <a:lstStyle/>
          <a:p>
            <a:pPr marL="1588" indent="-1588" algn="ctr" defTabSz="913145"/>
            <a:r>
              <a:rPr lang="en-US" sz="1400" b="1" dirty="0">
                <a:cs typeface="Arial" charset="0"/>
              </a:rPr>
              <a:t>CPU Memory</a:t>
            </a:r>
          </a:p>
        </p:txBody>
      </p:sp>
      <p:sp>
        <p:nvSpPr>
          <p:cNvPr id="33" name="Rectangle 32"/>
          <p:cNvSpPr/>
          <p:nvPr/>
        </p:nvSpPr>
        <p:spPr bwMode="auto">
          <a:xfrm>
            <a:off x="4258519" y="2410438"/>
            <a:ext cx="2572826" cy="1621971"/>
          </a:xfrm>
          <a:prstGeom prst="rect">
            <a:avLst/>
          </a:prstGeom>
          <a:noFill/>
          <a:ln w="76200" algn="ctr">
            <a:solidFill>
              <a:srgbClr val="C80E86"/>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b"/>
          <a:lstStyle/>
          <a:p>
            <a:pPr marL="1588" indent="-1588" algn="ctr" defTabSz="913145"/>
            <a:r>
              <a:rPr lang="en-US" sz="1400" b="1" dirty="0">
                <a:cs typeface="Arial" charset="0"/>
              </a:rPr>
              <a:t>GPU Memory</a:t>
            </a:r>
          </a:p>
        </p:txBody>
      </p:sp>
      <p:sp>
        <p:nvSpPr>
          <p:cNvPr id="35" name="Flowchart: Connector 34"/>
          <p:cNvSpPr/>
          <p:nvPr/>
        </p:nvSpPr>
        <p:spPr bwMode="auto">
          <a:xfrm>
            <a:off x="2343883" y="2708263"/>
            <a:ext cx="162422" cy="119524"/>
          </a:xfrm>
          <a:prstGeom prst="flowChartConnector">
            <a:avLst/>
          </a:prstGeom>
          <a:solidFill>
            <a:schemeClr val="tx1">
              <a:lumMod val="95000"/>
            </a:schemeClr>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endParaRPr lang="en-US" b="1" dirty="0" smtClean="0">
              <a:solidFill>
                <a:prstClr val="white"/>
              </a:solidFill>
              <a:cs typeface="Arial" charset="0"/>
            </a:endParaRPr>
          </a:p>
        </p:txBody>
      </p:sp>
      <p:sp>
        <p:nvSpPr>
          <p:cNvPr id="36" name="Flowchart: Connector 35"/>
          <p:cNvSpPr/>
          <p:nvPr/>
        </p:nvSpPr>
        <p:spPr bwMode="auto">
          <a:xfrm>
            <a:off x="2121592" y="2980186"/>
            <a:ext cx="162422" cy="119524"/>
          </a:xfrm>
          <a:prstGeom prst="flowChartConnector">
            <a:avLst/>
          </a:prstGeom>
          <a:solidFill>
            <a:schemeClr val="tx1">
              <a:lumMod val="95000"/>
            </a:schemeClr>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endParaRPr lang="en-US" b="1" dirty="0" smtClean="0">
              <a:solidFill>
                <a:prstClr val="white"/>
              </a:solidFill>
              <a:cs typeface="Arial" charset="0"/>
            </a:endParaRPr>
          </a:p>
        </p:txBody>
      </p:sp>
      <p:sp>
        <p:nvSpPr>
          <p:cNvPr id="37" name="Flowchart: Connector 36"/>
          <p:cNvSpPr/>
          <p:nvPr/>
        </p:nvSpPr>
        <p:spPr bwMode="auto">
          <a:xfrm>
            <a:off x="2562957" y="2980186"/>
            <a:ext cx="162422" cy="119524"/>
          </a:xfrm>
          <a:prstGeom prst="flowChartConnector">
            <a:avLst/>
          </a:prstGeom>
          <a:solidFill>
            <a:schemeClr val="tx1"/>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endParaRPr lang="en-US" b="1" dirty="0" smtClean="0">
              <a:solidFill>
                <a:prstClr val="white"/>
              </a:solidFill>
              <a:cs typeface="Arial" charset="0"/>
            </a:endParaRPr>
          </a:p>
        </p:txBody>
      </p:sp>
      <p:sp>
        <p:nvSpPr>
          <p:cNvPr id="38" name="Flowchart: Connector 37"/>
          <p:cNvSpPr/>
          <p:nvPr/>
        </p:nvSpPr>
        <p:spPr bwMode="auto">
          <a:xfrm>
            <a:off x="2284014" y="3266947"/>
            <a:ext cx="162422" cy="119524"/>
          </a:xfrm>
          <a:prstGeom prst="flowChartConnector">
            <a:avLst/>
          </a:prstGeom>
          <a:solidFill>
            <a:schemeClr val="tx1">
              <a:lumMod val="95000"/>
            </a:schemeClr>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endParaRPr lang="en-US" b="1" dirty="0" smtClean="0">
              <a:solidFill>
                <a:prstClr val="white"/>
              </a:solidFill>
              <a:cs typeface="Arial" charset="0"/>
            </a:endParaRPr>
          </a:p>
        </p:txBody>
      </p:sp>
      <p:sp>
        <p:nvSpPr>
          <p:cNvPr id="39" name="Flowchart: Connector 38"/>
          <p:cNvSpPr/>
          <p:nvPr/>
        </p:nvSpPr>
        <p:spPr bwMode="auto">
          <a:xfrm>
            <a:off x="2760314" y="3266947"/>
            <a:ext cx="162422" cy="119524"/>
          </a:xfrm>
          <a:prstGeom prst="flowChartConnector">
            <a:avLst/>
          </a:prstGeom>
          <a:solidFill>
            <a:schemeClr val="tx1">
              <a:lumMod val="95000"/>
            </a:schemeClr>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endParaRPr lang="en-US" b="1" dirty="0" smtClean="0">
              <a:solidFill>
                <a:prstClr val="white"/>
              </a:solidFill>
              <a:cs typeface="Arial" charset="0"/>
            </a:endParaRPr>
          </a:p>
        </p:txBody>
      </p:sp>
      <p:sp>
        <p:nvSpPr>
          <p:cNvPr id="40" name="Rectangle 39"/>
          <p:cNvSpPr/>
          <p:nvPr/>
        </p:nvSpPr>
        <p:spPr bwMode="auto">
          <a:xfrm>
            <a:off x="2562957" y="3560842"/>
            <a:ext cx="766494" cy="137651"/>
          </a:xfrm>
          <a:prstGeom prst="rect">
            <a:avLst/>
          </a:prstGeom>
          <a:solidFill>
            <a:schemeClr val="tx1"/>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900" b="1" dirty="0">
                <a:solidFill>
                  <a:schemeClr val="bg1"/>
                </a:solidFill>
                <a:cs typeface="Arial" charset="0"/>
              </a:rPr>
              <a:t>| | | | | </a:t>
            </a:r>
          </a:p>
        </p:txBody>
      </p:sp>
      <p:cxnSp>
        <p:nvCxnSpPr>
          <p:cNvPr id="42" name="Straight Connector 41"/>
          <p:cNvCxnSpPr>
            <a:stCxn id="35" idx="5"/>
            <a:endCxn id="37" idx="1"/>
          </p:cNvCxnSpPr>
          <p:nvPr/>
        </p:nvCxnSpPr>
        <p:spPr>
          <a:xfrm>
            <a:off x="2482519" y="2810282"/>
            <a:ext cx="104224" cy="187408"/>
          </a:xfrm>
          <a:prstGeom prst="line">
            <a:avLst/>
          </a:prstGeom>
          <a:ln w="3175">
            <a:solidFill>
              <a:srgbClr val="FF0000"/>
            </a:solidFill>
            <a:headEnd type="none"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216942" y="3079538"/>
            <a:ext cx="104224" cy="187408"/>
          </a:xfrm>
          <a:prstGeom prst="line">
            <a:avLst/>
          </a:prstGeom>
          <a:ln w="3175">
            <a:solidFill>
              <a:srgbClr val="FF0000"/>
            </a:solidFill>
            <a:headEnd type="none"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689096" y="3087938"/>
            <a:ext cx="104224" cy="187408"/>
          </a:xfrm>
          <a:prstGeom prst="line">
            <a:avLst/>
          </a:prstGeom>
          <a:ln w="3175">
            <a:solidFill>
              <a:srgbClr val="FF0000"/>
            </a:solidFill>
            <a:headEnd type="none"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36" idx="0"/>
          </p:cNvCxnSpPr>
          <p:nvPr/>
        </p:nvCxnSpPr>
        <p:spPr>
          <a:xfrm flipH="1">
            <a:off x="2202803" y="2810761"/>
            <a:ext cx="190853" cy="169426"/>
          </a:xfrm>
          <a:prstGeom prst="line">
            <a:avLst/>
          </a:prstGeom>
          <a:ln w="3175">
            <a:solidFill>
              <a:srgbClr val="FF0000"/>
            </a:solidFill>
            <a:headEnd type="none"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9" idx="5"/>
          </p:cNvCxnSpPr>
          <p:nvPr/>
        </p:nvCxnSpPr>
        <p:spPr>
          <a:xfrm>
            <a:off x="2898951" y="3368967"/>
            <a:ext cx="329907" cy="191875"/>
          </a:xfrm>
          <a:prstGeom prst="line">
            <a:avLst/>
          </a:prstGeom>
          <a:ln w="19050">
            <a:solidFill>
              <a:schemeClr val="tx1"/>
            </a:solidFill>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9" idx="3"/>
            <a:endCxn id="40" idx="1"/>
          </p:cNvCxnSpPr>
          <p:nvPr/>
        </p:nvCxnSpPr>
        <p:spPr>
          <a:xfrm flipH="1">
            <a:off x="2562958" y="3368967"/>
            <a:ext cx="221143" cy="260701"/>
          </a:xfrm>
          <a:prstGeom prst="line">
            <a:avLst/>
          </a:prstGeom>
          <a:ln w="19050">
            <a:solidFill>
              <a:schemeClr val="tx1"/>
            </a:solidFill>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59" name="Rectangle 58"/>
          <p:cNvSpPr/>
          <p:nvPr/>
        </p:nvSpPr>
        <p:spPr bwMode="auto">
          <a:xfrm>
            <a:off x="2563622" y="3561639"/>
            <a:ext cx="766494" cy="137651"/>
          </a:xfrm>
          <a:prstGeom prst="rect">
            <a:avLst/>
          </a:prstGeom>
          <a:solidFill>
            <a:schemeClr val="tx1"/>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900" b="1" dirty="0">
                <a:solidFill>
                  <a:schemeClr val="bg1"/>
                </a:solidFill>
                <a:cs typeface="Arial" charset="0"/>
              </a:rPr>
              <a:t>| | | | | </a:t>
            </a:r>
          </a:p>
        </p:txBody>
      </p:sp>
      <p:cxnSp>
        <p:nvCxnSpPr>
          <p:cNvPr id="60" name="Straight Connector 59"/>
          <p:cNvCxnSpPr>
            <a:endCxn id="35" idx="0"/>
          </p:cNvCxnSpPr>
          <p:nvPr/>
        </p:nvCxnSpPr>
        <p:spPr>
          <a:xfrm>
            <a:off x="2419868" y="2092364"/>
            <a:ext cx="5226" cy="615899"/>
          </a:xfrm>
          <a:prstGeom prst="line">
            <a:avLst/>
          </a:prstGeom>
          <a:ln w="3175">
            <a:solidFill>
              <a:srgbClr val="FF0000"/>
            </a:solidFill>
            <a:headEnd type="none"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7" idx="2"/>
            <a:endCxn id="71" idx="0"/>
          </p:cNvCxnSpPr>
          <p:nvPr/>
        </p:nvCxnSpPr>
        <p:spPr>
          <a:xfrm>
            <a:off x="5558204" y="2140118"/>
            <a:ext cx="20817" cy="1164917"/>
          </a:xfrm>
          <a:prstGeom prst="line">
            <a:avLst/>
          </a:prstGeom>
          <a:ln w="3175">
            <a:solidFill>
              <a:srgbClr val="FF0000"/>
            </a:solidFill>
            <a:headEnd type="none"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8" name="Rectangle 67"/>
          <p:cNvSpPr/>
          <p:nvPr/>
        </p:nvSpPr>
        <p:spPr bwMode="auto">
          <a:xfrm>
            <a:off x="5204807" y="3303189"/>
            <a:ext cx="766494" cy="137651"/>
          </a:xfrm>
          <a:prstGeom prst="rect">
            <a:avLst/>
          </a:prstGeom>
          <a:solidFill>
            <a:schemeClr val="bg1">
              <a:lumMod val="65000"/>
              <a:lumOff val="35000"/>
            </a:schemeClr>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900" b="1" dirty="0">
                <a:solidFill>
                  <a:schemeClr val="bg1"/>
                </a:solidFill>
                <a:cs typeface="Arial" charset="0"/>
              </a:rPr>
              <a:t>| | | | | </a:t>
            </a:r>
          </a:p>
        </p:txBody>
      </p:sp>
      <p:sp>
        <p:nvSpPr>
          <p:cNvPr id="71" name="Rectangle 70"/>
          <p:cNvSpPr/>
          <p:nvPr/>
        </p:nvSpPr>
        <p:spPr bwMode="auto">
          <a:xfrm>
            <a:off x="5195774" y="3305035"/>
            <a:ext cx="766494" cy="137651"/>
          </a:xfrm>
          <a:prstGeom prst="rect">
            <a:avLst/>
          </a:prstGeom>
          <a:solidFill>
            <a:schemeClr val="tx1"/>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900" b="1" dirty="0">
                <a:solidFill>
                  <a:schemeClr val="bg1"/>
                </a:solidFill>
                <a:cs typeface="Arial" charset="0"/>
              </a:rPr>
              <a:t>| | | | | </a:t>
            </a:r>
          </a:p>
        </p:txBody>
      </p:sp>
      <p:grpSp>
        <p:nvGrpSpPr>
          <p:cNvPr id="56" name="Group 18"/>
          <p:cNvGrpSpPr/>
          <p:nvPr/>
        </p:nvGrpSpPr>
        <p:grpSpPr>
          <a:xfrm rot="10800000">
            <a:off x="2298405" y="470264"/>
            <a:ext cx="4364880" cy="834779"/>
            <a:chOff x="-3773169" y="7472623"/>
            <a:chExt cx="12188825" cy="3942213"/>
          </a:xfrm>
        </p:grpSpPr>
        <p:sp>
          <p:nvSpPr>
            <p:cNvPr id="62" name="Snip Single Corner Rectangle 61"/>
            <p:cNvSpPr/>
            <p:nvPr/>
          </p:nvSpPr>
          <p:spPr>
            <a:xfrm>
              <a:off x="-3773169" y="7491278"/>
              <a:ext cx="12188825" cy="3923558"/>
            </a:xfrm>
            <a:prstGeom prst="snip1Rect">
              <a:avLst>
                <a:gd name="adj" fmla="val 42325"/>
              </a:avLst>
            </a:prstGeom>
            <a:solidFill>
              <a:schemeClr val="bg1">
                <a:alpha val="3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63" name="Right Triangle 62"/>
            <p:cNvSpPr/>
            <p:nvPr/>
          </p:nvSpPr>
          <p:spPr>
            <a:xfrm>
              <a:off x="7503186" y="7472623"/>
              <a:ext cx="912466" cy="1754768"/>
            </a:xfrm>
            <a:prstGeom prst="rtTriangle">
              <a:avLst/>
            </a:prstGeom>
            <a:solidFill>
              <a:schemeClr val="bg1">
                <a:lumMod val="85000"/>
                <a:lumOff val="15000"/>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sp>
        <p:nvSpPr>
          <p:cNvPr id="77" name="Rectangle 76"/>
          <p:cNvSpPr/>
          <p:nvPr/>
        </p:nvSpPr>
        <p:spPr>
          <a:xfrm>
            <a:off x="2655188" y="446659"/>
            <a:ext cx="4570809" cy="854080"/>
          </a:xfrm>
          <a:prstGeom prst="rect">
            <a:avLst/>
          </a:prstGeom>
        </p:spPr>
        <p:txBody>
          <a:bodyPr lIns="68589" tIns="34295" rIns="68589" bIns="34295">
            <a:spAutoFit/>
          </a:bodyPr>
          <a:lstStyle/>
          <a:p>
            <a:pPr marL="1588" indent="-1588" defTabSz="913145"/>
            <a:r>
              <a:rPr lang="en-US" sz="1500" b="1" dirty="0">
                <a:solidFill>
                  <a:schemeClr val="accent6">
                    <a:lumMod val="10000"/>
                  </a:schemeClr>
                </a:solidFill>
                <a:cs typeface="Arial" charset="0"/>
              </a:rPr>
              <a:t>                      Without  </a:t>
            </a:r>
            <a:r>
              <a:rPr lang="en-US" sz="1500" b="1" dirty="0" err="1">
                <a:solidFill>
                  <a:schemeClr val="accent6">
                    <a:lumMod val="10000"/>
                  </a:schemeClr>
                </a:solidFill>
                <a:cs typeface="Arial" charset="0"/>
              </a:rPr>
              <a:t>hUMA</a:t>
            </a:r>
            <a:r>
              <a:rPr lang="en-US" sz="1500" b="1" dirty="0">
                <a:solidFill>
                  <a:schemeClr val="accent6">
                    <a:lumMod val="10000"/>
                  </a:schemeClr>
                </a:solidFill>
                <a:cs typeface="Arial" charset="0"/>
              </a:rPr>
              <a:t>:</a:t>
            </a:r>
          </a:p>
          <a:p>
            <a:pPr marL="171443" indent="-171443" defTabSz="913145">
              <a:buFont typeface="Arial" pitchFamily="34" charset="0"/>
              <a:buChar char="•"/>
            </a:pPr>
            <a:r>
              <a:rPr lang="en-US" sz="1200" b="1" dirty="0">
                <a:solidFill>
                  <a:schemeClr val="accent6">
                    <a:lumMod val="10000"/>
                  </a:schemeClr>
                </a:solidFill>
                <a:cs typeface="Arial" charset="0"/>
              </a:rPr>
              <a:t>CPU explicitly copies data to GPU memory</a:t>
            </a:r>
          </a:p>
          <a:p>
            <a:pPr marL="171443" indent="-171443" defTabSz="913145">
              <a:buFont typeface="Arial" pitchFamily="34" charset="0"/>
              <a:buChar char="•"/>
            </a:pPr>
            <a:r>
              <a:rPr lang="en-US" sz="1200" b="1" dirty="0">
                <a:solidFill>
                  <a:schemeClr val="accent6">
                    <a:lumMod val="10000"/>
                  </a:schemeClr>
                </a:solidFill>
                <a:cs typeface="Arial" charset="0"/>
              </a:rPr>
              <a:t>GPU completes computation</a:t>
            </a:r>
          </a:p>
          <a:p>
            <a:pPr marL="171443" indent="-171443" defTabSz="913145">
              <a:buFont typeface="Arial" pitchFamily="34" charset="0"/>
              <a:buChar char="•"/>
            </a:pPr>
            <a:r>
              <a:rPr lang="en-US" sz="1200" b="1" dirty="0">
                <a:solidFill>
                  <a:schemeClr val="accent6">
                    <a:lumMod val="10000"/>
                  </a:schemeClr>
                </a:solidFill>
                <a:cs typeface="Arial" charset="0"/>
              </a:rPr>
              <a:t>CPU explicitly copies result back to CPU memory</a:t>
            </a:r>
          </a:p>
        </p:txBody>
      </p:sp>
      <p:sp>
        <p:nvSpPr>
          <p:cNvPr id="70" name="TextBox 69"/>
          <p:cNvSpPr txBox="1"/>
          <p:nvPr/>
        </p:nvSpPr>
        <p:spPr>
          <a:xfrm>
            <a:off x="6741550" y="2871692"/>
            <a:ext cx="2517415" cy="830980"/>
          </a:xfrm>
          <a:prstGeom prst="rect">
            <a:avLst/>
          </a:prstGeom>
          <a:noFill/>
          <a:scene3d>
            <a:camera prst="orthographicFront"/>
            <a:lightRig rig="threePt" dir="t"/>
          </a:scene3d>
          <a:sp3d>
            <a:bevelT/>
          </a:sp3d>
        </p:spPr>
        <p:txBody>
          <a:bodyPr wrap="square" lIns="91436" tIns="45718" rIns="91436" bIns="45718" rtlCol="0">
            <a:spAutoFit/>
          </a:bodyPr>
          <a:lstStyle/>
          <a:p>
            <a:pPr marL="1588" indent="-1588" algn="ctr" defTabSz="913145"/>
            <a:r>
              <a:rPr lang="en-US" sz="1200" b="1" dirty="0">
                <a:solidFill>
                  <a:schemeClr val="accent6">
                    <a:lumMod val="10000"/>
                  </a:schemeClr>
                </a:solidFill>
                <a:cs typeface="Arial" charset="0"/>
              </a:rPr>
              <a:t>Only the data array </a:t>
            </a:r>
          </a:p>
          <a:p>
            <a:pPr marL="1588" indent="-1588" algn="ctr" defTabSz="913145"/>
            <a:r>
              <a:rPr lang="en-US" sz="1200" b="1" dirty="0">
                <a:solidFill>
                  <a:schemeClr val="accent6">
                    <a:lumMod val="10000"/>
                  </a:schemeClr>
                </a:solidFill>
                <a:cs typeface="Arial" charset="0"/>
              </a:rPr>
              <a:t>can be copied since GPU cannot follow embedded</a:t>
            </a:r>
          </a:p>
          <a:p>
            <a:pPr marL="1588" indent="-1588" algn="ctr" defTabSz="913145"/>
            <a:r>
              <a:rPr lang="en-US" sz="1200" b="1" dirty="0">
                <a:solidFill>
                  <a:schemeClr val="accent6">
                    <a:lumMod val="10000"/>
                  </a:schemeClr>
                </a:solidFill>
                <a:cs typeface="Arial" charset="0"/>
              </a:rPr>
              <a:t> data-structure links</a:t>
            </a:r>
          </a:p>
        </p:txBody>
      </p:sp>
      <p:sp>
        <p:nvSpPr>
          <p:cNvPr id="76" name="Rounded Rectangle 75"/>
          <p:cNvSpPr/>
          <p:nvPr/>
        </p:nvSpPr>
        <p:spPr bwMode="auto">
          <a:xfrm>
            <a:off x="3341694" y="497417"/>
            <a:ext cx="2404134" cy="872094"/>
          </a:xfrm>
          <a:prstGeom prst="roundRect">
            <a:avLst>
              <a:gd name="adj" fmla="val 1275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a:outerShdw blurRad="50800" dist="38100" dir="5400000" algn="t" rotWithShape="0">
              <a:prstClr val="black">
                <a:alpha val="40000"/>
              </a:prstClr>
            </a:outerShdw>
          </a:effectLst>
        </p:spPr>
        <p:txBody>
          <a:bodyPr lIns="171473" tIns="34290" rIns="171473" bIns="34290" rtlCol="0" anchor="ctr"/>
          <a:lstStyle/>
          <a:p>
            <a:pPr marL="1588" indent="-1588" algn="ctr" defTabSz="913145"/>
            <a:endParaRPr lang="en-CA" b="1" dirty="0" smtClean="0">
              <a:cs typeface="Arial" charset="0"/>
            </a:endParaRPr>
          </a:p>
        </p:txBody>
      </p:sp>
      <p:sp>
        <p:nvSpPr>
          <p:cNvPr id="78" name="Rounded Rectangle 77"/>
          <p:cNvSpPr/>
          <p:nvPr/>
        </p:nvSpPr>
        <p:spPr bwMode="auto">
          <a:xfrm>
            <a:off x="6980782" y="2785376"/>
            <a:ext cx="2038949" cy="872094"/>
          </a:xfrm>
          <a:prstGeom prst="roundRect">
            <a:avLst>
              <a:gd name="adj" fmla="val 12751"/>
            </a:avLst>
          </a:prstGeom>
          <a:gradFill flip="none" rotWithShape="1">
            <a:gsLst>
              <a:gs pos="0">
                <a:schemeClr val="tx1">
                  <a:alpha val="56000"/>
                </a:schemeClr>
              </a:gs>
              <a:gs pos="3000">
                <a:schemeClr val="tx1">
                  <a:alpha val="46000"/>
                </a:schemeClr>
              </a:gs>
              <a:gs pos="62000">
                <a:schemeClr val="bg1">
                  <a:alpha val="0"/>
                </a:schemeClr>
              </a:gs>
              <a:gs pos="100000">
                <a:schemeClr val="bg1">
                  <a:alpha val="0"/>
                </a:schemeClr>
              </a:gs>
            </a:gsLst>
            <a:lin ang="5400000" scaled="0"/>
            <a:tileRect/>
          </a:gradFill>
          <a:ln w="19050" algn="ctr">
            <a:noFill/>
            <a:round/>
            <a:headEnd/>
            <a:tailEnd/>
          </a:ln>
          <a:effectLst>
            <a:outerShdw blurRad="50800" dist="38100" dir="5400000" algn="t" rotWithShape="0">
              <a:prstClr val="black">
                <a:alpha val="40000"/>
              </a:prstClr>
            </a:outerShdw>
          </a:effectLst>
        </p:spPr>
        <p:txBody>
          <a:bodyPr lIns="171473" tIns="34290" rIns="171473" bIns="34290" rtlCol="0" anchor="ctr"/>
          <a:lstStyle/>
          <a:p>
            <a:pPr marL="1588" indent="-1588" algn="ctr" defTabSz="913145"/>
            <a:endParaRPr lang="en-CA" b="1" dirty="0" smtClean="0">
              <a:solidFill>
                <a:prstClr val="white"/>
              </a:solidFill>
              <a:cs typeface="Arial" charset="0"/>
            </a:endParaRPr>
          </a:p>
        </p:txBody>
      </p:sp>
    </p:spTree>
    <p:extLst>
      <p:ext uri="{BB962C8B-B14F-4D97-AF65-F5344CB8AC3E}">
        <p14:creationId xmlns:p14="http://schemas.microsoft.com/office/powerpoint/2010/main" val="93745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fade">
                                      <p:cBhvr>
                                        <p:cTn id="7" dur="1000"/>
                                        <p:tgtEl>
                                          <p:spTgt spid="7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7">
                                            <p:txEl>
                                              <p:pRg st="1" end="1"/>
                                            </p:txEl>
                                          </p:spTgt>
                                        </p:tgtEl>
                                        <p:attrNameLst>
                                          <p:attrName>style.visibility</p:attrName>
                                        </p:attrNameLst>
                                      </p:cBhvr>
                                      <p:to>
                                        <p:strVal val="visible"/>
                                      </p:to>
                                    </p:set>
                                    <p:animEffect transition="in" filter="fade">
                                      <p:cBhvr>
                                        <p:cTn id="10" dur="1000"/>
                                        <p:tgtEl>
                                          <p:spTgt spid="77">
                                            <p:txEl>
                                              <p:pRg st="1" end="1"/>
                                            </p:txEl>
                                          </p:spTgt>
                                        </p:tgtEl>
                                      </p:cBhvr>
                                    </p:animEffect>
                                  </p:childTnLst>
                                </p:cTn>
                              </p:par>
                              <p:par>
                                <p:cTn id="11" presetID="42" presetClass="path" presetSubtype="0" accel="50000" decel="50000" fill="hold" nodeType="withEffect">
                                  <p:stCondLst>
                                    <p:cond delay="0"/>
                                  </p:stCondLst>
                                  <p:childTnLst>
                                    <p:animMotion origin="layout" path="M 2.77778E-6 -2.07152E-6 L 0.28819 -0.05394 " pathEditMode="relative" rAng="0" ptsTypes="AA">
                                      <p:cBhvr>
                                        <p:cTn id="12" dur="3000" fill="hold"/>
                                        <p:tgtEl>
                                          <p:spTgt spid="59"/>
                                        </p:tgtEl>
                                        <p:attrNameLst>
                                          <p:attrName>ppt_x</p:attrName>
                                          <p:attrName>ppt_y</p:attrName>
                                        </p:attrNameLst>
                                      </p:cBhvr>
                                      <p:rCtr x="14410" y="-2713"/>
                                    </p:animMotion>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childTnLst>
                          </p:cTn>
                        </p:par>
                        <p:par>
                          <p:cTn id="17" fill="hold">
                            <p:stCondLst>
                              <p:cond delay="3500"/>
                            </p:stCondLst>
                            <p:childTnLst>
                              <p:par>
                                <p:cTn id="18" presetID="10" presetClass="entr" presetSubtype="0"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7">
                                            <p:txEl>
                                              <p:pRg st="2" end="2"/>
                                            </p:txEl>
                                          </p:spTgt>
                                        </p:tgtEl>
                                        <p:attrNameLst>
                                          <p:attrName>style.visibility</p:attrName>
                                        </p:attrNameLst>
                                      </p:cBhvr>
                                      <p:to>
                                        <p:strVal val="visible"/>
                                      </p:to>
                                    </p:set>
                                    <p:animEffect transition="in" filter="fade">
                                      <p:cBhvr>
                                        <p:cTn id="25" dur="1000"/>
                                        <p:tgtEl>
                                          <p:spTgt spid="77">
                                            <p:txEl>
                                              <p:pRg st="2" end="2"/>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childTnLst>
                          </p:cTn>
                        </p:par>
                        <p:par>
                          <p:cTn id="30" fill="hold">
                            <p:stCondLst>
                              <p:cond delay="1500"/>
                            </p:stCondLst>
                            <p:childTnLst>
                              <p:par>
                                <p:cTn id="31" presetID="42" presetClass="path" presetSubtype="0" accel="50000" decel="50000" fill="hold" grpId="1" nodeType="afterEffect">
                                  <p:stCondLst>
                                    <p:cond delay="0"/>
                                  </p:stCondLst>
                                  <p:childTnLst>
                                    <p:animMotion origin="layout" path="M -1.66667E-6 3.87843E-6 L -0.29062 0.05307 " pathEditMode="relative" rAng="0" ptsTypes="AA">
                                      <p:cBhvr>
                                        <p:cTn id="32" dur="2000" fill="hold"/>
                                        <p:tgtEl>
                                          <p:spTgt spid="68"/>
                                        </p:tgtEl>
                                        <p:attrNameLst>
                                          <p:attrName>ppt_x</p:attrName>
                                          <p:attrName>ppt_y</p:attrName>
                                        </p:attrNameLst>
                                      </p:cBhvr>
                                      <p:rCtr x="-14531" y="2654"/>
                                    </p:animMotion>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77">
                                            <p:txEl>
                                              <p:pRg st="3" end="3"/>
                                            </p:txEl>
                                          </p:spTgt>
                                        </p:tgtEl>
                                        <p:attrNameLst>
                                          <p:attrName>style.visibility</p:attrName>
                                        </p:attrNameLst>
                                      </p:cBhvr>
                                      <p:to>
                                        <p:strVal val="visible"/>
                                      </p:to>
                                    </p:set>
                                    <p:animEffect transition="in" filter="fade">
                                      <p:cBhvr>
                                        <p:cTn id="38" dur="1000"/>
                                        <p:tgtEl>
                                          <p:spTgt spid="77">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fade">
                                      <p:cBhvr>
                                        <p:cTn id="41"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8" grpId="1" animBg="1"/>
      <p:bldP spid="71" grpId="0" animBg="1"/>
      <p:bldP spid="70" grpId="0"/>
      <p:bldP spid="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18"/>
          <p:cNvGrpSpPr/>
          <p:nvPr/>
        </p:nvGrpSpPr>
        <p:grpSpPr>
          <a:xfrm rot="10800000">
            <a:off x="2002509" y="409433"/>
            <a:ext cx="5378741" cy="1028678"/>
            <a:chOff x="-3773169" y="7472623"/>
            <a:chExt cx="12188825" cy="3942213"/>
          </a:xfrm>
        </p:grpSpPr>
        <p:sp>
          <p:nvSpPr>
            <p:cNvPr id="63" name="Snip Single Corner Rectangle 62"/>
            <p:cNvSpPr/>
            <p:nvPr/>
          </p:nvSpPr>
          <p:spPr>
            <a:xfrm>
              <a:off x="-3773169" y="7491278"/>
              <a:ext cx="12188825" cy="3923558"/>
            </a:xfrm>
            <a:prstGeom prst="snip1Rect">
              <a:avLst>
                <a:gd name="adj" fmla="val 42325"/>
              </a:avLst>
            </a:prstGeom>
            <a:solidFill>
              <a:schemeClr val="bg1">
                <a:alpha val="3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FF00"/>
                </a:solidFill>
              </a:endParaRPr>
            </a:p>
          </p:txBody>
        </p:sp>
        <p:sp>
          <p:nvSpPr>
            <p:cNvPr id="64" name="Right Triangle 63"/>
            <p:cNvSpPr/>
            <p:nvPr/>
          </p:nvSpPr>
          <p:spPr>
            <a:xfrm>
              <a:off x="7503186" y="7472623"/>
              <a:ext cx="912466" cy="1754768"/>
            </a:xfrm>
            <a:prstGeom prst="rtTriangle">
              <a:avLst/>
            </a:prstGeom>
            <a:solidFill>
              <a:schemeClr val="bg1">
                <a:lumMod val="85000"/>
                <a:lumOff val="15000"/>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FF00"/>
                </a:solidFill>
              </a:endParaRPr>
            </a:p>
          </p:txBody>
        </p:sp>
      </p:grpSp>
      <p:sp>
        <p:nvSpPr>
          <p:cNvPr id="48" name="Snip Single Corner Rectangle 47"/>
          <p:cNvSpPr/>
          <p:nvPr/>
        </p:nvSpPr>
        <p:spPr>
          <a:xfrm rot="10800000">
            <a:off x="306738" y="1463725"/>
            <a:ext cx="8613478" cy="3046844"/>
          </a:xfrm>
          <a:prstGeom prst="snip1Rect">
            <a:avLst>
              <a:gd name="adj" fmla="val 24908"/>
            </a:avLst>
          </a:prstGeom>
          <a:solidFill>
            <a:schemeClr val="bg1">
              <a:alpha val="3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chemeClr val="accent6">
                  <a:lumMod val="10000"/>
                </a:schemeClr>
              </a:solidFill>
            </a:endParaRPr>
          </a:p>
        </p:txBody>
      </p:sp>
      <p:grpSp>
        <p:nvGrpSpPr>
          <p:cNvPr id="5" name="Group 4"/>
          <p:cNvGrpSpPr/>
          <p:nvPr/>
        </p:nvGrpSpPr>
        <p:grpSpPr>
          <a:xfrm>
            <a:off x="5695128" y="1526794"/>
            <a:ext cx="912491" cy="836354"/>
            <a:chOff x="5845574" y="4027203"/>
            <a:chExt cx="912491" cy="493763"/>
          </a:xfrm>
          <a:noFill/>
        </p:grpSpPr>
        <p:sp>
          <p:nvSpPr>
            <p:cNvPr id="6" name="Rounded Rectangle 5"/>
            <p:cNvSpPr/>
            <p:nvPr/>
          </p:nvSpPr>
          <p:spPr bwMode="auto">
            <a:xfrm>
              <a:off x="5925203" y="4084150"/>
              <a:ext cx="832862" cy="436816"/>
            </a:xfrm>
            <a:prstGeom prst="roundRect">
              <a:avLst/>
            </a:prstGeom>
            <a:grpFill/>
            <a:ln w="6350" algn="ctr">
              <a:solidFill>
                <a:srgbClr val="FF0000"/>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endParaRPr lang="en-US" sz="100" b="1" dirty="0">
                <a:solidFill>
                  <a:prstClr val="white"/>
                </a:solidFill>
                <a:cs typeface="Arial" charset="0"/>
              </a:endParaRPr>
            </a:p>
          </p:txBody>
        </p:sp>
        <p:sp>
          <p:nvSpPr>
            <p:cNvPr id="7" name="Rounded Rectangle 6"/>
            <p:cNvSpPr/>
            <p:nvPr/>
          </p:nvSpPr>
          <p:spPr bwMode="auto">
            <a:xfrm>
              <a:off x="5898660" y="4065167"/>
              <a:ext cx="832862" cy="436816"/>
            </a:xfrm>
            <a:prstGeom prst="roundRect">
              <a:avLst/>
            </a:prstGeom>
            <a:grpFill/>
            <a:ln w="6350" algn="ctr">
              <a:solidFill>
                <a:srgbClr val="FF0000"/>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endParaRPr lang="en-US" sz="100" b="1" dirty="0">
                <a:solidFill>
                  <a:prstClr val="white"/>
                </a:solidFill>
                <a:cs typeface="Arial" charset="0"/>
              </a:endParaRPr>
            </a:p>
          </p:txBody>
        </p:sp>
        <p:sp>
          <p:nvSpPr>
            <p:cNvPr id="8" name="Rounded Rectangle 7"/>
            <p:cNvSpPr/>
            <p:nvPr/>
          </p:nvSpPr>
          <p:spPr bwMode="auto">
            <a:xfrm>
              <a:off x="5872117" y="4046185"/>
              <a:ext cx="832862" cy="436816"/>
            </a:xfrm>
            <a:prstGeom prst="roundRect">
              <a:avLst/>
            </a:prstGeom>
            <a:grpFill/>
            <a:ln w="6350" algn="ctr">
              <a:solidFill>
                <a:srgbClr val="FF0000"/>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endParaRPr lang="en-US" sz="100" b="1" dirty="0">
                <a:solidFill>
                  <a:prstClr val="white"/>
                </a:solidFill>
                <a:cs typeface="Arial" charset="0"/>
              </a:endParaRPr>
            </a:p>
          </p:txBody>
        </p:sp>
        <p:sp>
          <p:nvSpPr>
            <p:cNvPr id="9" name="Rounded Rectangle 8"/>
            <p:cNvSpPr/>
            <p:nvPr/>
          </p:nvSpPr>
          <p:spPr bwMode="auto">
            <a:xfrm>
              <a:off x="5845574" y="4027203"/>
              <a:ext cx="832862" cy="436816"/>
            </a:xfrm>
            <a:prstGeom prst="roundRect">
              <a:avLst/>
            </a:prstGeom>
            <a:grpFill/>
            <a:ln w="25400" algn="ctr">
              <a:solidFill>
                <a:srgbClr val="FF0000"/>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r>
                <a:rPr lang="en-US" sz="1100" b="1" dirty="0">
                  <a:solidFill>
                    <a:schemeClr val="accent6">
                      <a:lumMod val="10000"/>
                    </a:schemeClr>
                  </a:solidFill>
                  <a:cs typeface="Arial" charset="0"/>
                </a:rPr>
                <a:t>GPU</a:t>
              </a:r>
            </a:p>
            <a:p>
              <a:pPr marL="1588" indent="-1588" algn="ctr" defTabSz="913145"/>
              <a:endParaRPr lang="en-US" sz="100" b="1" dirty="0">
                <a:solidFill>
                  <a:prstClr val="white"/>
                </a:solidFill>
                <a:cs typeface="Arial" charset="0"/>
              </a:endParaRPr>
            </a:p>
          </p:txBody>
        </p:sp>
      </p:grpSp>
      <p:sp>
        <p:nvSpPr>
          <p:cNvPr id="20" name="TextBox 19"/>
          <p:cNvSpPr txBox="1"/>
          <p:nvPr/>
        </p:nvSpPr>
        <p:spPr>
          <a:xfrm>
            <a:off x="2440544" y="453038"/>
            <a:ext cx="4833194" cy="934855"/>
          </a:xfrm>
          <a:prstGeom prst="rect">
            <a:avLst/>
          </a:prstGeom>
          <a:noFill/>
          <a:scene3d>
            <a:camera prst="orthographicFront"/>
            <a:lightRig rig="threePt" dir="t"/>
          </a:scene3d>
          <a:sp3d>
            <a:bevelT/>
          </a:sp3d>
        </p:spPr>
        <p:txBody>
          <a:bodyPr wrap="square" lIns="91436" tIns="45718" rIns="91436" bIns="45718" rtlCol="0">
            <a:spAutoFit/>
          </a:bodyPr>
          <a:lstStyle/>
          <a:p>
            <a:pPr marL="1588" indent="-1588" defTabSz="913145"/>
            <a:r>
              <a:rPr lang="en-US" sz="1600" b="1" dirty="0">
                <a:solidFill>
                  <a:schemeClr val="accent6">
                    <a:lumMod val="10000"/>
                  </a:schemeClr>
                </a:solidFill>
                <a:cs typeface="Arial" charset="0"/>
              </a:rPr>
              <a:t>                              With </a:t>
            </a:r>
            <a:r>
              <a:rPr lang="en-US" sz="1600" b="1" dirty="0" err="1">
                <a:solidFill>
                  <a:schemeClr val="accent6">
                    <a:lumMod val="10000"/>
                  </a:schemeClr>
                </a:solidFill>
                <a:cs typeface="Arial" charset="0"/>
              </a:rPr>
              <a:t>hUMA</a:t>
            </a:r>
            <a:r>
              <a:rPr lang="en-US" sz="1600" b="1" dirty="0">
                <a:solidFill>
                  <a:schemeClr val="accent6">
                    <a:lumMod val="10000"/>
                  </a:schemeClr>
                </a:solidFill>
                <a:cs typeface="Arial" charset="0"/>
              </a:rPr>
              <a:t>:</a:t>
            </a:r>
          </a:p>
          <a:p>
            <a:pPr marL="171443" indent="-171443" defTabSz="913145">
              <a:buFont typeface="Arial" pitchFamily="34" charset="0"/>
              <a:buChar char="•"/>
            </a:pPr>
            <a:r>
              <a:rPr lang="en-US" sz="1200" b="1" dirty="0">
                <a:solidFill>
                  <a:schemeClr val="accent6">
                    <a:lumMod val="10000"/>
                  </a:schemeClr>
                </a:solidFill>
                <a:cs typeface="Arial" charset="0"/>
              </a:rPr>
              <a:t>CPU simply passes a pointer to GPU</a:t>
            </a:r>
          </a:p>
          <a:p>
            <a:pPr marL="171443" indent="-171443" defTabSz="913145">
              <a:buFont typeface="Arial" pitchFamily="34" charset="0"/>
              <a:buChar char="•"/>
            </a:pPr>
            <a:r>
              <a:rPr lang="en-US" sz="1200" b="1" dirty="0">
                <a:solidFill>
                  <a:schemeClr val="accent6">
                    <a:lumMod val="10000"/>
                  </a:schemeClr>
                </a:solidFill>
                <a:cs typeface="Arial" charset="0"/>
              </a:rPr>
              <a:t>GPU completes computation</a:t>
            </a:r>
          </a:p>
          <a:p>
            <a:pPr marL="171443" indent="-171443" defTabSz="913145">
              <a:buFont typeface="Arial" pitchFamily="34" charset="0"/>
              <a:buChar char="•"/>
            </a:pPr>
            <a:r>
              <a:rPr lang="en-US" sz="1200" b="1" dirty="0">
                <a:solidFill>
                  <a:schemeClr val="accent6">
                    <a:lumMod val="10000"/>
                  </a:schemeClr>
                </a:solidFill>
                <a:cs typeface="Arial" charset="0"/>
              </a:rPr>
              <a:t>CPU can read the result directly – </a:t>
            </a:r>
            <a:r>
              <a:rPr lang="en-US" sz="1500" b="1" dirty="0">
                <a:solidFill>
                  <a:schemeClr val="accent6">
                    <a:lumMod val="10000"/>
                  </a:schemeClr>
                </a:solidFill>
                <a:effectLst>
                  <a:reflection blurRad="6350" stA="55000" endA="300" endPos="45500" dir="5400000" sy="-100000" algn="bl" rotWithShape="0"/>
                </a:effectLst>
                <a:cs typeface="Arial" charset="0"/>
              </a:rPr>
              <a:t>no copying needed!</a:t>
            </a:r>
          </a:p>
        </p:txBody>
      </p:sp>
      <p:grpSp>
        <p:nvGrpSpPr>
          <p:cNvPr id="34" name="Group 33"/>
          <p:cNvGrpSpPr/>
          <p:nvPr/>
        </p:nvGrpSpPr>
        <p:grpSpPr>
          <a:xfrm>
            <a:off x="2616869" y="1526910"/>
            <a:ext cx="907691" cy="782194"/>
            <a:chOff x="2691697" y="977808"/>
            <a:chExt cx="907691" cy="782194"/>
          </a:xfrm>
          <a:noFill/>
        </p:grpSpPr>
        <p:sp>
          <p:nvSpPr>
            <p:cNvPr id="24" name="Rounded Rectangle 23"/>
            <p:cNvSpPr/>
            <p:nvPr/>
          </p:nvSpPr>
          <p:spPr bwMode="auto">
            <a:xfrm>
              <a:off x="2766526" y="1020107"/>
              <a:ext cx="832862" cy="739895"/>
            </a:xfrm>
            <a:prstGeom prst="roundRect">
              <a:avLst/>
            </a:prstGeom>
            <a:grpFill/>
            <a:ln w="25400" algn="ctr">
              <a:solidFill>
                <a:srgbClr val="4EFB25"/>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r>
                <a:rPr lang="en-US" sz="1100" b="1" dirty="0">
                  <a:solidFill>
                    <a:schemeClr val="accent6">
                      <a:lumMod val="10000"/>
                    </a:schemeClr>
                  </a:solidFill>
                  <a:cs typeface="Arial" charset="0"/>
                </a:rPr>
                <a:t>CPU</a:t>
              </a:r>
            </a:p>
            <a:p>
              <a:pPr marL="1588" indent="-1588" algn="ctr" defTabSz="913145"/>
              <a:endParaRPr lang="en-US" sz="1100" b="1" dirty="0">
                <a:solidFill>
                  <a:prstClr val="white"/>
                </a:solidFill>
                <a:cs typeface="Arial" charset="0"/>
              </a:endParaRPr>
            </a:p>
            <a:p>
              <a:pPr marL="1588" indent="-1588" algn="ctr" defTabSz="913145"/>
              <a:endParaRPr lang="en-US" sz="100" b="1" dirty="0">
                <a:solidFill>
                  <a:prstClr val="white"/>
                </a:solidFill>
                <a:cs typeface="Arial" charset="0"/>
              </a:endParaRPr>
            </a:p>
          </p:txBody>
        </p:sp>
        <p:sp>
          <p:nvSpPr>
            <p:cNvPr id="27" name="Rounded Rectangle 26"/>
            <p:cNvSpPr/>
            <p:nvPr/>
          </p:nvSpPr>
          <p:spPr bwMode="auto">
            <a:xfrm>
              <a:off x="2691697" y="977808"/>
              <a:ext cx="832862" cy="739895"/>
            </a:xfrm>
            <a:prstGeom prst="roundRect">
              <a:avLst/>
            </a:prstGeom>
            <a:grpFill/>
            <a:ln w="25400" algn="ctr">
              <a:solidFill>
                <a:srgbClr val="4EFB25"/>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600" tIns="45714" rIns="228600" bIns="45714" rtlCol="0" anchor="ctr"/>
            <a:lstStyle/>
            <a:p>
              <a:pPr marL="1588" indent="-1588" algn="ctr" defTabSz="913145"/>
              <a:endParaRPr lang="en-US" sz="1100" b="1" dirty="0">
                <a:solidFill>
                  <a:prstClr val="white"/>
                </a:solidFill>
                <a:cs typeface="Arial" charset="0"/>
              </a:endParaRPr>
            </a:p>
            <a:p>
              <a:pPr marL="1588" indent="-1588" algn="ctr" defTabSz="913145"/>
              <a:endParaRPr lang="en-US" sz="1100" b="1" dirty="0">
                <a:solidFill>
                  <a:prstClr val="white"/>
                </a:solidFill>
                <a:cs typeface="Arial" charset="0"/>
              </a:endParaRPr>
            </a:p>
            <a:p>
              <a:pPr marL="1588" indent="-1588" algn="ctr" defTabSz="913145"/>
              <a:endParaRPr lang="en-US" sz="100" b="1" dirty="0">
                <a:solidFill>
                  <a:prstClr val="white"/>
                </a:solidFill>
                <a:cs typeface="Arial" charset="0"/>
              </a:endParaRPr>
            </a:p>
          </p:txBody>
        </p:sp>
      </p:grpSp>
      <p:sp>
        <p:nvSpPr>
          <p:cNvPr id="32" name="Rectangle 31"/>
          <p:cNvSpPr/>
          <p:nvPr/>
        </p:nvSpPr>
        <p:spPr bwMode="auto">
          <a:xfrm>
            <a:off x="2616868" y="2797630"/>
            <a:ext cx="3990751" cy="1672243"/>
          </a:xfrm>
          <a:prstGeom prst="rect">
            <a:avLst/>
          </a:prstGeom>
          <a:noFill/>
          <a:ln w="76200" algn="ctr">
            <a:solidFill>
              <a:schemeClr val="accent6">
                <a:lumMod val="50000"/>
              </a:schemeClr>
            </a:solid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b"/>
          <a:lstStyle/>
          <a:p>
            <a:pPr marL="1588" indent="-1588" algn="ctr" defTabSz="913145"/>
            <a:r>
              <a:rPr lang="en-US" sz="1500" b="1" dirty="0">
                <a:solidFill>
                  <a:schemeClr val="tx1">
                    <a:lumMod val="95000"/>
                  </a:schemeClr>
                </a:solidFill>
                <a:effectLst>
                  <a:outerShdw blurRad="38100" dist="38100" dir="2700000" algn="tl">
                    <a:srgbClr val="000000">
                      <a:alpha val="43137"/>
                    </a:srgbClr>
                  </a:outerShdw>
                </a:effectLst>
                <a:cs typeface="Arial" charset="0"/>
              </a:rPr>
              <a:t>CPU / GPU Uniform Memory</a:t>
            </a:r>
          </a:p>
        </p:txBody>
      </p:sp>
      <p:sp>
        <p:nvSpPr>
          <p:cNvPr id="35" name="Flowchart: Connector 34"/>
          <p:cNvSpPr/>
          <p:nvPr/>
        </p:nvSpPr>
        <p:spPr bwMode="auto">
          <a:xfrm>
            <a:off x="4475032" y="3049212"/>
            <a:ext cx="162422" cy="119524"/>
          </a:xfrm>
          <a:prstGeom prst="flowChartConnector">
            <a:avLst/>
          </a:prstGeom>
          <a:solidFill>
            <a:schemeClr val="tx1"/>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endParaRPr lang="en-US" b="1" dirty="0" smtClean="0">
              <a:solidFill>
                <a:prstClr val="white"/>
              </a:solidFill>
              <a:cs typeface="Arial" charset="0"/>
            </a:endParaRPr>
          </a:p>
        </p:txBody>
      </p:sp>
      <p:sp>
        <p:nvSpPr>
          <p:cNvPr id="36" name="Flowchart: Connector 35"/>
          <p:cNvSpPr/>
          <p:nvPr/>
        </p:nvSpPr>
        <p:spPr bwMode="auto">
          <a:xfrm>
            <a:off x="4252741" y="3321135"/>
            <a:ext cx="162422" cy="119524"/>
          </a:xfrm>
          <a:prstGeom prst="flowChartConnector">
            <a:avLst/>
          </a:prstGeom>
          <a:solidFill>
            <a:schemeClr val="tx1"/>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endParaRPr lang="en-US" b="1" dirty="0" smtClean="0">
              <a:solidFill>
                <a:prstClr val="white"/>
              </a:solidFill>
              <a:cs typeface="Arial" charset="0"/>
            </a:endParaRPr>
          </a:p>
        </p:txBody>
      </p:sp>
      <p:sp>
        <p:nvSpPr>
          <p:cNvPr id="37" name="Flowchart: Connector 36"/>
          <p:cNvSpPr/>
          <p:nvPr/>
        </p:nvSpPr>
        <p:spPr bwMode="auto">
          <a:xfrm>
            <a:off x="4694106" y="3321135"/>
            <a:ext cx="162422" cy="119524"/>
          </a:xfrm>
          <a:prstGeom prst="flowChartConnector">
            <a:avLst/>
          </a:prstGeom>
          <a:solidFill>
            <a:schemeClr val="tx1"/>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endParaRPr lang="en-US" b="1" dirty="0" smtClean="0">
              <a:solidFill>
                <a:prstClr val="white"/>
              </a:solidFill>
              <a:cs typeface="Arial" charset="0"/>
            </a:endParaRPr>
          </a:p>
        </p:txBody>
      </p:sp>
      <p:sp>
        <p:nvSpPr>
          <p:cNvPr id="38" name="Flowchart: Connector 37"/>
          <p:cNvSpPr/>
          <p:nvPr/>
        </p:nvSpPr>
        <p:spPr bwMode="auto">
          <a:xfrm>
            <a:off x="4415163" y="3607896"/>
            <a:ext cx="162422" cy="119524"/>
          </a:xfrm>
          <a:prstGeom prst="flowChartConnector">
            <a:avLst/>
          </a:prstGeom>
          <a:solidFill>
            <a:schemeClr val="tx1"/>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endParaRPr lang="en-US" b="1" dirty="0" smtClean="0">
              <a:solidFill>
                <a:prstClr val="white"/>
              </a:solidFill>
              <a:cs typeface="Arial" charset="0"/>
            </a:endParaRPr>
          </a:p>
        </p:txBody>
      </p:sp>
      <p:sp>
        <p:nvSpPr>
          <p:cNvPr id="39" name="Flowchart: Connector 38"/>
          <p:cNvSpPr/>
          <p:nvPr/>
        </p:nvSpPr>
        <p:spPr bwMode="auto">
          <a:xfrm>
            <a:off x="4891463" y="3607896"/>
            <a:ext cx="162422" cy="119524"/>
          </a:xfrm>
          <a:prstGeom prst="flowChartConnector">
            <a:avLst/>
          </a:prstGeom>
          <a:solidFill>
            <a:schemeClr val="tx1"/>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endParaRPr lang="en-US" b="1" dirty="0" smtClean="0">
              <a:solidFill>
                <a:prstClr val="white"/>
              </a:solidFill>
              <a:cs typeface="Arial" charset="0"/>
            </a:endParaRPr>
          </a:p>
        </p:txBody>
      </p:sp>
      <p:sp>
        <p:nvSpPr>
          <p:cNvPr id="40" name="Rectangle 39"/>
          <p:cNvSpPr/>
          <p:nvPr/>
        </p:nvSpPr>
        <p:spPr bwMode="auto">
          <a:xfrm>
            <a:off x="4694106" y="3901791"/>
            <a:ext cx="766494" cy="137651"/>
          </a:xfrm>
          <a:prstGeom prst="rect">
            <a:avLst/>
          </a:prstGeom>
          <a:solidFill>
            <a:schemeClr val="tx1"/>
          </a:solidFill>
          <a:ln w="25400" algn="ctr">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lIns="228591" tIns="45712" rIns="228591" bIns="45712" rtlCol="0" anchor="ctr"/>
          <a:lstStyle/>
          <a:p>
            <a:pPr marL="1588" indent="-1588" algn="ctr" defTabSz="913145"/>
            <a:r>
              <a:rPr lang="en-US" sz="900" b="1" dirty="0">
                <a:solidFill>
                  <a:schemeClr val="bg1"/>
                </a:solidFill>
                <a:cs typeface="Arial" charset="0"/>
              </a:rPr>
              <a:t>| | | | | </a:t>
            </a:r>
          </a:p>
        </p:txBody>
      </p:sp>
      <p:cxnSp>
        <p:nvCxnSpPr>
          <p:cNvPr id="42" name="Straight Connector 41"/>
          <p:cNvCxnSpPr>
            <a:stCxn id="35" idx="5"/>
            <a:endCxn id="37" idx="1"/>
          </p:cNvCxnSpPr>
          <p:nvPr/>
        </p:nvCxnSpPr>
        <p:spPr>
          <a:xfrm>
            <a:off x="4613668" y="3151232"/>
            <a:ext cx="104224" cy="187408"/>
          </a:xfrm>
          <a:prstGeom prst="line">
            <a:avLst/>
          </a:prstGeom>
          <a:ln w="3175">
            <a:solidFill>
              <a:srgbClr val="FF0000"/>
            </a:solidFill>
            <a:headEnd type="none"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348091" y="3420488"/>
            <a:ext cx="104224" cy="187408"/>
          </a:xfrm>
          <a:prstGeom prst="line">
            <a:avLst/>
          </a:prstGeom>
          <a:ln w="3175">
            <a:solidFill>
              <a:srgbClr val="FF0000"/>
            </a:solidFill>
            <a:headEnd type="none"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820246" y="3428886"/>
            <a:ext cx="104224" cy="187408"/>
          </a:xfrm>
          <a:prstGeom prst="line">
            <a:avLst/>
          </a:prstGeom>
          <a:ln w="3175">
            <a:solidFill>
              <a:srgbClr val="FF0000"/>
            </a:solidFill>
            <a:headEnd type="none"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a:endCxn id="36" idx="0"/>
          </p:cNvCxnSpPr>
          <p:nvPr/>
        </p:nvCxnSpPr>
        <p:spPr>
          <a:xfrm flipH="1">
            <a:off x="4333953" y="3151710"/>
            <a:ext cx="190853" cy="169426"/>
          </a:xfrm>
          <a:prstGeom prst="line">
            <a:avLst/>
          </a:prstGeom>
          <a:ln w="3175">
            <a:solidFill>
              <a:srgbClr val="FF0000"/>
            </a:solidFill>
            <a:headEnd type="none"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9" idx="5"/>
          </p:cNvCxnSpPr>
          <p:nvPr/>
        </p:nvCxnSpPr>
        <p:spPr>
          <a:xfrm>
            <a:off x="5030100" y="3709916"/>
            <a:ext cx="329907" cy="191875"/>
          </a:xfrm>
          <a:prstGeom prst="line">
            <a:avLst/>
          </a:prstGeom>
          <a:ln w="19050">
            <a:solidFill>
              <a:schemeClr val="tx1"/>
            </a:solidFill>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9" idx="3"/>
            <a:endCxn id="40" idx="1"/>
          </p:cNvCxnSpPr>
          <p:nvPr/>
        </p:nvCxnSpPr>
        <p:spPr>
          <a:xfrm flipH="1">
            <a:off x="4694107" y="3709916"/>
            <a:ext cx="221143" cy="260701"/>
          </a:xfrm>
          <a:prstGeom prst="line">
            <a:avLst/>
          </a:prstGeom>
          <a:ln w="19050">
            <a:solidFill>
              <a:schemeClr val="tx1"/>
            </a:solidFill>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a:stCxn id="27" idx="2"/>
            <a:endCxn id="35" idx="1"/>
          </p:cNvCxnSpPr>
          <p:nvPr/>
        </p:nvCxnSpPr>
        <p:spPr>
          <a:xfrm>
            <a:off x="3033299" y="2266805"/>
            <a:ext cx="1465519" cy="799911"/>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9" idx="2"/>
            <a:endCxn id="35" idx="7"/>
          </p:cNvCxnSpPr>
          <p:nvPr/>
        </p:nvCxnSpPr>
        <p:spPr>
          <a:xfrm flipH="1">
            <a:off x="4613669" y="2266689"/>
            <a:ext cx="1497891" cy="800027"/>
          </a:xfrm>
          <a:prstGeom prst="line">
            <a:avLst/>
          </a:prstGeom>
          <a:ln w="3175">
            <a:solidFill>
              <a:srgbClr val="FF0000"/>
            </a:solidFill>
            <a:headEnd type="none"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7" idx="2"/>
            <a:endCxn id="35" idx="1"/>
          </p:cNvCxnSpPr>
          <p:nvPr/>
        </p:nvCxnSpPr>
        <p:spPr>
          <a:xfrm>
            <a:off x="3033299" y="2266805"/>
            <a:ext cx="1465519" cy="799911"/>
          </a:xfrm>
          <a:prstGeom prst="line">
            <a:avLst/>
          </a:prstGeom>
          <a:ln w="3175">
            <a:solidFill>
              <a:srgbClr val="FF0000"/>
            </a:solidFill>
            <a:headEnd type="none" w="med" len="med"/>
            <a:tailEnd type="triangle" w="med" len="med"/>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4" name="Rectangle 43"/>
          <p:cNvSpPr/>
          <p:nvPr/>
        </p:nvSpPr>
        <p:spPr bwMode="auto">
          <a:xfrm>
            <a:off x="4687078" y="3901790"/>
            <a:ext cx="766494" cy="137651"/>
          </a:xfrm>
          <a:prstGeom prst="rect">
            <a:avLst/>
          </a:prstGeom>
          <a:solidFill>
            <a:schemeClr val="tx1"/>
          </a:solidFill>
          <a:ln w="38100">
            <a:solidFill>
              <a:schemeClr val="accent3"/>
            </a:solidFill>
            <a:headEnd/>
            <a:tailEnd/>
          </a:ln>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lIns="228591" tIns="45712" rIns="228591" bIns="45712" rtlCol="0" anchor="ctr"/>
          <a:lstStyle/>
          <a:p>
            <a:pPr marL="1588" indent="-1588" defTabSz="913145"/>
            <a:r>
              <a:rPr lang="en-US" sz="800" b="1" dirty="0">
                <a:solidFill>
                  <a:srgbClr val="FFFFFF"/>
                </a:solidFill>
                <a:cs typeface="Arial" charset="0"/>
              </a:rPr>
              <a:t>| | | | | </a:t>
            </a:r>
          </a:p>
        </p:txBody>
      </p:sp>
      <p:sp>
        <p:nvSpPr>
          <p:cNvPr id="31" name="Rectangle 30"/>
          <p:cNvSpPr/>
          <p:nvPr/>
        </p:nvSpPr>
        <p:spPr>
          <a:xfrm>
            <a:off x="1088570" y="4526107"/>
            <a:ext cx="7151914" cy="507827"/>
          </a:xfrm>
          <a:prstGeom prst="rect">
            <a:avLst/>
          </a:prstGeom>
        </p:spPr>
        <p:txBody>
          <a:bodyPr wrap="square" lIns="91436" tIns="45718" rIns="91436" bIns="45718">
            <a:spAutoFit/>
          </a:bodyPr>
          <a:lstStyle/>
          <a:p>
            <a:r>
              <a:rPr lang="en-US" sz="900" dirty="0">
                <a:solidFill>
                  <a:schemeClr val="accent6">
                    <a:lumMod val="10000"/>
                  </a:schemeClr>
                </a:solidFill>
              </a:rPr>
              <a:t>*A Pointer is a named variable that holds a memory address.  It makes it easy to reference data or code segments by a name and eliminates the need for the developer to know the actual address in memory.  Pointers can be manipulated by the same expressions used to operate on any other variable</a:t>
            </a:r>
          </a:p>
        </p:txBody>
      </p:sp>
      <p:sp>
        <p:nvSpPr>
          <p:cNvPr id="43" name="TextBox 42"/>
          <p:cNvSpPr txBox="1"/>
          <p:nvPr/>
        </p:nvSpPr>
        <p:spPr>
          <a:xfrm>
            <a:off x="6585128" y="2813604"/>
            <a:ext cx="2279139" cy="830980"/>
          </a:xfrm>
          <a:prstGeom prst="rect">
            <a:avLst/>
          </a:prstGeom>
          <a:noFill/>
          <a:scene3d>
            <a:camera prst="orthographicFront"/>
            <a:lightRig rig="threePt" dir="t"/>
          </a:scene3d>
          <a:sp3d>
            <a:bevelT/>
          </a:sp3d>
        </p:spPr>
        <p:txBody>
          <a:bodyPr wrap="square" lIns="91436" tIns="45718" rIns="91436" bIns="45718" rtlCol="0">
            <a:spAutoFit/>
          </a:bodyPr>
          <a:lstStyle/>
          <a:p>
            <a:pPr marL="1588" indent="-1588" algn="ctr" defTabSz="913145"/>
            <a:r>
              <a:rPr lang="en-US" sz="1200" b="1" dirty="0">
                <a:solidFill>
                  <a:schemeClr val="accent6">
                    <a:lumMod val="10000"/>
                  </a:schemeClr>
                </a:solidFill>
                <a:cs typeface="Arial" charset="0"/>
              </a:rPr>
              <a:t>CPU can pass a pointer to entire data structure since the GPU can now  follow embedded links</a:t>
            </a:r>
          </a:p>
        </p:txBody>
      </p:sp>
      <p:sp>
        <p:nvSpPr>
          <p:cNvPr id="108" name="Title 1"/>
          <p:cNvSpPr txBox="1">
            <a:spLocks/>
          </p:cNvSpPr>
          <p:nvPr/>
        </p:nvSpPr>
        <p:spPr>
          <a:xfrm>
            <a:off x="1" y="9248"/>
            <a:ext cx="9143999" cy="480060"/>
          </a:xfrm>
          <a:prstGeom prst="rect">
            <a:avLst/>
          </a:prstGeom>
        </p:spPr>
        <p:txBody>
          <a:bodyPr vert="horz" lIns="0" tIns="0" rIns="0" bIns="0" rtlCol="0" anchor="t">
            <a:noAutofit/>
          </a:bodyPr>
          <a:lstStyle>
            <a:defPPr>
              <a:defRPr lang="en-US"/>
            </a:defPPr>
            <a:lvl1pPr defTabSz="912813" eaLnBrk="0" fontAlgn="base" hangingPunct="0">
              <a:spcBef>
                <a:spcPct val="0"/>
              </a:spcBef>
              <a:spcAft>
                <a:spcPct val="0"/>
              </a:spcAft>
              <a:buNone/>
              <a:defRPr sz="2200" b="1" i="1" cap="all">
                <a:solidFill>
                  <a:schemeClr val="accent6">
                    <a:lumMod val="10000"/>
                  </a:schemeClr>
                </a:solidFill>
                <a:latin typeface="Arial" pitchFamily="34" charset="0"/>
                <a:ea typeface="+mj-ea"/>
                <a:cs typeface="Arial" pitchFamily="34" charset="0"/>
              </a:defRPr>
            </a:lvl1pPr>
          </a:lstStyle>
          <a:p>
            <a:r>
              <a:rPr lang="en-US" dirty="0"/>
              <a:t> WITH POINTERS* AND DATA SHARING</a:t>
            </a:r>
          </a:p>
        </p:txBody>
      </p:sp>
      <p:sp>
        <p:nvSpPr>
          <p:cNvPr id="74" name="Rounded Rectangle 73"/>
          <p:cNvSpPr/>
          <p:nvPr/>
        </p:nvSpPr>
        <p:spPr bwMode="auto">
          <a:xfrm>
            <a:off x="6702352" y="2800995"/>
            <a:ext cx="2038949" cy="872094"/>
          </a:xfrm>
          <a:prstGeom prst="roundRect">
            <a:avLst>
              <a:gd name="adj" fmla="val 1275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a:outerShdw blurRad="50800" dist="38100" dir="5400000" algn="t" rotWithShape="0">
              <a:prstClr val="black">
                <a:alpha val="40000"/>
              </a:prstClr>
            </a:outerShdw>
          </a:effectLst>
        </p:spPr>
        <p:txBody>
          <a:bodyPr lIns="171473" tIns="34290" rIns="171473" bIns="34290" rtlCol="0" anchor="ctr"/>
          <a:lstStyle/>
          <a:p>
            <a:pPr marL="1588" indent="-1588" algn="ctr" defTabSz="913145"/>
            <a:endParaRPr lang="en-CA" b="1" dirty="0" smtClean="0">
              <a:solidFill>
                <a:prstClr val="white"/>
              </a:solidFill>
              <a:cs typeface="Arial" charset="0"/>
            </a:endParaRPr>
          </a:p>
        </p:txBody>
      </p:sp>
      <p:sp>
        <p:nvSpPr>
          <p:cNvPr id="75" name="Rounded Rectangle 74"/>
          <p:cNvSpPr/>
          <p:nvPr/>
        </p:nvSpPr>
        <p:spPr bwMode="auto">
          <a:xfrm>
            <a:off x="2440545" y="409432"/>
            <a:ext cx="4565434" cy="872094"/>
          </a:xfrm>
          <a:prstGeom prst="roundRect">
            <a:avLst>
              <a:gd name="adj" fmla="val 12751"/>
            </a:avLst>
          </a:prstGeom>
          <a:gradFill flip="none" rotWithShape="1">
            <a:gsLst>
              <a:gs pos="0">
                <a:schemeClr val="tx1">
                  <a:alpha val="56000"/>
                </a:schemeClr>
              </a:gs>
              <a:gs pos="3000">
                <a:schemeClr val="tx1">
                  <a:alpha val="46000"/>
                </a:schemeClr>
              </a:gs>
              <a:gs pos="23000">
                <a:schemeClr val="bg1">
                  <a:alpha val="0"/>
                </a:schemeClr>
              </a:gs>
              <a:gs pos="100000">
                <a:schemeClr val="bg1">
                  <a:alpha val="0"/>
                </a:schemeClr>
              </a:gs>
            </a:gsLst>
            <a:lin ang="5400000" scaled="0"/>
            <a:tileRect/>
          </a:gradFill>
          <a:ln w="19050" algn="ctr">
            <a:noFill/>
            <a:round/>
            <a:headEnd/>
            <a:tailEnd/>
          </a:ln>
          <a:effectLst>
            <a:outerShdw blurRad="50800" dist="38100" dir="5400000" algn="t" rotWithShape="0">
              <a:prstClr val="black">
                <a:alpha val="40000"/>
              </a:prstClr>
            </a:outerShdw>
          </a:effectLst>
        </p:spPr>
        <p:txBody>
          <a:bodyPr lIns="171473" tIns="34290" rIns="171473" bIns="34290" rtlCol="0" anchor="ctr"/>
          <a:lstStyle/>
          <a:p>
            <a:pPr marL="1588" indent="-1588" algn="ctr" defTabSz="913145"/>
            <a:endParaRPr lang="en-CA" b="1" dirty="0" smtClean="0">
              <a:solidFill>
                <a:prstClr val="white"/>
              </a:solidFill>
              <a:cs typeface="Arial" charset="0"/>
            </a:endParaRPr>
          </a:p>
        </p:txBody>
      </p:sp>
    </p:spTree>
    <p:extLst>
      <p:ext uri="{BB962C8B-B14F-4D97-AF65-F5344CB8AC3E}">
        <p14:creationId xmlns:p14="http://schemas.microsoft.com/office/powerpoint/2010/main" val="277485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1000"/>
                                        <p:tgtEl>
                                          <p:spTgt spid="4"/>
                                        </p:tgtEl>
                                        <p:attrNameLst>
                                          <p:attrName>ppt_h</p:attrName>
                                        </p:attrNameLst>
                                      </p:cBhvr>
                                      <p:tavLst>
                                        <p:tav tm="0">
                                          <p:val>
                                            <p:strVal val="ppt_h"/>
                                          </p:val>
                                        </p:tav>
                                        <p:tav tm="100000">
                                          <p:val>
                                            <p:strVal val="ppt_h"/>
                                          </p:val>
                                        </p:tav>
                                      </p:tavLst>
                                    </p:anim>
                                    <p:set>
                                      <p:cBhvr>
                                        <p:cTn id="9" dur="1" fill="hold">
                                          <p:stCondLst>
                                            <p:cond delay="999"/>
                                          </p:stCondLst>
                                        </p:cTn>
                                        <p:tgtEl>
                                          <p:spTgt spid="4"/>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500"/>
                                        <p:tgtEl>
                                          <p:spTgt spid="20">
                                            <p:txEl>
                                              <p:pRg st="1" end="1"/>
                                            </p:txEl>
                                          </p:spTgt>
                                        </p:tgtEl>
                                      </p:cBhvr>
                                    </p:animEffect>
                                  </p:childTnLst>
                                </p:cTn>
                              </p:par>
                              <p:par>
                                <p:cTn id="13" presetID="42" presetClass="path" presetSubtype="0" accel="25000" decel="25000" fill="hold" nodeType="withEffect">
                                  <p:stCondLst>
                                    <p:cond delay="0"/>
                                  </p:stCondLst>
                                  <p:childTnLst>
                                    <p:animMotion origin="layout" path="M -1.38889E-6 1.83724E-6 L 0.2092 0.0373 " pathEditMode="relative" rAng="0" ptsTypes="AA">
                                      <p:cBhvr>
                                        <p:cTn id="14" dur="1000" fill="hold"/>
                                        <p:tgtEl>
                                          <p:spTgt spid="4"/>
                                        </p:tgtEl>
                                        <p:attrNameLst>
                                          <p:attrName>ppt_x</p:attrName>
                                          <p:attrName>ppt_y</p:attrName>
                                        </p:attrNameLst>
                                      </p:cBhvr>
                                      <p:rCtr x="10451" y="1850"/>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xEl>
                                              <p:pRg st="2" end="2"/>
                                            </p:txEl>
                                          </p:spTgt>
                                        </p:tgtEl>
                                        <p:attrNameLst>
                                          <p:attrName>style.visibility</p:attrName>
                                        </p:attrNameLst>
                                      </p:cBhvr>
                                      <p:to>
                                        <p:strVal val="visible"/>
                                      </p:to>
                                    </p:set>
                                    <p:animEffect transition="in" filter="fade">
                                      <p:cBhvr>
                                        <p:cTn id="30" dur="500"/>
                                        <p:tgtEl>
                                          <p:spTgt spid="20">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2000"/>
                                        <p:tgtEl>
                                          <p:spTgt spid="74"/>
                                        </p:tgtEl>
                                      </p:cBhvr>
                                    </p:animEffect>
                                  </p:childTnLst>
                                </p:cTn>
                              </p:par>
                            </p:childTnLst>
                          </p:cTn>
                        </p:par>
                        <p:par>
                          <p:cTn id="34" fill="hold">
                            <p:stCondLst>
                              <p:cond delay="2000"/>
                            </p:stCondLst>
                            <p:childTnLst>
                              <p:par>
                                <p:cTn id="35" presetID="10" presetClass="entr" presetSubtype="0" fill="hold" grpId="0" nodeType="afterEffect">
                                  <p:stCondLst>
                                    <p:cond delay="1000"/>
                                  </p:stCondLst>
                                  <p:childTnLst>
                                    <p:set>
                                      <p:cBhvr>
                                        <p:cTn id="36" dur="1" fill="hold">
                                          <p:stCondLst>
                                            <p:cond delay="0"/>
                                          </p:stCondLst>
                                        </p:cTn>
                                        <p:tgtEl>
                                          <p:spTgt spid="20">
                                            <p:txEl>
                                              <p:pRg st="3" end="3"/>
                                            </p:txEl>
                                          </p:spTgt>
                                        </p:tgtEl>
                                        <p:attrNameLst>
                                          <p:attrName>style.visibility</p:attrName>
                                        </p:attrNameLst>
                                      </p:cBhvr>
                                      <p:to>
                                        <p:strVal val="visible"/>
                                      </p:to>
                                    </p:set>
                                    <p:animEffect transition="in" filter="fade">
                                      <p:cBhvr>
                                        <p:cTn id="37"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44" grpId="0" animBg="1"/>
      <p:bldP spid="43" grpId="0"/>
      <p:bldP spid="7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cuda</a:t>
            </a:r>
            <a:r>
              <a:rPr lang="en-US" dirty="0" smtClean="0"/>
              <a:t> brings performance to pro/research on discrete </a:t>
            </a:r>
            <a:r>
              <a:rPr lang="en-US" dirty="0" err="1" smtClean="0"/>
              <a:t>gpu</a:t>
            </a:r>
            <a:endParaRPr lang="en-US" dirty="0"/>
          </a:p>
        </p:txBody>
      </p:sp>
      <p:sp>
        <p:nvSpPr>
          <p:cNvPr id="3" name="Up Arrow 2"/>
          <p:cNvSpPr/>
          <p:nvPr/>
        </p:nvSpPr>
        <p:spPr bwMode="auto">
          <a:xfrm>
            <a:off x="239484" y="872218"/>
            <a:ext cx="522514" cy="1880508"/>
          </a:xfrm>
          <a:prstGeom prst="upArrow">
            <a:avLst/>
          </a:prstGeom>
          <a:solidFill>
            <a:schemeClr val="accent1">
              <a:lumMod val="75000"/>
            </a:schemeClr>
          </a:solidFill>
          <a:ln w="25400" algn="ctr">
            <a:noFill/>
            <a:round/>
            <a:headEnd/>
            <a:tailEnd/>
          </a:ln>
          <a:effectLst/>
        </p:spPr>
        <p:txBody>
          <a:bodyPr vert="vert270" lIns="228600" tIns="45714" rIns="228600" bIns="45714" rtlCol="0" anchor="ctr"/>
          <a:lstStyle/>
          <a:p>
            <a:pPr marL="1588" indent="-1588" algn="ctr" defTabSz="913183" fontAlgn="base">
              <a:spcBef>
                <a:spcPct val="0"/>
              </a:spcBef>
              <a:spcAft>
                <a:spcPct val="0"/>
              </a:spcAft>
            </a:pPr>
            <a:r>
              <a:rPr lang="en-US" sz="1400" dirty="0" smtClean="0">
                <a:solidFill>
                  <a:prstClr val="white"/>
                </a:solidFill>
                <a:cs typeface="Arial" charset="0"/>
              </a:rPr>
              <a:t>Adoption</a:t>
            </a:r>
          </a:p>
        </p:txBody>
      </p:sp>
      <p:sp>
        <p:nvSpPr>
          <p:cNvPr id="4" name="Up Arrow 3"/>
          <p:cNvSpPr/>
          <p:nvPr/>
        </p:nvSpPr>
        <p:spPr bwMode="auto">
          <a:xfrm rot="5400000">
            <a:off x="4349757" y="-1548887"/>
            <a:ext cx="436787" cy="8392887"/>
          </a:xfrm>
          <a:prstGeom prst="upArrow">
            <a:avLst/>
          </a:prstGeom>
          <a:solidFill>
            <a:schemeClr val="accent1">
              <a:lumMod val="75000"/>
            </a:schemeClr>
          </a:solidFill>
          <a:ln w="25400" algn="ctr">
            <a:noFill/>
            <a:round/>
            <a:headEnd/>
            <a:tailEnd/>
          </a:ln>
          <a:effectLst/>
        </p:spPr>
        <p:txBody>
          <a:bodyPr vert="vert270" lIns="228600" tIns="45714" rIns="228600" bIns="45714" rtlCol="0" anchor="ctr"/>
          <a:lstStyle/>
          <a:p>
            <a:pPr marL="1588" indent="-1588" defTabSz="913183" fontAlgn="base">
              <a:spcBef>
                <a:spcPct val="0"/>
              </a:spcBef>
              <a:spcAft>
                <a:spcPct val="0"/>
              </a:spcAft>
            </a:pPr>
            <a:r>
              <a:rPr lang="en-US" sz="1400" dirty="0" smtClean="0">
                <a:solidFill>
                  <a:prstClr val="white"/>
                </a:solidFill>
                <a:cs typeface="Arial" charset="0"/>
              </a:rPr>
              <a:t>  2006 |        2007        |        2008        |        2009        |        2010        |        2011        |        2012        |</a:t>
            </a:r>
            <a:endParaRPr lang="en-US" sz="1400" dirty="0">
              <a:solidFill>
                <a:prstClr val="white"/>
              </a:solidFill>
              <a:cs typeface="Arial" charset="0"/>
            </a:endParaRPr>
          </a:p>
        </p:txBody>
      </p:sp>
      <p:sp>
        <p:nvSpPr>
          <p:cNvPr id="8" name="Line Callout 2 7"/>
          <p:cNvSpPr/>
          <p:nvPr/>
        </p:nvSpPr>
        <p:spPr bwMode="auto">
          <a:xfrm>
            <a:off x="761998" y="1567544"/>
            <a:ext cx="1828800" cy="514350"/>
          </a:xfrm>
          <a:prstGeom prst="borderCallout2">
            <a:avLst>
              <a:gd name="adj1" fmla="val 101206"/>
              <a:gd name="adj2" fmla="val 15719"/>
              <a:gd name="adj3" fmla="val 122259"/>
              <a:gd name="adj4" fmla="val 9306"/>
              <a:gd name="adj5" fmla="val 179357"/>
              <a:gd name="adj6" fmla="val 6160"/>
            </a:avLst>
          </a:prstGeom>
          <a:ln>
            <a:headEnd/>
            <a:tailEnd/>
          </a:ln>
        </p:spPr>
        <p:style>
          <a:lnRef idx="2">
            <a:schemeClr val="accent4"/>
          </a:lnRef>
          <a:fillRef idx="1">
            <a:schemeClr val="lt1"/>
          </a:fillRef>
          <a:effectRef idx="0">
            <a:schemeClr val="accent4"/>
          </a:effectRef>
          <a:fontRef idx="minor">
            <a:schemeClr val="dk1"/>
          </a:fontRef>
        </p:style>
        <p:txBody>
          <a:bodyPr lIns="91440" tIns="45714" rIns="91440" bIns="45714" rtlCol="0" anchor="ctr"/>
          <a:lstStyle/>
          <a:p>
            <a:pPr marL="1588" indent="-1588" algn="ctr" defTabSz="913183" fontAlgn="base">
              <a:spcBef>
                <a:spcPct val="0"/>
              </a:spcBef>
              <a:spcAft>
                <a:spcPct val="0"/>
              </a:spcAft>
            </a:pPr>
            <a:r>
              <a:rPr lang="en-US" sz="1600" dirty="0" smtClean="0">
                <a:solidFill>
                  <a:prstClr val="black"/>
                </a:solidFill>
                <a:cs typeface="Arial" charset="0"/>
              </a:rPr>
              <a:t>CUDA Announced</a:t>
            </a:r>
          </a:p>
        </p:txBody>
      </p:sp>
      <p:graphicFrame>
        <p:nvGraphicFramePr>
          <p:cNvPr id="13" name="Diagram 12"/>
          <p:cNvGraphicFramePr/>
          <p:nvPr>
            <p:extLst>
              <p:ext uri="{D42A27DB-BD31-4B8C-83A1-F6EECF244321}">
                <p14:modId xmlns:p14="http://schemas.microsoft.com/office/powerpoint/2010/main" val="2674582359"/>
              </p:ext>
            </p:extLst>
          </p:nvPr>
        </p:nvGraphicFramePr>
        <p:xfrm>
          <a:off x="609600" y="3046833"/>
          <a:ext cx="7785100" cy="1258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ine Callout 2 9"/>
          <p:cNvSpPr/>
          <p:nvPr/>
        </p:nvSpPr>
        <p:spPr bwMode="auto">
          <a:xfrm>
            <a:off x="2590800" y="914400"/>
            <a:ext cx="1828800" cy="514350"/>
          </a:xfrm>
          <a:prstGeom prst="borderCallout2">
            <a:avLst>
              <a:gd name="adj1" fmla="val 99452"/>
              <a:gd name="adj2" fmla="val 78510"/>
              <a:gd name="adj3" fmla="val 127082"/>
              <a:gd name="adj4" fmla="val 79151"/>
              <a:gd name="adj5" fmla="val 262679"/>
              <a:gd name="adj6" fmla="val 31710"/>
            </a:avLst>
          </a:prstGeom>
          <a:ln>
            <a:headEnd/>
            <a:tailEnd/>
          </a:ln>
        </p:spPr>
        <p:style>
          <a:lnRef idx="2">
            <a:schemeClr val="accent4"/>
          </a:lnRef>
          <a:fillRef idx="1">
            <a:schemeClr val="lt1"/>
          </a:fillRef>
          <a:effectRef idx="0">
            <a:schemeClr val="accent4"/>
          </a:effectRef>
          <a:fontRef idx="minor">
            <a:schemeClr val="dk1"/>
          </a:fontRef>
        </p:style>
        <p:txBody>
          <a:bodyPr lIns="91440" tIns="45714" rIns="91440" bIns="45714" rtlCol="0" anchor="ctr"/>
          <a:lstStyle/>
          <a:p>
            <a:pPr marL="1588" indent="-1588" algn="ctr" defTabSz="913183" fontAlgn="base">
              <a:spcBef>
                <a:spcPct val="0"/>
              </a:spcBef>
              <a:spcAft>
                <a:spcPct val="0"/>
              </a:spcAft>
            </a:pPr>
            <a:r>
              <a:rPr lang="en-US" sz="1600" dirty="0" smtClean="0">
                <a:solidFill>
                  <a:prstClr val="black"/>
                </a:solidFill>
                <a:cs typeface="Arial" charset="0"/>
              </a:rPr>
              <a:t>150K+ downloads</a:t>
            </a:r>
          </a:p>
          <a:p>
            <a:pPr marL="1588" indent="-1588" algn="ctr" defTabSz="913183" fontAlgn="base">
              <a:spcBef>
                <a:spcPct val="0"/>
              </a:spcBef>
              <a:spcAft>
                <a:spcPct val="0"/>
              </a:spcAft>
            </a:pPr>
            <a:r>
              <a:rPr lang="en-US" sz="1600" dirty="0" smtClean="0">
                <a:solidFill>
                  <a:prstClr val="black"/>
                </a:solidFill>
                <a:cs typeface="Arial" charset="0"/>
              </a:rPr>
              <a:t>500+ Apps*</a:t>
            </a:r>
          </a:p>
        </p:txBody>
      </p:sp>
      <p:sp>
        <p:nvSpPr>
          <p:cNvPr id="11" name="Line Callout 2 10"/>
          <p:cNvSpPr/>
          <p:nvPr/>
        </p:nvSpPr>
        <p:spPr bwMode="auto">
          <a:xfrm>
            <a:off x="4495800" y="457200"/>
            <a:ext cx="1828800" cy="514350"/>
          </a:xfrm>
          <a:prstGeom prst="borderCallout2">
            <a:avLst>
              <a:gd name="adj1" fmla="val 98377"/>
              <a:gd name="adj2" fmla="val 92211"/>
              <a:gd name="adj3" fmla="val 122158"/>
              <a:gd name="adj4" fmla="val 98461"/>
              <a:gd name="adj5" fmla="val 138672"/>
              <a:gd name="adj6" fmla="val 130185"/>
            </a:avLst>
          </a:prstGeom>
          <a:ln>
            <a:headEnd/>
            <a:tailEnd/>
          </a:ln>
        </p:spPr>
        <p:style>
          <a:lnRef idx="2">
            <a:schemeClr val="accent4"/>
          </a:lnRef>
          <a:fillRef idx="1">
            <a:schemeClr val="lt1"/>
          </a:fillRef>
          <a:effectRef idx="0">
            <a:schemeClr val="accent4"/>
          </a:effectRef>
          <a:fontRef idx="minor">
            <a:schemeClr val="dk1"/>
          </a:fontRef>
        </p:style>
        <p:txBody>
          <a:bodyPr lIns="91440" tIns="45714" rIns="91440" bIns="45714" rtlCol="0" anchor="ctr"/>
          <a:lstStyle/>
          <a:p>
            <a:pPr marL="1588" indent="-1588" algn="ctr" defTabSz="913183" fontAlgn="base">
              <a:spcBef>
                <a:spcPct val="0"/>
              </a:spcBef>
              <a:spcAft>
                <a:spcPct val="0"/>
              </a:spcAft>
            </a:pPr>
            <a:r>
              <a:rPr lang="en-US" sz="1600" dirty="0" smtClean="0">
                <a:solidFill>
                  <a:prstClr val="black"/>
                </a:solidFill>
                <a:cs typeface="Arial" charset="0"/>
              </a:rPr>
              <a:t>1.5M downloads</a:t>
            </a:r>
          </a:p>
          <a:p>
            <a:pPr marL="1588" indent="-1588" algn="ctr" defTabSz="913183" fontAlgn="base">
              <a:spcBef>
                <a:spcPct val="0"/>
              </a:spcBef>
              <a:spcAft>
                <a:spcPct val="0"/>
              </a:spcAft>
            </a:pPr>
            <a:r>
              <a:rPr lang="en-US" sz="1600" dirty="0" smtClean="0">
                <a:solidFill>
                  <a:prstClr val="black"/>
                </a:solidFill>
                <a:cs typeface="Arial" charset="0"/>
              </a:rPr>
              <a:t>1200+ Apps</a:t>
            </a:r>
          </a:p>
        </p:txBody>
      </p:sp>
      <p:sp>
        <p:nvSpPr>
          <p:cNvPr id="12" name="TextBox 11"/>
          <p:cNvSpPr txBox="1"/>
          <p:nvPr/>
        </p:nvSpPr>
        <p:spPr>
          <a:xfrm>
            <a:off x="6362703" y="1657350"/>
            <a:ext cx="1981199" cy="861774"/>
          </a:xfrm>
          <a:prstGeom prst="rect">
            <a:avLst/>
          </a:prstGeom>
          <a:ln>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pPr marL="1588" indent="-1588" algn="r" defTabSz="913183" fontAlgn="base">
              <a:spcBef>
                <a:spcPct val="0"/>
              </a:spcBef>
              <a:spcAft>
                <a:spcPct val="0"/>
              </a:spcAft>
            </a:pPr>
            <a:r>
              <a:rPr lang="en-US" b="1" i="1" dirty="0" smtClean="0">
                <a:solidFill>
                  <a:prstClr val="black"/>
                </a:solidFill>
              </a:rPr>
              <a:t>* </a:t>
            </a:r>
            <a:r>
              <a:rPr lang="en-US" sz="1600" i="1" dirty="0" smtClean="0">
                <a:solidFill>
                  <a:prstClr val="black"/>
                </a:solidFill>
              </a:rPr>
              <a:t>    &lt;5% Consumer </a:t>
            </a:r>
          </a:p>
          <a:p>
            <a:pPr marL="1588" indent="-1588" algn="r" defTabSz="913183" fontAlgn="base">
              <a:spcBef>
                <a:spcPct val="0"/>
              </a:spcBef>
              <a:spcAft>
                <a:spcPct val="0"/>
              </a:spcAft>
            </a:pPr>
            <a:r>
              <a:rPr lang="en-US" sz="1600" i="1" dirty="0" smtClean="0">
                <a:solidFill>
                  <a:prstClr val="black"/>
                </a:solidFill>
              </a:rPr>
              <a:t>20+% Professional</a:t>
            </a:r>
          </a:p>
          <a:p>
            <a:pPr marL="1588" indent="-1588" algn="r" defTabSz="913183" fontAlgn="base">
              <a:spcBef>
                <a:spcPct val="0"/>
              </a:spcBef>
              <a:spcAft>
                <a:spcPct val="0"/>
              </a:spcAft>
            </a:pPr>
            <a:r>
              <a:rPr lang="en-US" sz="1600" i="1" dirty="0" smtClean="0">
                <a:solidFill>
                  <a:prstClr val="black"/>
                </a:solidFill>
              </a:rPr>
              <a:t>70+% Research</a:t>
            </a:r>
          </a:p>
        </p:txBody>
      </p:sp>
      <p:sp>
        <p:nvSpPr>
          <p:cNvPr id="7" name="Freeform 6"/>
          <p:cNvSpPr/>
          <p:nvPr/>
        </p:nvSpPr>
        <p:spPr bwMode="auto">
          <a:xfrm>
            <a:off x="711200" y="1124632"/>
            <a:ext cx="7632700" cy="1399495"/>
          </a:xfrm>
          <a:custGeom>
            <a:avLst/>
            <a:gdLst>
              <a:gd name="connsiteX0" fmla="*/ 0 w 7658100"/>
              <a:gd name="connsiteY0" fmla="*/ 2070100 h 2117141"/>
              <a:gd name="connsiteX1" fmla="*/ 1346200 w 7658100"/>
              <a:gd name="connsiteY1" fmla="*/ 2044700 h 2117141"/>
              <a:gd name="connsiteX2" fmla="*/ 3632200 w 7658100"/>
              <a:gd name="connsiteY2" fmla="*/ 1384300 h 2117141"/>
              <a:gd name="connsiteX3" fmla="*/ 4711700 w 7658100"/>
              <a:gd name="connsiteY3" fmla="*/ 342900 h 2117141"/>
              <a:gd name="connsiteX4" fmla="*/ 5803900 w 7658100"/>
              <a:gd name="connsiteY4" fmla="*/ 63500 h 2117141"/>
              <a:gd name="connsiteX5" fmla="*/ 7658100 w 7658100"/>
              <a:gd name="connsiteY5" fmla="*/ 0 h 2117141"/>
              <a:gd name="connsiteX0" fmla="*/ 0 w 7658100"/>
              <a:gd name="connsiteY0" fmla="*/ 2072057 h 2119098"/>
              <a:gd name="connsiteX1" fmla="*/ 1346200 w 7658100"/>
              <a:gd name="connsiteY1" fmla="*/ 2046657 h 2119098"/>
              <a:gd name="connsiteX2" fmla="*/ 3632200 w 7658100"/>
              <a:gd name="connsiteY2" fmla="*/ 1386257 h 2119098"/>
              <a:gd name="connsiteX3" fmla="*/ 4622800 w 7658100"/>
              <a:gd name="connsiteY3" fmla="*/ 535357 h 2119098"/>
              <a:gd name="connsiteX4" fmla="*/ 5803900 w 7658100"/>
              <a:gd name="connsiteY4" fmla="*/ 65457 h 2119098"/>
              <a:gd name="connsiteX5" fmla="*/ 7658100 w 7658100"/>
              <a:gd name="connsiteY5" fmla="*/ 1957 h 2119098"/>
              <a:gd name="connsiteX0" fmla="*/ 0 w 7658100"/>
              <a:gd name="connsiteY0" fmla="*/ 2072057 h 2100060"/>
              <a:gd name="connsiteX1" fmla="*/ 1346200 w 7658100"/>
              <a:gd name="connsiteY1" fmla="*/ 2046657 h 2100060"/>
              <a:gd name="connsiteX2" fmla="*/ 3530600 w 7658100"/>
              <a:gd name="connsiteY2" fmla="*/ 1703757 h 2100060"/>
              <a:gd name="connsiteX3" fmla="*/ 4622800 w 7658100"/>
              <a:gd name="connsiteY3" fmla="*/ 535357 h 2100060"/>
              <a:gd name="connsiteX4" fmla="*/ 5803900 w 7658100"/>
              <a:gd name="connsiteY4" fmla="*/ 65457 h 2100060"/>
              <a:gd name="connsiteX5" fmla="*/ 7658100 w 7658100"/>
              <a:gd name="connsiteY5" fmla="*/ 1957 h 2100060"/>
              <a:gd name="connsiteX0" fmla="*/ 0 w 7658100"/>
              <a:gd name="connsiteY0" fmla="*/ 2072057 h 2102062"/>
              <a:gd name="connsiteX1" fmla="*/ 1346200 w 7658100"/>
              <a:gd name="connsiteY1" fmla="*/ 2046657 h 2102062"/>
              <a:gd name="connsiteX2" fmla="*/ 3556000 w 7658100"/>
              <a:gd name="connsiteY2" fmla="*/ 1665657 h 2102062"/>
              <a:gd name="connsiteX3" fmla="*/ 4622800 w 7658100"/>
              <a:gd name="connsiteY3" fmla="*/ 535357 h 2102062"/>
              <a:gd name="connsiteX4" fmla="*/ 5803900 w 7658100"/>
              <a:gd name="connsiteY4" fmla="*/ 65457 h 2102062"/>
              <a:gd name="connsiteX5" fmla="*/ 7658100 w 7658100"/>
              <a:gd name="connsiteY5" fmla="*/ 1957 h 2102062"/>
              <a:gd name="connsiteX0" fmla="*/ 0 w 7632700"/>
              <a:gd name="connsiteY0" fmla="*/ 2110157 h 2130054"/>
              <a:gd name="connsiteX1" fmla="*/ 1320800 w 7632700"/>
              <a:gd name="connsiteY1" fmla="*/ 2046657 h 2130054"/>
              <a:gd name="connsiteX2" fmla="*/ 3530600 w 7632700"/>
              <a:gd name="connsiteY2" fmla="*/ 1665657 h 2130054"/>
              <a:gd name="connsiteX3" fmla="*/ 4597400 w 7632700"/>
              <a:gd name="connsiteY3" fmla="*/ 535357 h 2130054"/>
              <a:gd name="connsiteX4" fmla="*/ 5778500 w 7632700"/>
              <a:gd name="connsiteY4" fmla="*/ 65457 h 2130054"/>
              <a:gd name="connsiteX5" fmla="*/ 7632700 w 7632700"/>
              <a:gd name="connsiteY5" fmla="*/ 1957 h 2130054"/>
              <a:gd name="connsiteX0" fmla="*/ 0 w 7632700"/>
              <a:gd name="connsiteY0" fmla="*/ 2110157 h 2110157"/>
              <a:gd name="connsiteX1" fmla="*/ 1320800 w 7632700"/>
              <a:gd name="connsiteY1" fmla="*/ 2046657 h 2110157"/>
              <a:gd name="connsiteX2" fmla="*/ 3530600 w 7632700"/>
              <a:gd name="connsiteY2" fmla="*/ 1665657 h 2110157"/>
              <a:gd name="connsiteX3" fmla="*/ 4597400 w 7632700"/>
              <a:gd name="connsiteY3" fmla="*/ 535357 h 2110157"/>
              <a:gd name="connsiteX4" fmla="*/ 5778500 w 7632700"/>
              <a:gd name="connsiteY4" fmla="*/ 65457 h 2110157"/>
              <a:gd name="connsiteX5" fmla="*/ 7632700 w 7632700"/>
              <a:gd name="connsiteY5" fmla="*/ 1957 h 2110157"/>
              <a:gd name="connsiteX0" fmla="*/ 0 w 7632700"/>
              <a:gd name="connsiteY0" fmla="*/ 2110157 h 2110157"/>
              <a:gd name="connsiteX1" fmla="*/ 1320800 w 7632700"/>
              <a:gd name="connsiteY1" fmla="*/ 2046657 h 2110157"/>
              <a:gd name="connsiteX2" fmla="*/ 3441700 w 7632700"/>
              <a:gd name="connsiteY2" fmla="*/ 1602157 h 2110157"/>
              <a:gd name="connsiteX3" fmla="*/ 4597400 w 7632700"/>
              <a:gd name="connsiteY3" fmla="*/ 535357 h 2110157"/>
              <a:gd name="connsiteX4" fmla="*/ 5778500 w 7632700"/>
              <a:gd name="connsiteY4" fmla="*/ 65457 h 2110157"/>
              <a:gd name="connsiteX5" fmla="*/ 7632700 w 7632700"/>
              <a:gd name="connsiteY5" fmla="*/ 1957 h 2110157"/>
              <a:gd name="connsiteX0" fmla="*/ 0 w 7632700"/>
              <a:gd name="connsiteY0" fmla="*/ 2108200 h 2108200"/>
              <a:gd name="connsiteX1" fmla="*/ 1320800 w 7632700"/>
              <a:gd name="connsiteY1" fmla="*/ 2044700 h 2108200"/>
              <a:gd name="connsiteX2" fmla="*/ 3441700 w 7632700"/>
              <a:gd name="connsiteY2" fmla="*/ 1600200 h 2108200"/>
              <a:gd name="connsiteX3" fmla="*/ 4597400 w 7632700"/>
              <a:gd name="connsiteY3" fmla="*/ 533400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78352 w 7632700"/>
              <a:gd name="connsiteY2" fmla="*/ 1517553 h 2108200"/>
              <a:gd name="connsiteX3" fmla="*/ 4597400 w 7632700"/>
              <a:gd name="connsiteY3" fmla="*/ 533400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78352 w 7632700"/>
              <a:gd name="connsiteY2" fmla="*/ 1517553 h 2108200"/>
              <a:gd name="connsiteX3" fmla="*/ 4377944 w 7632700"/>
              <a:gd name="connsiteY3" fmla="*/ 401164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78352 w 7632700"/>
              <a:gd name="connsiteY2" fmla="*/ 1517553 h 2108200"/>
              <a:gd name="connsiteX3" fmla="*/ 4414520 w 7632700"/>
              <a:gd name="connsiteY3" fmla="*/ 442488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12515 w 7632700"/>
              <a:gd name="connsiteY2" fmla="*/ 1583670 h 2108200"/>
              <a:gd name="connsiteX3" fmla="*/ 4414520 w 7632700"/>
              <a:gd name="connsiteY3" fmla="*/ 442488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12515 w 7632700"/>
              <a:gd name="connsiteY2" fmla="*/ 1583670 h 2108200"/>
              <a:gd name="connsiteX3" fmla="*/ 4385259 w 7632700"/>
              <a:gd name="connsiteY3" fmla="*/ 591253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12515 w 7632700"/>
              <a:gd name="connsiteY2" fmla="*/ 1583670 h 2108200"/>
              <a:gd name="connsiteX3" fmla="*/ 4385259 w 7632700"/>
              <a:gd name="connsiteY3" fmla="*/ 591253 h 2108200"/>
              <a:gd name="connsiteX4" fmla="*/ 5483555 w 7632700"/>
              <a:gd name="connsiteY4" fmla="*/ 105428 h 2108200"/>
              <a:gd name="connsiteX5" fmla="*/ 7632700 w 7632700"/>
              <a:gd name="connsiteY5" fmla="*/ 0 h 2108200"/>
              <a:gd name="connsiteX0" fmla="*/ 0 w 7632700"/>
              <a:gd name="connsiteY0" fmla="*/ 2108200 h 2108200"/>
              <a:gd name="connsiteX1" fmla="*/ 1320800 w 7632700"/>
              <a:gd name="connsiteY1" fmla="*/ 2044700 h 2108200"/>
              <a:gd name="connsiteX2" fmla="*/ 3112515 w 7632700"/>
              <a:gd name="connsiteY2" fmla="*/ 1583670 h 2108200"/>
              <a:gd name="connsiteX3" fmla="*/ 4385259 w 7632700"/>
              <a:gd name="connsiteY3" fmla="*/ 591253 h 2108200"/>
              <a:gd name="connsiteX4" fmla="*/ 5498185 w 7632700"/>
              <a:gd name="connsiteY4" fmla="*/ 163281 h 2108200"/>
              <a:gd name="connsiteX5" fmla="*/ 7632700 w 7632700"/>
              <a:gd name="connsiteY5" fmla="*/ 0 h 2108200"/>
              <a:gd name="connsiteX0" fmla="*/ 0 w 7632700"/>
              <a:gd name="connsiteY0" fmla="*/ 2108200 h 2108200"/>
              <a:gd name="connsiteX1" fmla="*/ 1320800 w 7632700"/>
              <a:gd name="connsiteY1" fmla="*/ 2044700 h 2108200"/>
              <a:gd name="connsiteX2" fmla="*/ 2929635 w 7632700"/>
              <a:gd name="connsiteY2" fmla="*/ 1657462 h 2108200"/>
              <a:gd name="connsiteX3" fmla="*/ 4385259 w 7632700"/>
              <a:gd name="connsiteY3" fmla="*/ 591253 h 2108200"/>
              <a:gd name="connsiteX4" fmla="*/ 5498185 w 7632700"/>
              <a:gd name="connsiteY4" fmla="*/ 163281 h 2108200"/>
              <a:gd name="connsiteX5" fmla="*/ 7632700 w 7632700"/>
              <a:gd name="connsiteY5" fmla="*/ 0 h 2108200"/>
              <a:gd name="connsiteX0" fmla="*/ 0 w 7632700"/>
              <a:gd name="connsiteY0" fmla="*/ 2108200 h 2108200"/>
              <a:gd name="connsiteX1" fmla="*/ 1320800 w 7632700"/>
              <a:gd name="connsiteY1" fmla="*/ 2044700 h 2108200"/>
              <a:gd name="connsiteX2" fmla="*/ 2929635 w 7632700"/>
              <a:gd name="connsiteY2" fmla="*/ 1657462 h 2108200"/>
              <a:gd name="connsiteX3" fmla="*/ 4385259 w 7632700"/>
              <a:gd name="connsiteY3" fmla="*/ 591253 h 2108200"/>
              <a:gd name="connsiteX4" fmla="*/ 5498185 w 7632700"/>
              <a:gd name="connsiteY4" fmla="*/ 163281 h 2108200"/>
              <a:gd name="connsiteX5" fmla="*/ 7632700 w 7632700"/>
              <a:gd name="connsiteY5" fmla="*/ 0 h 2108200"/>
              <a:gd name="connsiteX0" fmla="*/ 0 w 7632700"/>
              <a:gd name="connsiteY0" fmla="*/ 2108200 h 2108200"/>
              <a:gd name="connsiteX1" fmla="*/ 1320800 w 7632700"/>
              <a:gd name="connsiteY1" fmla="*/ 2044700 h 2108200"/>
              <a:gd name="connsiteX2" fmla="*/ 2929635 w 7632700"/>
              <a:gd name="connsiteY2" fmla="*/ 1657462 h 2108200"/>
              <a:gd name="connsiteX3" fmla="*/ 4385259 w 7632700"/>
              <a:gd name="connsiteY3" fmla="*/ 591253 h 2108200"/>
              <a:gd name="connsiteX4" fmla="*/ 5498185 w 7632700"/>
              <a:gd name="connsiteY4" fmla="*/ 163281 h 2108200"/>
              <a:gd name="connsiteX5" fmla="*/ 7632700 w 7632700"/>
              <a:gd name="connsiteY5" fmla="*/ 0 h 2108200"/>
              <a:gd name="connsiteX0" fmla="*/ 0 w 7632700"/>
              <a:gd name="connsiteY0" fmla="*/ 2108200 h 2108200"/>
              <a:gd name="connsiteX1" fmla="*/ 1320800 w 7632700"/>
              <a:gd name="connsiteY1" fmla="*/ 2044700 h 2108200"/>
              <a:gd name="connsiteX2" fmla="*/ 2929635 w 7632700"/>
              <a:gd name="connsiteY2" fmla="*/ 1657462 h 2108200"/>
              <a:gd name="connsiteX3" fmla="*/ 4398138 w 7632700"/>
              <a:gd name="connsiteY3" fmla="*/ 678556 h 2108200"/>
              <a:gd name="connsiteX4" fmla="*/ 5498185 w 7632700"/>
              <a:gd name="connsiteY4" fmla="*/ 163281 h 2108200"/>
              <a:gd name="connsiteX5" fmla="*/ 7632700 w 7632700"/>
              <a:gd name="connsiteY5" fmla="*/ 0 h 2108200"/>
              <a:gd name="connsiteX0" fmla="*/ 0 w 7632700"/>
              <a:gd name="connsiteY0" fmla="*/ 2108200 h 2108200"/>
              <a:gd name="connsiteX1" fmla="*/ 1320800 w 7632700"/>
              <a:gd name="connsiteY1" fmla="*/ 2044700 h 2108200"/>
              <a:gd name="connsiteX2" fmla="*/ 2929635 w 7632700"/>
              <a:gd name="connsiteY2" fmla="*/ 1657462 h 2108200"/>
              <a:gd name="connsiteX3" fmla="*/ 4398138 w 7632700"/>
              <a:gd name="connsiteY3" fmla="*/ 678556 h 2108200"/>
              <a:gd name="connsiteX4" fmla="*/ 5498185 w 7632700"/>
              <a:gd name="connsiteY4" fmla="*/ 163281 h 2108200"/>
              <a:gd name="connsiteX5" fmla="*/ 7632700 w 7632700"/>
              <a:gd name="connsiteY5" fmla="*/ 0 h 2108200"/>
              <a:gd name="connsiteX0" fmla="*/ 0 w 7632700"/>
              <a:gd name="connsiteY0" fmla="*/ 2108200 h 2108200"/>
              <a:gd name="connsiteX1" fmla="*/ 1320800 w 7632700"/>
              <a:gd name="connsiteY1" fmla="*/ 2044700 h 2108200"/>
              <a:gd name="connsiteX2" fmla="*/ 2929635 w 7632700"/>
              <a:gd name="connsiteY2" fmla="*/ 1657462 h 2108200"/>
              <a:gd name="connsiteX3" fmla="*/ 4398138 w 7632700"/>
              <a:gd name="connsiteY3" fmla="*/ 678556 h 2108200"/>
              <a:gd name="connsiteX4" fmla="*/ 5498185 w 7632700"/>
              <a:gd name="connsiteY4" fmla="*/ 163281 h 2108200"/>
              <a:gd name="connsiteX5" fmla="*/ 7632700 w 7632700"/>
              <a:gd name="connsiteY5" fmla="*/ 0 h 21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2700" h="2108200">
                <a:moveTo>
                  <a:pt x="0" y="2108200"/>
                </a:moveTo>
                <a:cubicBezTo>
                  <a:pt x="421217" y="2076450"/>
                  <a:pt x="832528" y="2119823"/>
                  <a:pt x="1320800" y="2044700"/>
                </a:cubicBezTo>
                <a:cubicBezTo>
                  <a:pt x="1809073" y="1969577"/>
                  <a:pt x="2416745" y="1885153"/>
                  <a:pt x="2929635" y="1657462"/>
                </a:cubicBezTo>
                <a:cubicBezTo>
                  <a:pt x="3442525" y="1429771"/>
                  <a:pt x="3982924" y="1029439"/>
                  <a:pt x="4398138" y="678556"/>
                </a:cubicBezTo>
                <a:cubicBezTo>
                  <a:pt x="4813352" y="327673"/>
                  <a:pt x="4959091" y="276374"/>
                  <a:pt x="5498185" y="163281"/>
                </a:cubicBezTo>
                <a:cubicBezTo>
                  <a:pt x="6037279" y="50188"/>
                  <a:pt x="6951133" y="3175"/>
                  <a:pt x="7632700" y="0"/>
                </a:cubicBezTo>
              </a:path>
            </a:pathLst>
          </a:custGeom>
          <a:noFill/>
          <a:ln w="25400" algn="ctr">
            <a:solidFill>
              <a:schemeClr val="accent1">
                <a:lumMod val="50000"/>
              </a:schemeClr>
            </a:solidFill>
            <a:round/>
            <a:headEnd/>
            <a:tailEnd/>
          </a:ln>
          <a:effectLst>
            <a:outerShdw blurRad="50800" dist="38100" dir="5400000" algn="t" rotWithShape="0">
              <a:prstClr val="black">
                <a:alpha val="40000"/>
              </a:prstClr>
            </a:outerShdw>
          </a:effectLst>
        </p:spPr>
        <p:txBody>
          <a:bodyPr rtlCol="0" anchor="ctr"/>
          <a:lstStyle/>
          <a:p>
            <a:pPr algn="ctr" defTabSz="914400" fontAlgn="base">
              <a:spcBef>
                <a:spcPct val="0"/>
              </a:spcBef>
              <a:spcAft>
                <a:spcPct val="0"/>
              </a:spcAft>
            </a:pPr>
            <a:endParaRPr lang="en-US" dirty="0">
              <a:solidFill>
                <a:prstClr val="white"/>
              </a:solidFill>
              <a:cs typeface="Arial" charset="0"/>
            </a:endParaRPr>
          </a:p>
        </p:txBody>
      </p:sp>
      <p:sp>
        <p:nvSpPr>
          <p:cNvPr id="14" name="Rectangle 13"/>
          <p:cNvSpPr/>
          <p:nvPr/>
        </p:nvSpPr>
        <p:spPr bwMode="auto">
          <a:xfrm>
            <a:off x="2590800" y="895350"/>
            <a:ext cx="2939144" cy="1613633"/>
          </a:xfrm>
          <a:prstGeom prst="rect">
            <a:avLst/>
          </a:prstGeom>
          <a:solidFill>
            <a:schemeClr val="tx1"/>
          </a:solidFill>
          <a:ln w="25400" algn="ctr">
            <a:noFill/>
            <a:round/>
            <a:headEnd/>
            <a:tailEnd/>
          </a:ln>
          <a:effectLst/>
        </p:spPr>
        <p:txBody>
          <a:bodyPr lIns="228600" tIns="45714" rIns="228600" bIns="45714" rtlCol="0" anchor="ctr"/>
          <a:lstStyle/>
          <a:p>
            <a:pPr marL="1588" indent="-1588" algn="ctr" defTabSz="913183" fontAlgn="base">
              <a:spcBef>
                <a:spcPct val="0"/>
              </a:spcBef>
              <a:spcAft>
                <a:spcPct val="0"/>
              </a:spcAft>
            </a:pPr>
            <a:endParaRPr lang="en-US" b="1" dirty="0" smtClean="0">
              <a:solidFill>
                <a:prstClr val="white"/>
              </a:solidFill>
              <a:cs typeface="Arial" charset="0"/>
            </a:endParaRPr>
          </a:p>
        </p:txBody>
      </p:sp>
      <p:sp>
        <p:nvSpPr>
          <p:cNvPr id="15" name="Rectangle 14"/>
          <p:cNvSpPr/>
          <p:nvPr/>
        </p:nvSpPr>
        <p:spPr bwMode="auto">
          <a:xfrm>
            <a:off x="4876800" y="514350"/>
            <a:ext cx="3918632" cy="1507332"/>
          </a:xfrm>
          <a:prstGeom prst="rect">
            <a:avLst/>
          </a:prstGeom>
          <a:solidFill>
            <a:schemeClr val="tx1"/>
          </a:solidFill>
          <a:ln w="25400" algn="ctr">
            <a:noFill/>
            <a:round/>
            <a:headEnd/>
            <a:tailEnd/>
          </a:ln>
          <a:effectLst/>
        </p:spPr>
        <p:txBody>
          <a:bodyPr lIns="228600" tIns="45714" rIns="228600" bIns="45714" rtlCol="0" anchor="ctr"/>
          <a:lstStyle/>
          <a:p>
            <a:pPr marL="1588" indent="-1588" algn="ctr" defTabSz="913183" fontAlgn="base">
              <a:spcBef>
                <a:spcPct val="0"/>
              </a:spcBef>
              <a:spcAft>
                <a:spcPct val="0"/>
              </a:spcAft>
            </a:pPr>
            <a:endParaRPr lang="en-US" b="1" dirty="0" smtClean="0">
              <a:solidFill>
                <a:prstClr val="white"/>
              </a:solidFill>
              <a:cs typeface="Arial" charset="0"/>
            </a:endParaRPr>
          </a:p>
        </p:txBody>
      </p:sp>
    </p:spTree>
    <p:extLst>
      <p:ext uri="{BB962C8B-B14F-4D97-AF65-F5344CB8AC3E}">
        <p14:creationId xmlns:p14="http://schemas.microsoft.com/office/powerpoint/2010/main" val="80759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xit" presetSubtype="0" fill="hold" grpId="0" nodeType="with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xit" presetSubtype="0" fill="hold" grpId="0" nodeType="with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graphicEl>
                                              <a:dgm id="{4E025AF3-0BF3-4538-B6CC-273886897629}"/>
                                            </p:graphicEl>
                                          </p:spTgt>
                                        </p:tgtEl>
                                        <p:attrNameLst>
                                          <p:attrName>style.visibility</p:attrName>
                                        </p:attrNameLst>
                                      </p:cBhvr>
                                      <p:to>
                                        <p:strVal val="visible"/>
                                      </p:to>
                                    </p:set>
                                    <p:animEffect transition="in" filter="fade">
                                      <p:cBhvr>
                                        <p:cTn id="34" dur="500"/>
                                        <p:tgtEl>
                                          <p:spTgt spid="13">
                                            <p:graphicEl>
                                              <a:dgm id="{4E025AF3-0BF3-4538-B6CC-273886897629}"/>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graphicEl>
                                              <a:dgm id="{950F63E8-5ED5-4057-A80A-4B810BAADFD0}"/>
                                            </p:graphicEl>
                                          </p:spTgt>
                                        </p:tgtEl>
                                        <p:attrNameLst>
                                          <p:attrName>style.visibility</p:attrName>
                                        </p:attrNameLst>
                                      </p:cBhvr>
                                      <p:to>
                                        <p:strVal val="visible"/>
                                      </p:to>
                                    </p:set>
                                    <p:animEffect transition="in" filter="fade">
                                      <p:cBhvr>
                                        <p:cTn id="39" dur="500"/>
                                        <p:tgtEl>
                                          <p:spTgt spid="13">
                                            <p:graphicEl>
                                              <a:dgm id="{950F63E8-5ED5-4057-A80A-4B810BAADF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graphicEl>
                                              <a:dgm id="{988AA596-4E87-4996-AEC9-EBA0683BDF13}"/>
                                            </p:graphicEl>
                                          </p:spTgt>
                                        </p:tgtEl>
                                        <p:attrNameLst>
                                          <p:attrName>style.visibility</p:attrName>
                                        </p:attrNameLst>
                                      </p:cBhvr>
                                      <p:to>
                                        <p:strVal val="visible"/>
                                      </p:to>
                                    </p:set>
                                    <p:animEffect transition="in" filter="fade">
                                      <p:cBhvr>
                                        <p:cTn id="44" dur="500"/>
                                        <p:tgtEl>
                                          <p:spTgt spid="13">
                                            <p:graphicEl>
                                              <a:dgm id="{988AA596-4E87-4996-AEC9-EBA0683BDF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3" grpId="0">
        <p:bldSub>
          <a:bldDgm bld="one"/>
        </p:bldSub>
      </p:bldGraphic>
      <p:bldP spid="10" grpId="0" animBg="1"/>
      <p:bldP spid="11" grpId="0" animBg="1"/>
      <p:bldP spid="12" grpId="0" animBg="1"/>
      <p:bldP spid="7"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5"/>
          <p:cNvGrpSpPr/>
          <p:nvPr/>
        </p:nvGrpSpPr>
        <p:grpSpPr>
          <a:xfrm rot="10800000">
            <a:off x="384964" y="682317"/>
            <a:ext cx="8565355" cy="3743234"/>
            <a:chOff x="-2614900" y="3435247"/>
            <a:chExt cx="12512166" cy="3605589"/>
          </a:xfrm>
        </p:grpSpPr>
        <p:sp>
          <p:nvSpPr>
            <p:cNvPr id="10" name="Snip Single Corner Rectangle 9"/>
            <p:cNvSpPr/>
            <p:nvPr/>
          </p:nvSpPr>
          <p:spPr>
            <a:xfrm rot="10800000">
              <a:off x="-2572731" y="3435247"/>
              <a:ext cx="12469997" cy="3605589"/>
            </a:xfrm>
            <a:prstGeom prst="snip1Rect">
              <a:avLst>
                <a:gd name="adj" fmla="val 42325"/>
              </a:avLst>
            </a:prstGeom>
            <a:solidFill>
              <a:schemeClr val="bg1">
                <a:alpha val="3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6">
                    <a:lumMod val="25000"/>
                  </a:schemeClr>
                </a:solidFill>
              </a:endParaRPr>
            </a:p>
          </p:txBody>
        </p:sp>
        <p:sp>
          <p:nvSpPr>
            <p:cNvPr id="11" name="Right Triangle 10"/>
            <p:cNvSpPr/>
            <p:nvPr/>
          </p:nvSpPr>
          <p:spPr>
            <a:xfrm rot="10800000">
              <a:off x="-2614900" y="5486305"/>
              <a:ext cx="2361849" cy="1553802"/>
            </a:xfrm>
            <a:prstGeom prst="rtTriangle">
              <a:avLst/>
            </a:prstGeom>
            <a:solidFill>
              <a:srgbClr val="C80E86">
                <a:alpha val="1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6">
                    <a:lumMod val="25000"/>
                  </a:schemeClr>
                </a:solidFill>
              </a:endParaRPr>
            </a:p>
          </p:txBody>
        </p:sp>
      </p:grpSp>
      <p:sp>
        <p:nvSpPr>
          <p:cNvPr id="3" name="Title 1"/>
          <p:cNvSpPr txBox="1">
            <a:spLocks/>
          </p:cNvSpPr>
          <p:nvPr/>
        </p:nvSpPr>
        <p:spPr>
          <a:xfrm>
            <a:off x="1" y="202257"/>
            <a:ext cx="9143999" cy="480060"/>
          </a:xfrm>
          <a:prstGeom prst="rect">
            <a:avLst/>
          </a:prstGeom>
        </p:spPr>
        <p:txBody>
          <a:bodyPr vert="horz" lIns="0" tIns="0" rIns="0" bIns="0" rtlCol="0" anchor="t">
            <a:noAutofit/>
          </a:bodyPr>
          <a:lstStyle>
            <a:defPPr>
              <a:defRPr lang="en-US"/>
            </a:defPPr>
            <a:lvl1pPr defTabSz="912813" eaLnBrk="0" fontAlgn="base" hangingPunct="0">
              <a:spcBef>
                <a:spcPct val="0"/>
              </a:spcBef>
              <a:spcAft>
                <a:spcPct val="0"/>
              </a:spcAft>
              <a:buNone/>
              <a:defRPr sz="2200" b="1" i="1" cap="all">
                <a:solidFill>
                  <a:schemeClr val="accent6">
                    <a:lumMod val="10000"/>
                  </a:schemeClr>
                </a:solidFill>
                <a:latin typeface="Arial" pitchFamily="34" charset="0"/>
                <a:ea typeface="+mj-ea"/>
                <a:cs typeface="Arial" pitchFamily="34" charset="0"/>
              </a:defRPr>
            </a:lvl1pPr>
          </a:lstStyle>
          <a:p>
            <a:r>
              <a:rPr lang="en-US" dirty="0"/>
              <a:t>  TOP 10 DRIVING HARDWARE COHERENT ON GPU/APU</a:t>
            </a:r>
          </a:p>
        </p:txBody>
      </p:sp>
      <p:grpSp>
        <p:nvGrpSpPr>
          <p:cNvPr id="37" name="Group 36"/>
          <p:cNvGrpSpPr/>
          <p:nvPr/>
        </p:nvGrpSpPr>
        <p:grpSpPr>
          <a:xfrm>
            <a:off x="392266" y="683074"/>
            <a:ext cx="434239" cy="431786"/>
            <a:chOff x="-1399868" y="1872842"/>
            <a:chExt cx="578834" cy="575714"/>
          </a:xfrm>
        </p:grpSpPr>
        <p:sp>
          <p:nvSpPr>
            <p:cNvPr id="30" name="Right Triangle 29"/>
            <p:cNvSpPr/>
            <p:nvPr/>
          </p:nvSpPr>
          <p:spPr>
            <a:xfrm>
              <a:off x="-1399866" y="1872842"/>
              <a:ext cx="578832" cy="575712"/>
            </a:xfrm>
            <a:prstGeom prst="rtTriangle">
              <a:avLst/>
            </a:prstGeom>
            <a:solidFill>
              <a:srgbClr val="C80E86">
                <a:alpha val="5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6">
                    <a:lumMod val="25000"/>
                  </a:schemeClr>
                </a:solidFill>
              </a:endParaRPr>
            </a:p>
          </p:txBody>
        </p:sp>
        <p:cxnSp>
          <p:nvCxnSpPr>
            <p:cNvPr id="31" name="Straight Connector 30"/>
            <p:cNvCxnSpPr>
              <a:endCxn id="30" idx="4"/>
            </p:cNvCxnSpPr>
            <p:nvPr/>
          </p:nvCxnSpPr>
          <p:spPr>
            <a:xfrm flipV="1">
              <a:off x="-1399868" y="2448554"/>
              <a:ext cx="578834" cy="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30" idx="0"/>
            </p:cNvCxnSpPr>
            <p:nvPr/>
          </p:nvCxnSpPr>
          <p:spPr>
            <a:xfrm>
              <a:off x="-1399866" y="1872842"/>
              <a:ext cx="0" cy="5757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392266" y="1047520"/>
            <a:ext cx="434239" cy="431786"/>
            <a:chOff x="-1399868" y="1872842"/>
            <a:chExt cx="578834" cy="575714"/>
          </a:xfrm>
        </p:grpSpPr>
        <p:sp>
          <p:nvSpPr>
            <p:cNvPr id="40" name="Right Triangle 39"/>
            <p:cNvSpPr/>
            <p:nvPr/>
          </p:nvSpPr>
          <p:spPr>
            <a:xfrm>
              <a:off x="-1399866" y="1872842"/>
              <a:ext cx="578832" cy="575712"/>
            </a:xfrm>
            <a:prstGeom prst="rtTriangle">
              <a:avLst/>
            </a:prstGeom>
            <a:solidFill>
              <a:srgbClr val="C80E86">
                <a:alpha val="5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6">
                    <a:lumMod val="25000"/>
                  </a:schemeClr>
                </a:solidFill>
              </a:endParaRPr>
            </a:p>
          </p:txBody>
        </p:sp>
        <p:cxnSp>
          <p:nvCxnSpPr>
            <p:cNvPr id="41" name="Straight Connector 40"/>
            <p:cNvCxnSpPr>
              <a:endCxn id="40" idx="4"/>
            </p:cNvCxnSpPr>
            <p:nvPr/>
          </p:nvCxnSpPr>
          <p:spPr>
            <a:xfrm flipV="1">
              <a:off x="-1399868" y="2448554"/>
              <a:ext cx="578834" cy="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0"/>
            </p:cNvCxnSpPr>
            <p:nvPr/>
          </p:nvCxnSpPr>
          <p:spPr>
            <a:xfrm>
              <a:off x="-1399866" y="1872842"/>
              <a:ext cx="0" cy="5757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392266" y="1403482"/>
            <a:ext cx="434239" cy="431786"/>
            <a:chOff x="-1399868" y="1872842"/>
            <a:chExt cx="578834" cy="575714"/>
          </a:xfrm>
        </p:grpSpPr>
        <p:sp>
          <p:nvSpPr>
            <p:cNvPr id="44" name="Right Triangle 43"/>
            <p:cNvSpPr/>
            <p:nvPr/>
          </p:nvSpPr>
          <p:spPr>
            <a:xfrm>
              <a:off x="-1399866" y="1872842"/>
              <a:ext cx="578832" cy="575712"/>
            </a:xfrm>
            <a:prstGeom prst="rtTriangle">
              <a:avLst/>
            </a:prstGeom>
            <a:solidFill>
              <a:srgbClr val="C80E86">
                <a:alpha val="5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6">
                    <a:lumMod val="25000"/>
                  </a:schemeClr>
                </a:solidFill>
              </a:endParaRPr>
            </a:p>
          </p:txBody>
        </p:sp>
        <p:cxnSp>
          <p:nvCxnSpPr>
            <p:cNvPr id="45" name="Straight Connector 44"/>
            <p:cNvCxnSpPr>
              <a:endCxn id="44" idx="4"/>
            </p:cNvCxnSpPr>
            <p:nvPr/>
          </p:nvCxnSpPr>
          <p:spPr>
            <a:xfrm flipV="1">
              <a:off x="-1399868" y="2448554"/>
              <a:ext cx="578834" cy="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4" idx="0"/>
            </p:cNvCxnSpPr>
            <p:nvPr/>
          </p:nvCxnSpPr>
          <p:spPr>
            <a:xfrm>
              <a:off x="-1399866" y="1872842"/>
              <a:ext cx="0" cy="5757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392266" y="1767928"/>
            <a:ext cx="434239" cy="431786"/>
            <a:chOff x="-1399868" y="1872842"/>
            <a:chExt cx="578834" cy="575714"/>
          </a:xfrm>
        </p:grpSpPr>
        <p:sp>
          <p:nvSpPr>
            <p:cNvPr id="48" name="Right Triangle 47"/>
            <p:cNvSpPr/>
            <p:nvPr/>
          </p:nvSpPr>
          <p:spPr>
            <a:xfrm>
              <a:off x="-1399866" y="1872842"/>
              <a:ext cx="578832" cy="575712"/>
            </a:xfrm>
            <a:prstGeom prst="rtTriangle">
              <a:avLst/>
            </a:prstGeom>
            <a:solidFill>
              <a:srgbClr val="C80E86">
                <a:alpha val="5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6">
                    <a:lumMod val="25000"/>
                  </a:schemeClr>
                </a:solidFill>
              </a:endParaRPr>
            </a:p>
          </p:txBody>
        </p:sp>
        <p:cxnSp>
          <p:nvCxnSpPr>
            <p:cNvPr id="49" name="Straight Connector 48"/>
            <p:cNvCxnSpPr>
              <a:endCxn id="48" idx="4"/>
            </p:cNvCxnSpPr>
            <p:nvPr/>
          </p:nvCxnSpPr>
          <p:spPr>
            <a:xfrm flipV="1">
              <a:off x="-1399868" y="2448554"/>
              <a:ext cx="578834" cy="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8" idx="0"/>
            </p:cNvCxnSpPr>
            <p:nvPr/>
          </p:nvCxnSpPr>
          <p:spPr>
            <a:xfrm>
              <a:off x="-1399866" y="1872842"/>
              <a:ext cx="0" cy="5757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391108" y="2134660"/>
            <a:ext cx="434239" cy="431786"/>
            <a:chOff x="-1399868" y="1872842"/>
            <a:chExt cx="578834" cy="575714"/>
          </a:xfrm>
        </p:grpSpPr>
        <p:sp>
          <p:nvSpPr>
            <p:cNvPr id="52" name="Right Triangle 51"/>
            <p:cNvSpPr/>
            <p:nvPr/>
          </p:nvSpPr>
          <p:spPr>
            <a:xfrm>
              <a:off x="-1399866" y="1872842"/>
              <a:ext cx="578832" cy="575712"/>
            </a:xfrm>
            <a:prstGeom prst="rtTriangle">
              <a:avLst/>
            </a:prstGeom>
            <a:solidFill>
              <a:srgbClr val="C80E86">
                <a:alpha val="5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6">
                    <a:lumMod val="25000"/>
                  </a:schemeClr>
                </a:solidFill>
              </a:endParaRPr>
            </a:p>
          </p:txBody>
        </p:sp>
        <p:cxnSp>
          <p:nvCxnSpPr>
            <p:cNvPr id="53" name="Straight Connector 52"/>
            <p:cNvCxnSpPr>
              <a:endCxn id="52" idx="4"/>
            </p:cNvCxnSpPr>
            <p:nvPr/>
          </p:nvCxnSpPr>
          <p:spPr>
            <a:xfrm flipV="1">
              <a:off x="-1399868" y="2448554"/>
              <a:ext cx="578834" cy="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2" idx="0"/>
            </p:cNvCxnSpPr>
            <p:nvPr/>
          </p:nvCxnSpPr>
          <p:spPr>
            <a:xfrm>
              <a:off x="-1399866" y="1872842"/>
              <a:ext cx="0" cy="5757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91108" y="2499106"/>
            <a:ext cx="434239" cy="431786"/>
            <a:chOff x="-1399868" y="1872842"/>
            <a:chExt cx="578834" cy="575714"/>
          </a:xfrm>
        </p:grpSpPr>
        <p:sp>
          <p:nvSpPr>
            <p:cNvPr id="56" name="Right Triangle 55"/>
            <p:cNvSpPr/>
            <p:nvPr/>
          </p:nvSpPr>
          <p:spPr>
            <a:xfrm>
              <a:off x="-1399866" y="1872842"/>
              <a:ext cx="578832" cy="575712"/>
            </a:xfrm>
            <a:prstGeom prst="rtTriangle">
              <a:avLst/>
            </a:prstGeom>
            <a:solidFill>
              <a:srgbClr val="C80E86">
                <a:alpha val="5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6">
                    <a:lumMod val="25000"/>
                  </a:schemeClr>
                </a:solidFill>
              </a:endParaRPr>
            </a:p>
          </p:txBody>
        </p:sp>
        <p:cxnSp>
          <p:nvCxnSpPr>
            <p:cNvPr id="57" name="Straight Connector 56"/>
            <p:cNvCxnSpPr>
              <a:endCxn id="56" idx="4"/>
            </p:cNvCxnSpPr>
            <p:nvPr/>
          </p:nvCxnSpPr>
          <p:spPr>
            <a:xfrm flipV="1">
              <a:off x="-1399868" y="2448554"/>
              <a:ext cx="578834" cy="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6" idx="0"/>
            </p:cNvCxnSpPr>
            <p:nvPr/>
          </p:nvCxnSpPr>
          <p:spPr>
            <a:xfrm>
              <a:off x="-1399866" y="1872842"/>
              <a:ext cx="0" cy="5757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391108" y="2855068"/>
            <a:ext cx="434239" cy="431786"/>
            <a:chOff x="-1399868" y="1872842"/>
            <a:chExt cx="578834" cy="575714"/>
          </a:xfrm>
        </p:grpSpPr>
        <p:sp>
          <p:nvSpPr>
            <p:cNvPr id="60" name="Right Triangle 59"/>
            <p:cNvSpPr/>
            <p:nvPr/>
          </p:nvSpPr>
          <p:spPr>
            <a:xfrm>
              <a:off x="-1399866" y="1872842"/>
              <a:ext cx="578832" cy="575712"/>
            </a:xfrm>
            <a:prstGeom prst="rtTriangle">
              <a:avLst/>
            </a:prstGeom>
            <a:solidFill>
              <a:srgbClr val="C80E86">
                <a:alpha val="5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6">
                    <a:lumMod val="25000"/>
                  </a:schemeClr>
                </a:solidFill>
              </a:endParaRPr>
            </a:p>
          </p:txBody>
        </p:sp>
        <p:cxnSp>
          <p:nvCxnSpPr>
            <p:cNvPr id="61" name="Straight Connector 60"/>
            <p:cNvCxnSpPr>
              <a:endCxn id="60" idx="4"/>
            </p:cNvCxnSpPr>
            <p:nvPr/>
          </p:nvCxnSpPr>
          <p:spPr>
            <a:xfrm flipV="1">
              <a:off x="-1399868" y="2448554"/>
              <a:ext cx="578834" cy="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60" idx="0"/>
            </p:cNvCxnSpPr>
            <p:nvPr/>
          </p:nvCxnSpPr>
          <p:spPr>
            <a:xfrm>
              <a:off x="-1399866" y="1872842"/>
              <a:ext cx="0" cy="5757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391108" y="3219513"/>
            <a:ext cx="434239" cy="431786"/>
            <a:chOff x="-1399868" y="1872842"/>
            <a:chExt cx="578834" cy="575714"/>
          </a:xfrm>
        </p:grpSpPr>
        <p:sp>
          <p:nvSpPr>
            <p:cNvPr id="64" name="Right Triangle 63"/>
            <p:cNvSpPr/>
            <p:nvPr/>
          </p:nvSpPr>
          <p:spPr>
            <a:xfrm>
              <a:off x="-1399866" y="1872842"/>
              <a:ext cx="578832" cy="575712"/>
            </a:xfrm>
            <a:prstGeom prst="rtTriangle">
              <a:avLst/>
            </a:prstGeom>
            <a:solidFill>
              <a:srgbClr val="C80E86">
                <a:alpha val="5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6">
                    <a:lumMod val="25000"/>
                  </a:schemeClr>
                </a:solidFill>
              </a:endParaRPr>
            </a:p>
          </p:txBody>
        </p:sp>
        <p:cxnSp>
          <p:nvCxnSpPr>
            <p:cNvPr id="65" name="Straight Connector 64"/>
            <p:cNvCxnSpPr>
              <a:endCxn id="64" idx="4"/>
            </p:cNvCxnSpPr>
            <p:nvPr/>
          </p:nvCxnSpPr>
          <p:spPr>
            <a:xfrm flipV="1">
              <a:off x="-1399868" y="2448554"/>
              <a:ext cx="578834" cy="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64" idx="0"/>
            </p:cNvCxnSpPr>
            <p:nvPr/>
          </p:nvCxnSpPr>
          <p:spPr>
            <a:xfrm>
              <a:off x="-1399866" y="1872842"/>
              <a:ext cx="0" cy="5757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91108" y="3597016"/>
            <a:ext cx="434239" cy="431786"/>
            <a:chOff x="-1399868" y="1872842"/>
            <a:chExt cx="578834" cy="575714"/>
          </a:xfrm>
        </p:grpSpPr>
        <p:sp>
          <p:nvSpPr>
            <p:cNvPr id="68" name="Right Triangle 67"/>
            <p:cNvSpPr/>
            <p:nvPr/>
          </p:nvSpPr>
          <p:spPr>
            <a:xfrm>
              <a:off x="-1399866" y="1872842"/>
              <a:ext cx="578832" cy="575712"/>
            </a:xfrm>
            <a:prstGeom prst="rtTriangle">
              <a:avLst/>
            </a:prstGeom>
            <a:solidFill>
              <a:srgbClr val="C80E86">
                <a:alpha val="5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6">
                    <a:lumMod val="25000"/>
                  </a:schemeClr>
                </a:solidFill>
              </a:endParaRPr>
            </a:p>
          </p:txBody>
        </p:sp>
        <p:cxnSp>
          <p:nvCxnSpPr>
            <p:cNvPr id="69" name="Straight Connector 68"/>
            <p:cNvCxnSpPr>
              <a:endCxn id="68" idx="4"/>
            </p:cNvCxnSpPr>
            <p:nvPr/>
          </p:nvCxnSpPr>
          <p:spPr>
            <a:xfrm flipV="1">
              <a:off x="-1399868" y="2448554"/>
              <a:ext cx="578834" cy="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0"/>
            </p:cNvCxnSpPr>
            <p:nvPr/>
          </p:nvCxnSpPr>
          <p:spPr>
            <a:xfrm>
              <a:off x="-1399866" y="1872842"/>
              <a:ext cx="0" cy="5757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391108" y="3961462"/>
            <a:ext cx="434239" cy="431786"/>
            <a:chOff x="-1399868" y="1872842"/>
            <a:chExt cx="578834" cy="575714"/>
          </a:xfrm>
        </p:grpSpPr>
        <p:sp>
          <p:nvSpPr>
            <p:cNvPr id="72" name="Right Triangle 71"/>
            <p:cNvSpPr/>
            <p:nvPr/>
          </p:nvSpPr>
          <p:spPr>
            <a:xfrm>
              <a:off x="-1399866" y="1872842"/>
              <a:ext cx="578832" cy="575712"/>
            </a:xfrm>
            <a:prstGeom prst="rtTriangle">
              <a:avLst/>
            </a:prstGeom>
            <a:solidFill>
              <a:srgbClr val="C80E86">
                <a:alpha val="5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accent6">
                    <a:lumMod val="25000"/>
                  </a:schemeClr>
                </a:solidFill>
              </a:endParaRPr>
            </a:p>
          </p:txBody>
        </p:sp>
        <p:cxnSp>
          <p:nvCxnSpPr>
            <p:cNvPr id="73" name="Straight Connector 72"/>
            <p:cNvCxnSpPr>
              <a:endCxn id="72" idx="4"/>
            </p:cNvCxnSpPr>
            <p:nvPr/>
          </p:nvCxnSpPr>
          <p:spPr>
            <a:xfrm flipV="1">
              <a:off x="-1399868" y="2448554"/>
              <a:ext cx="578834" cy="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72" idx="0"/>
            </p:cNvCxnSpPr>
            <p:nvPr/>
          </p:nvCxnSpPr>
          <p:spPr>
            <a:xfrm>
              <a:off x="-1399866" y="1872842"/>
              <a:ext cx="0" cy="5757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361770" y="725140"/>
            <a:ext cx="8935011" cy="3754858"/>
          </a:xfrm>
          <a:prstGeom prst="rect">
            <a:avLst/>
          </a:prstGeom>
          <a:noFill/>
        </p:spPr>
        <p:txBody>
          <a:bodyPr wrap="square" lIns="91436" tIns="45718" rIns="91436" bIns="45718" rtlCol="0">
            <a:spAutoFit/>
          </a:bodyPr>
          <a:lstStyle/>
          <a:p>
            <a:pPr marL="342946" indent="-342946">
              <a:lnSpc>
                <a:spcPct val="200000"/>
              </a:lnSpc>
              <a:buFont typeface="+mj-lt"/>
              <a:buAutoNum type="arabicPeriod"/>
            </a:pPr>
            <a:r>
              <a:rPr lang="en-US" sz="1200" dirty="0">
                <a:solidFill>
                  <a:schemeClr val="accent6">
                    <a:lumMod val="25000"/>
                  </a:schemeClr>
                </a:solidFill>
              </a:rPr>
              <a:t>Much easier for programmers </a:t>
            </a:r>
          </a:p>
          <a:p>
            <a:pPr marL="342946" indent="-342946">
              <a:lnSpc>
                <a:spcPct val="200000"/>
              </a:lnSpc>
              <a:buFont typeface="+mj-lt"/>
              <a:buAutoNum type="arabicPeriod"/>
            </a:pPr>
            <a:r>
              <a:rPr lang="en-US" sz="1200" dirty="0">
                <a:solidFill>
                  <a:schemeClr val="accent6">
                    <a:lumMod val="25000"/>
                  </a:schemeClr>
                </a:solidFill>
              </a:rPr>
              <a:t>No need for special APIs </a:t>
            </a:r>
          </a:p>
          <a:p>
            <a:pPr marL="342946" indent="-342946">
              <a:lnSpc>
                <a:spcPct val="200000"/>
              </a:lnSpc>
              <a:buFont typeface="+mj-lt"/>
              <a:buAutoNum type="arabicPeriod"/>
            </a:pPr>
            <a:r>
              <a:rPr lang="en-US" sz="1200" dirty="0">
                <a:solidFill>
                  <a:schemeClr val="accent6">
                    <a:lumMod val="25000"/>
                  </a:schemeClr>
                </a:solidFill>
              </a:rPr>
              <a:t>Move CPU multi-core algorithms to the GPU without recoding for absence of coherency</a:t>
            </a:r>
          </a:p>
          <a:p>
            <a:pPr marL="342946" indent="-342946">
              <a:lnSpc>
                <a:spcPct val="200000"/>
              </a:lnSpc>
              <a:buFont typeface="+mj-lt"/>
              <a:buAutoNum type="arabicPeriod"/>
            </a:pPr>
            <a:r>
              <a:rPr lang="en-US" sz="1200" dirty="0">
                <a:solidFill>
                  <a:schemeClr val="accent6">
                    <a:lumMod val="25000"/>
                  </a:schemeClr>
                </a:solidFill>
              </a:rPr>
              <a:t>Allow finer grained data sharing than software coherency</a:t>
            </a:r>
          </a:p>
          <a:p>
            <a:pPr marL="342946" indent="-342946">
              <a:lnSpc>
                <a:spcPct val="200000"/>
              </a:lnSpc>
              <a:buFont typeface="+mj-lt"/>
              <a:buAutoNum type="arabicPeriod"/>
            </a:pPr>
            <a:r>
              <a:rPr lang="en-US" sz="1200" dirty="0">
                <a:solidFill>
                  <a:schemeClr val="accent6">
                    <a:lumMod val="25000"/>
                  </a:schemeClr>
                </a:solidFill>
              </a:rPr>
              <a:t>Implement coherency once in hardware, rather than N times in different software stacks</a:t>
            </a:r>
          </a:p>
          <a:p>
            <a:pPr marL="342946" indent="-342946">
              <a:lnSpc>
                <a:spcPct val="200000"/>
              </a:lnSpc>
              <a:buFont typeface="+mj-lt"/>
              <a:buAutoNum type="arabicPeriod"/>
            </a:pPr>
            <a:r>
              <a:rPr lang="en-US" sz="1200" dirty="0">
                <a:solidFill>
                  <a:schemeClr val="accent6">
                    <a:lumMod val="25000"/>
                  </a:schemeClr>
                </a:solidFill>
              </a:rPr>
              <a:t>Prevent hard to debug errors in application software</a:t>
            </a:r>
          </a:p>
          <a:p>
            <a:pPr marL="342946" indent="-342946">
              <a:lnSpc>
                <a:spcPct val="200000"/>
              </a:lnSpc>
              <a:buFont typeface="+mj-lt"/>
              <a:buAutoNum type="arabicPeriod"/>
            </a:pPr>
            <a:r>
              <a:rPr lang="en-US" sz="1200" dirty="0">
                <a:solidFill>
                  <a:schemeClr val="accent6">
                    <a:lumMod val="25000"/>
                  </a:schemeClr>
                </a:solidFill>
              </a:rPr>
              <a:t>Operating systems prefer hardware coherency – they do not want the bug reports to the platform</a:t>
            </a:r>
          </a:p>
          <a:p>
            <a:pPr marL="342946" indent="-342946">
              <a:lnSpc>
                <a:spcPct val="200000"/>
              </a:lnSpc>
              <a:buFont typeface="+mj-lt"/>
              <a:buAutoNum type="arabicPeriod"/>
            </a:pPr>
            <a:r>
              <a:rPr lang="en-US" sz="1200" dirty="0">
                <a:solidFill>
                  <a:schemeClr val="accent6">
                    <a:lumMod val="25000"/>
                  </a:schemeClr>
                </a:solidFill>
              </a:rPr>
              <a:t>Probe filters and directories will  maintain power efficiency</a:t>
            </a:r>
          </a:p>
          <a:p>
            <a:pPr marL="342946" indent="-342946">
              <a:lnSpc>
                <a:spcPct val="200000"/>
              </a:lnSpc>
              <a:buFont typeface="+mj-lt"/>
              <a:buAutoNum type="arabicPeriod"/>
            </a:pPr>
            <a:r>
              <a:rPr lang="en-US" sz="1200" dirty="0">
                <a:solidFill>
                  <a:schemeClr val="accent6">
                    <a:lumMod val="25000"/>
                  </a:schemeClr>
                </a:solidFill>
              </a:rPr>
              <a:t>Full coherency opens the doors to single source, native and managed code programming for heterogeneous platforms </a:t>
            </a:r>
          </a:p>
          <a:p>
            <a:pPr marL="342946" indent="-342946">
              <a:lnSpc>
                <a:spcPct val="200000"/>
              </a:lnSpc>
              <a:buFont typeface="+mj-lt"/>
              <a:buAutoNum type="arabicPeriod"/>
            </a:pPr>
            <a:r>
              <a:rPr lang="en-US" sz="1200" dirty="0">
                <a:solidFill>
                  <a:schemeClr val="accent6">
                    <a:lumMod val="25000"/>
                  </a:schemeClr>
                </a:solidFill>
              </a:rPr>
              <a:t>Optimal architecture for heterogeneous computing on APUs and SOCs</a:t>
            </a:r>
          </a:p>
        </p:txBody>
      </p:sp>
      <p:sp>
        <p:nvSpPr>
          <p:cNvPr id="76" name="TextBox 75"/>
          <p:cNvSpPr txBox="1"/>
          <p:nvPr/>
        </p:nvSpPr>
        <p:spPr>
          <a:xfrm>
            <a:off x="58282" y="4815023"/>
            <a:ext cx="2863041" cy="554596"/>
          </a:xfrm>
          <a:prstGeom prst="rect">
            <a:avLst/>
          </a:prstGeom>
          <a:noFill/>
        </p:spPr>
        <p:txBody>
          <a:bodyPr wrap="square" lIns="61552" tIns="30776" rIns="61552" bIns="30776" rtlCol="0" anchor="ctr">
            <a:spAutoFit/>
          </a:bodyPr>
          <a:lstStyle/>
          <a:p>
            <a:pPr algn="ctr"/>
            <a:r>
              <a:rPr lang="en-US" sz="800" dirty="0">
                <a:solidFill>
                  <a:schemeClr val="accent6">
                    <a:lumMod val="25000"/>
                  </a:schemeClr>
                </a:solidFill>
              </a:rPr>
              <a:t>AMD  Confidential, under embargo until Apr 30, 12:01 AM EST  </a:t>
            </a:r>
          </a:p>
          <a:p>
            <a:pPr algn="ctr"/>
            <a:endParaRPr lang="en-US" sz="800" dirty="0">
              <a:solidFill>
                <a:schemeClr val="accent6">
                  <a:lumMod val="25000"/>
                </a:schemeClr>
              </a:solidFill>
            </a:endParaRPr>
          </a:p>
          <a:p>
            <a:pPr algn="ctr"/>
            <a:endParaRPr lang="en-US" sz="800" cap="all" dirty="0">
              <a:solidFill>
                <a:schemeClr val="accent6">
                  <a:lumMod val="25000"/>
                </a:schemeClr>
              </a:solidFill>
              <a:latin typeface="Arial" pitchFamily="34" charset="0"/>
              <a:cs typeface="Arial" pitchFamily="34" charset="0"/>
            </a:endParaRPr>
          </a:p>
        </p:txBody>
      </p:sp>
    </p:spTree>
    <p:extLst>
      <p:ext uri="{BB962C8B-B14F-4D97-AF65-F5344CB8AC3E}">
        <p14:creationId xmlns:p14="http://schemas.microsoft.com/office/powerpoint/2010/main" val="1650636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 name="Group 191"/>
          <p:cNvGrpSpPr/>
          <p:nvPr/>
        </p:nvGrpSpPr>
        <p:grpSpPr>
          <a:xfrm>
            <a:off x="469686" y="2564718"/>
            <a:ext cx="8145772" cy="838092"/>
            <a:chOff x="623297" y="768212"/>
            <a:chExt cx="9225758" cy="1117456"/>
          </a:xfrm>
        </p:grpSpPr>
        <p:grpSp>
          <p:nvGrpSpPr>
            <p:cNvPr id="193" name="Group 16"/>
            <p:cNvGrpSpPr/>
            <p:nvPr/>
          </p:nvGrpSpPr>
          <p:grpSpPr>
            <a:xfrm rot="10800000">
              <a:off x="623297" y="786614"/>
              <a:ext cx="9225758" cy="1099054"/>
              <a:chOff x="-16847" y="826044"/>
              <a:chExt cx="12205672" cy="2014369"/>
            </a:xfrm>
          </p:grpSpPr>
          <p:grpSp>
            <p:nvGrpSpPr>
              <p:cNvPr id="197" name="Group 4"/>
              <p:cNvGrpSpPr/>
              <p:nvPr/>
            </p:nvGrpSpPr>
            <p:grpSpPr>
              <a:xfrm rot="10800000">
                <a:off x="-16847" y="826044"/>
                <a:ext cx="12205672" cy="2014369"/>
                <a:chOff x="-3773169" y="7487408"/>
                <a:chExt cx="12205672" cy="3927428"/>
              </a:xfrm>
            </p:grpSpPr>
            <p:sp>
              <p:nvSpPr>
                <p:cNvPr id="200" name="Snip Single Corner Rectangle 199"/>
                <p:cNvSpPr/>
                <p:nvPr/>
              </p:nvSpPr>
              <p:spPr>
                <a:xfrm>
                  <a:off x="-3773169" y="7491278"/>
                  <a:ext cx="12188825" cy="3923558"/>
                </a:xfrm>
                <a:prstGeom prst="snip1Rect">
                  <a:avLst>
                    <a:gd name="adj" fmla="val 42325"/>
                  </a:avLst>
                </a:prstGeom>
                <a:solidFill>
                  <a:schemeClr val="bg1">
                    <a:alpha val="3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FF00"/>
                    </a:solidFill>
                  </a:endParaRPr>
                </a:p>
              </p:txBody>
            </p:sp>
            <p:sp>
              <p:nvSpPr>
                <p:cNvPr id="201" name="Right Triangle 200"/>
                <p:cNvSpPr/>
                <p:nvPr/>
              </p:nvSpPr>
              <p:spPr>
                <a:xfrm>
                  <a:off x="7790040" y="7487408"/>
                  <a:ext cx="642463" cy="1746819"/>
                </a:xfrm>
                <a:prstGeom prst="rtTriangle">
                  <a:avLst/>
                </a:prstGeom>
                <a:solidFill>
                  <a:schemeClr val="accent2">
                    <a:lumMod val="50000"/>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FF00"/>
                    </a:solidFill>
                  </a:endParaRPr>
                </a:p>
              </p:txBody>
            </p:sp>
          </p:grpSp>
          <p:cxnSp>
            <p:nvCxnSpPr>
              <p:cNvPr id="198" name="Straight Connector 197"/>
              <p:cNvCxnSpPr>
                <a:stCxn id="201" idx="0"/>
                <a:endCxn id="201" idx="2"/>
              </p:cNvCxnSpPr>
              <p:nvPr/>
            </p:nvCxnSpPr>
            <p:spPr>
              <a:xfrm rot="10800000">
                <a:off x="625616" y="1944473"/>
                <a:ext cx="0" cy="8959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endCxn id="201" idx="2"/>
              </p:cNvCxnSpPr>
              <p:nvPr/>
            </p:nvCxnSpPr>
            <p:spPr>
              <a:xfrm rot="10800000" flipH="1">
                <a:off x="8228" y="1944473"/>
                <a:ext cx="61738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94" name="Chevron 193"/>
            <p:cNvSpPr>
              <a:spLocks noChangeArrowheads="1"/>
            </p:cNvSpPr>
            <p:nvPr/>
          </p:nvSpPr>
          <p:spPr bwMode="auto">
            <a:xfrm>
              <a:off x="854298" y="1137821"/>
              <a:ext cx="183527" cy="274336"/>
            </a:xfrm>
            <a:prstGeom prst="chevron">
              <a:avLst>
                <a:gd name="adj" fmla="val 67731"/>
              </a:avLst>
            </a:prstGeom>
            <a:solidFill>
              <a:schemeClr val="accent2"/>
            </a:solidFill>
            <a:ln>
              <a:solidFill>
                <a:srgbClr val="767DC5"/>
              </a:solidFill>
            </a:ln>
            <a:extLst/>
          </p:spPr>
          <p:txBody>
            <a:bodyPr lIns="228600" tIns="45714" rIns="228600" bIns="45714" anchor="ctr"/>
            <a:lstStyle/>
            <a:p>
              <a:pPr marL="1191" indent="-1191" algn="ctr" defTabSz="684701"/>
              <a:endParaRPr lang="en-US" b="1">
                <a:solidFill>
                  <a:srgbClr val="FFFFFF"/>
                </a:solidFill>
              </a:endParaRPr>
            </a:p>
          </p:txBody>
        </p:sp>
        <p:cxnSp>
          <p:nvCxnSpPr>
            <p:cNvPr id="195" name="Straight Connector 194"/>
            <p:cNvCxnSpPr>
              <a:endCxn id="201" idx="0"/>
            </p:cNvCxnSpPr>
            <p:nvPr/>
          </p:nvCxnSpPr>
          <p:spPr>
            <a:xfrm>
              <a:off x="634023" y="768212"/>
              <a:ext cx="8729421" cy="1840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p:nvGrpSpPr>
        <p:grpSpPr>
          <a:xfrm>
            <a:off x="474245" y="1708110"/>
            <a:ext cx="8145772" cy="889277"/>
            <a:chOff x="623297" y="768212"/>
            <a:chExt cx="9225758" cy="1185703"/>
          </a:xfrm>
        </p:grpSpPr>
        <p:grpSp>
          <p:nvGrpSpPr>
            <p:cNvPr id="203" name="Group 16"/>
            <p:cNvGrpSpPr/>
            <p:nvPr/>
          </p:nvGrpSpPr>
          <p:grpSpPr>
            <a:xfrm rot="10800000">
              <a:off x="623297" y="786614"/>
              <a:ext cx="9225758" cy="1099054"/>
              <a:chOff x="-16847" y="826044"/>
              <a:chExt cx="12205672" cy="2014369"/>
            </a:xfrm>
          </p:grpSpPr>
          <p:grpSp>
            <p:nvGrpSpPr>
              <p:cNvPr id="207" name="Group 4"/>
              <p:cNvGrpSpPr/>
              <p:nvPr/>
            </p:nvGrpSpPr>
            <p:grpSpPr>
              <a:xfrm rot="10800000">
                <a:off x="-16847" y="826044"/>
                <a:ext cx="12205672" cy="2014369"/>
                <a:chOff x="-3773169" y="7487408"/>
                <a:chExt cx="12205672" cy="3927428"/>
              </a:xfrm>
            </p:grpSpPr>
            <p:sp>
              <p:nvSpPr>
                <p:cNvPr id="210" name="Snip Single Corner Rectangle 209"/>
                <p:cNvSpPr/>
                <p:nvPr/>
              </p:nvSpPr>
              <p:spPr>
                <a:xfrm>
                  <a:off x="-3773169" y="7491278"/>
                  <a:ext cx="12188825" cy="3923558"/>
                </a:xfrm>
                <a:prstGeom prst="snip1Rect">
                  <a:avLst>
                    <a:gd name="adj" fmla="val 42325"/>
                  </a:avLst>
                </a:prstGeom>
                <a:solidFill>
                  <a:schemeClr val="bg1">
                    <a:alpha val="3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FF00"/>
                    </a:solidFill>
                  </a:endParaRPr>
                </a:p>
              </p:txBody>
            </p:sp>
            <p:sp>
              <p:nvSpPr>
                <p:cNvPr id="211" name="Right Triangle 210"/>
                <p:cNvSpPr/>
                <p:nvPr/>
              </p:nvSpPr>
              <p:spPr>
                <a:xfrm>
                  <a:off x="7790040" y="7487408"/>
                  <a:ext cx="642463" cy="1746819"/>
                </a:xfrm>
                <a:prstGeom prst="rtTriangle">
                  <a:avLst/>
                </a:prstGeom>
                <a:solidFill>
                  <a:schemeClr val="accent2">
                    <a:lumMod val="50000"/>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FF00"/>
                    </a:solidFill>
                  </a:endParaRPr>
                </a:p>
              </p:txBody>
            </p:sp>
          </p:grpSp>
          <p:cxnSp>
            <p:nvCxnSpPr>
              <p:cNvPr id="208" name="Straight Connector 207"/>
              <p:cNvCxnSpPr>
                <a:stCxn id="211" idx="0"/>
                <a:endCxn id="211" idx="2"/>
              </p:cNvCxnSpPr>
              <p:nvPr/>
            </p:nvCxnSpPr>
            <p:spPr>
              <a:xfrm rot="10800000">
                <a:off x="625616" y="1944473"/>
                <a:ext cx="0" cy="8959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endCxn id="211" idx="2"/>
              </p:cNvCxnSpPr>
              <p:nvPr/>
            </p:nvCxnSpPr>
            <p:spPr>
              <a:xfrm rot="10800000" flipH="1">
                <a:off x="8228" y="1944473"/>
                <a:ext cx="61738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04" name="Chevron 203"/>
            <p:cNvSpPr>
              <a:spLocks noChangeArrowheads="1"/>
            </p:cNvSpPr>
            <p:nvPr/>
          </p:nvSpPr>
          <p:spPr bwMode="auto">
            <a:xfrm>
              <a:off x="854298" y="1137821"/>
              <a:ext cx="183527" cy="274336"/>
            </a:xfrm>
            <a:prstGeom prst="chevron">
              <a:avLst>
                <a:gd name="adj" fmla="val 67731"/>
              </a:avLst>
            </a:prstGeom>
            <a:solidFill>
              <a:schemeClr val="accent2"/>
            </a:solidFill>
            <a:ln>
              <a:solidFill>
                <a:srgbClr val="767DC5"/>
              </a:solidFill>
            </a:ln>
            <a:extLst/>
          </p:spPr>
          <p:txBody>
            <a:bodyPr lIns="228600" tIns="45714" rIns="228600" bIns="45714" anchor="ctr"/>
            <a:lstStyle/>
            <a:p>
              <a:pPr marL="1191" indent="-1191" algn="ctr" defTabSz="684701"/>
              <a:endParaRPr lang="en-US" b="1">
                <a:solidFill>
                  <a:srgbClr val="FFFFFF"/>
                </a:solidFill>
              </a:endParaRPr>
            </a:p>
          </p:txBody>
        </p:sp>
        <p:cxnSp>
          <p:nvCxnSpPr>
            <p:cNvPr id="205" name="Straight Connector 204"/>
            <p:cNvCxnSpPr>
              <a:endCxn id="211" idx="0"/>
            </p:cNvCxnSpPr>
            <p:nvPr/>
          </p:nvCxnSpPr>
          <p:spPr>
            <a:xfrm>
              <a:off x="634023" y="768212"/>
              <a:ext cx="8729421" cy="1840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8330894" y="804883"/>
              <a:ext cx="580183" cy="1149032"/>
            </a:xfrm>
            <a:prstGeom prst="rect">
              <a:avLst/>
            </a:prstGeom>
          </p:spPr>
          <p:txBody>
            <a:bodyPr wrap="square">
              <a:spAutoFit/>
            </a:bodyPr>
            <a:lstStyle/>
            <a:p>
              <a:r>
                <a:rPr lang="en-US" sz="5000" dirty="0">
                  <a:solidFill>
                    <a:srgbClr val="4EFB25"/>
                  </a:solidFill>
                  <a:latin typeface="Wingdings"/>
                  <a:ea typeface="Wingdings"/>
                  <a:cs typeface="Wingdings"/>
                </a:rPr>
                <a:t></a:t>
              </a:r>
              <a:endParaRPr lang="en-US" sz="5000" dirty="0">
                <a:solidFill>
                  <a:srgbClr val="4EFB25"/>
                </a:solidFill>
              </a:endParaRPr>
            </a:p>
          </p:txBody>
        </p:sp>
      </p:grpSp>
      <p:grpSp>
        <p:nvGrpSpPr>
          <p:cNvPr id="212" name="Group 211"/>
          <p:cNvGrpSpPr/>
          <p:nvPr/>
        </p:nvGrpSpPr>
        <p:grpSpPr>
          <a:xfrm>
            <a:off x="468319" y="3422095"/>
            <a:ext cx="8145773" cy="838094"/>
            <a:chOff x="623296" y="768212"/>
            <a:chExt cx="9225759" cy="1117458"/>
          </a:xfrm>
        </p:grpSpPr>
        <p:grpSp>
          <p:nvGrpSpPr>
            <p:cNvPr id="213" name="Group 16"/>
            <p:cNvGrpSpPr/>
            <p:nvPr/>
          </p:nvGrpSpPr>
          <p:grpSpPr>
            <a:xfrm rot="10800000">
              <a:off x="623296" y="786615"/>
              <a:ext cx="9225759" cy="1099055"/>
              <a:chOff x="-16847" y="826041"/>
              <a:chExt cx="12205672" cy="2014372"/>
            </a:xfrm>
          </p:grpSpPr>
          <p:grpSp>
            <p:nvGrpSpPr>
              <p:cNvPr id="217" name="Group 4"/>
              <p:cNvGrpSpPr/>
              <p:nvPr/>
            </p:nvGrpSpPr>
            <p:grpSpPr>
              <a:xfrm rot="10800000">
                <a:off x="-16847" y="826041"/>
                <a:ext cx="12205672" cy="2014370"/>
                <a:chOff x="-3773169" y="7487408"/>
                <a:chExt cx="12205672" cy="3927428"/>
              </a:xfrm>
            </p:grpSpPr>
            <p:sp>
              <p:nvSpPr>
                <p:cNvPr id="220" name="Snip Single Corner Rectangle 219"/>
                <p:cNvSpPr/>
                <p:nvPr/>
              </p:nvSpPr>
              <p:spPr>
                <a:xfrm>
                  <a:off x="-3773169" y="7491278"/>
                  <a:ext cx="12188825" cy="3923558"/>
                </a:xfrm>
                <a:prstGeom prst="snip1Rect">
                  <a:avLst>
                    <a:gd name="adj" fmla="val 42325"/>
                  </a:avLst>
                </a:prstGeom>
                <a:solidFill>
                  <a:schemeClr val="bg1">
                    <a:alpha val="3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FF00"/>
                    </a:solidFill>
                  </a:endParaRPr>
                </a:p>
              </p:txBody>
            </p:sp>
            <p:sp>
              <p:nvSpPr>
                <p:cNvPr id="221" name="Right Triangle 220"/>
                <p:cNvSpPr/>
                <p:nvPr/>
              </p:nvSpPr>
              <p:spPr>
                <a:xfrm>
                  <a:off x="7790040" y="7487408"/>
                  <a:ext cx="642463" cy="1746819"/>
                </a:xfrm>
                <a:prstGeom prst="rtTriangle">
                  <a:avLst/>
                </a:prstGeom>
                <a:solidFill>
                  <a:schemeClr val="accent2">
                    <a:lumMod val="50000"/>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FF00"/>
                    </a:solidFill>
                  </a:endParaRPr>
                </a:p>
              </p:txBody>
            </p:sp>
          </p:grpSp>
          <p:cxnSp>
            <p:nvCxnSpPr>
              <p:cNvPr id="218" name="Straight Connector 217"/>
              <p:cNvCxnSpPr>
                <a:stCxn id="221" idx="0"/>
                <a:endCxn id="221" idx="2"/>
              </p:cNvCxnSpPr>
              <p:nvPr/>
            </p:nvCxnSpPr>
            <p:spPr>
              <a:xfrm rot="10800000">
                <a:off x="625616" y="1944473"/>
                <a:ext cx="0" cy="8959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endCxn id="221" idx="2"/>
              </p:cNvCxnSpPr>
              <p:nvPr/>
            </p:nvCxnSpPr>
            <p:spPr>
              <a:xfrm rot="10800000" flipH="1">
                <a:off x="8228" y="1944473"/>
                <a:ext cx="61738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14" name="Chevron 213"/>
            <p:cNvSpPr>
              <a:spLocks noChangeArrowheads="1"/>
            </p:cNvSpPr>
            <p:nvPr/>
          </p:nvSpPr>
          <p:spPr bwMode="auto">
            <a:xfrm>
              <a:off x="854298" y="1137821"/>
              <a:ext cx="183527" cy="274336"/>
            </a:xfrm>
            <a:prstGeom prst="chevron">
              <a:avLst>
                <a:gd name="adj" fmla="val 67731"/>
              </a:avLst>
            </a:prstGeom>
            <a:solidFill>
              <a:schemeClr val="accent2"/>
            </a:solidFill>
            <a:ln>
              <a:solidFill>
                <a:srgbClr val="767DC5"/>
              </a:solidFill>
            </a:ln>
            <a:extLst/>
          </p:spPr>
          <p:txBody>
            <a:bodyPr lIns="228600" tIns="45714" rIns="228600" bIns="45714" anchor="ctr"/>
            <a:lstStyle/>
            <a:p>
              <a:pPr marL="1191" indent="-1191" algn="ctr" defTabSz="684701"/>
              <a:endParaRPr lang="en-US" b="1">
                <a:solidFill>
                  <a:srgbClr val="FFFFFF"/>
                </a:solidFill>
              </a:endParaRPr>
            </a:p>
          </p:txBody>
        </p:sp>
        <p:cxnSp>
          <p:nvCxnSpPr>
            <p:cNvPr id="215" name="Straight Connector 214"/>
            <p:cNvCxnSpPr>
              <a:endCxn id="221" idx="0"/>
            </p:cNvCxnSpPr>
            <p:nvPr/>
          </p:nvCxnSpPr>
          <p:spPr>
            <a:xfrm>
              <a:off x="634023" y="768212"/>
              <a:ext cx="8729421" cy="1840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443893" y="4284969"/>
            <a:ext cx="8145772" cy="838092"/>
            <a:chOff x="623297" y="768212"/>
            <a:chExt cx="9225758" cy="1117456"/>
          </a:xfrm>
        </p:grpSpPr>
        <p:grpSp>
          <p:nvGrpSpPr>
            <p:cNvPr id="223" name="Group 16"/>
            <p:cNvGrpSpPr/>
            <p:nvPr/>
          </p:nvGrpSpPr>
          <p:grpSpPr>
            <a:xfrm rot="10800000">
              <a:off x="623297" y="786614"/>
              <a:ext cx="9225758" cy="1099054"/>
              <a:chOff x="-16847" y="826044"/>
              <a:chExt cx="12205672" cy="2014369"/>
            </a:xfrm>
          </p:grpSpPr>
          <p:grpSp>
            <p:nvGrpSpPr>
              <p:cNvPr id="227" name="Group 4"/>
              <p:cNvGrpSpPr/>
              <p:nvPr/>
            </p:nvGrpSpPr>
            <p:grpSpPr>
              <a:xfrm rot="10800000">
                <a:off x="-16847" y="826044"/>
                <a:ext cx="12205672" cy="2014369"/>
                <a:chOff x="-3773169" y="7487408"/>
                <a:chExt cx="12205672" cy="3927428"/>
              </a:xfrm>
            </p:grpSpPr>
            <p:sp>
              <p:nvSpPr>
                <p:cNvPr id="230" name="Snip Single Corner Rectangle 229"/>
                <p:cNvSpPr/>
                <p:nvPr/>
              </p:nvSpPr>
              <p:spPr>
                <a:xfrm>
                  <a:off x="-3773169" y="7491278"/>
                  <a:ext cx="12188825" cy="3923558"/>
                </a:xfrm>
                <a:prstGeom prst="snip1Rect">
                  <a:avLst>
                    <a:gd name="adj" fmla="val 42325"/>
                  </a:avLst>
                </a:prstGeom>
                <a:solidFill>
                  <a:schemeClr val="bg1">
                    <a:alpha val="3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FF00"/>
                    </a:solidFill>
                  </a:endParaRPr>
                </a:p>
              </p:txBody>
            </p:sp>
            <p:sp>
              <p:nvSpPr>
                <p:cNvPr id="231" name="Right Triangle 230"/>
                <p:cNvSpPr/>
                <p:nvPr/>
              </p:nvSpPr>
              <p:spPr>
                <a:xfrm>
                  <a:off x="7790040" y="7487408"/>
                  <a:ext cx="642463" cy="1746819"/>
                </a:xfrm>
                <a:prstGeom prst="rtTriangle">
                  <a:avLst/>
                </a:prstGeom>
                <a:solidFill>
                  <a:schemeClr val="accent2">
                    <a:lumMod val="50000"/>
                    <a:alpha val="4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FF00"/>
                    </a:solidFill>
                  </a:endParaRPr>
                </a:p>
              </p:txBody>
            </p:sp>
          </p:grpSp>
          <p:cxnSp>
            <p:nvCxnSpPr>
              <p:cNvPr id="228" name="Straight Connector 227"/>
              <p:cNvCxnSpPr>
                <a:stCxn id="231" idx="0"/>
                <a:endCxn id="231" idx="2"/>
              </p:cNvCxnSpPr>
              <p:nvPr/>
            </p:nvCxnSpPr>
            <p:spPr>
              <a:xfrm rot="10800000">
                <a:off x="625616" y="1944473"/>
                <a:ext cx="0" cy="8959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endCxn id="231" idx="2"/>
              </p:cNvCxnSpPr>
              <p:nvPr/>
            </p:nvCxnSpPr>
            <p:spPr>
              <a:xfrm rot="10800000" flipH="1">
                <a:off x="8228" y="1944473"/>
                <a:ext cx="61738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24" name="Chevron 223"/>
            <p:cNvSpPr>
              <a:spLocks noChangeArrowheads="1"/>
            </p:cNvSpPr>
            <p:nvPr/>
          </p:nvSpPr>
          <p:spPr bwMode="auto">
            <a:xfrm>
              <a:off x="854298" y="1137821"/>
              <a:ext cx="183527" cy="274336"/>
            </a:xfrm>
            <a:prstGeom prst="chevron">
              <a:avLst>
                <a:gd name="adj" fmla="val 67731"/>
              </a:avLst>
            </a:prstGeom>
            <a:solidFill>
              <a:schemeClr val="accent2"/>
            </a:solidFill>
            <a:ln>
              <a:solidFill>
                <a:srgbClr val="767DC5"/>
              </a:solidFill>
            </a:ln>
            <a:extLst/>
          </p:spPr>
          <p:txBody>
            <a:bodyPr lIns="228600" tIns="45714" rIns="228600" bIns="45714" anchor="ctr"/>
            <a:lstStyle/>
            <a:p>
              <a:pPr marL="1191" indent="-1191" algn="ctr" defTabSz="684701"/>
              <a:endParaRPr lang="en-US" b="1">
                <a:solidFill>
                  <a:srgbClr val="FFFFFF"/>
                </a:solidFill>
              </a:endParaRPr>
            </a:p>
          </p:txBody>
        </p:sp>
        <p:cxnSp>
          <p:nvCxnSpPr>
            <p:cNvPr id="225" name="Straight Connector 224"/>
            <p:cNvCxnSpPr>
              <a:endCxn id="231" idx="0"/>
            </p:cNvCxnSpPr>
            <p:nvPr/>
          </p:nvCxnSpPr>
          <p:spPr>
            <a:xfrm>
              <a:off x="634023" y="768212"/>
              <a:ext cx="8729421" cy="1840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220945" y="209550"/>
            <a:ext cx="9144000" cy="48006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  </a:t>
            </a:r>
            <a:r>
              <a:rPr lang="en-US" sz="2200" b="1" i="1" dirty="0" err="1">
                <a:solidFill>
                  <a:schemeClr val="accent6">
                    <a:lumMod val="10000"/>
                  </a:schemeClr>
                </a:solidFill>
                <a:latin typeface="Arial" pitchFamily="34" charset="0"/>
                <a:cs typeface="Arial" pitchFamily="34" charset="0"/>
              </a:rPr>
              <a:t>hUMA</a:t>
            </a:r>
            <a:r>
              <a:rPr lang="en-US" sz="2200" b="1" i="1" dirty="0">
                <a:solidFill>
                  <a:schemeClr val="accent6">
                    <a:lumMod val="10000"/>
                  </a:schemeClr>
                </a:solidFill>
                <a:latin typeface="Arial" pitchFamily="34" charset="0"/>
                <a:cs typeface="Arial" pitchFamily="34" charset="0"/>
              </a:rPr>
              <a:t> features</a:t>
            </a:r>
          </a:p>
        </p:txBody>
      </p:sp>
      <p:sp>
        <p:nvSpPr>
          <p:cNvPr id="102" name="Rectangle 101"/>
          <p:cNvSpPr/>
          <p:nvPr/>
        </p:nvSpPr>
        <p:spPr>
          <a:xfrm>
            <a:off x="818226" y="1050845"/>
            <a:ext cx="3974719" cy="392415"/>
          </a:xfrm>
          <a:prstGeom prst="rect">
            <a:avLst/>
          </a:prstGeom>
        </p:spPr>
        <p:txBody>
          <a:bodyPr wrap="none" lIns="68589" tIns="34295" rIns="68589" bIns="34295">
            <a:spAutoFit/>
          </a:bodyPr>
          <a:lstStyle/>
          <a:p>
            <a:r>
              <a:rPr lang="en-US" sz="2100" dirty="0"/>
              <a:t>Access to Entire Memory Space</a:t>
            </a:r>
          </a:p>
        </p:txBody>
      </p:sp>
      <p:sp>
        <p:nvSpPr>
          <p:cNvPr id="103" name="Rectangle 102"/>
          <p:cNvSpPr/>
          <p:nvPr/>
        </p:nvSpPr>
        <p:spPr>
          <a:xfrm>
            <a:off x="855228" y="1869843"/>
            <a:ext cx="2329609" cy="392415"/>
          </a:xfrm>
          <a:prstGeom prst="rect">
            <a:avLst/>
          </a:prstGeom>
        </p:spPr>
        <p:txBody>
          <a:bodyPr wrap="none" lIns="68589" tIns="34295" rIns="68589" bIns="34295">
            <a:spAutoFit/>
          </a:bodyPr>
          <a:lstStyle/>
          <a:p>
            <a:r>
              <a:rPr lang="en-US" sz="2100" dirty="0" err="1"/>
              <a:t>Pageable</a:t>
            </a:r>
            <a:r>
              <a:rPr lang="en-US" sz="2100" dirty="0"/>
              <a:t> memory</a:t>
            </a:r>
          </a:p>
        </p:txBody>
      </p:sp>
      <p:sp>
        <p:nvSpPr>
          <p:cNvPr id="104" name="Rectangle 103"/>
          <p:cNvSpPr/>
          <p:nvPr/>
        </p:nvSpPr>
        <p:spPr>
          <a:xfrm>
            <a:off x="855228" y="2734644"/>
            <a:ext cx="3080010" cy="392415"/>
          </a:xfrm>
          <a:prstGeom prst="rect">
            <a:avLst/>
          </a:prstGeom>
        </p:spPr>
        <p:txBody>
          <a:bodyPr wrap="none" lIns="68589" tIns="34295" rIns="68589" bIns="34295">
            <a:spAutoFit/>
          </a:bodyPr>
          <a:lstStyle/>
          <a:p>
            <a:pPr>
              <a:defRPr/>
            </a:pPr>
            <a:r>
              <a:rPr lang="en-US" sz="2100" dirty="0"/>
              <a:t>Bi-directional Coherency</a:t>
            </a:r>
          </a:p>
        </p:txBody>
      </p:sp>
      <p:sp>
        <p:nvSpPr>
          <p:cNvPr id="107" name="Rectangle 106"/>
          <p:cNvSpPr/>
          <p:nvPr/>
        </p:nvSpPr>
        <p:spPr>
          <a:xfrm>
            <a:off x="855227" y="3619375"/>
            <a:ext cx="5594379" cy="392415"/>
          </a:xfrm>
          <a:prstGeom prst="rect">
            <a:avLst/>
          </a:prstGeom>
        </p:spPr>
        <p:txBody>
          <a:bodyPr wrap="square" lIns="68589" tIns="34295" rIns="68589" bIns="34295">
            <a:spAutoFit/>
          </a:bodyPr>
          <a:lstStyle/>
          <a:p>
            <a:r>
              <a:rPr lang="en-US" sz="2100" dirty="0"/>
              <a:t>Fast GPU access to system memory </a:t>
            </a:r>
          </a:p>
        </p:txBody>
      </p:sp>
      <p:sp>
        <p:nvSpPr>
          <p:cNvPr id="108" name="Rectangle 107"/>
          <p:cNvSpPr/>
          <p:nvPr/>
        </p:nvSpPr>
        <p:spPr>
          <a:xfrm>
            <a:off x="855227" y="4456273"/>
            <a:ext cx="3468006" cy="392415"/>
          </a:xfrm>
          <a:prstGeom prst="rect">
            <a:avLst/>
          </a:prstGeom>
        </p:spPr>
        <p:txBody>
          <a:bodyPr wrap="none" lIns="68589" tIns="34295" rIns="68589" bIns="34295">
            <a:spAutoFit/>
          </a:bodyPr>
          <a:lstStyle/>
          <a:p>
            <a:r>
              <a:rPr lang="en-US" sz="2100" dirty="0"/>
              <a:t>Dynamic Memory Allocation</a:t>
            </a:r>
          </a:p>
        </p:txBody>
      </p:sp>
      <p:sp>
        <p:nvSpPr>
          <p:cNvPr id="59" name="Rectangle 58"/>
          <p:cNvSpPr/>
          <p:nvPr/>
        </p:nvSpPr>
        <p:spPr>
          <a:xfrm>
            <a:off x="7279574" y="848446"/>
            <a:ext cx="512266" cy="830997"/>
          </a:xfrm>
          <a:prstGeom prst="rect">
            <a:avLst/>
          </a:prstGeom>
        </p:spPr>
        <p:txBody>
          <a:bodyPr wrap="square" lIns="68589" tIns="34295" rIns="68589" bIns="34295">
            <a:spAutoFit/>
          </a:bodyPr>
          <a:lstStyle/>
          <a:p>
            <a:r>
              <a:rPr lang="en-US" sz="5000" dirty="0">
                <a:solidFill>
                  <a:srgbClr val="4EFB25"/>
                </a:solidFill>
                <a:latin typeface="Wingdings"/>
                <a:ea typeface="Wingdings"/>
                <a:cs typeface="Wingdings"/>
              </a:rPr>
              <a:t></a:t>
            </a:r>
            <a:endParaRPr lang="en-US" sz="5000" dirty="0">
              <a:solidFill>
                <a:srgbClr val="4EFB25"/>
              </a:solidFill>
            </a:endParaRPr>
          </a:p>
        </p:txBody>
      </p:sp>
      <p:sp>
        <p:nvSpPr>
          <p:cNvPr id="60" name="Rectangle 59"/>
          <p:cNvSpPr/>
          <p:nvPr/>
        </p:nvSpPr>
        <p:spPr>
          <a:xfrm>
            <a:off x="7270204" y="2614403"/>
            <a:ext cx="512266" cy="830997"/>
          </a:xfrm>
          <a:prstGeom prst="rect">
            <a:avLst/>
          </a:prstGeom>
        </p:spPr>
        <p:txBody>
          <a:bodyPr wrap="square" lIns="68589" tIns="34295" rIns="68589" bIns="34295">
            <a:spAutoFit/>
          </a:bodyPr>
          <a:lstStyle/>
          <a:p>
            <a:r>
              <a:rPr lang="en-US" sz="5000" dirty="0">
                <a:solidFill>
                  <a:srgbClr val="4EFB25"/>
                </a:solidFill>
                <a:latin typeface="Wingdings"/>
                <a:ea typeface="Wingdings"/>
                <a:cs typeface="Wingdings"/>
              </a:rPr>
              <a:t></a:t>
            </a:r>
            <a:endParaRPr lang="en-US" sz="5000" dirty="0">
              <a:solidFill>
                <a:srgbClr val="4EFB25"/>
              </a:solidFill>
            </a:endParaRPr>
          </a:p>
        </p:txBody>
      </p:sp>
      <p:sp>
        <p:nvSpPr>
          <p:cNvPr id="61" name="Rectangle 60"/>
          <p:cNvSpPr/>
          <p:nvPr/>
        </p:nvSpPr>
        <p:spPr>
          <a:xfrm>
            <a:off x="7270204" y="3446348"/>
            <a:ext cx="512266" cy="830997"/>
          </a:xfrm>
          <a:prstGeom prst="rect">
            <a:avLst/>
          </a:prstGeom>
        </p:spPr>
        <p:txBody>
          <a:bodyPr wrap="square" lIns="68589" tIns="34295" rIns="68589" bIns="34295">
            <a:spAutoFit/>
          </a:bodyPr>
          <a:lstStyle/>
          <a:p>
            <a:r>
              <a:rPr lang="en-US" sz="5000" dirty="0">
                <a:solidFill>
                  <a:srgbClr val="4EFB25"/>
                </a:solidFill>
                <a:latin typeface="Wingdings"/>
                <a:ea typeface="Wingdings"/>
                <a:cs typeface="Wingdings"/>
              </a:rPr>
              <a:t></a:t>
            </a:r>
            <a:endParaRPr lang="en-US" sz="5000" dirty="0">
              <a:solidFill>
                <a:srgbClr val="4EFB25"/>
              </a:solidFill>
            </a:endParaRPr>
          </a:p>
        </p:txBody>
      </p:sp>
      <p:sp>
        <p:nvSpPr>
          <p:cNvPr id="62" name="Rectangle 61"/>
          <p:cNvSpPr/>
          <p:nvPr/>
        </p:nvSpPr>
        <p:spPr>
          <a:xfrm>
            <a:off x="7272080" y="4313895"/>
            <a:ext cx="512266" cy="830997"/>
          </a:xfrm>
          <a:prstGeom prst="rect">
            <a:avLst/>
          </a:prstGeom>
        </p:spPr>
        <p:txBody>
          <a:bodyPr wrap="square" lIns="68589" tIns="34295" rIns="68589" bIns="34295">
            <a:spAutoFit/>
          </a:bodyPr>
          <a:lstStyle/>
          <a:p>
            <a:r>
              <a:rPr lang="en-US" sz="5000" dirty="0">
                <a:solidFill>
                  <a:srgbClr val="4EFB25"/>
                </a:solidFill>
                <a:latin typeface="Wingdings"/>
                <a:ea typeface="Wingdings"/>
                <a:cs typeface="Wingdings"/>
              </a:rPr>
              <a:t></a:t>
            </a:r>
            <a:endParaRPr lang="en-US" sz="5000" dirty="0">
              <a:solidFill>
                <a:srgbClr val="4EFB25"/>
              </a:solidFill>
            </a:endParaRPr>
          </a:p>
        </p:txBody>
      </p:sp>
    </p:spTree>
    <p:extLst>
      <p:ext uri="{BB962C8B-B14F-4D97-AF65-F5344CB8AC3E}">
        <p14:creationId xmlns:p14="http://schemas.microsoft.com/office/powerpoint/2010/main" val="317319317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59952" cy="5143500"/>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9004" y="203859"/>
            <a:ext cx="901733" cy="352277"/>
          </a:xfrm>
          <a:prstGeom prst="rect">
            <a:avLst/>
          </a:prstGeom>
        </p:spPr>
      </p:pic>
      <p:sp>
        <p:nvSpPr>
          <p:cNvPr id="6" name="Snip Single Corner Rectangle 5"/>
          <p:cNvSpPr/>
          <p:nvPr/>
        </p:nvSpPr>
        <p:spPr>
          <a:xfrm>
            <a:off x="0" y="1188357"/>
            <a:ext cx="9144000" cy="2757715"/>
          </a:xfrm>
          <a:prstGeom prst="snip1Rect">
            <a:avLst>
              <a:gd name="adj" fmla="val 42981"/>
            </a:avLst>
          </a:prstGeom>
          <a:solidFill>
            <a:srgbClr val="FF0000">
              <a:alpha val="3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chemeClr val="tx1"/>
              </a:solidFill>
            </a:endParaRPr>
          </a:p>
        </p:txBody>
      </p:sp>
      <p:grpSp>
        <p:nvGrpSpPr>
          <p:cNvPr id="3" name="Group 6"/>
          <p:cNvGrpSpPr/>
          <p:nvPr/>
        </p:nvGrpSpPr>
        <p:grpSpPr>
          <a:xfrm>
            <a:off x="0" y="1183467"/>
            <a:ext cx="9144000" cy="2757715"/>
            <a:chOff x="0" y="1577956"/>
            <a:chExt cx="12188825" cy="3676953"/>
          </a:xfrm>
          <a:solidFill>
            <a:srgbClr val="C00000"/>
          </a:solidFill>
        </p:grpSpPr>
        <p:sp>
          <p:nvSpPr>
            <p:cNvPr id="10" name="Snip Single Corner Rectangle 9"/>
            <p:cNvSpPr/>
            <p:nvPr/>
          </p:nvSpPr>
          <p:spPr>
            <a:xfrm>
              <a:off x="0" y="1577956"/>
              <a:ext cx="12188825" cy="3676953"/>
            </a:xfrm>
            <a:prstGeom prst="snip1Rect">
              <a:avLst>
                <a:gd name="adj" fmla="val 42325"/>
              </a:avLst>
            </a:prstGeom>
            <a:grp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sp>
          <p:nvSpPr>
            <p:cNvPr id="11" name="Right Triangle 10"/>
            <p:cNvSpPr/>
            <p:nvPr/>
          </p:nvSpPr>
          <p:spPr>
            <a:xfrm>
              <a:off x="10619487" y="1590051"/>
              <a:ext cx="1569338" cy="1584476"/>
            </a:xfrm>
            <a:prstGeom prst="rtTriangle">
              <a:avLst/>
            </a:prstGeom>
            <a:grp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p:txBody>
        </p:sp>
      </p:grpSp>
      <p:cxnSp>
        <p:nvCxnSpPr>
          <p:cNvPr id="8" name="Straight Connector 7"/>
          <p:cNvCxnSpPr>
            <a:stCxn id="11" idx="0"/>
            <a:endCxn id="11" idx="2"/>
          </p:cNvCxnSpPr>
          <p:nvPr/>
        </p:nvCxnSpPr>
        <p:spPr>
          <a:xfrm>
            <a:off x="7966690" y="1192538"/>
            <a:ext cx="0" cy="11883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967143" y="2381466"/>
            <a:ext cx="117685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0" y="1174337"/>
            <a:ext cx="7965379" cy="17316"/>
          </a:xfrm>
          <a:prstGeom prst="lin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cxn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l="1708" t="23400" r="22397" b="601"/>
          <a:stretch/>
        </p:blipFill>
        <p:spPr>
          <a:xfrm>
            <a:off x="891772" y="1200150"/>
            <a:ext cx="2743915" cy="2743200"/>
          </a:xfrm>
          <a:prstGeom prst="rect">
            <a:avLst/>
          </a:prstGeom>
        </p:spPr>
      </p:pic>
      <p:sp>
        <p:nvSpPr>
          <p:cNvPr id="14" name="Chevron 13"/>
          <p:cNvSpPr>
            <a:spLocks noChangeArrowheads="1"/>
          </p:cNvSpPr>
          <p:nvPr/>
        </p:nvSpPr>
        <p:spPr bwMode="auto">
          <a:xfrm>
            <a:off x="7313623" y="1846565"/>
            <a:ext cx="494238" cy="1107281"/>
          </a:xfrm>
          <a:prstGeom prst="chevron">
            <a:avLst>
              <a:gd name="adj" fmla="val 74139"/>
            </a:avLst>
          </a:prstGeom>
          <a:solidFill>
            <a:schemeClr val="accent5"/>
          </a:solidFill>
          <a:ln>
            <a:noFill/>
          </a:ln>
          <a:extLst/>
        </p:spPr>
        <p:txBody>
          <a:bodyPr lIns="171473" tIns="34290" rIns="171473" bIns="34290" anchor="ctr"/>
          <a:lstStyle/>
          <a:p>
            <a:pPr marL="1191" indent="-1191" algn="ctr" defTabSz="684701"/>
            <a:endParaRPr lang="en-US" b="1">
              <a:solidFill>
                <a:srgbClr val="FFFFFF"/>
              </a:solidFill>
            </a:endParaRPr>
          </a:p>
        </p:txBody>
      </p:sp>
      <p:sp>
        <p:nvSpPr>
          <p:cNvPr id="17" name="Right Triangle 16"/>
          <p:cNvSpPr/>
          <p:nvPr/>
        </p:nvSpPr>
        <p:spPr>
          <a:xfrm>
            <a:off x="7966690" y="1181954"/>
            <a:ext cx="1177310" cy="1188357"/>
          </a:xfrm>
          <a:prstGeom prst="rtTriangle">
            <a:avLst/>
          </a:prstGeom>
          <a:gradFill flip="none" rotWithShape="1">
            <a:gsLst>
              <a:gs pos="18000">
                <a:srgbClr val="800000">
                  <a:alpha val="98000"/>
                </a:srgbClr>
              </a:gs>
              <a:gs pos="68000">
                <a:schemeClr val="bg1">
                  <a:alpha val="98000"/>
                </a:schemeClr>
              </a:gs>
            </a:gsLst>
            <a:lin ang="186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dirty="0" smtClean="0">
              <a:solidFill>
                <a:schemeClr val="tx1"/>
              </a:solidFill>
            </a:endParaRPr>
          </a:p>
        </p:txBody>
      </p:sp>
      <p:sp>
        <p:nvSpPr>
          <p:cNvPr id="2" name="Title 1"/>
          <p:cNvSpPr>
            <a:spLocks noGrp="1"/>
          </p:cNvSpPr>
          <p:nvPr>
            <p:ph type="title"/>
          </p:nvPr>
        </p:nvSpPr>
        <p:spPr>
          <a:xfrm>
            <a:off x="3320590" y="1738152"/>
            <a:ext cx="3931920" cy="1315597"/>
          </a:xfrm>
        </p:spPr>
        <p:txBody>
          <a:bodyPr vert="horz" lIns="91440" tIns="45720" rIns="91440" bIns="45720" rtlCol="0" anchor="ctr">
            <a:normAutofit/>
          </a:bodyPr>
          <a:lstStyle/>
          <a:p>
            <a:pPr algn="r"/>
            <a:r>
              <a:rPr lang="en-US" sz="2400" dirty="0">
                <a:solidFill>
                  <a:schemeClr val="bg1"/>
                </a:solidFill>
              </a:rPr>
              <a:t>     </a:t>
            </a:r>
            <a:r>
              <a:rPr lang="en-US" sz="2400" smtClean="0">
                <a:solidFill>
                  <a:schemeClr val="bg1"/>
                </a:solidFill>
              </a:rPr>
              <a:t>HSA programming </a:t>
            </a:r>
            <a:r>
              <a:rPr lang="en-US" sz="2400" dirty="0" smtClean="0">
                <a:solidFill>
                  <a:schemeClr val="bg1"/>
                </a:solidFill>
              </a:rPr>
              <a:t>model</a:t>
            </a:r>
            <a:endParaRPr lang="en-US" sz="2400" dirty="0">
              <a:solidFill>
                <a:schemeClr val="bg1"/>
              </a:solidFill>
            </a:endParaRPr>
          </a:p>
        </p:txBody>
      </p:sp>
    </p:spTree>
    <p:extLst>
      <p:ext uri="{BB962C8B-B14F-4D97-AF65-F5344CB8AC3E}">
        <p14:creationId xmlns:p14="http://schemas.microsoft.com/office/powerpoint/2010/main" val="844279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285750"/>
            <a:ext cx="7696200" cy="838200"/>
          </a:xfrm>
        </p:spPr>
        <p:txBody>
          <a:bodyPr vert="horz" lIns="0" tIns="0" rIns="0" bIns="0" rtlCol="0" anchor="t">
            <a:noAutofit/>
          </a:bodyPr>
          <a:lstStyle/>
          <a:p>
            <a:pPr defTabSz="912813" eaLnBrk="0" fontAlgn="base" hangingPunct="0">
              <a:spcAft>
                <a:spcPct val="0"/>
              </a:spcAft>
            </a:pPr>
            <a:r>
              <a:rPr lang="en-US" altLang="zh-CN" sz="2200" b="1" i="1" dirty="0">
                <a:solidFill>
                  <a:schemeClr val="accent6">
                    <a:lumMod val="10000"/>
                  </a:schemeClr>
                </a:solidFill>
                <a:latin typeface="Arial" pitchFamily="34" charset="0"/>
                <a:cs typeface="Arial" pitchFamily="34" charset="0"/>
              </a:rPr>
              <a:t>What is HSA</a:t>
            </a:r>
            <a:endParaRPr lang="zh-CN" altLang="en-US" sz="2200" b="1" i="1" dirty="0">
              <a:solidFill>
                <a:schemeClr val="accent6">
                  <a:lumMod val="10000"/>
                </a:schemeClr>
              </a:solidFill>
              <a:latin typeface="Arial" pitchFamily="34" charset="0"/>
              <a:cs typeface="Arial" pitchFamily="34" charset="0"/>
            </a:endParaRPr>
          </a:p>
        </p:txBody>
      </p:sp>
      <p:sp>
        <p:nvSpPr>
          <p:cNvPr id="3" name="内容占位符 2"/>
          <p:cNvSpPr>
            <a:spLocks noGrp="1"/>
          </p:cNvSpPr>
          <p:nvPr>
            <p:ph idx="1"/>
          </p:nvPr>
        </p:nvSpPr>
        <p:spPr>
          <a:xfrm>
            <a:off x="381000" y="1047750"/>
            <a:ext cx="8001056" cy="3657600"/>
          </a:xfrm>
        </p:spPr>
        <p:txBody>
          <a:bodyPr/>
          <a:lstStyle/>
          <a:p>
            <a:pPr>
              <a:buNone/>
            </a:pPr>
            <a:r>
              <a:rPr lang="en-US" altLang="zh-CN" sz="2400" dirty="0" smtClean="0">
                <a:solidFill>
                  <a:schemeClr val="tx1">
                    <a:lumMod val="50000"/>
                  </a:schemeClr>
                </a:solidFill>
              </a:rPr>
              <a:t>Heterogeneous System Architecture</a:t>
            </a:r>
          </a:p>
          <a:p>
            <a:pPr lvl="1"/>
            <a:r>
              <a:rPr lang="en-US" sz="2000" dirty="0" smtClean="0">
                <a:solidFill>
                  <a:schemeClr val="tx1">
                    <a:lumMod val="50000"/>
                  </a:schemeClr>
                </a:solidFill>
              </a:rPr>
              <a:t>Efficiently support a wide assortment of data-parallel and task-parallel programming models</a:t>
            </a:r>
          </a:p>
          <a:p>
            <a:pPr lvl="1"/>
            <a:r>
              <a:rPr lang="en-US" sz="2000" dirty="0" smtClean="0">
                <a:solidFill>
                  <a:schemeClr val="tx1">
                    <a:lumMod val="50000"/>
                  </a:schemeClr>
                </a:solidFill>
              </a:rPr>
              <a:t>Provides a unified view of fundamental computing elements</a:t>
            </a:r>
          </a:p>
          <a:p>
            <a:pPr lvl="1"/>
            <a:r>
              <a:rPr lang="en-US" sz="2000" dirty="0" smtClean="0">
                <a:solidFill>
                  <a:schemeClr val="tx1">
                    <a:lumMod val="50000"/>
                  </a:schemeClr>
                </a:solidFill>
              </a:rPr>
              <a:t>Allows a programmer to write applications that seamlessly integrate </a:t>
            </a:r>
          </a:p>
          <a:p>
            <a:pPr lvl="3"/>
            <a:r>
              <a:rPr lang="en-US" sz="1800" dirty="0" smtClean="0">
                <a:solidFill>
                  <a:schemeClr val="tx1">
                    <a:lumMod val="50000"/>
                  </a:schemeClr>
                </a:solidFill>
              </a:rPr>
              <a:t>CPUs (called </a:t>
            </a:r>
            <a:r>
              <a:rPr lang="en-US" sz="1800" i="1" dirty="0" smtClean="0">
                <a:solidFill>
                  <a:schemeClr val="tx1">
                    <a:lumMod val="50000"/>
                  </a:schemeClr>
                </a:solidFill>
              </a:rPr>
              <a:t>latency compute units</a:t>
            </a:r>
            <a:r>
              <a:rPr lang="en-US" sz="1800" dirty="0" smtClean="0">
                <a:solidFill>
                  <a:schemeClr val="tx1">
                    <a:lumMod val="50000"/>
                  </a:schemeClr>
                </a:solidFill>
              </a:rPr>
              <a:t>) </a:t>
            </a:r>
          </a:p>
          <a:p>
            <a:pPr lvl="3"/>
            <a:r>
              <a:rPr lang="en-US" sz="1800" dirty="0" err="1" smtClean="0">
                <a:solidFill>
                  <a:schemeClr val="tx1">
                    <a:lumMod val="50000"/>
                  </a:schemeClr>
                </a:solidFill>
              </a:rPr>
              <a:t>GPUs</a:t>
            </a:r>
            <a:r>
              <a:rPr lang="en-US" sz="1800" dirty="0" smtClean="0">
                <a:solidFill>
                  <a:schemeClr val="tx1">
                    <a:lumMod val="50000"/>
                  </a:schemeClr>
                </a:solidFill>
              </a:rPr>
              <a:t> (called </a:t>
            </a:r>
            <a:r>
              <a:rPr lang="en-US" sz="1800" i="1" dirty="0" smtClean="0">
                <a:solidFill>
                  <a:schemeClr val="tx1">
                    <a:lumMod val="50000"/>
                  </a:schemeClr>
                </a:solidFill>
              </a:rPr>
              <a:t>throughput compute units</a:t>
            </a:r>
            <a:r>
              <a:rPr lang="en-US" sz="1800" i="1" dirty="0" smtClean="0"/>
              <a:t>)</a:t>
            </a:r>
            <a:endParaRPr lang="zh-CN" altLang="en-US" sz="1800" dirty="0" smtClean="0"/>
          </a:p>
          <a:p>
            <a:pPr lvl="1">
              <a:buFont typeface="Arial" pitchFamily="34" charset="0"/>
              <a:buChar char="•"/>
            </a:pPr>
            <a:endParaRPr lang="zh-CN" altLang="en-US" dirty="0"/>
          </a:p>
        </p:txBody>
      </p:sp>
    </p:spTree>
    <p:extLst>
      <p:ext uri="{BB962C8B-B14F-4D97-AF65-F5344CB8AC3E}">
        <p14:creationId xmlns:p14="http://schemas.microsoft.com/office/powerpoint/2010/main" val="423100657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85750"/>
            <a:ext cx="7460307" cy="600950"/>
          </a:xfrm>
        </p:spPr>
        <p:txBody>
          <a:bodyPr vert="horz" lIns="0" tIns="0" rIns="0" bIns="0" rtlCol="0" anchor="t">
            <a:noAutofit/>
          </a:bodyPr>
          <a:lstStyle/>
          <a:p>
            <a:pPr defTabSz="912813" eaLnBrk="0" fontAlgn="base" hangingPunct="0">
              <a:spcAft>
                <a:spcPct val="0"/>
              </a:spcAft>
            </a:pPr>
            <a:r>
              <a:rPr lang="en-US" altLang="zh-CN" sz="2200" b="1" i="1" dirty="0">
                <a:solidFill>
                  <a:schemeClr val="accent6">
                    <a:lumMod val="10000"/>
                  </a:schemeClr>
                </a:solidFill>
                <a:latin typeface="Arial" pitchFamily="34" charset="0"/>
                <a:cs typeface="Arial" pitchFamily="34" charset="0"/>
              </a:rPr>
              <a:t>HSA Taking Platform to Programmers</a:t>
            </a:r>
            <a:endParaRPr lang="zh-CN" altLang="en-US" sz="2200" b="1" i="1" dirty="0">
              <a:solidFill>
                <a:schemeClr val="accent6">
                  <a:lumMod val="10000"/>
                </a:schemeClr>
              </a:solidFill>
              <a:latin typeface="Arial" pitchFamily="34" charset="0"/>
              <a:cs typeface="Arial" pitchFamily="34" charset="0"/>
            </a:endParaRPr>
          </a:p>
        </p:txBody>
      </p:sp>
      <p:sp>
        <p:nvSpPr>
          <p:cNvPr id="3" name="内容占位符 2"/>
          <p:cNvSpPr>
            <a:spLocks noGrp="1"/>
          </p:cNvSpPr>
          <p:nvPr>
            <p:ph idx="1"/>
          </p:nvPr>
        </p:nvSpPr>
        <p:spPr>
          <a:xfrm>
            <a:off x="228600" y="971550"/>
            <a:ext cx="8686800" cy="3505200"/>
          </a:xfrm>
        </p:spPr>
        <p:txBody>
          <a:bodyPr/>
          <a:lstStyle/>
          <a:p>
            <a:r>
              <a:rPr lang="en-US" altLang="zh-CN" sz="1600" dirty="0">
                <a:solidFill>
                  <a:schemeClr val="tx1">
                    <a:lumMod val="50000"/>
                  </a:schemeClr>
                </a:solidFill>
              </a:rPr>
              <a:t>Balance between CPU and GPU for performance and power efficiency</a:t>
            </a:r>
          </a:p>
          <a:p>
            <a:r>
              <a:rPr lang="en-US" altLang="zh-CN" sz="1600" dirty="0">
                <a:solidFill>
                  <a:schemeClr val="tx1">
                    <a:lumMod val="50000"/>
                  </a:schemeClr>
                </a:solidFill>
              </a:rPr>
              <a:t>Make GPUs accessible to wider audience of programmers</a:t>
            </a:r>
          </a:p>
          <a:p>
            <a:pPr lvl="1"/>
            <a:r>
              <a:rPr lang="en-US" altLang="zh-CN" sz="1600" dirty="0">
                <a:solidFill>
                  <a:schemeClr val="tx1">
                    <a:lumMod val="50000"/>
                  </a:schemeClr>
                </a:solidFill>
              </a:rPr>
              <a:t>Programming models close to today’s CPU programming models</a:t>
            </a:r>
          </a:p>
          <a:p>
            <a:pPr lvl="1"/>
            <a:r>
              <a:rPr lang="en-US" altLang="zh-CN" sz="1600" dirty="0">
                <a:solidFill>
                  <a:schemeClr val="tx1">
                    <a:lumMod val="50000"/>
                  </a:schemeClr>
                </a:solidFill>
              </a:rPr>
              <a:t>Enabling more advanced language features on GPU</a:t>
            </a:r>
          </a:p>
          <a:p>
            <a:pPr lvl="1"/>
            <a:r>
              <a:rPr lang="en-US" altLang="zh-CN" sz="1600" dirty="0">
                <a:solidFill>
                  <a:schemeClr val="tx1">
                    <a:lumMod val="50000"/>
                  </a:schemeClr>
                </a:solidFill>
              </a:rPr>
              <a:t>Shared virtual memory enables complex pointer-containing data structures (lists, trees, etc.) and hence more applications on GPU</a:t>
            </a:r>
          </a:p>
          <a:p>
            <a:pPr lvl="1"/>
            <a:r>
              <a:rPr lang="en-US" altLang="zh-CN" sz="1600" dirty="0">
                <a:solidFill>
                  <a:schemeClr val="tx1">
                    <a:lumMod val="50000"/>
                  </a:schemeClr>
                </a:solidFill>
              </a:rPr>
              <a:t>Kernel can </a:t>
            </a:r>
            <a:r>
              <a:rPr lang="en-US" altLang="zh-CN" sz="1600" dirty="0" err="1">
                <a:solidFill>
                  <a:schemeClr val="tx1">
                    <a:lumMod val="50000"/>
                  </a:schemeClr>
                </a:solidFill>
              </a:rPr>
              <a:t>enqueue</a:t>
            </a:r>
            <a:r>
              <a:rPr lang="en-US" altLang="zh-CN" sz="1600" dirty="0">
                <a:solidFill>
                  <a:schemeClr val="tx1">
                    <a:lumMod val="50000"/>
                  </a:schemeClr>
                </a:solidFill>
              </a:rPr>
              <a:t> work to any other device in the system (e.g. GPU-&gt;GPU, GPU-&gt;CPU)</a:t>
            </a:r>
          </a:p>
          <a:p>
            <a:pPr lvl="2">
              <a:buFont typeface="Arial" charset="0"/>
              <a:buChar char="•"/>
            </a:pPr>
            <a:r>
              <a:rPr lang="en-US" altLang="zh-CN" dirty="0">
                <a:solidFill>
                  <a:schemeClr val="tx1">
                    <a:lumMod val="50000"/>
                  </a:schemeClr>
                </a:solidFill>
              </a:rPr>
              <a:t>Enabling task-graph style algorithms, Ray-Tracing, </a:t>
            </a:r>
            <a:r>
              <a:rPr lang="en-US" altLang="zh-CN" dirty="0" err="1">
                <a:solidFill>
                  <a:schemeClr val="tx1">
                    <a:lumMod val="50000"/>
                  </a:schemeClr>
                </a:solidFill>
              </a:rPr>
              <a:t>etc</a:t>
            </a:r>
            <a:endParaRPr lang="en-US" altLang="zh-CN" dirty="0">
              <a:solidFill>
                <a:schemeClr val="tx1">
                  <a:lumMod val="50000"/>
                </a:schemeClr>
              </a:solidFill>
            </a:endParaRPr>
          </a:p>
          <a:p>
            <a:r>
              <a:rPr lang="en-US" altLang="zh-CN" sz="1600" dirty="0">
                <a:solidFill>
                  <a:schemeClr val="tx1">
                    <a:lumMod val="50000"/>
                  </a:schemeClr>
                </a:solidFill>
              </a:rPr>
              <a:t>Clearly defined HSA memory model enables effective reasoning for parallel programming</a:t>
            </a:r>
          </a:p>
          <a:p>
            <a:r>
              <a:rPr lang="en-US" altLang="zh-CN" sz="1600" dirty="0">
                <a:solidFill>
                  <a:schemeClr val="tx1">
                    <a:lumMod val="50000"/>
                  </a:schemeClr>
                </a:solidFill>
              </a:rPr>
              <a:t>HSA provides a compatible architecture across a wide range of programming models and HW implementations.</a:t>
            </a:r>
            <a:endParaRPr lang="en-US" altLang="zh-CN" sz="1800" dirty="0">
              <a:solidFill>
                <a:schemeClr val="tx1">
                  <a:lumMod val="50000"/>
                </a:schemeClr>
              </a:solidFill>
            </a:endParaRPr>
          </a:p>
          <a:p>
            <a:endParaRPr lang="zh-CN" altLang="en-US" dirty="0"/>
          </a:p>
        </p:txBody>
      </p:sp>
    </p:spTree>
    <p:extLst>
      <p:ext uri="{BB962C8B-B14F-4D97-AF65-F5344CB8AC3E}">
        <p14:creationId xmlns:p14="http://schemas.microsoft.com/office/powerpoint/2010/main" val="28329669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400" y="361950"/>
            <a:ext cx="8534400" cy="457200"/>
          </a:xfrm>
        </p:spPr>
        <p:txBody>
          <a:bodyPr vert="horz" lIns="0" tIns="0" rIns="0" bIns="0" rtlCol="0" anchor="t">
            <a:noAutofit/>
          </a:bodyPr>
          <a:lstStyle/>
          <a:p>
            <a:pPr defTabSz="912813" eaLnBrk="0" fontAlgn="base" hangingPunct="0">
              <a:spcAft>
                <a:spcPct val="0"/>
              </a:spcAft>
            </a:pPr>
            <a:r>
              <a:rPr lang="en-US" altLang="zh-CN" sz="2200" b="1" i="1" dirty="0">
                <a:solidFill>
                  <a:schemeClr val="accent6">
                    <a:lumMod val="10000"/>
                  </a:schemeClr>
                </a:solidFill>
                <a:latin typeface="Arial" pitchFamily="34" charset="0"/>
                <a:cs typeface="Arial" pitchFamily="34" charset="0"/>
              </a:rPr>
              <a:t>Improve Performance and Reduce Power</a:t>
            </a:r>
            <a:endParaRPr lang="zh-CN" altLang="en-US" sz="2200" b="1" i="1" dirty="0">
              <a:solidFill>
                <a:schemeClr val="accent6">
                  <a:lumMod val="10000"/>
                </a:schemeClr>
              </a:solidFill>
              <a:latin typeface="Arial" pitchFamily="34" charset="0"/>
              <a:cs typeface="Arial" pitchFamily="34" charset="0"/>
            </a:endParaRPr>
          </a:p>
        </p:txBody>
      </p:sp>
      <p:sp>
        <p:nvSpPr>
          <p:cNvPr id="3" name="内容占位符 2"/>
          <p:cNvSpPr>
            <a:spLocks noGrp="1"/>
          </p:cNvSpPr>
          <p:nvPr>
            <p:ph idx="1"/>
          </p:nvPr>
        </p:nvSpPr>
        <p:spPr>
          <a:xfrm>
            <a:off x="304800" y="1047750"/>
            <a:ext cx="8686800" cy="3505200"/>
          </a:xfrm>
        </p:spPr>
        <p:txBody>
          <a:bodyPr/>
          <a:lstStyle/>
          <a:p>
            <a:pPr>
              <a:buFont typeface="Arial" pitchFamily="34" charset="0"/>
              <a:buChar char="•"/>
              <a:defRPr/>
            </a:pPr>
            <a:r>
              <a:rPr lang="en-US" altLang="zh-CN" dirty="0">
                <a:solidFill>
                  <a:schemeClr val="tx1">
                    <a:lumMod val="50000"/>
                  </a:schemeClr>
                </a:solidFill>
              </a:rPr>
              <a:t>Pass pointers rather than copying memory</a:t>
            </a:r>
          </a:p>
          <a:p>
            <a:pPr lvl="1">
              <a:buFont typeface="Arial" pitchFamily="34" charset="0"/>
              <a:buChar char="•"/>
              <a:defRPr/>
            </a:pPr>
            <a:r>
              <a:rPr lang="en-US" altLang="zh-CN" dirty="0">
                <a:solidFill>
                  <a:schemeClr val="tx1">
                    <a:lumMod val="50000"/>
                  </a:schemeClr>
                </a:solidFill>
              </a:rPr>
              <a:t>Eliminate power and time associated with data copies</a:t>
            </a:r>
          </a:p>
          <a:p>
            <a:pPr>
              <a:buFont typeface="Arial" pitchFamily="34" charset="0"/>
              <a:buChar char="•"/>
              <a:defRPr/>
            </a:pPr>
            <a:r>
              <a:rPr lang="en-US" altLang="zh-CN" dirty="0">
                <a:solidFill>
                  <a:schemeClr val="tx1">
                    <a:lumMod val="50000"/>
                  </a:schemeClr>
                </a:solidFill>
              </a:rPr>
              <a:t>Reduce kernel launch time</a:t>
            </a:r>
          </a:p>
          <a:p>
            <a:pPr lvl="1">
              <a:buFont typeface="Arial" pitchFamily="34" charset="0"/>
              <a:buChar char="•"/>
              <a:defRPr/>
            </a:pPr>
            <a:r>
              <a:rPr lang="en-US" altLang="zh-CN" dirty="0">
                <a:solidFill>
                  <a:schemeClr val="tx1">
                    <a:lumMod val="50000"/>
                  </a:schemeClr>
                </a:solidFill>
              </a:rPr>
              <a:t>User-mode queuing</a:t>
            </a:r>
          </a:p>
          <a:p>
            <a:pPr lvl="2">
              <a:buFont typeface="Arial" pitchFamily="34" charset="0"/>
              <a:buChar char="•"/>
              <a:defRPr/>
            </a:pPr>
            <a:r>
              <a:rPr lang="en-US" altLang="zh-CN" sz="1400" dirty="0">
                <a:solidFill>
                  <a:schemeClr val="tx1">
                    <a:lumMod val="50000"/>
                  </a:schemeClr>
                </a:solidFill>
              </a:rPr>
              <a:t>Avoid OS kernel transitions when commands are sent to the GPU</a:t>
            </a:r>
          </a:p>
          <a:p>
            <a:pPr lvl="1">
              <a:buFont typeface="Arial" pitchFamily="34" charset="0"/>
              <a:buChar char="•"/>
              <a:defRPr/>
            </a:pPr>
            <a:r>
              <a:rPr lang="en-US" altLang="zh-CN" dirty="0">
                <a:solidFill>
                  <a:schemeClr val="tx1">
                    <a:lumMod val="50000"/>
                  </a:schemeClr>
                </a:solidFill>
              </a:rPr>
              <a:t>“Architected Queuing Language”</a:t>
            </a:r>
          </a:p>
          <a:p>
            <a:pPr lvl="2">
              <a:buFont typeface="Arial" pitchFamily="34" charset="0"/>
              <a:buChar char="•"/>
              <a:defRPr/>
            </a:pPr>
            <a:r>
              <a:rPr lang="en-US" altLang="zh-CN" sz="1400" dirty="0">
                <a:solidFill>
                  <a:schemeClr val="tx1">
                    <a:lumMod val="50000"/>
                  </a:schemeClr>
                </a:solidFill>
              </a:rPr>
              <a:t>Stable, architected, heterogeneous compute engine command language</a:t>
            </a:r>
          </a:p>
          <a:p>
            <a:pPr>
              <a:buFont typeface="Arial" pitchFamily="34" charset="0"/>
              <a:buChar char="•"/>
              <a:defRPr/>
            </a:pPr>
            <a:r>
              <a:rPr lang="en-US" altLang="zh-CN" dirty="0">
                <a:solidFill>
                  <a:schemeClr val="tx1">
                    <a:lumMod val="50000"/>
                  </a:schemeClr>
                </a:solidFill>
              </a:rPr>
              <a:t>Optimizing GPU compute compiler</a:t>
            </a:r>
          </a:p>
          <a:p>
            <a:pPr lvl="1">
              <a:buFont typeface="Arial" pitchFamily="34" charset="0"/>
              <a:buChar char="•"/>
              <a:defRPr/>
            </a:pPr>
            <a:r>
              <a:rPr lang="en-US" altLang="zh-CN" dirty="0">
                <a:solidFill>
                  <a:schemeClr val="tx1">
                    <a:lumMod val="50000"/>
                  </a:schemeClr>
                </a:solidFill>
              </a:rPr>
              <a:t>Optimizations done in single compiler (rather than 2-3 today)</a:t>
            </a:r>
          </a:p>
          <a:p>
            <a:pPr lvl="1">
              <a:buFont typeface="Arial" pitchFamily="34" charset="0"/>
              <a:buChar char="•"/>
              <a:defRPr/>
            </a:pPr>
            <a:r>
              <a:rPr lang="en-US" altLang="zh-CN" dirty="0">
                <a:solidFill>
                  <a:schemeClr val="tx1">
                    <a:lumMod val="50000"/>
                  </a:schemeClr>
                </a:solidFill>
              </a:rPr>
              <a:t>High-Level compiler  performs optimizations and generates HSAIL</a:t>
            </a:r>
          </a:p>
          <a:p>
            <a:pPr lvl="1">
              <a:buFont typeface="Arial" pitchFamily="34" charset="0"/>
              <a:buChar char="•"/>
              <a:defRPr/>
            </a:pPr>
            <a:r>
              <a:rPr lang="en-US" altLang="zh-CN" dirty="0" smtClean="0">
                <a:solidFill>
                  <a:schemeClr val="tx1">
                    <a:lumMod val="50000"/>
                  </a:schemeClr>
                </a:solidFill>
              </a:rPr>
              <a:t>Finalize </a:t>
            </a:r>
            <a:r>
              <a:rPr lang="en-US" altLang="zh-CN" dirty="0">
                <a:solidFill>
                  <a:schemeClr val="tx1">
                    <a:lumMod val="50000"/>
                  </a:schemeClr>
                </a:solidFill>
              </a:rPr>
              <a:t>converts HSAIL to target ISA – focused on correctness and compilation speed</a:t>
            </a:r>
          </a:p>
          <a:p>
            <a:endParaRPr lang="zh-CN" altLang="en-US" dirty="0"/>
          </a:p>
        </p:txBody>
      </p:sp>
    </p:spTree>
    <p:extLst>
      <p:ext uri="{BB962C8B-B14F-4D97-AF65-F5344CB8AC3E}">
        <p14:creationId xmlns:p14="http://schemas.microsoft.com/office/powerpoint/2010/main" val="123288915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92" y="157684"/>
            <a:ext cx="8502650" cy="479822"/>
          </a:xfrm>
        </p:spPr>
        <p:txBody>
          <a:bodyPr/>
          <a:lstStyle/>
          <a:p>
            <a:r>
              <a:rPr lang="en-US" altLang="zh-CN" dirty="0" smtClean="0"/>
              <a:t>Recap HSA SW Stack</a:t>
            </a:r>
            <a:endParaRPr lang="zh-CN" altLang="en-US" dirty="0"/>
          </a:p>
        </p:txBody>
      </p:sp>
      <p:sp>
        <p:nvSpPr>
          <p:cNvPr id="4" name="TextBox 3"/>
          <p:cNvSpPr txBox="1"/>
          <p:nvPr/>
        </p:nvSpPr>
        <p:spPr>
          <a:xfrm>
            <a:off x="3405250" y="1472127"/>
            <a:ext cx="1668976" cy="276999"/>
          </a:xfrm>
          <a:prstGeom prst="rect">
            <a:avLst/>
          </a:prstGeom>
          <a:noFill/>
        </p:spPr>
        <p:txBody>
          <a:bodyPr wrap="square" rtlCol="0">
            <a:spAutoFit/>
          </a:bodyPr>
          <a:lstStyle/>
          <a:p>
            <a:pPr algn="r"/>
            <a:r>
              <a:rPr lang="en-US" sz="1200" dirty="0" smtClean="0">
                <a:solidFill>
                  <a:schemeClr val="bg2"/>
                </a:solidFill>
              </a:rPr>
              <a:t>Application SW</a:t>
            </a:r>
          </a:p>
        </p:txBody>
      </p:sp>
      <p:sp>
        <p:nvSpPr>
          <p:cNvPr id="5" name="TextBox 4"/>
          <p:cNvSpPr txBox="1"/>
          <p:nvPr/>
        </p:nvSpPr>
        <p:spPr>
          <a:xfrm>
            <a:off x="3338155" y="3273521"/>
            <a:ext cx="1736071" cy="276999"/>
          </a:xfrm>
          <a:prstGeom prst="rect">
            <a:avLst/>
          </a:prstGeom>
          <a:noFill/>
        </p:spPr>
        <p:txBody>
          <a:bodyPr wrap="square" rtlCol="0">
            <a:spAutoFit/>
          </a:bodyPr>
          <a:lstStyle/>
          <a:p>
            <a:pPr algn="r"/>
            <a:r>
              <a:rPr lang="en-US" sz="1200" dirty="0" smtClean="0">
                <a:solidFill>
                  <a:schemeClr val="accent5"/>
                </a:solidFill>
              </a:rPr>
              <a:t>Drivers</a:t>
            </a:r>
          </a:p>
        </p:txBody>
      </p:sp>
      <p:sp>
        <p:nvSpPr>
          <p:cNvPr id="6" name="TextBox 5"/>
          <p:cNvSpPr txBox="1"/>
          <p:nvPr/>
        </p:nvSpPr>
        <p:spPr>
          <a:xfrm>
            <a:off x="3085476" y="4259396"/>
            <a:ext cx="2019924" cy="276999"/>
          </a:xfrm>
          <a:prstGeom prst="rect">
            <a:avLst/>
          </a:prstGeom>
          <a:noFill/>
        </p:spPr>
        <p:txBody>
          <a:bodyPr wrap="square" rtlCol="0">
            <a:spAutoFit/>
          </a:bodyPr>
          <a:lstStyle/>
          <a:p>
            <a:pPr algn="r"/>
            <a:r>
              <a:rPr lang="en-US" sz="1200" dirty="0" smtClean="0">
                <a:solidFill>
                  <a:schemeClr val="accent4"/>
                </a:solidFill>
              </a:rPr>
              <a:t>Differentiated HW</a:t>
            </a:r>
          </a:p>
        </p:txBody>
      </p:sp>
      <p:sp>
        <p:nvSpPr>
          <p:cNvPr id="8" name="Rectangle 7"/>
          <p:cNvSpPr/>
          <p:nvPr/>
        </p:nvSpPr>
        <p:spPr bwMode="auto">
          <a:xfrm>
            <a:off x="4991297" y="3948605"/>
            <a:ext cx="1021209" cy="402896"/>
          </a:xfrm>
          <a:prstGeom prst="rect">
            <a:avLst/>
          </a:prstGeom>
          <a:solidFill>
            <a:schemeClr val="accent4"/>
          </a:solidFill>
          <a:ln w="25400" algn="ctr">
            <a:solidFill>
              <a:schemeClr val="tx1"/>
            </a:solidFill>
            <a:round/>
            <a:headEnd/>
            <a:tailEnd/>
          </a:ln>
          <a:effectLst>
            <a:outerShdw blurRad="50800" dist="38100" dir="5400000" algn="t" rotWithShape="0">
              <a:prstClr val="black">
                <a:alpha val="40000"/>
              </a:prstClr>
            </a:outerShdw>
          </a:effectLst>
        </p:spPr>
        <p:txBody>
          <a:bodyPr wrap="square" lIns="0" tIns="0" rIns="0" bIns="0" rtlCol="0" anchor="ctr"/>
          <a:lstStyle/>
          <a:p>
            <a:pPr marL="1588" indent="-1588" algn="ctr" defTabSz="913183"/>
            <a:r>
              <a:rPr lang="en-US" sz="1100" dirty="0" smtClean="0">
                <a:solidFill>
                  <a:sysClr val="windowText" lastClr="000000"/>
                </a:solidFill>
                <a:cs typeface="Arial" charset="0"/>
              </a:rPr>
              <a:t>CPU(s)</a:t>
            </a:r>
          </a:p>
        </p:txBody>
      </p:sp>
      <p:sp>
        <p:nvSpPr>
          <p:cNvPr id="9" name="Rectangle 8"/>
          <p:cNvSpPr/>
          <p:nvPr/>
        </p:nvSpPr>
        <p:spPr bwMode="auto">
          <a:xfrm>
            <a:off x="6012507" y="3948604"/>
            <a:ext cx="1966332" cy="402897"/>
          </a:xfrm>
          <a:prstGeom prst="rect">
            <a:avLst/>
          </a:prstGeom>
          <a:solidFill>
            <a:schemeClr val="accent4"/>
          </a:solidFill>
          <a:ln w="25400" algn="ctr">
            <a:solidFill>
              <a:schemeClr val="tx1"/>
            </a:solidFill>
            <a:round/>
            <a:headEnd/>
            <a:tailEnd/>
          </a:ln>
          <a:effectLst>
            <a:outerShdw blurRad="50800" dist="38100" dir="5400000" algn="t" rotWithShape="0">
              <a:prstClr val="black">
                <a:alpha val="40000"/>
              </a:prstClr>
            </a:outerShdw>
          </a:effectLst>
        </p:spPr>
        <p:txBody>
          <a:bodyPr wrap="square" lIns="0" tIns="0" rIns="0" bIns="0" rtlCol="0" anchor="ctr"/>
          <a:lstStyle/>
          <a:p>
            <a:pPr marL="1588" indent="-1588" algn="ctr" defTabSz="913183"/>
            <a:r>
              <a:rPr lang="en-US" sz="1100" dirty="0">
                <a:solidFill>
                  <a:sysClr val="windowText" lastClr="000000"/>
                </a:solidFill>
                <a:cs typeface="Arial" charset="0"/>
              </a:rPr>
              <a:t>G</a:t>
            </a:r>
            <a:r>
              <a:rPr lang="en-US" sz="1100" dirty="0" smtClean="0">
                <a:solidFill>
                  <a:sysClr val="windowText" lastClr="000000"/>
                </a:solidFill>
                <a:cs typeface="Arial" charset="0"/>
              </a:rPr>
              <a:t>PU(s)</a:t>
            </a:r>
          </a:p>
        </p:txBody>
      </p:sp>
      <p:sp>
        <p:nvSpPr>
          <p:cNvPr id="10" name="Rectangle 9"/>
          <p:cNvSpPr/>
          <p:nvPr/>
        </p:nvSpPr>
        <p:spPr bwMode="auto">
          <a:xfrm>
            <a:off x="7978839" y="3948604"/>
            <a:ext cx="929334" cy="402897"/>
          </a:xfrm>
          <a:prstGeom prst="rect">
            <a:avLst/>
          </a:prstGeom>
          <a:solidFill>
            <a:schemeClr val="accent4"/>
          </a:solidFill>
          <a:ln w="25400" algn="ctr">
            <a:solidFill>
              <a:schemeClr val="tx1"/>
            </a:solidFill>
            <a:round/>
            <a:headEnd/>
            <a:tailEnd/>
          </a:ln>
          <a:effectLst>
            <a:outerShdw blurRad="50800" dist="38100" dir="5400000" algn="t" rotWithShape="0">
              <a:prstClr val="black">
                <a:alpha val="40000"/>
              </a:prstClr>
            </a:outerShdw>
          </a:effectLst>
        </p:spPr>
        <p:txBody>
          <a:bodyPr wrap="square" lIns="0" tIns="0" rIns="0" bIns="0" rtlCol="0" anchor="ctr"/>
          <a:lstStyle/>
          <a:p>
            <a:pPr marL="1588" indent="-1588" algn="ctr" defTabSz="913183"/>
            <a:r>
              <a:rPr lang="en-US" sz="1100" dirty="0" smtClean="0">
                <a:solidFill>
                  <a:sysClr val="windowText" lastClr="000000"/>
                </a:solidFill>
                <a:cs typeface="Arial" charset="0"/>
              </a:rPr>
              <a:t>Other Accelerators</a:t>
            </a:r>
          </a:p>
        </p:txBody>
      </p:sp>
      <p:sp>
        <p:nvSpPr>
          <p:cNvPr id="11" name="Rectangle 10"/>
          <p:cNvSpPr/>
          <p:nvPr/>
        </p:nvSpPr>
        <p:spPr bwMode="auto">
          <a:xfrm>
            <a:off x="5703582" y="3365745"/>
            <a:ext cx="935825" cy="294559"/>
          </a:xfrm>
          <a:prstGeom prst="rect">
            <a:avLst/>
          </a:prstGeom>
          <a:solidFill>
            <a:srgbClr val="FC6500"/>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200" dirty="0" smtClean="0">
                <a:solidFill>
                  <a:schemeClr val="bg1"/>
                </a:solidFill>
                <a:cs typeface="Arial" charset="0"/>
              </a:rPr>
              <a:t>HSA </a:t>
            </a:r>
            <a:r>
              <a:rPr lang="en-US" sz="1200" dirty="0" err="1" smtClean="0">
                <a:solidFill>
                  <a:schemeClr val="bg1"/>
                </a:solidFill>
                <a:cs typeface="Arial" charset="0"/>
              </a:rPr>
              <a:t>Finalizer</a:t>
            </a:r>
            <a:endParaRPr lang="en-US" sz="1200" dirty="0" smtClean="0">
              <a:solidFill>
                <a:schemeClr val="bg1"/>
              </a:solidFill>
              <a:cs typeface="Arial" charset="0"/>
            </a:endParaRPr>
          </a:p>
        </p:txBody>
      </p:sp>
      <p:sp>
        <p:nvSpPr>
          <p:cNvPr id="12" name="Rectangle 11"/>
          <p:cNvSpPr/>
          <p:nvPr/>
        </p:nvSpPr>
        <p:spPr bwMode="auto">
          <a:xfrm>
            <a:off x="7623090" y="2490606"/>
            <a:ext cx="1102333" cy="585828"/>
          </a:xfrm>
          <a:prstGeom prst="rect">
            <a:avLst/>
          </a:prstGeom>
          <a:solidFill>
            <a:schemeClr val="accent5"/>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200" dirty="0" smtClean="0">
                <a:solidFill>
                  <a:prstClr val="white"/>
                </a:solidFill>
                <a:cs typeface="Arial" charset="0"/>
              </a:rPr>
              <a:t>Legacy </a:t>
            </a:r>
          </a:p>
          <a:p>
            <a:pPr marL="1588" indent="-1588" algn="ctr" defTabSz="913183"/>
            <a:r>
              <a:rPr lang="en-US" sz="1200" dirty="0" smtClean="0">
                <a:solidFill>
                  <a:prstClr val="white"/>
                </a:solidFill>
                <a:cs typeface="Arial" charset="0"/>
              </a:rPr>
              <a:t>Drivers</a:t>
            </a:r>
          </a:p>
        </p:txBody>
      </p:sp>
      <p:sp>
        <p:nvSpPr>
          <p:cNvPr id="13" name="Rectangle 12"/>
          <p:cNvSpPr/>
          <p:nvPr/>
        </p:nvSpPr>
        <p:spPr bwMode="auto">
          <a:xfrm>
            <a:off x="4983721" y="829746"/>
            <a:ext cx="3916877" cy="1045429"/>
          </a:xfrm>
          <a:prstGeom prst="rect">
            <a:avLst/>
          </a:prstGeom>
          <a:solidFill>
            <a:schemeClr val="bg2"/>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100" dirty="0" smtClean="0">
                <a:solidFill>
                  <a:prstClr val="white"/>
                </a:solidFill>
                <a:cs typeface="Arial" charset="0"/>
              </a:rPr>
              <a:t>Application</a:t>
            </a:r>
          </a:p>
          <a:p>
            <a:pPr marL="1588" indent="-1588" algn="ctr" defTabSz="913183"/>
            <a:endParaRPr lang="en-US" sz="1100" dirty="0" smtClean="0">
              <a:solidFill>
                <a:prstClr val="white"/>
              </a:solidFill>
              <a:cs typeface="Arial" charset="0"/>
            </a:endParaRPr>
          </a:p>
          <a:p>
            <a:pPr marL="1588" indent="-1588" algn="ctr" defTabSz="913183"/>
            <a:endParaRPr lang="en-US" sz="1100" dirty="0">
              <a:solidFill>
                <a:prstClr val="white"/>
              </a:solidFill>
              <a:cs typeface="Arial" charset="0"/>
            </a:endParaRPr>
          </a:p>
          <a:p>
            <a:pPr marL="1588" indent="-1588" algn="ctr" defTabSz="913183"/>
            <a:endParaRPr lang="en-US" sz="1100" dirty="0" smtClean="0">
              <a:solidFill>
                <a:prstClr val="white"/>
              </a:solidFill>
              <a:cs typeface="Arial" charset="0"/>
            </a:endParaRPr>
          </a:p>
          <a:p>
            <a:pPr marL="1588" indent="-1588" algn="ctr" defTabSz="913183"/>
            <a:endParaRPr lang="en-US" sz="1100" dirty="0">
              <a:solidFill>
                <a:prstClr val="white"/>
              </a:solidFill>
              <a:cs typeface="Arial" charset="0"/>
            </a:endParaRPr>
          </a:p>
          <a:p>
            <a:pPr marL="1588" indent="-1588" algn="ctr" defTabSz="913183"/>
            <a:endParaRPr lang="en-US" sz="1100" dirty="0" smtClean="0">
              <a:solidFill>
                <a:prstClr val="white"/>
              </a:solidFill>
              <a:cs typeface="Arial" charset="0"/>
            </a:endParaRPr>
          </a:p>
        </p:txBody>
      </p:sp>
      <p:sp>
        <p:nvSpPr>
          <p:cNvPr id="14" name="Rectangle 13"/>
          <p:cNvSpPr/>
          <p:nvPr/>
        </p:nvSpPr>
        <p:spPr bwMode="auto">
          <a:xfrm>
            <a:off x="5226158" y="1149908"/>
            <a:ext cx="3757777" cy="845053"/>
          </a:xfrm>
          <a:prstGeom prst="rect">
            <a:avLst/>
          </a:prstGeom>
          <a:solidFill>
            <a:srgbClr val="004D33"/>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100" dirty="0" smtClean="0">
                <a:solidFill>
                  <a:prstClr val="white"/>
                </a:solidFill>
                <a:cs typeface="Arial" charset="0"/>
              </a:rPr>
              <a:t>Domain Specific Libs</a:t>
            </a:r>
          </a:p>
          <a:p>
            <a:pPr marL="1588" indent="-1588" algn="ctr" defTabSz="913183"/>
            <a:r>
              <a:rPr lang="en-US" sz="1100" dirty="0" smtClean="0">
                <a:solidFill>
                  <a:prstClr val="white"/>
                </a:solidFill>
                <a:cs typeface="Arial" charset="0"/>
              </a:rPr>
              <a:t>(Bolt, </a:t>
            </a:r>
            <a:r>
              <a:rPr lang="en-US" sz="1100" dirty="0" err="1">
                <a:solidFill>
                  <a:prstClr val="white"/>
                </a:solidFill>
                <a:cs typeface="Arial" charset="0"/>
              </a:rPr>
              <a:t>OpenCV</a:t>
            </a:r>
            <a:r>
              <a:rPr lang="en-US" sz="1100" baseline="30000" dirty="0">
                <a:solidFill>
                  <a:prstClr val="white"/>
                </a:solidFill>
                <a:cs typeface="Arial" charset="0"/>
              </a:rPr>
              <a:t>™</a:t>
            </a:r>
            <a:r>
              <a:rPr lang="en-US" sz="1100" dirty="0">
                <a:solidFill>
                  <a:prstClr val="white"/>
                </a:solidFill>
                <a:cs typeface="Arial" charset="0"/>
              </a:rPr>
              <a:t>, … many </a:t>
            </a:r>
            <a:r>
              <a:rPr lang="en-US" sz="1100" dirty="0" smtClean="0">
                <a:solidFill>
                  <a:prstClr val="white"/>
                </a:solidFill>
                <a:cs typeface="Arial" charset="0"/>
              </a:rPr>
              <a:t>others)</a:t>
            </a:r>
          </a:p>
          <a:p>
            <a:pPr marL="1588" indent="-1588" algn="ctr" defTabSz="913183"/>
            <a:endParaRPr lang="en-US" sz="1100" dirty="0">
              <a:solidFill>
                <a:prstClr val="white"/>
              </a:solidFill>
              <a:cs typeface="Arial" charset="0"/>
            </a:endParaRPr>
          </a:p>
          <a:p>
            <a:pPr marL="1588" indent="-1588" algn="ctr" defTabSz="913183"/>
            <a:endParaRPr lang="en-US" sz="1100" dirty="0" smtClean="0">
              <a:solidFill>
                <a:prstClr val="white"/>
              </a:solidFill>
              <a:cs typeface="Arial" charset="0"/>
            </a:endParaRPr>
          </a:p>
        </p:txBody>
      </p:sp>
      <p:sp>
        <p:nvSpPr>
          <p:cNvPr id="15" name="Rectangle 14"/>
          <p:cNvSpPr/>
          <p:nvPr/>
        </p:nvSpPr>
        <p:spPr bwMode="auto">
          <a:xfrm>
            <a:off x="5910227" y="2493717"/>
            <a:ext cx="1424663" cy="398181"/>
          </a:xfrm>
          <a:prstGeom prst="rect">
            <a:avLst/>
          </a:prstGeom>
          <a:solidFill>
            <a:srgbClr val="FC6500"/>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200" dirty="0" smtClean="0">
                <a:solidFill>
                  <a:schemeClr val="bg1"/>
                </a:solidFill>
                <a:cs typeface="Arial" charset="0"/>
              </a:rPr>
              <a:t>HSA Runtime</a:t>
            </a:r>
          </a:p>
        </p:txBody>
      </p:sp>
      <p:cxnSp>
        <p:nvCxnSpPr>
          <p:cNvPr id="16" name="Straight Arrow Connector 15"/>
          <p:cNvCxnSpPr/>
          <p:nvPr/>
        </p:nvCxnSpPr>
        <p:spPr>
          <a:xfrm>
            <a:off x="5157973" y="1875175"/>
            <a:ext cx="0" cy="207343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166929" y="2003673"/>
            <a:ext cx="0" cy="49004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965717" y="2110395"/>
            <a:ext cx="0" cy="38332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514052" y="2003673"/>
            <a:ext cx="0" cy="194493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7387817" y="1731427"/>
            <a:ext cx="730413" cy="378968"/>
          </a:xfrm>
          <a:prstGeom prst="rect">
            <a:avLst/>
          </a:prstGeom>
          <a:solidFill>
            <a:srgbClr val="003300"/>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100" dirty="0" smtClean="0">
                <a:solidFill>
                  <a:prstClr val="white"/>
                </a:solidFill>
                <a:cs typeface="Arial" charset="0"/>
              </a:rPr>
              <a:t>DirectX</a:t>
            </a:r>
          </a:p>
          <a:p>
            <a:pPr marL="1588" indent="-1588" algn="ctr" defTabSz="913183"/>
            <a:r>
              <a:rPr lang="en-US" sz="1100" dirty="0" smtClean="0">
                <a:solidFill>
                  <a:prstClr val="white"/>
                </a:solidFill>
                <a:cs typeface="Arial" charset="0"/>
              </a:rPr>
              <a:t>Runtime</a:t>
            </a:r>
          </a:p>
        </p:txBody>
      </p:sp>
      <p:sp>
        <p:nvSpPr>
          <p:cNvPr id="21" name="Rectangle 20"/>
          <p:cNvSpPr/>
          <p:nvPr/>
        </p:nvSpPr>
        <p:spPr bwMode="auto">
          <a:xfrm>
            <a:off x="8177761" y="1730069"/>
            <a:ext cx="730413" cy="378968"/>
          </a:xfrm>
          <a:prstGeom prst="rect">
            <a:avLst/>
          </a:prstGeom>
          <a:solidFill>
            <a:srgbClr val="003300"/>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100" dirty="0" smtClean="0">
                <a:solidFill>
                  <a:prstClr val="white"/>
                </a:solidFill>
                <a:cs typeface="Arial" charset="0"/>
              </a:rPr>
              <a:t>Other Runtime</a:t>
            </a:r>
          </a:p>
        </p:txBody>
      </p:sp>
      <p:cxnSp>
        <p:nvCxnSpPr>
          <p:cNvPr id="22" name="Straight Arrow Connector 21"/>
          <p:cNvCxnSpPr/>
          <p:nvPr/>
        </p:nvCxnSpPr>
        <p:spPr>
          <a:xfrm>
            <a:off x="6295553" y="2872686"/>
            <a:ext cx="0" cy="49004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56378" y="2985680"/>
            <a:ext cx="593432" cy="261610"/>
          </a:xfrm>
          <a:prstGeom prst="rect">
            <a:avLst/>
          </a:prstGeom>
          <a:noFill/>
        </p:spPr>
        <p:txBody>
          <a:bodyPr wrap="none" rtlCol="0">
            <a:spAutoFit/>
          </a:bodyPr>
          <a:lstStyle/>
          <a:p>
            <a:r>
              <a:rPr lang="en-US" sz="1100" dirty="0" smtClean="0">
                <a:solidFill>
                  <a:schemeClr val="accent6">
                    <a:lumMod val="10000"/>
                  </a:schemeClr>
                </a:solidFill>
              </a:rPr>
              <a:t>HSAIL</a:t>
            </a:r>
          </a:p>
        </p:txBody>
      </p:sp>
      <p:cxnSp>
        <p:nvCxnSpPr>
          <p:cNvPr id="24" name="Straight Arrow Connector 23"/>
          <p:cNvCxnSpPr/>
          <p:nvPr/>
        </p:nvCxnSpPr>
        <p:spPr>
          <a:xfrm>
            <a:off x="6200086" y="3628008"/>
            <a:ext cx="0" cy="34335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81240" y="3660305"/>
            <a:ext cx="756938" cy="261610"/>
          </a:xfrm>
          <a:prstGeom prst="rect">
            <a:avLst/>
          </a:prstGeom>
          <a:noFill/>
          <a:ln>
            <a:noFill/>
          </a:ln>
        </p:spPr>
        <p:txBody>
          <a:bodyPr wrap="none" rtlCol="0">
            <a:spAutoFit/>
          </a:bodyPr>
          <a:lstStyle/>
          <a:p>
            <a:r>
              <a:rPr lang="en-US" sz="1100" dirty="0" smtClean="0">
                <a:solidFill>
                  <a:schemeClr val="accent6">
                    <a:lumMod val="10000"/>
                  </a:schemeClr>
                </a:solidFill>
              </a:rPr>
              <a:t>GPU</a:t>
            </a:r>
            <a:r>
              <a:rPr lang="en-US" sz="500" dirty="0" smtClean="0">
                <a:solidFill>
                  <a:schemeClr val="accent6">
                    <a:lumMod val="10000"/>
                  </a:schemeClr>
                </a:solidFill>
              </a:rPr>
              <a:t> </a:t>
            </a:r>
            <a:r>
              <a:rPr lang="en-US" sz="1100" dirty="0" smtClean="0">
                <a:solidFill>
                  <a:schemeClr val="accent6">
                    <a:lumMod val="10000"/>
                  </a:schemeClr>
                </a:solidFill>
              </a:rPr>
              <a:t>ISA</a:t>
            </a:r>
          </a:p>
        </p:txBody>
      </p:sp>
      <p:sp>
        <p:nvSpPr>
          <p:cNvPr id="26" name="Rectangle 25"/>
          <p:cNvSpPr/>
          <p:nvPr/>
        </p:nvSpPr>
        <p:spPr bwMode="auto">
          <a:xfrm>
            <a:off x="6512938" y="1605912"/>
            <a:ext cx="730413" cy="378968"/>
          </a:xfrm>
          <a:prstGeom prst="rect">
            <a:avLst/>
          </a:prstGeom>
          <a:solidFill>
            <a:srgbClr val="003300"/>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endParaRPr lang="en-US" sz="1100" dirty="0" smtClean="0">
              <a:solidFill>
                <a:prstClr val="white"/>
              </a:solidFill>
              <a:cs typeface="Arial" charset="0"/>
            </a:endParaRPr>
          </a:p>
        </p:txBody>
      </p:sp>
      <p:sp>
        <p:nvSpPr>
          <p:cNvPr id="27" name="Rectangle 26"/>
          <p:cNvSpPr/>
          <p:nvPr/>
        </p:nvSpPr>
        <p:spPr bwMode="auto">
          <a:xfrm>
            <a:off x="6558244" y="1661732"/>
            <a:ext cx="730413" cy="378968"/>
          </a:xfrm>
          <a:prstGeom prst="rect">
            <a:avLst/>
          </a:prstGeom>
          <a:solidFill>
            <a:srgbClr val="003300"/>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endParaRPr lang="en-US" sz="1100" dirty="0" smtClean="0">
              <a:solidFill>
                <a:prstClr val="white"/>
              </a:solidFill>
              <a:cs typeface="Arial" charset="0"/>
            </a:endParaRPr>
          </a:p>
        </p:txBody>
      </p:sp>
      <p:sp>
        <p:nvSpPr>
          <p:cNvPr id="28" name="Rectangle 27"/>
          <p:cNvSpPr/>
          <p:nvPr/>
        </p:nvSpPr>
        <p:spPr bwMode="auto">
          <a:xfrm>
            <a:off x="6604478" y="1731427"/>
            <a:ext cx="730413" cy="378968"/>
          </a:xfrm>
          <a:prstGeom prst="rect">
            <a:avLst/>
          </a:prstGeom>
          <a:solidFill>
            <a:srgbClr val="003300"/>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100" dirty="0" err="1">
                <a:solidFill>
                  <a:prstClr val="white"/>
                </a:solidFill>
                <a:cs typeface="Arial" charset="0"/>
              </a:rPr>
              <a:t>OpenCL</a:t>
            </a:r>
            <a:r>
              <a:rPr lang="en-US" sz="1100" baseline="30000" dirty="0" smtClean="0">
                <a:solidFill>
                  <a:prstClr val="white"/>
                </a:solidFill>
                <a:cs typeface="Arial" charset="0"/>
              </a:rPr>
              <a:t>™</a:t>
            </a:r>
            <a:r>
              <a:rPr lang="en-US" sz="1100" dirty="0" smtClean="0">
                <a:solidFill>
                  <a:prstClr val="white"/>
                </a:solidFill>
                <a:cs typeface="Arial" charset="0"/>
              </a:rPr>
              <a:t> Runtime</a:t>
            </a:r>
          </a:p>
        </p:txBody>
      </p:sp>
      <p:cxnSp>
        <p:nvCxnSpPr>
          <p:cNvPr id="29" name="Straight Arrow Connector 28"/>
          <p:cNvCxnSpPr>
            <a:endCxn id="10" idx="0"/>
          </p:cNvCxnSpPr>
          <p:nvPr/>
        </p:nvCxnSpPr>
        <p:spPr>
          <a:xfrm>
            <a:off x="7226355" y="2891898"/>
            <a:ext cx="1217151" cy="1056706"/>
          </a:xfrm>
          <a:prstGeom prst="straightConnector1">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856729" y="2114550"/>
            <a:ext cx="0" cy="4191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534400" y="2114550"/>
            <a:ext cx="0" cy="4191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7856729" y="3105150"/>
            <a:ext cx="13926" cy="93110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8458200" y="3088444"/>
            <a:ext cx="13926" cy="93110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133725" y="2683955"/>
            <a:ext cx="1971675" cy="276999"/>
          </a:xfrm>
          <a:prstGeom prst="rect">
            <a:avLst/>
          </a:prstGeom>
          <a:noFill/>
        </p:spPr>
        <p:txBody>
          <a:bodyPr wrap="square" rtlCol="0">
            <a:spAutoFit/>
          </a:bodyPr>
          <a:lstStyle/>
          <a:p>
            <a:pPr algn="r"/>
            <a:r>
              <a:rPr lang="en-US" sz="1200" dirty="0" smtClean="0">
                <a:solidFill>
                  <a:srgbClr val="FC6500"/>
                </a:solidFill>
              </a:rPr>
              <a:t>HSA Software</a:t>
            </a:r>
          </a:p>
        </p:txBody>
      </p:sp>
      <p:sp>
        <p:nvSpPr>
          <p:cNvPr id="34" name="TextBox 33"/>
          <p:cNvSpPr txBox="1"/>
          <p:nvPr/>
        </p:nvSpPr>
        <p:spPr>
          <a:xfrm>
            <a:off x="228600" y="615315"/>
            <a:ext cx="4831321" cy="4154984"/>
          </a:xfrm>
          <a:prstGeom prst="rect">
            <a:avLst/>
          </a:prstGeom>
          <a:noFill/>
        </p:spPr>
        <p:txBody>
          <a:bodyPr wrap="square" rtlCol="0">
            <a:spAutoFit/>
          </a:bodyPr>
          <a:lstStyle/>
          <a:p>
            <a:r>
              <a:rPr lang="en-US" altLang="zh-CN" dirty="0" smtClean="0">
                <a:solidFill>
                  <a:schemeClr val="bg1"/>
                </a:solidFill>
              </a:rPr>
              <a:t>components</a:t>
            </a:r>
            <a:r>
              <a:rPr lang="en-US" altLang="zh-CN" dirty="0" smtClean="0">
                <a:solidFill>
                  <a:srgbClr val="C00000"/>
                </a:solidFill>
              </a:rPr>
              <a:t>:</a:t>
            </a:r>
          </a:p>
          <a:p>
            <a:pPr marL="285750" indent="-285750">
              <a:buFont typeface="Arial" pitchFamily="34" charset="0"/>
              <a:buChar char="•"/>
            </a:pPr>
            <a:r>
              <a:rPr lang="en-US" altLang="zh-CN" sz="1400" dirty="0" smtClean="0">
                <a:solidFill>
                  <a:schemeClr val="bg1"/>
                </a:solidFill>
              </a:rPr>
              <a:t>Compliant </a:t>
            </a:r>
            <a:r>
              <a:rPr lang="en-US" altLang="zh-CN" sz="1400" dirty="0">
                <a:solidFill>
                  <a:schemeClr val="bg1"/>
                </a:solidFill>
              </a:rPr>
              <a:t>heterogeneous  computing </a:t>
            </a:r>
            <a:r>
              <a:rPr lang="en-US" altLang="zh-CN" sz="1400" dirty="0" smtClean="0">
                <a:solidFill>
                  <a:schemeClr val="bg1"/>
                </a:solidFill>
              </a:rPr>
              <a:t>hardware</a:t>
            </a:r>
          </a:p>
          <a:p>
            <a:pPr marL="285750" indent="-285750">
              <a:buFont typeface="Arial" pitchFamily="34" charset="0"/>
              <a:buChar char="•"/>
            </a:pPr>
            <a:r>
              <a:rPr lang="en-US" altLang="zh-CN" sz="1400" dirty="0" smtClean="0">
                <a:solidFill>
                  <a:schemeClr val="bg1"/>
                </a:solidFill>
              </a:rPr>
              <a:t>A </a:t>
            </a:r>
            <a:r>
              <a:rPr lang="en-US" altLang="zh-CN" sz="1400" dirty="0">
                <a:solidFill>
                  <a:schemeClr val="bg1"/>
                </a:solidFill>
              </a:rPr>
              <a:t>software compilation </a:t>
            </a:r>
            <a:r>
              <a:rPr lang="en-US" altLang="zh-CN" sz="1400" dirty="0" smtClean="0">
                <a:solidFill>
                  <a:schemeClr val="bg1"/>
                </a:solidFill>
              </a:rPr>
              <a:t>stack</a:t>
            </a:r>
          </a:p>
          <a:p>
            <a:pPr marL="285750" indent="-285750">
              <a:buFont typeface="Arial" pitchFamily="34" charset="0"/>
              <a:buChar char="•"/>
            </a:pPr>
            <a:r>
              <a:rPr lang="en-US" altLang="zh-CN" sz="1400" dirty="0" smtClean="0">
                <a:solidFill>
                  <a:schemeClr val="bg1"/>
                </a:solidFill>
              </a:rPr>
              <a:t>A user - space runtime system</a:t>
            </a:r>
          </a:p>
          <a:p>
            <a:pPr marL="285750" indent="-285750">
              <a:buFont typeface="Arial" pitchFamily="34" charset="0"/>
              <a:buChar char="•"/>
            </a:pPr>
            <a:r>
              <a:rPr lang="en-US" altLang="zh-CN" sz="1400" dirty="0" smtClean="0">
                <a:solidFill>
                  <a:schemeClr val="bg1"/>
                </a:solidFill>
              </a:rPr>
              <a:t>Kernel </a:t>
            </a:r>
            <a:r>
              <a:rPr lang="en-US" altLang="zh-CN" sz="1400" dirty="0">
                <a:solidFill>
                  <a:schemeClr val="bg1"/>
                </a:solidFill>
              </a:rPr>
              <a:t>- space system components</a:t>
            </a:r>
          </a:p>
          <a:p>
            <a:r>
              <a:rPr lang="en-US" altLang="zh-CN" dirty="0">
                <a:solidFill>
                  <a:schemeClr val="bg1"/>
                </a:solidFill>
              </a:rPr>
              <a:t>Overall </a:t>
            </a:r>
            <a:r>
              <a:rPr lang="en-US" altLang="zh-CN" dirty="0" smtClean="0">
                <a:solidFill>
                  <a:schemeClr val="bg1"/>
                </a:solidFill>
              </a:rPr>
              <a:t>Vision:</a:t>
            </a:r>
          </a:p>
          <a:p>
            <a:pPr marL="285750" indent="-285750">
              <a:buFont typeface="Arial" pitchFamily="34" charset="0"/>
              <a:buChar char="•"/>
            </a:pPr>
            <a:r>
              <a:rPr lang="en-US" altLang="zh-CN" sz="1400" dirty="0" smtClean="0">
                <a:solidFill>
                  <a:schemeClr val="bg1"/>
                </a:solidFill>
              </a:rPr>
              <a:t>Make </a:t>
            </a:r>
            <a:r>
              <a:rPr lang="en-US" altLang="zh-CN" sz="1400" dirty="0">
                <a:solidFill>
                  <a:schemeClr val="bg1"/>
                </a:solidFill>
              </a:rPr>
              <a:t>GPU easily </a:t>
            </a:r>
            <a:r>
              <a:rPr lang="en-US" altLang="zh-CN" sz="1400" dirty="0" smtClean="0">
                <a:solidFill>
                  <a:schemeClr val="bg1"/>
                </a:solidFill>
              </a:rPr>
              <a:t>accessible</a:t>
            </a:r>
          </a:p>
          <a:p>
            <a:pPr marL="742950" lvl="1" indent="-285750">
              <a:buFont typeface="Arial" pitchFamily="34" charset="0"/>
              <a:buChar char="•"/>
            </a:pPr>
            <a:r>
              <a:rPr lang="en-US" altLang="zh-CN" sz="1400" dirty="0" smtClean="0">
                <a:solidFill>
                  <a:schemeClr val="bg1"/>
                </a:solidFill>
              </a:rPr>
              <a:t>Support </a:t>
            </a:r>
            <a:r>
              <a:rPr lang="en-US" altLang="zh-CN" sz="1400" dirty="0">
                <a:solidFill>
                  <a:schemeClr val="bg1"/>
                </a:solidFill>
              </a:rPr>
              <a:t>mainstream </a:t>
            </a:r>
            <a:r>
              <a:rPr lang="en-US" altLang="zh-CN" sz="1400" dirty="0" smtClean="0">
                <a:solidFill>
                  <a:schemeClr val="bg1"/>
                </a:solidFill>
              </a:rPr>
              <a:t>languages</a:t>
            </a:r>
          </a:p>
          <a:p>
            <a:pPr marL="742950" lvl="1" indent="-285750">
              <a:buFont typeface="Arial" pitchFamily="34" charset="0"/>
              <a:buChar char="•"/>
            </a:pPr>
            <a:r>
              <a:rPr lang="en-US" altLang="zh-CN" sz="1400" dirty="0" smtClean="0">
                <a:solidFill>
                  <a:schemeClr val="bg1"/>
                </a:solidFill>
              </a:rPr>
              <a:t>Expandable </a:t>
            </a:r>
            <a:r>
              <a:rPr lang="en-US" altLang="zh-CN" sz="1400" dirty="0">
                <a:solidFill>
                  <a:schemeClr val="bg1"/>
                </a:solidFill>
              </a:rPr>
              <a:t>to domain specific </a:t>
            </a:r>
            <a:r>
              <a:rPr lang="en-US" altLang="zh-CN" sz="1400" dirty="0" smtClean="0">
                <a:solidFill>
                  <a:schemeClr val="bg1"/>
                </a:solidFill>
              </a:rPr>
              <a:t>languages</a:t>
            </a:r>
          </a:p>
          <a:p>
            <a:pPr marL="285750" indent="-285750">
              <a:buFont typeface="Arial" pitchFamily="34" charset="0"/>
              <a:buChar char="•"/>
            </a:pPr>
            <a:r>
              <a:rPr lang="en-US" altLang="zh-CN" sz="1400" dirty="0" smtClean="0">
                <a:solidFill>
                  <a:schemeClr val="bg1"/>
                </a:solidFill>
              </a:rPr>
              <a:t>Make </a:t>
            </a:r>
            <a:r>
              <a:rPr lang="en-US" altLang="zh-CN" sz="1400" dirty="0">
                <a:solidFill>
                  <a:schemeClr val="bg1"/>
                </a:solidFill>
              </a:rPr>
              <a:t>compute offload </a:t>
            </a:r>
            <a:r>
              <a:rPr lang="en-US" altLang="zh-CN" sz="1400" dirty="0" smtClean="0">
                <a:solidFill>
                  <a:schemeClr val="bg1"/>
                </a:solidFill>
              </a:rPr>
              <a:t>efficient</a:t>
            </a:r>
          </a:p>
          <a:p>
            <a:pPr marL="742950" lvl="1" indent="-285750">
              <a:buFont typeface="Arial" pitchFamily="34" charset="0"/>
              <a:buChar char="•"/>
            </a:pPr>
            <a:r>
              <a:rPr lang="en-US" altLang="zh-CN" sz="1400" dirty="0" smtClean="0">
                <a:solidFill>
                  <a:schemeClr val="bg1"/>
                </a:solidFill>
              </a:rPr>
              <a:t>Direct </a:t>
            </a:r>
            <a:r>
              <a:rPr lang="en-US" altLang="zh-CN" sz="1400" dirty="0">
                <a:solidFill>
                  <a:schemeClr val="bg1"/>
                </a:solidFill>
              </a:rPr>
              <a:t>path to GPU (avoid Graphics </a:t>
            </a:r>
            <a:r>
              <a:rPr lang="en-US" altLang="zh-CN" sz="1400" dirty="0" smtClean="0">
                <a:solidFill>
                  <a:schemeClr val="bg1"/>
                </a:solidFill>
              </a:rPr>
              <a:t>overhead)</a:t>
            </a:r>
          </a:p>
          <a:p>
            <a:pPr marL="742950" lvl="1" indent="-285750">
              <a:buFont typeface="Arial" pitchFamily="34" charset="0"/>
              <a:buChar char="•"/>
            </a:pPr>
            <a:r>
              <a:rPr lang="en-US" altLang="zh-CN" sz="1400" dirty="0" smtClean="0">
                <a:solidFill>
                  <a:schemeClr val="bg1"/>
                </a:solidFill>
              </a:rPr>
              <a:t>Eliminate </a:t>
            </a:r>
            <a:r>
              <a:rPr lang="en-US" altLang="zh-CN" sz="1400" dirty="0">
                <a:solidFill>
                  <a:schemeClr val="bg1"/>
                </a:solidFill>
              </a:rPr>
              <a:t>memory </a:t>
            </a:r>
            <a:r>
              <a:rPr lang="en-US" altLang="zh-CN" sz="1400" dirty="0" smtClean="0">
                <a:solidFill>
                  <a:schemeClr val="bg1"/>
                </a:solidFill>
              </a:rPr>
              <a:t>copy</a:t>
            </a:r>
          </a:p>
          <a:p>
            <a:pPr marL="742950" lvl="1" indent="-285750">
              <a:buFont typeface="Arial" pitchFamily="34" charset="0"/>
              <a:buChar char="•"/>
            </a:pPr>
            <a:r>
              <a:rPr lang="en-US" altLang="zh-CN" sz="1400" dirty="0" smtClean="0">
                <a:solidFill>
                  <a:schemeClr val="bg1"/>
                </a:solidFill>
              </a:rPr>
              <a:t>Low-latency </a:t>
            </a:r>
            <a:r>
              <a:rPr lang="en-US" altLang="zh-CN" sz="1400" dirty="0">
                <a:solidFill>
                  <a:schemeClr val="bg1"/>
                </a:solidFill>
              </a:rPr>
              <a:t>dispatch</a:t>
            </a:r>
          </a:p>
          <a:p>
            <a:pPr marL="285750" indent="-285750">
              <a:buFont typeface="Arial" pitchFamily="34" charset="0"/>
              <a:buChar char="•"/>
            </a:pPr>
            <a:r>
              <a:rPr lang="en-US" altLang="zh-CN" sz="1400" dirty="0">
                <a:solidFill>
                  <a:schemeClr val="bg1"/>
                </a:solidFill>
              </a:rPr>
              <a:t>Make it </a:t>
            </a:r>
            <a:r>
              <a:rPr lang="en-US" altLang="zh-CN" sz="1400" dirty="0" smtClean="0">
                <a:solidFill>
                  <a:schemeClr val="bg1"/>
                </a:solidFill>
              </a:rPr>
              <a:t>ubiquitous</a:t>
            </a:r>
          </a:p>
          <a:p>
            <a:pPr marL="742950" lvl="1" indent="-285750">
              <a:buFont typeface="Arial" pitchFamily="34" charset="0"/>
              <a:buChar char="•"/>
            </a:pPr>
            <a:r>
              <a:rPr lang="en-US" altLang="zh-CN" sz="1400" dirty="0" smtClean="0">
                <a:solidFill>
                  <a:schemeClr val="bg1"/>
                </a:solidFill>
              </a:rPr>
              <a:t>Drive </a:t>
            </a:r>
            <a:r>
              <a:rPr lang="en-US" altLang="zh-CN" sz="1400" dirty="0">
                <a:solidFill>
                  <a:schemeClr val="bg1"/>
                </a:solidFill>
              </a:rPr>
              <a:t>HSA as a standard through HSA </a:t>
            </a:r>
            <a:r>
              <a:rPr lang="en-US" altLang="zh-CN" sz="1400" dirty="0" smtClean="0">
                <a:solidFill>
                  <a:schemeClr val="bg1"/>
                </a:solidFill>
              </a:rPr>
              <a:t>Foundation</a:t>
            </a:r>
          </a:p>
          <a:p>
            <a:pPr marL="742950" lvl="1" indent="-285750">
              <a:buFont typeface="Arial" pitchFamily="34" charset="0"/>
              <a:buChar char="•"/>
            </a:pPr>
            <a:r>
              <a:rPr lang="en-US" altLang="zh-CN" sz="1400" dirty="0" smtClean="0">
                <a:solidFill>
                  <a:schemeClr val="bg1"/>
                </a:solidFill>
              </a:rPr>
              <a:t>Open </a:t>
            </a:r>
            <a:r>
              <a:rPr lang="en-US" altLang="zh-CN" sz="1400" dirty="0">
                <a:solidFill>
                  <a:schemeClr val="bg1"/>
                </a:solidFill>
              </a:rPr>
              <a:t>Source key components</a:t>
            </a:r>
          </a:p>
          <a:p>
            <a:endParaRPr lang="en-US" dirty="0" smtClean="0">
              <a:solidFill>
                <a:schemeClr val="bg1"/>
              </a:solidFill>
            </a:endParaRPr>
          </a:p>
        </p:txBody>
      </p:sp>
    </p:spTree>
    <p:extLst>
      <p:ext uri="{BB962C8B-B14F-4D97-AF65-F5344CB8AC3E}">
        <p14:creationId xmlns:p14="http://schemas.microsoft.com/office/powerpoint/2010/main" val="228631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Copyright 2012 HSA Foundation.  All Rights Reserved.</a:t>
            </a:r>
            <a:endParaRPr lang="en-US"/>
          </a:p>
        </p:txBody>
      </p:sp>
      <p:sp>
        <p:nvSpPr>
          <p:cNvPr id="5" name="Slide Number Placeholder 4"/>
          <p:cNvSpPr>
            <a:spLocks noGrp="1"/>
          </p:cNvSpPr>
          <p:nvPr>
            <p:ph type="sldNum" sz="quarter" idx="12"/>
          </p:nvPr>
        </p:nvSpPr>
        <p:spPr>
          <a:xfrm>
            <a:off x="6781800" y="4901225"/>
            <a:ext cx="2133600" cy="242277"/>
          </a:xfrm>
        </p:spPr>
        <p:txBody>
          <a:bodyPr/>
          <a:lstStyle/>
          <a:p>
            <a:fld id="{7E0F095F-F642-7E4C-BE29-73B8FAFADF38}" type="slidenum">
              <a:rPr lang="en-US" smtClean="0"/>
              <a:t>27</a:t>
            </a:fld>
            <a:endParaRPr lang="en-US"/>
          </a:p>
        </p:txBody>
      </p:sp>
      <p:grpSp>
        <p:nvGrpSpPr>
          <p:cNvPr id="70" name="Group 69"/>
          <p:cNvGrpSpPr/>
          <p:nvPr/>
        </p:nvGrpSpPr>
        <p:grpSpPr>
          <a:xfrm>
            <a:off x="2982915" y="2745182"/>
            <a:ext cx="5342378" cy="2036369"/>
            <a:chOff x="3023290" y="2764230"/>
            <a:chExt cx="5342378" cy="2036369"/>
          </a:xfrm>
        </p:grpSpPr>
        <p:sp>
          <p:nvSpPr>
            <p:cNvPr id="6" name="Rounded Rectangle 5"/>
            <p:cNvSpPr/>
            <p:nvPr/>
          </p:nvSpPr>
          <p:spPr>
            <a:xfrm>
              <a:off x="4908278" y="2843698"/>
              <a:ext cx="3457390" cy="19469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Rounded Rectangle 2"/>
            <p:cNvSpPr/>
            <p:nvPr/>
          </p:nvSpPr>
          <p:spPr>
            <a:xfrm>
              <a:off x="3630114" y="2853632"/>
              <a:ext cx="1290072" cy="19469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le 6"/>
            <p:cNvSpPr/>
            <p:nvPr/>
          </p:nvSpPr>
          <p:spPr>
            <a:xfrm>
              <a:off x="3792802" y="2953157"/>
              <a:ext cx="928851" cy="449767"/>
            </a:xfrm>
            <a:prstGeom prst="roundRect">
              <a:avLst/>
            </a:prstGeom>
            <a:solidFill>
              <a:srgbClr val="19A6B0"/>
            </a:solidFill>
            <a:ln>
              <a:solidFill>
                <a:schemeClr val="tx2">
                  <a:lumMod val="60000"/>
                  <a:lumOff val="4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1600" dirty="0" smtClean="0"/>
                <a:t>CPU </a:t>
              </a:r>
              <a:endParaRPr lang="en-US" sz="1600" dirty="0"/>
            </a:p>
          </p:txBody>
        </p:sp>
        <p:sp>
          <p:nvSpPr>
            <p:cNvPr id="8" name="Rounded Rectangle 7"/>
            <p:cNvSpPr/>
            <p:nvPr/>
          </p:nvSpPr>
          <p:spPr>
            <a:xfrm>
              <a:off x="3827335" y="3968275"/>
              <a:ext cx="939714" cy="742922"/>
            </a:xfrm>
            <a:prstGeom prst="roundRect">
              <a:avLst/>
            </a:prstGeom>
            <a:solidFill>
              <a:srgbClr val="C80000"/>
            </a:solidFill>
            <a:ln>
              <a:solidFill>
                <a:srgbClr val="A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G</a:t>
              </a:r>
              <a:r>
                <a:rPr lang="en-US" sz="1600" dirty="0" smtClean="0"/>
                <a:t>PU </a:t>
              </a:r>
              <a:endParaRPr lang="en-US" sz="1600" dirty="0"/>
            </a:p>
          </p:txBody>
        </p:sp>
        <p:sp>
          <p:nvSpPr>
            <p:cNvPr id="9" name="Rounded Rectangle 8"/>
            <p:cNvSpPr/>
            <p:nvPr/>
          </p:nvSpPr>
          <p:spPr>
            <a:xfrm>
              <a:off x="3862223" y="3601023"/>
              <a:ext cx="4443577" cy="1390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sp>
          <p:nvSpPr>
            <p:cNvPr id="10" name="Rounded Rectangle 9"/>
            <p:cNvSpPr/>
            <p:nvPr/>
          </p:nvSpPr>
          <p:spPr>
            <a:xfrm>
              <a:off x="5103826" y="2953157"/>
              <a:ext cx="928851" cy="449767"/>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Audio</a:t>
              </a:r>
            </a:p>
            <a:p>
              <a:pPr algn="ctr"/>
              <a:r>
                <a:rPr lang="en-US" sz="1200" dirty="0" smtClean="0"/>
                <a:t>Processor </a:t>
              </a:r>
              <a:endParaRPr lang="en-US" sz="1200" dirty="0"/>
            </a:p>
          </p:txBody>
        </p:sp>
        <p:sp>
          <p:nvSpPr>
            <p:cNvPr id="11" name="Rounded Rectangle 10"/>
            <p:cNvSpPr/>
            <p:nvPr/>
          </p:nvSpPr>
          <p:spPr>
            <a:xfrm>
              <a:off x="6081565" y="2953157"/>
              <a:ext cx="1909305" cy="449767"/>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t>Video</a:t>
              </a:r>
            </a:p>
            <a:p>
              <a:r>
                <a:rPr lang="en-US" sz="1200" dirty="0" smtClean="0"/>
                <a:t>Hardware</a:t>
              </a:r>
              <a:endParaRPr lang="en-US" sz="1200" dirty="0"/>
            </a:p>
          </p:txBody>
        </p:sp>
        <p:sp>
          <p:nvSpPr>
            <p:cNvPr id="12" name="Rounded Rectangle 11"/>
            <p:cNvSpPr/>
            <p:nvPr/>
          </p:nvSpPr>
          <p:spPr>
            <a:xfrm>
              <a:off x="6093408" y="3968275"/>
              <a:ext cx="843700" cy="773875"/>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DSP</a:t>
              </a:r>
              <a:endParaRPr lang="en-US" sz="1200" dirty="0"/>
            </a:p>
          </p:txBody>
        </p:sp>
        <p:sp>
          <p:nvSpPr>
            <p:cNvPr id="14" name="Rounded Rectangle 13"/>
            <p:cNvSpPr/>
            <p:nvPr/>
          </p:nvSpPr>
          <p:spPr>
            <a:xfrm>
              <a:off x="7074966" y="3968275"/>
              <a:ext cx="1056009" cy="742922"/>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Image</a:t>
              </a:r>
            </a:p>
            <a:p>
              <a:pPr algn="ctr"/>
              <a:r>
                <a:rPr lang="en-US" sz="1200" dirty="0" smtClean="0"/>
                <a:t>Signal Processing </a:t>
              </a:r>
            </a:p>
          </p:txBody>
        </p:sp>
        <p:sp>
          <p:nvSpPr>
            <p:cNvPr id="15" name="Rounded Rectangle 14"/>
            <p:cNvSpPr/>
            <p:nvPr/>
          </p:nvSpPr>
          <p:spPr>
            <a:xfrm>
              <a:off x="5103826" y="3948204"/>
              <a:ext cx="908454" cy="773875"/>
            </a:xfrm>
            <a:prstGeom prst="roundRect">
              <a:avLst/>
            </a:prstGeom>
            <a:solidFill>
              <a:srgbClr val="01454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Fixed</a:t>
              </a:r>
            </a:p>
            <a:p>
              <a:pPr algn="ctr"/>
              <a:r>
                <a:rPr lang="en-US" sz="1200" dirty="0" smtClean="0"/>
                <a:t>Function</a:t>
              </a:r>
            </a:p>
            <a:p>
              <a:pPr algn="ctr"/>
              <a:r>
                <a:rPr lang="en-US" sz="1200" dirty="0" err="1" smtClean="0"/>
                <a:t>Acctr</a:t>
              </a:r>
              <a:endParaRPr lang="en-US" sz="1200" dirty="0" smtClean="0"/>
            </a:p>
          </p:txBody>
        </p:sp>
        <p:sp>
          <p:nvSpPr>
            <p:cNvPr id="18" name="Rounded Rectangle 17"/>
            <p:cNvSpPr/>
            <p:nvPr/>
          </p:nvSpPr>
          <p:spPr>
            <a:xfrm>
              <a:off x="7015848" y="2950208"/>
              <a:ext cx="825646" cy="382992"/>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Encode</a:t>
              </a:r>
            </a:p>
            <a:p>
              <a:pPr algn="ctr"/>
              <a:r>
                <a:rPr lang="en-US" sz="1200" dirty="0" smtClean="0"/>
                <a:t>Decode</a:t>
              </a:r>
            </a:p>
          </p:txBody>
        </p:sp>
        <p:sp>
          <p:nvSpPr>
            <p:cNvPr id="16" name="Rounded Rectangle 15"/>
            <p:cNvSpPr/>
            <p:nvPr/>
          </p:nvSpPr>
          <p:spPr>
            <a:xfrm>
              <a:off x="3023290" y="2764230"/>
              <a:ext cx="493228" cy="1982094"/>
            </a:xfrm>
            <a:prstGeom prst="roundRect">
              <a:avLst/>
            </a:prstGeom>
            <a:solidFill>
              <a:srgbClr val="C80000"/>
            </a:solidFill>
            <a:ln>
              <a:solidFill>
                <a:srgbClr val="A90000"/>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a:solidFill>
                    <a:schemeClr val="tx1">
                      <a:lumMod val="50000"/>
                    </a:schemeClr>
                  </a:solidFill>
                </a:rPr>
                <a:t>Shared </a:t>
              </a:r>
              <a:r>
                <a:rPr lang="en-US" sz="1600" dirty="0" smtClean="0">
                  <a:solidFill>
                    <a:schemeClr val="tx1">
                      <a:lumMod val="50000"/>
                    </a:schemeClr>
                  </a:solidFill>
                </a:rPr>
                <a:t>Memory </a:t>
              </a:r>
              <a:r>
                <a:rPr lang="en-US" sz="1600" dirty="0"/>
                <a:t>Coherency, User Mode Queues</a:t>
              </a:r>
            </a:p>
            <a:p>
              <a:pPr algn="ctr"/>
              <a:r>
                <a:rPr lang="en-US" sz="1600" dirty="0" smtClean="0"/>
                <a:t> </a:t>
              </a:r>
              <a:endParaRPr lang="en-US" sz="1600" dirty="0"/>
            </a:p>
          </p:txBody>
        </p:sp>
        <p:sp>
          <p:nvSpPr>
            <p:cNvPr id="13" name="Left-Right Arrow 12"/>
            <p:cNvSpPr/>
            <p:nvPr/>
          </p:nvSpPr>
          <p:spPr>
            <a:xfrm>
              <a:off x="3490559" y="3591375"/>
              <a:ext cx="361220" cy="178803"/>
            </a:xfrm>
            <a:prstGeom prst="leftRightArrow">
              <a:avLst/>
            </a:prstGeom>
            <a:solidFill>
              <a:schemeClr val="accent6">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Left-Right Arrow 47"/>
            <p:cNvSpPr/>
            <p:nvPr/>
          </p:nvSpPr>
          <p:spPr>
            <a:xfrm rot="5400000">
              <a:off x="4185576" y="3766728"/>
              <a:ext cx="215052" cy="188044"/>
            </a:xfrm>
            <a:prstGeom prst="leftRightArrow">
              <a:avLst/>
            </a:prstGeom>
            <a:solidFill>
              <a:schemeClr val="accent6">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Left-Right Arrow 53"/>
            <p:cNvSpPr/>
            <p:nvPr/>
          </p:nvSpPr>
          <p:spPr>
            <a:xfrm rot="5400000">
              <a:off x="4193496" y="3423454"/>
              <a:ext cx="215052" cy="188044"/>
            </a:xfrm>
            <a:prstGeom prst="leftRightArrow">
              <a:avLst/>
            </a:prstGeom>
            <a:solidFill>
              <a:schemeClr val="accent6">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Left-Right Arrow 54"/>
            <p:cNvSpPr/>
            <p:nvPr/>
          </p:nvSpPr>
          <p:spPr>
            <a:xfrm rot="5400000">
              <a:off x="5481008" y="3399476"/>
              <a:ext cx="215052" cy="188044"/>
            </a:xfrm>
            <a:prstGeom prst="leftRightArrow">
              <a:avLst/>
            </a:prstGeom>
            <a:solidFill>
              <a:schemeClr val="accent6">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Left-Right Arrow 55"/>
            <p:cNvSpPr/>
            <p:nvPr/>
          </p:nvSpPr>
          <p:spPr>
            <a:xfrm rot="5400000">
              <a:off x="5462808" y="3755423"/>
              <a:ext cx="215052" cy="188044"/>
            </a:xfrm>
            <a:prstGeom prst="leftRightArrow">
              <a:avLst/>
            </a:prstGeom>
            <a:solidFill>
              <a:schemeClr val="accent6">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Left-Right Arrow 56"/>
            <p:cNvSpPr/>
            <p:nvPr/>
          </p:nvSpPr>
          <p:spPr>
            <a:xfrm rot="5400000">
              <a:off x="6839047" y="3396728"/>
              <a:ext cx="215052" cy="188044"/>
            </a:xfrm>
            <a:prstGeom prst="leftRightArrow">
              <a:avLst/>
            </a:prstGeom>
            <a:solidFill>
              <a:schemeClr val="accent6">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Left-Right Arrow 57"/>
            <p:cNvSpPr/>
            <p:nvPr/>
          </p:nvSpPr>
          <p:spPr>
            <a:xfrm rot="5400000">
              <a:off x="6432554" y="3768840"/>
              <a:ext cx="215052" cy="188044"/>
            </a:xfrm>
            <a:prstGeom prst="leftRightArrow">
              <a:avLst/>
            </a:prstGeom>
            <a:solidFill>
              <a:schemeClr val="accent6">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Left-Right Arrow 58"/>
            <p:cNvSpPr/>
            <p:nvPr/>
          </p:nvSpPr>
          <p:spPr>
            <a:xfrm rot="5400000">
              <a:off x="7423188" y="3771244"/>
              <a:ext cx="215052" cy="188044"/>
            </a:xfrm>
            <a:prstGeom prst="leftRightArrow">
              <a:avLst/>
            </a:prstGeom>
            <a:solidFill>
              <a:schemeClr val="accent6">
                <a:lumMod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aphicFrame>
        <p:nvGraphicFramePr>
          <p:cNvPr id="68" name="Table 67"/>
          <p:cNvGraphicFramePr>
            <a:graphicFrameLocks noGrp="1"/>
          </p:cNvGraphicFramePr>
          <p:nvPr>
            <p:extLst>
              <p:ext uri="{D42A27DB-BD31-4B8C-83A1-F6EECF244321}">
                <p14:modId xmlns:p14="http://schemas.microsoft.com/office/powerpoint/2010/main" val="3236925762"/>
              </p:ext>
            </p:extLst>
          </p:nvPr>
        </p:nvGraphicFramePr>
        <p:xfrm>
          <a:off x="228600" y="1310441"/>
          <a:ext cx="2209800" cy="2948940"/>
        </p:xfrm>
        <a:graphic>
          <a:graphicData uri="http://schemas.openxmlformats.org/drawingml/2006/table">
            <a:tbl>
              <a:tblPr firstRow="1" bandRow="1">
                <a:tableStyleId>{5C22544A-7EE6-4342-B048-85BDC9FD1C3A}</a:tableStyleId>
              </a:tblPr>
              <a:tblGrid>
                <a:gridCol w="2209800"/>
              </a:tblGrid>
              <a:tr h="4343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50000"/>
                            </a:schemeClr>
                          </a:solidFill>
                        </a:rPr>
                        <a:t>GPU compute C++ support</a:t>
                      </a:r>
                    </a:p>
                  </a:txBody>
                  <a:tcPr>
                    <a:lnT w="12700" cmpd="sng">
                      <a:noFill/>
                    </a:lnT>
                    <a:solidFill>
                      <a:schemeClr val="bg1">
                        <a:lumMod val="95000"/>
                      </a:schemeClr>
                    </a:solidFill>
                  </a:tcPr>
                </a:tc>
              </a:tr>
              <a:tr h="4343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smtClean="0">
                          <a:solidFill>
                            <a:schemeClr val="tx1">
                              <a:lumMod val="50000"/>
                            </a:schemeClr>
                          </a:solidFill>
                        </a:rPr>
                        <a:t>User Mode Scheduling</a:t>
                      </a:r>
                    </a:p>
                  </a:txBody>
                  <a:tcPr>
                    <a:solidFill>
                      <a:schemeClr val="bg1">
                        <a:lumMod val="95000"/>
                      </a:schemeClr>
                    </a:solidFill>
                  </a:tcPr>
                </a:tc>
              </a:tr>
              <a:tr h="6057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100" b="1" i="0" kern="0" dirty="0" smtClean="0">
                          <a:solidFill>
                            <a:schemeClr val="tx1">
                              <a:lumMod val="50000"/>
                            </a:schemeClr>
                          </a:solidFill>
                        </a:rPr>
                        <a:t>Fully coherent memory between CPU &amp; GPU</a:t>
                      </a:r>
                    </a:p>
                  </a:txBody>
                  <a:tcPr>
                    <a:solidFill>
                      <a:schemeClr val="bg1">
                        <a:lumMod val="95000"/>
                      </a:schemeClr>
                    </a:solidFill>
                  </a:tcPr>
                </a:tc>
              </a:tr>
              <a:tr h="60579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100" b="1" kern="0" dirty="0" smtClean="0">
                          <a:solidFill>
                            <a:schemeClr val="tx1">
                              <a:lumMod val="50000"/>
                            </a:schemeClr>
                          </a:solidFill>
                        </a:rPr>
                        <a:t>GPU uses pageable system memory via CPU pointers</a:t>
                      </a:r>
                    </a:p>
                  </a:txBody>
                  <a:tcPr>
                    <a:solidFill>
                      <a:schemeClr val="bg1">
                        <a:lumMod val="95000"/>
                      </a:schemeClr>
                    </a:solidFill>
                  </a:tcPr>
                </a:tc>
              </a:tr>
              <a:tr h="4343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100" b="1" kern="0" dirty="0" smtClean="0">
                          <a:solidFill>
                            <a:schemeClr val="tx1">
                              <a:lumMod val="50000"/>
                            </a:schemeClr>
                          </a:solidFill>
                        </a:rPr>
                        <a:t>GPU graphics </a:t>
                      </a:r>
                      <a:r>
                        <a:rPr lang="en-CA" sz="1100" b="1" kern="0" baseline="0" dirty="0" smtClean="0">
                          <a:solidFill>
                            <a:schemeClr val="tx1">
                              <a:lumMod val="50000"/>
                            </a:schemeClr>
                          </a:solidFill>
                        </a:rPr>
                        <a:t> </a:t>
                      </a:r>
                      <a:r>
                        <a:rPr lang="en-CA" sz="1100" b="1" kern="0" dirty="0" smtClean="0">
                          <a:solidFill>
                            <a:schemeClr val="tx1">
                              <a:lumMod val="50000"/>
                            </a:schemeClr>
                          </a:solidFill>
                        </a:rPr>
                        <a:t>pre-emption</a:t>
                      </a:r>
                    </a:p>
                  </a:txBody>
                  <a:tcPr>
                    <a:solidFill>
                      <a:schemeClr val="bg1">
                        <a:lumMod val="95000"/>
                      </a:schemeClr>
                    </a:solidFill>
                  </a:tcPr>
                </a:tc>
              </a:tr>
              <a:tr h="4343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100" b="1" kern="0" dirty="0" smtClean="0">
                          <a:solidFill>
                            <a:schemeClr val="tx1">
                              <a:lumMod val="50000"/>
                            </a:schemeClr>
                          </a:solidFill>
                        </a:rPr>
                        <a:t>GPU compute context switch</a:t>
                      </a:r>
                    </a:p>
                  </a:txBody>
                  <a:tcPr>
                    <a:solidFill>
                      <a:schemeClr val="bg1">
                        <a:lumMod val="95000"/>
                      </a:schemeClr>
                    </a:solidFill>
                  </a:tcPr>
                </a:tc>
              </a:tr>
            </a:tbl>
          </a:graphicData>
        </a:graphic>
      </p:graphicFrame>
      <p:sp>
        <p:nvSpPr>
          <p:cNvPr id="69" name="Title 8"/>
          <p:cNvSpPr>
            <a:spLocks noGrp="1"/>
          </p:cNvSpPr>
          <p:nvPr>
            <p:ph type="title"/>
          </p:nvPr>
        </p:nvSpPr>
        <p:spPr>
          <a:xfrm>
            <a:off x="295653" y="171856"/>
            <a:ext cx="7696200" cy="83820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 HSA</a:t>
            </a:r>
            <a:br>
              <a:rPr lang="en-US" sz="2200" b="1" i="1" dirty="0">
                <a:solidFill>
                  <a:schemeClr val="accent6">
                    <a:lumMod val="10000"/>
                  </a:schemeClr>
                </a:solidFill>
                <a:latin typeface="Arial" pitchFamily="34" charset="0"/>
                <a:cs typeface="Arial" pitchFamily="34" charset="0"/>
              </a:rPr>
            </a:br>
            <a:r>
              <a:rPr lang="en-US" sz="2200" b="1" i="1" dirty="0">
                <a:solidFill>
                  <a:schemeClr val="accent6">
                    <a:lumMod val="10000"/>
                  </a:schemeClr>
                </a:solidFill>
                <a:latin typeface="Arial" pitchFamily="34" charset="0"/>
                <a:cs typeface="Arial" pitchFamily="34" charset="0"/>
              </a:rPr>
              <a:t>Architecture</a:t>
            </a:r>
          </a:p>
        </p:txBody>
      </p:sp>
      <p:grpSp>
        <p:nvGrpSpPr>
          <p:cNvPr id="17" name="Group 16"/>
          <p:cNvGrpSpPr/>
          <p:nvPr/>
        </p:nvGrpSpPr>
        <p:grpSpPr>
          <a:xfrm>
            <a:off x="3476143" y="171856"/>
            <a:ext cx="4679087" cy="2758640"/>
            <a:chOff x="3586338" y="41710"/>
            <a:chExt cx="3805062" cy="2758640"/>
          </a:xfrm>
        </p:grpSpPr>
        <p:grpSp>
          <p:nvGrpSpPr>
            <p:cNvPr id="2" name="Group 1"/>
            <p:cNvGrpSpPr/>
            <p:nvPr/>
          </p:nvGrpSpPr>
          <p:grpSpPr>
            <a:xfrm>
              <a:off x="3586338" y="41710"/>
              <a:ext cx="3805062" cy="2758640"/>
              <a:chOff x="3586338" y="41710"/>
              <a:chExt cx="3805062" cy="2758640"/>
            </a:xfrm>
          </p:grpSpPr>
          <p:sp>
            <p:nvSpPr>
              <p:cNvPr id="27" name="Title 1"/>
              <p:cNvSpPr txBox="1">
                <a:spLocks/>
              </p:cNvSpPr>
              <p:nvPr/>
            </p:nvSpPr>
            <p:spPr>
              <a:xfrm>
                <a:off x="3649552" y="41710"/>
                <a:ext cx="2951859" cy="342439"/>
              </a:xfrm>
              <a:prstGeom prst="rect">
                <a:avLst/>
              </a:prstGeom>
            </p:spPr>
            <p:txBody>
              <a:bodyPr vert="horz" lIns="0" tIns="0" rIns="0" bIns="0" rtlCol="0" anchor="t">
                <a:noAutofit/>
              </a:bodyPr>
              <a:lstStyle/>
              <a:p>
                <a:pPr defTabSz="914293">
                  <a:spcBef>
                    <a:spcPct val="0"/>
                  </a:spcBef>
                  <a:defRPr/>
                </a:pPr>
                <a:r>
                  <a:rPr lang="en-CA" b="1" dirty="0" smtClean="0">
                    <a:solidFill>
                      <a:schemeClr val="tx2"/>
                    </a:solidFill>
                    <a:cs typeface="Arial" pitchFamily="34" charset="0"/>
                  </a:rPr>
                  <a:t>HSA </a:t>
                </a:r>
                <a:r>
                  <a:rPr lang="en-CA" b="1" dirty="0">
                    <a:solidFill>
                      <a:schemeClr val="tx2"/>
                    </a:solidFill>
                    <a:cs typeface="Arial" pitchFamily="34" charset="0"/>
                  </a:rPr>
                  <a:t>Software </a:t>
                </a:r>
                <a:r>
                  <a:rPr lang="en-CA" b="1" dirty="0" smtClean="0">
                    <a:solidFill>
                      <a:schemeClr val="tx2"/>
                    </a:solidFill>
                    <a:cs typeface="Arial" pitchFamily="34" charset="0"/>
                  </a:rPr>
                  <a:t>Stack</a:t>
                </a:r>
                <a:endParaRPr lang="en-CA" b="1" dirty="0">
                  <a:solidFill>
                    <a:schemeClr val="tx2"/>
                  </a:solidFill>
                  <a:cs typeface="Arial" pitchFamily="34" charset="0"/>
                </a:endParaRPr>
              </a:p>
            </p:txBody>
          </p:sp>
          <p:grpSp>
            <p:nvGrpSpPr>
              <p:cNvPr id="28" name="Group 27"/>
              <p:cNvGrpSpPr/>
              <p:nvPr/>
            </p:nvGrpSpPr>
            <p:grpSpPr>
              <a:xfrm>
                <a:off x="3586338" y="332511"/>
                <a:ext cx="3805062" cy="2467839"/>
                <a:chOff x="3717588" y="542924"/>
                <a:chExt cx="4702512" cy="3459621"/>
              </a:xfrm>
            </p:grpSpPr>
            <p:grpSp>
              <p:nvGrpSpPr>
                <p:cNvPr id="29" name="Group 28"/>
                <p:cNvGrpSpPr/>
                <p:nvPr/>
              </p:nvGrpSpPr>
              <p:grpSpPr>
                <a:xfrm>
                  <a:off x="3717588" y="542924"/>
                  <a:ext cx="4702512" cy="3352800"/>
                  <a:chOff x="3717588" y="542924"/>
                  <a:chExt cx="4702512" cy="3352800"/>
                </a:xfrm>
              </p:grpSpPr>
              <p:sp>
                <p:nvSpPr>
                  <p:cNvPr id="31" name="Rounded Rectangle 30"/>
                  <p:cNvSpPr/>
                  <p:nvPr/>
                </p:nvSpPr>
                <p:spPr>
                  <a:xfrm>
                    <a:off x="5787670" y="3046476"/>
                    <a:ext cx="1203680" cy="528776"/>
                  </a:xfrm>
                  <a:prstGeom prst="roundRect">
                    <a:avLst>
                      <a:gd name="adj" fmla="val 11644"/>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a:solidFill>
                          <a:prstClr val="white"/>
                        </a:solidFill>
                        <a:effectLst>
                          <a:outerShdw blurRad="50800" dist="38100" dir="5400000" algn="t" rotWithShape="0">
                            <a:prstClr val="black">
                              <a:alpha val="40000"/>
                            </a:prstClr>
                          </a:outerShdw>
                        </a:effectLst>
                        <a:cs typeface="Arial" pitchFamily="34" charset="0"/>
                      </a:rPr>
                      <a:t>Task Queuing Librarie</a:t>
                    </a:r>
                    <a:r>
                      <a:rPr lang="en-CA" sz="1050" b="1" kern="0" dirty="0">
                        <a:solidFill>
                          <a:prstClr val="white"/>
                        </a:solidFill>
                        <a:effectLst>
                          <a:outerShdw blurRad="50800" dist="38100" dir="5400000" algn="t" rotWithShape="0">
                            <a:prstClr val="black">
                              <a:alpha val="40000"/>
                            </a:prstClr>
                          </a:outerShdw>
                        </a:effectLst>
                        <a:cs typeface="Arial" pitchFamily="34" charset="0"/>
                      </a:rPr>
                      <a:t>s</a:t>
                    </a:r>
                  </a:p>
                </p:txBody>
              </p:sp>
              <p:sp>
                <p:nvSpPr>
                  <p:cNvPr id="32" name="Down Arrow 31"/>
                  <p:cNvSpPr/>
                  <p:nvPr/>
                </p:nvSpPr>
                <p:spPr bwMode="auto">
                  <a:xfrm>
                    <a:off x="6662530" y="1600200"/>
                    <a:ext cx="252620" cy="1424354"/>
                  </a:xfrm>
                  <a:prstGeom prst="downArrow">
                    <a:avLst/>
                  </a:prstGeom>
                  <a:solidFill>
                    <a:schemeClr val="accent2">
                      <a:lumMod val="75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defRPr/>
                    </a:pPr>
                    <a:endParaRPr lang="en-US" b="1" kern="0" dirty="0" smtClean="0">
                      <a:solidFill>
                        <a:prstClr val="white"/>
                      </a:solidFill>
                      <a:cs typeface="Arial" charset="0"/>
                    </a:endParaRPr>
                  </a:p>
                </p:txBody>
              </p:sp>
              <p:sp>
                <p:nvSpPr>
                  <p:cNvPr id="34" name="Down Arrow 33"/>
                  <p:cNvSpPr/>
                  <p:nvPr/>
                </p:nvSpPr>
                <p:spPr bwMode="auto">
                  <a:xfrm>
                    <a:off x="4262230" y="2381250"/>
                    <a:ext cx="252620" cy="1514474"/>
                  </a:xfrm>
                  <a:prstGeom prst="downArrow">
                    <a:avLst/>
                  </a:prstGeom>
                  <a:solidFill>
                    <a:schemeClr val="accent2">
                      <a:lumMod val="75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defRPr/>
                    </a:pPr>
                    <a:endParaRPr lang="en-US" b="1" kern="0" dirty="0" smtClean="0">
                      <a:solidFill>
                        <a:prstClr val="white"/>
                      </a:solidFill>
                      <a:cs typeface="Arial" charset="0"/>
                    </a:endParaRPr>
                  </a:p>
                </p:txBody>
              </p:sp>
              <p:sp>
                <p:nvSpPr>
                  <p:cNvPr id="35" name="Rounded Rectangle 34"/>
                  <p:cNvSpPr/>
                  <p:nvPr/>
                </p:nvSpPr>
                <p:spPr>
                  <a:xfrm>
                    <a:off x="4200525" y="1943100"/>
                    <a:ext cx="2371725" cy="630556"/>
                  </a:xfrm>
                  <a:prstGeom prst="roundRect">
                    <a:avLst>
                      <a:gd name="adj" fmla="val 11644"/>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HSA </a:t>
                    </a:r>
                    <a:r>
                      <a:rPr lang="en-CA" sz="1200" b="1" kern="0" dirty="0">
                        <a:solidFill>
                          <a:prstClr val="white"/>
                        </a:solidFill>
                        <a:effectLst>
                          <a:outerShdw blurRad="50800" dist="38100" dir="5400000" algn="t" rotWithShape="0">
                            <a:prstClr val="black">
                              <a:alpha val="40000"/>
                            </a:prstClr>
                          </a:outerShdw>
                        </a:effectLst>
                        <a:cs typeface="Arial" pitchFamily="34" charset="0"/>
                      </a:rPr>
                      <a:t>Domain </a:t>
                    </a: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Libraries,</a:t>
                    </a:r>
                  </a:p>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OpenCL</a:t>
                    </a:r>
                    <a:r>
                      <a:rPr lang="fr-FR" sz="1200" b="1" kern="0" dirty="0">
                        <a:solidFill>
                          <a:prstClr val="white"/>
                        </a:solidFill>
                        <a:effectLst>
                          <a:outerShdw blurRad="50800" dist="38100" dir="5400000" algn="t" rotWithShape="0">
                            <a:prstClr val="black">
                              <a:alpha val="40000"/>
                            </a:prstClr>
                          </a:outerShdw>
                        </a:effectLst>
                        <a:cs typeface="Arial" pitchFamily="34" charset="0"/>
                      </a:rPr>
                      <a:t> ™ </a:t>
                    </a:r>
                    <a:r>
                      <a:rPr lang="fr-FR" sz="1200" b="1" kern="0" dirty="0" smtClean="0">
                        <a:solidFill>
                          <a:prstClr val="white"/>
                        </a:solidFill>
                        <a:effectLst>
                          <a:outerShdw blurRad="50800" dist="38100" dir="5400000" algn="t" rotWithShape="0">
                            <a:prstClr val="black">
                              <a:alpha val="40000"/>
                            </a:prstClr>
                          </a:outerShdw>
                        </a:effectLst>
                        <a:cs typeface="Arial" pitchFamily="34" charset="0"/>
                      </a:rPr>
                      <a:t>2.x </a:t>
                    </a:r>
                    <a:r>
                      <a:rPr lang="fr-FR" sz="1200" b="1" kern="0" dirty="0" err="1" smtClean="0">
                        <a:solidFill>
                          <a:prstClr val="white"/>
                        </a:solidFill>
                        <a:effectLst>
                          <a:outerShdw blurRad="50800" dist="38100" dir="5400000" algn="t" rotWithShape="0">
                            <a:prstClr val="black">
                              <a:alpha val="40000"/>
                            </a:prstClr>
                          </a:outerShdw>
                        </a:effectLst>
                        <a:cs typeface="Arial" pitchFamily="34" charset="0"/>
                      </a:rPr>
                      <a:t>Runtime</a:t>
                    </a: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 </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36" name="Down Arrow 35"/>
                  <p:cNvSpPr/>
                  <p:nvPr/>
                </p:nvSpPr>
                <p:spPr bwMode="auto">
                  <a:xfrm>
                    <a:off x="4262230" y="797841"/>
                    <a:ext cx="252620" cy="1066799"/>
                  </a:xfrm>
                  <a:prstGeom prst="downArrow">
                    <a:avLst/>
                  </a:prstGeom>
                  <a:solidFill>
                    <a:schemeClr val="accent2">
                      <a:lumMod val="75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defRPr/>
                    </a:pPr>
                    <a:endParaRPr lang="en-US" b="1" kern="0" dirty="0" smtClean="0">
                      <a:solidFill>
                        <a:prstClr val="white"/>
                      </a:solidFill>
                      <a:cs typeface="Arial" charset="0"/>
                    </a:endParaRPr>
                  </a:p>
                </p:txBody>
              </p:sp>
              <p:sp>
                <p:nvSpPr>
                  <p:cNvPr id="38" name="Rounded Rectangle 37"/>
                  <p:cNvSpPr/>
                  <p:nvPr/>
                </p:nvSpPr>
                <p:spPr>
                  <a:xfrm>
                    <a:off x="7058025" y="3248024"/>
                    <a:ext cx="1362075" cy="528777"/>
                  </a:xfrm>
                  <a:prstGeom prst="roundRect">
                    <a:avLst>
                      <a:gd name="adj" fmla="val 11644"/>
                    </a:avLst>
                  </a:prstGeom>
                  <a:solidFill>
                    <a:schemeClr val="tx1">
                      <a:lumMod val="75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HSA </a:t>
                    </a:r>
                    <a:r>
                      <a:rPr lang="en-CA" sz="1000" b="1" kern="0" dirty="0">
                        <a:solidFill>
                          <a:prstClr val="white"/>
                        </a:solidFill>
                        <a:effectLst>
                          <a:outerShdw blurRad="50800" dist="38100" dir="5400000" algn="t" rotWithShape="0">
                            <a:prstClr val="black">
                              <a:alpha val="40000"/>
                            </a:prstClr>
                          </a:outerShdw>
                        </a:effectLst>
                        <a:cs typeface="Arial" pitchFamily="34" charset="0"/>
                      </a:rPr>
                      <a:t>Kernel </a:t>
                    </a:r>
                  </a:p>
                  <a:p>
                    <a:pPr algn="ctr">
                      <a:defRPr/>
                    </a:pPr>
                    <a:r>
                      <a:rPr lang="en-CA" sz="1000" b="1" kern="0" dirty="0">
                        <a:solidFill>
                          <a:prstClr val="white"/>
                        </a:solidFill>
                        <a:effectLst>
                          <a:outerShdw blurRad="50800" dist="38100" dir="5400000" algn="t" rotWithShape="0">
                            <a:prstClr val="black">
                              <a:alpha val="40000"/>
                            </a:prstClr>
                          </a:outerShdw>
                        </a:effectLst>
                        <a:cs typeface="Arial" pitchFamily="34" charset="0"/>
                      </a:rPr>
                      <a:t>Mode Driver</a:t>
                    </a:r>
                  </a:p>
                </p:txBody>
              </p:sp>
              <p:sp>
                <p:nvSpPr>
                  <p:cNvPr id="39" name="Rounded Rectangle 38"/>
                  <p:cNvSpPr/>
                  <p:nvPr/>
                </p:nvSpPr>
                <p:spPr>
                  <a:xfrm>
                    <a:off x="7058025" y="2666999"/>
                    <a:ext cx="1362075" cy="528777"/>
                  </a:xfrm>
                  <a:prstGeom prst="roundRect">
                    <a:avLst>
                      <a:gd name="adj" fmla="val 11644"/>
                    </a:avLst>
                  </a:prstGeom>
                  <a:solidFill>
                    <a:schemeClr val="tx1">
                      <a:lumMod val="60000"/>
                      <a:lumOff val="4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HSA </a:t>
                    </a:r>
                    <a:r>
                      <a:rPr lang="en-CA" sz="1000" b="1" kern="0" dirty="0">
                        <a:solidFill>
                          <a:prstClr val="white"/>
                        </a:solidFill>
                        <a:effectLst>
                          <a:outerShdw blurRad="50800" dist="38100" dir="5400000" algn="t" rotWithShape="0">
                            <a:prstClr val="black">
                              <a:alpha val="40000"/>
                            </a:prstClr>
                          </a:outerShdw>
                        </a:effectLst>
                        <a:cs typeface="Arial" pitchFamily="34" charset="0"/>
                      </a:rPr>
                      <a:t>Runtime</a:t>
                    </a:r>
                  </a:p>
                </p:txBody>
              </p:sp>
              <p:sp>
                <p:nvSpPr>
                  <p:cNvPr id="40" name="Rounded Rectangle 39"/>
                  <p:cNvSpPr/>
                  <p:nvPr/>
                </p:nvSpPr>
                <p:spPr>
                  <a:xfrm>
                    <a:off x="4588733" y="2962647"/>
                    <a:ext cx="1047750" cy="528777"/>
                  </a:xfrm>
                  <a:prstGeom prst="roundRect">
                    <a:avLst>
                      <a:gd name="adj" fmla="val 11644"/>
                    </a:avLst>
                  </a:prstGeom>
                  <a:solidFill>
                    <a:schemeClr val="tx1">
                      <a:lumMod val="60000"/>
                      <a:lumOff val="4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HSA </a:t>
                    </a:r>
                    <a:r>
                      <a:rPr lang="en-CA" sz="1200" b="1" kern="0" dirty="0">
                        <a:solidFill>
                          <a:prstClr val="white"/>
                        </a:solidFill>
                        <a:effectLst>
                          <a:outerShdw blurRad="50800" dist="38100" dir="5400000" algn="t" rotWithShape="0">
                            <a:prstClr val="black">
                              <a:alpha val="40000"/>
                            </a:prstClr>
                          </a:outerShdw>
                        </a:effectLst>
                        <a:cs typeface="Arial" pitchFamily="34" charset="0"/>
                      </a:rPr>
                      <a:t>JIT</a:t>
                    </a:r>
                  </a:p>
                </p:txBody>
              </p:sp>
              <p:sp>
                <p:nvSpPr>
                  <p:cNvPr id="41" name="Rounded Rectangle 40"/>
                  <p:cNvSpPr/>
                  <p:nvPr/>
                </p:nvSpPr>
                <p:spPr>
                  <a:xfrm>
                    <a:off x="3717588" y="54292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42" name="Rounded Rectangle 41"/>
                  <p:cNvSpPr/>
                  <p:nvPr/>
                </p:nvSpPr>
                <p:spPr>
                  <a:xfrm>
                    <a:off x="4161453" y="67627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43" name="Rounded Rectangle 42"/>
                  <p:cNvSpPr/>
                  <p:nvPr/>
                </p:nvSpPr>
                <p:spPr>
                  <a:xfrm>
                    <a:off x="4605318" y="80962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44" name="Rounded Rectangle 43"/>
                  <p:cNvSpPr/>
                  <p:nvPr/>
                </p:nvSpPr>
                <p:spPr>
                  <a:xfrm>
                    <a:off x="5049183" y="94297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45" name="Rounded Rectangle 44"/>
                  <p:cNvSpPr/>
                  <p:nvPr/>
                </p:nvSpPr>
                <p:spPr>
                  <a:xfrm>
                    <a:off x="5493048" y="107632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46" name="Rounded Rectangle 45"/>
                  <p:cNvSpPr/>
                  <p:nvPr/>
                </p:nvSpPr>
                <p:spPr>
                  <a:xfrm>
                    <a:off x="5936912" y="120967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grpSp>
            <p:sp>
              <p:nvSpPr>
                <p:cNvPr id="30" name="Down Arrow 29"/>
                <p:cNvSpPr/>
                <p:nvPr/>
              </p:nvSpPr>
              <p:spPr bwMode="auto">
                <a:xfrm>
                  <a:off x="6263200" y="3619234"/>
                  <a:ext cx="252620" cy="383311"/>
                </a:xfrm>
                <a:prstGeom prst="downArrow">
                  <a:avLst/>
                </a:prstGeom>
                <a:solidFill>
                  <a:schemeClr val="accent2">
                    <a:lumMod val="75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defRPr/>
                  </a:pPr>
                  <a:endParaRPr lang="en-US" b="1" kern="0" dirty="0" smtClean="0">
                    <a:solidFill>
                      <a:prstClr val="white"/>
                    </a:solidFill>
                    <a:cs typeface="Arial" charset="0"/>
                  </a:endParaRPr>
                </a:p>
              </p:txBody>
            </p:sp>
          </p:grpSp>
          <p:sp>
            <p:nvSpPr>
              <p:cNvPr id="49" name="Down Arrow 48"/>
              <p:cNvSpPr/>
              <p:nvPr/>
            </p:nvSpPr>
            <p:spPr bwMode="auto">
              <a:xfrm>
                <a:off x="3757991" y="709700"/>
                <a:ext cx="204409" cy="2014450"/>
              </a:xfrm>
              <a:prstGeom prst="downArrow">
                <a:avLst/>
              </a:prstGeom>
              <a:solidFill>
                <a:schemeClr val="accent2">
                  <a:lumMod val="75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defRPr/>
                </a:pPr>
                <a:endParaRPr lang="en-US" b="1" kern="0" dirty="0" smtClean="0">
                  <a:solidFill>
                    <a:prstClr val="white"/>
                  </a:solidFill>
                  <a:cs typeface="Arial" charset="0"/>
                </a:endParaRPr>
              </a:p>
            </p:txBody>
          </p:sp>
        </p:grpSp>
        <p:sp>
          <p:nvSpPr>
            <p:cNvPr id="50" name="Down Arrow 49"/>
            <p:cNvSpPr/>
            <p:nvPr/>
          </p:nvSpPr>
          <p:spPr bwMode="auto">
            <a:xfrm>
              <a:off x="5358191" y="1809750"/>
              <a:ext cx="204409" cy="273426"/>
            </a:xfrm>
            <a:prstGeom prst="downArrow">
              <a:avLst/>
            </a:prstGeom>
            <a:solidFill>
              <a:schemeClr val="accent2">
                <a:lumMod val="75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defRPr/>
              </a:pPr>
              <a:endParaRPr lang="en-US" b="1" kern="0" dirty="0" smtClean="0">
                <a:solidFill>
                  <a:prstClr val="white"/>
                </a:solidFill>
                <a:cs typeface="Arial" charset="0"/>
              </a:endParaRPr>
            </a:p>
          </p:txBody>
        </p:sp>
      </p:grpSp>
    </p:spTree>
    <p:extLst>
      <p:ext uri="{BB962C8B-B14F-4D97-AF65-F5344CB8AC3E}">
        <p14:creationId xmlns:p14="http://schemas.microsoft.com/office/powerpoint/2010/main" val="3058703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1950"/>
            <a:ext cx="7696200" cy="53340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HSA Intermediate Language - HSAIL</a:t>
            </a:r>
          </a:p>
        </p:txBody>
      </p:sp>
      <p:sp>
        <p:nvSpPr>
          <p:cNvPr id="3" name="Content Placeholder 3"/>
          <p:cNvSpPr>
            <a:spLocks noGrp="1"/>
          </p:cNvSpPr>
          <p:nvPr>
            <p:ph idx="1"/>
          </p:nvPr>
        </p:nvSpPr>
        <p:spPr>
          <a:xfrm>
            <a:off x="304800" y="895350"/>
            <a:ext cx="5257800" cy="4038074"/>
          </a:xfrm>
        </p:spPr>
        <p:txBody>
          <a:bodyPr/>
          <a:lstStyle/>
          <a:p>
            <a:pPr>
              <a:spcBef>
                <a:spcPts val="1200"/>
              </a:spcBef>
            </a:pPr>
            <a:r>
              <a:rPr lang="en-US" sz="1600" dirty="0" smtClean="0">
                <a:solidFill>
                  <a:schemeClr val="accent6">
                    <a:lumMod val="10000"/>
                  </a:schemeClr>
                </a:solidFill>
              </a:rPr>
              <a:t>Designed for C99, C++ 2011, Java, </a:t>
            </a:r>
            <a:r>
              <a:rPr lang="en-US" sz="1600" dirty="0" err="1" smtClean="0">
                <a:solidFill>
                  <a:schemeClr val="accent6">
                    <a:lumMod val="10000"/>
                  </a:schemeClr>
                </a:solidFill>
              </a:rPr>
              <a:t>Renderscript</a:t>
            </a:r>
            <a:r>
              <a:rPr lang="en-US" sz="1600" dirty="0" smtClean="0">
                <a:solidFill>
                  <a:schemeClr val="accent6">
                    <a:lumMod val="10000"/>
                  </a:schemeClr>
                </a:solidFill>
              </a:rPr>
              <a:t>, OpenCL, C++ AMP</a:t>
            </a:r>
          </a:p>
          <a:p>
            <a:pPr>
              <a:spcBef>
                <a:spcPts val="1200"/>
              </a:spcBef>
            </a:pPr>
            <a:r>
              <a:rPr lang="en-US" sz="1600" dirty="0" smtClean="0">
                <a:solidFill>
                  <a:schemeClr val="accent6">
                    <a:lumMod val="10000"/>
                  </a:schemeClr>
                </a:solidFill>
              </a:rPr>
              <a:t>HSAIL is a virtual ISA for parallel programs</a:t>
            </a:r>
          </a:p>
          <a:p>
            <a:pPr lvl="1">
              <a:spcAft>
                <a:spcPts val="200"/>
              </a:spcAft>
            </a:pPr>
            <a:r>
              <a:rPr lang="en-US" dirty="0" smtClean="0">
                <a:solidFill>
                  <a:schemeClr val="accent6">
                    <a:lumMod val="10000"/>
                  </a:schemeClr>
                </a:solidFill>
              </a:rPr>
              <a:t>Finalized to ISA by a JIT compiler or “Finalizer”</a:t>
            </a:r>
          </a:p>
          <a:p>
            <a:pPr lvl="1">
              <a:spcAft>
                <a:spcPts val="200"/>
              </a:spcAft>
            </a:pPr>
            <a:r>
              <a:rPr lang="en-US" dirty="0" smtClean="0">
                <a:solidFill>
                  <a:schemeClr val="accent6">
                    <a:lumMod val="10000"/>
                  </a:schemeClr>
                </a:solidFill>
              </a:rPr>
              <a:t>ISA independent by design for CPU &amp; GPU</a:t>
            </a:r>
          </a:p>
          <a:p>
            <a:pPr>
              <a:spcBef>
                <a:spcPts val="1200"/>
              </a:spcBef>
            </a:pPr>
            <a:r>
              <a:rPr lang="en-US" sz="1600" dirty="0">
                <a:solidFill>
                  <a:schemeClr val="accent6">
                    <a:lumMod val="10000"/>
                  </a:schemeClr>
                </a:solidFill>
              </a:rPr>
              <a:t>Explicitly parallel</a:t>
            </a:r>
          </a:p>
          <a:p>
            <a:pPr lvl="1">
              <a:spcAft>
                <a:spcPts val="200"/>
              </a:spcAft>
            </a:pPr>
            <a:r>
              <a:rPr lang="en-US" dirty="0" smtClean="0">
                <a:solidFill>
                  <a:schemeClr val="accent6">
                    <a:lumMod val="10000"/>
                  </a:schemeClr>
                </a:solidFill>
              </a:rPr>
              <a:t>Designed for data parallel programming</a:t>
            </a:r>
          </a:p>
          <a:p>
            <a:pPr>
              <a:spcBef>
                <a:spcPts val="1200"/>
              </a:spcBef>
            </a:pPr>
            <a:r>
              <a:rPr lang="en-US" sz="1600" dirty="0">
                <a:solidFill>
                  <a:schemeClr val="accent6">
                    <a:lumMod val="10000"/>
                  </a:schemeClr>
                </a:solidFill>
              </a:rPr>
              <a:t>Support  for exceptions, virtual functions,  </a:t>
            </a:r>
            <a:br>
              <a:rPr lang="en-US" sz="1600" dirty="0">
                <a:solidFill>
                  <a:schemeClr val="accent6">
                    <a:lumMod val="10000"/>
                  </a:schemeClr>
                </a:solidFill>
              </a:rPr>
            </a:br>
            <a:r>
              <a:rPr lang="en-US" sz="1600" dirty="0">
                <a:solidFill>
                  <a:schemeClr val="accent6">
                    <a:lumMod val="10000"/>
                  </a:schemeClr>
                </a:solidFill>
              </a:rPr>
              <a:t>and other high level language features</a:t>
            </a:r>
          </a:p>
          <a:p>
            <a:pPr>
              <a:spcBef>
                <a:spcPts val="1200"/>
              </a:spcBef>
            </a:pPr>
            <a:r>
              <a:rPr lang="en-US" sz="1600" dirty="0" err="1">
                <a:solidFill>
                  <a:schemeClr val="accent6">
                    <a:lumMod val="10000"/>
                  </a:schemeClr>
                </a:solidFill>
              </a:rPr>
              <a:t>Syscall</a:t>
            </a:r>
            <a:r>
              <a:rPr lang="en-US" sz="1600" dirty="0">
                <a:solidFill>
                  <a:schemeClr val="accent6">
                    <a:lumMod val="10000"/>
                  </a:schemeClr>
                </a:solidFill>
              </a:rPr>
              <a:t> methods </a:t>
            </a:r>
          </a:p>
          <a:p>
            <a:pPr lvl="1">
              <a:spcAft>
                <a:spcPts val="200"/>
              </a:spcAft>
            </a:pPr>
            <a:r>
              <a:rPr lang="en-US" dirty="0" smtClean="0">
                <a:solidFill>
                  <a:schemeClr val="accent6">
                    <a:lumMod val="10000"/>
                  </a:schemeClr>
                </a:solidFill>
              </a:rPr>
              <a:t>GPU code can call directly  to system services, IO, </a:t>
            </a:r>
            <a:r>
              <a:rPr lang="en-US" dirty="0" err="1" smtClean="0">
                <a:solidFill>
                  <a:schemeClr val="accent6">
                    <a:lumMod val="10000"/>
                  </a:schemeClr>
                </a:solidFill>
              </a:rPr>
              <a:t>printf</a:t>
            </a:r>
            <a:r>
              <a:rPr lang="en-US" dirty="0" smtClean="0">
                <a:solidFill>
                  <a:schemeClr val="accent6">
                    <a:lumMod val="10000"/>
                  </a:schemeClr>
                </a:solidFill>
              </a:rPr>
              <a:t>, </a:t>
            </a:r>
            <a:r>
              <a:rPr lang="en-US" dirty="0" err="1" smtClean="0">
                <a:solidFill>
                  <a:schemeClr val="accent6">
                    <a:lumMod val="10000"/>
                  </a:schemeClr>
                </a:solidFill>
              </a:rPr>
              <a:t>etc</a:t>
            </a:r>
            <a:endParaRPr lang="en-US" dirty="0" smtClean="0">
              <a:solidFill>
                <a:schemeClr val="accent6">
                  <a:lumMod val="10000"/>
                </a:schemeClr>
              </a:solidFill>
            </a:endParaRPr>
          </a:p>
        </p:txBody>
      </p:sp>
      <p:sp>
        <p:nvSpPr>
          <p:cNvPr id="4" name="Footer Placeholder 3"/>
          <p:cNvSpPr>
            <a:spLocks noGrp="1"/>
          </p:cNvSpPr>
          <p:nvPr>
            <p:ph type="ftr" sz="quarter" idx="11"/>
          </p:nvPr>
        </p:nvSpPr>
        <p:spPr/>
        <p:txBody>
          <a:bodyPr/>
          <a:lstStyle/>
          <a:p>
            <a:r>
              <a:rPr lang="en-US" smtClean="0"/>
              <a:t>© Copyright 2012 HSA Foundation.  All Rights Reserved.</a:t>
            </a:r>
            <a:endParaRPr lang="en-US"/>
          </a:p>
        </p:txBody>
      </p:sp>
      <p:sp>
        <p:nvSpPr>
          <p:cNvPr id="5" name="Slide Number Placeholder 4"/>
          <p:cNvSpPr>
            <a:spLocks noGrp="1"/>
          </p:cNvSpPr>
          <p:nvPr>
            <p:ph type="sldNum" sz="quarter" idx="12"/>
          </p:nvPr>
        </p:nvSpPr>
        <p:spPr/>
        <p:txBody>
          <a:bodyPr/>
          <a:lstStyle/>
          <a:p>
            <a:fld id="{7E0F095F-F642-7E4C-BE29-73B8FAFADF38}" type="slidenum">
              <a:rPr lang="en-US" smtClean="0"/>
              <a:t>28</a:t>
            </a:fld>
            <a:endParaRPr lang="en-US"/>
          </a:p>
        </p:txBody>
      </p:sp>
      <p:pic>
        <p:nvPicPr>
          <p:cNvPr id="3074" name="Picture 2" descr="C:\Users\mseibert\AppData\Local\Temp\iStock_000018028263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2" y="1657351"/>
            <a:ext cx="3331439" cy="205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65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E:\Quardia\Quardia Client Folder - Active\AMD\SQUARE png resource\AMD Content background square master 06 progra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000" y="857250"/>
            <a:ext cx="4680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361950"/>
            <a:ext cx="7315200" cy="376622"/>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OpenCL™ and HSA</a:t>
            </a:r>
          </a:p>
        </p:txBody>
      </p:sp>
      <p:sp>
        <p:nvSpPr>
          <p:cNvPr id="3" name="Content Placeholder 3"/>
          <p:cNvSpPr>
            <a:spLocks noGrp="1"/>
          </p:cNvSpPr>
          <p:nvPr>
            <p:ph idx="1"/>
          </p:nvPr>
        </p:nvSpPr>
        <p:spPr>
          <a:xfrm>
            <a:off x="320045" y="971550"/>
            <a:ext cx="4442459" cy="3524249"/>
          </a:xfrm>
        </p:spPr>
        <p:txBody>
          <a:bodyPr/>
          <a:lstStyle/>
          <a:p>
            <a:r>
              <a:rPr lang="en-US" sz="1400" dirty="0" smtClean="0">
                <a:solidFill>
                  <a:schemeClr val="accent6">
                    <a:lumMod val="10000"/>
                  </a:schemeClr>
                </a:solidFill>
              </a:rPr>
              <a:t>HSA is an optimized platform architecture for OpenCL™</a:t>
            </a:r>
          </a:p>
          <a:p>
            <a:pPr lvl="1"/>
            <a:r>
              <a:rPr lang="en-US" sz="1400" dirty="0" smtClean="0">
                <a:solidFill>
                  <a:schemeClr val="accent6">
                    <a:lumMod val="10000"/>
                  </a:schemeClr>
                </a:solidFill>
              </a:rPr>
              <a:t>Not </a:t>
            </a:r>
            <a:r>
              <a:rPr lang="en-US" sz="1400" dirty="0">
                <a:solidFill>
                  <a:schemeClr val="accent6">
                    <a:lumMod val="10000"/>
                  </a:schemeClr>
                </a:solidFill>
              </a:rPr>
              <a:t>an alternative to OpenCL</a:t>
            </a:r>
            <a:r>
              <a:rPr lang="en-US" sz="1400" dirty="0" smtClean="0">
                <a:solidFill>
                  <a:schemeClr val="accent6">
                    <a:lumMod val="10000"/>
                  </a:schemeClr>
                </a:solidFill>
              </a:rPr>
              <a:t>™</a:t>
            </a:r>
          </a:p>
          <a:p>
            <a:r>
              <a:rPr lang="en-US" sz="1400" dirty="0" smtClean="0">
                <a:solidFill>
                  <a:schemeClr val="accent6">
                    <a:lumMod val="10000"/>
                  </a:schemeClr>
                </a:solidFill>
              </a:rPr>
              <a:t>OpenCL™ on HSA will benefit from</a:t>
            </a:r>
          </a:p>
          <a:p>
            <a:pPr lvl="1"/>
            <a:r>
              <a:rPr lang="en-US" sz="1400" dirty="0" smtClean="0">
                <a:solidFill>
                  <a:schemeClr val="accent6">
                    <a:lumMod val="10000"/>
                  </a:schemeClr>
                </a:solidFill>
              </a:rPr>
              <a:t>Avoidance of wasteful copies</a:t>
            </a:r>
          </a:p>
          <a:p>
            <a:pPr lvl="1"/>
            <a:r>
              <a:rPr lang="en-US" sz="1400" dirty="0" smtClean="0">
                <a:solidFill>
                  <a:schemeClr val="accent6">
                    <a:lumMod val="10000"/>
                  </a:schemeClr>
                </a:solidFill>
              </a:rPr>
              <a:t>Low latency dispatch</a:t>
            </a:r>
          </a:p>
          <a:p>
            <a:pPr lvl="1"/>
            <a:r>
              <a:rPr lang="en-US" sz="1400" dirty="0" smtClean="0">
                <a:solidFill>
                  <a:schemeClr val="accent6">
                    <a:lumMod val="10000"/>
                  </a:schemeClr>
                </a:solidFill>
              </a:rPr>
              <a:t>Improved memory model</a:t>
            </a:r>
          </a:p>
          <a:p>
            <a:pPr lvl="1"/>
            <a:r>
              <a:rPr lang="en-US" sz="1400" dirty="0" smtClean="0">
                <a:solidFill>
                  <a:schemeClr val="accent6">
                    <a:lumMod val="10000"/>
                  </a:schemeClr>
                </a:solidFill>
              </a:rPr>
              <a:t>Pointers shared between CPU and GPU</a:t>
            </a:r>
          </a:p>
          <a:p>
            <a:r>
              <a:rPr lang="en-US" sz="1400" dirty="0" smtClean="0">
                <a:solidFill>
                  <a:schemeClr val="accent6">
                    <a:lumMod val="10000"/>
                  </a:schemeClr>
                </a:solidFill>
              </a:rPr>
              <a:t>HSA also exposes a lower level programming interface, for those that want the ultimate in control and performance</a:t>
            </a:r>
          </a:p>
          <a:p>
            <a:pPr lvl="1"/>
            <a:r>
              <a:rPr lang="en-US" sz="1400" dirty="0" smtClean="0">
                <a:solidFill>
                  <a:schemeClr val="accent6">
                    <a:lumMod val="10000"/>
                  </a:schemeClr>
                </a:solidFill>
              </a:rPr>
              <a:t>Optimized libraries may choose the lower level interface</a:t>
            </a:r>
          </a:p>
          <a:p>
            <a:endParaRPr lang="en-US" sz="1400" dirty="0" smtClean="0">
              <a:solidFill>
                <a:schemeClr val="accent6">
                  <a:lumMod val="10000"/>
                </a:schemeClr>
              </a:solidFill>
            </a:endParaRPr>
          </a:p>
          <a:p>
            <a:endParaRPr lang="en-US" sz="1600" dirty="0" smtClean="0">
              <a:solidFill>
                <a:schemeClr val="accent6">
                  <a:lumMod val="10000"/>
                </a:schemeClr>
              </a:solidFill>
            </a:endParaRPr>
          </a:p>
          <a:p>
            <a:endParaRPr lang="en-US" sz="1600" dirty="0">
              <a:solidFill>
                <a:schemeClr val="accent6">
                  <a:lumMod val="10000"/>
                </a:schemeClr>
              </a:solidFill>
            </a:endParaRPr>
          </a:p>
        </p:txBody>
      </p:sp>
    </p:spTree>
    <p:extLst>
      <p:ext uri="{BB962C8B-B14F-4D97-AF65-F5344CB8AC3E}">
        <p14:creationId xmlns:p14="http://schemas.microsoft.com/office/powerpoint/2010/main" val="314164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p:cNvSpPr/>
          <p:nvPr/>
        </p:nvSpPr>
        <p:spPr bwMode="auto">
          <a:xfrm>
            <a:off x="5473196" y="2067209"/>
            <a:ext cx="2414015" cy="1747866"/>
          </a:xfrm>
          <a:prstGeom prst="rect">
            <a:avLst/>
          </a:prstGeom>
          <a:solidFill>
            <a:schemeClr val="tx1"/>
          </a:solidFill>
          <a:ln w="25400" algn="ctr">
            <a:noFill/>
            <a:round/>
            <a:headEnd/>
            <a:tailEnd/>
          </a:ln>
          <a:effectLst/>
        </p:spPr>
        <p:txBody>
          <a:bodyPr lIns="228600" tIns="45714" rIns="228600" bIns="45714" rtlCol="0" anchor="ctr"/>
          <a:lstStyle/>
          <a:p>
            <a:pPr marL="1588" indent="-1588" algn="ctr" defTabSz="913183" fontAlgn="base">
              <a:spcBef>
                <a:spcPct val="0"/>
              </a:spcBef>
              <a:spcAft>
                <a:spcPct val="0"/>
              </a:spcAft>
            </a:pPr>
            <a:endParaRPr lang="en-US" b="1" dirty="0" smtClean="0">
              <a:solidFill>
                <a:prstClr val="white"/>
              </a:solidFill>
              <a:cs typeface="Arial" charset="0"/>
            </a:endParaRPr>
          </a:p>
        </p:txBody>
      </p:sp>
      <p:sp>
        <p:nvSpPr>
          <p:cNvPr id="2" name="Title 1"/>
          <p:cNvSpPr>
            <a:spLocks noGrp="1"/>
          </p:cNvSpPr>
          <p:nvPr>
            <p:ph type="title"/>
          </p:nvPr>
        </p:nvSpPr>
        <p:spPr/>
        <p:txBody>
          <a:bodyPr/>
          <a:lstStyle/>
          <a:p>
            <a:r>
              <a:rPr lang="en-US" dirty="0" smtClean="0"/>
              <a:t>the runaway success of java</a:t>
            </a:r>
            <a:endParaRPr lang="en-US" dirty="0"/>
          </a:p>
        </p:txBody>
      </p:sp>
      <p:graphicFrame>
        <p:nvGraphicFramePr>
          <p:cNvPr id="13" name="Diagram 12"/>
          <p:cNvGraphicFramePr/>
          <p:nvPr>
            <p:extLst>
              <p:ext uri="{D42A27DB-BD31-4B8C-83A1-F6EECF244321}">
                <p14:modId xmlns:p14="http://schemas.microsoft.com/office/powerpoint/2010/main" val="3037515980"/>
              </p:ext>
            </p:extLst>
          </p:nvPr>
        </p:nvGraphicFramePr>
        <p:xfrm>
          <a:off x="734512" y="3034308"/>
          <a:ext cx="7785100" cy="1258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p Arrow 5"/>
          <p:cNvSpPr/>
          <p:nvPr/>
        </p:nvSpPr>
        <p:spPr bwMode="auto">
          <a:xfrm>
            <a:off x="239484" y="872218"/>
            <a:ext cx="522514" cy="1880508"/>
          </a:xfrm>
          <a:prstGeom prst="upArrow">
            <a:avLst/>
          </a:prstGeom>
          <a:solidFill>
            <a:schemeClr val="accent1">
              <a:lumMod val="75000"/>
            </a:schemeClr>
          </a:solidFill>
          <a:ln w="25400" algn="ctr">
            <a:noFill/>
            <a:round/>
            <a:headEnd/>
            <a:tailEnd/>
          </a:ln>
          <a:effectLst/>
        </p:spPr>
        <p:txBody>
          <a:bodyPr vert="vert270" lIns="228600" tIns="45714" rIns="228600" bIns="45714" rtlCol="0" anchor="ctr"/>
          <a:lstStyle/>
          <a:p>
            <a:pPr marL="1588" indent="-1588" algn="ctr" defTabSz="913183" fontAlgn="base">
              <a:spcBef>
                <a:spcPct val="0"/>
              </a:spcBef>
              <a:spcAft>
                <a:spcPct val="0"/>
              </a:spcAft>
            </a:pPr>
            <a:r>
              <a:rPr lang="en-US" sz="1400" dirty="0" smtClean="0">
                <a:solidFill>
                  <a:prstClr val="white"/>
                </a:solidFill>
                <a:cs typeface="Arial" charset="0"/>
              </a:rPr>
              <a:t>Adoption</a:t>
            </a:r>
          </a:p>
        </p:txBody>
      </p:sp>
      <p:sp>
        <p:nvSpPr>
          <p:cNvPr id="7" name="Up Arrow 6"/>
          <p:cNvSpPr/>
          <p:nvPr/>
        </p:nvSpPr>
        <p:spPr bwMode="auto">
          <a:xfrm rot="5400000">
            <a:off x="4349757" y="-1548887"/>
            <a:ext cx="436787" cy="8392887"/>
          </a:xfrm>
          <a:prstGeom prst="upArrow">
            <a:avLst/>
          </a:prstGeom>
          <a:solidFill>
            <a:schemeClr val="accent1">
              <a:lumMod val="75000"/>
            </a:schemeClr>
          </a:solidFill>
          <a:ln w="25400" algn="ctr">
            <a:noFill/>
            <a:round/>
            <a:headEnd/>
            <a:tailEnd/>
          </a:ln>
          <a:effectLst/>
        </p:spPr>
        <p:txBody>
          <a:bodyPr vert="vert270" lIns="228600" tIns="45714" rIns="228600" bIns="45714" rtlCol="0" anchor="ctr"/>
          <a:lstStyle/>
          <a:p>
            <a:pPr marL="1588" indent="-1588" defTabSz="913183" fontAlgn="base">
              <a:spcBef>
                <a:spcPct val="0"/>
              </a:spcBef>
              <a:spcAft>
                <a:spcPct val="0"/>
              </a:spcAft>
            </a:pPr>
            <a:r>
              <a:rPr lang="en-US" sz="1400" dirty="0" smtClean="0">
                <a:solidFill>
                  <a:prstClr val="white"/>
                </a:solidFill>
                <a:cs typeface="Arial" charset="0"/>
              </a:rPr>
              <a:t>         1996        |        1999        |        2002        |        2005       |        2008        |        2011        |</a:t>
            </a:r>
            <a:endParaRPr lang="en-US" sz="1400" dirty="0">
              <a:solidFill>
                <a:prstClr val="white"/>
              </a:solidFill>
              <a:cs typeface="Arial" charset="0"/>
            </a:endParaRPr>
          </a:p>
        </p:txBody>
      </p:sp>
      <p:sp>
        <p:nvSpPr>
          <p:cNvPr id="8" name="Line Callout 2 7"/>
          <p:cNvSpPr/>
          <p:nvPr/>
        </p:nvSpPr>
        <p:spPr bwMode="auto">
          <a:xfrm>
            <a:off x="761998" y="2049737"/>
            <a:ext cx="1257302" cy="257175"/>
          </a:xfrm>
          <a:prstGeom prst="borderCallout2">
            <a:avLst>
              <a:gd name="adj1" fmla="val 101206"/>
              <a:gd name="adj2" fmla="val 31719"/>
              <a:gd name="adj3" fmla="val 127534"/>
              <a:gd name="adj4" fmla="val 22956"/>
              <a:gd name="adj5" fmla="val 179446"/>
              <a:gd name="adj6" fmla="val -3322"/>
            </a:avLst>
          </a:prstGeom>
          <a:ln>
            <a:headEnd/>
            <a:tailEnd/>
          </a:ln>
        </p:spPr>
        <p:style>
          <a:lnRef idx="2">
            <a:schemeClr val="accent4"/>
          </a:lnRef>
          <a:fillRef idx="1">
            <a:schemeClr val="lt1"/>
          </a:fillRef>
          <a:effectRef idx="0">
            <a:schemeClr val="accent4"/>
          </a:effectRef>
          <a:fontRef idx="minor">
            <a:schemeClr val="dk1"/>
          </a:fontRef>
        </p:style>
        <p:txBody>
          <a:bodyPr lIns="91440" tIns="45714" rIns="91440" bIns="45714" rtlCol="0" anchor="ctr"/>
          <a:lstStyle/>
          <a:p>
            <a:pPr marL="1588" indent="-1588" algn="ctr" defTabSz="913183" fontAlgn="base">
              <a:spcBef>
                <a:spcPct val="0"/>
              </a:spcBef>
              <a:spcAft>
                <a:spcPct val="0"/>
              </a:spcAft>
            </a:pPr>
            <a:r>
              <a:rPr lang="en-US" sz="1600" dirty="0" smtClean="0">
                <a:solidFill>
                  <a:prstClr val="black"/>
                </a:solidFill>
                <a:cs typeface="Arial" charset="0"/>
              </a:rPr>
              <a:t>JDK1.0</a:t>
            </a:r>
            <a:endParaRPr lang="en-US" sz="1600" dirty="0">
              <a:solidFill>
                <a:prstClr val="black"/>
              </a:solidFill>
              <a:cs typeface="Arial" charset="0"/>
            </a:endParaRPr>
          </a:p>
        </p:txBody>
      </p:sp>
      <p:sp>
        <p:nvSpPr>
          <p:cNvPr id="11" name="Line Callout 2 10"/>
          <p:cNvSpPr/>
          <p:nvPr/>
        </p:nvSpPr>
        <p:spPr bwMode="auto">
          <a:xfrm>
            <a:off x="6808796" y="252754"/>
            <a:ext cx="1955799" cy="591230"/>
          </a:xfrm>
          <a:prstGeom prst="borderCallout2">
            <a:avLst>
              <a:gd name="adj1" fmla="val 96373"/>
              <a:gd name="adj2" fmla="val 74576"/>
              <a:gd name="adj3" fmla="val 114646"/>
              <a:gd name="adj4" fmla="val 80748"/>
              <a:gd name="adj5" fmla="val 142391"/>
              <a:gd name="adj6" fmla="val 73301"/>
            </a:avLst>
          </a:prstGeom>
          <a:ln>
            <a:headEnd/>
            <a:tailEnd/>
          </a:ln>
        </p:spPr>
        <p:style>
          <a:lnRef idx="2">
            <a:schemeClr val="accent4"/>
          </a:lnRef>
          <a:fillRef idx="1">
            <a:schemeClr val="lt1"/>
          </a:fillRef>
          <a:effectRef idx="0">
            <a:schemeClr val="accent4"/>
          </a:effectRef>
          <a:fontRef idx="minor">
            <a:schemeClr val="dk1"/>
          </a:fontRef>
        </p:style>
        <p:txBody>
          <a:bodyPr lIns="91440" tIns="45714" rIns="91440" bIns="45714" rtlCol="0" anchor="ctr"/>
          <a:lstStyle/>
          <a:p>
            <a:pPr marL="1588" indent="-1588" algn="ctr" defTabSz="913183" fontAlgn="base">
              <a:spcBef>
                <a:spcPct val="0"/>
              </a:spcBef>
              <a:spcAft>
                <a:spcPct val="0"/>
              </a:spcAft>
            </a:pPr>
            <a:r>
              <a:rPr lang="en-US" sz="1600" dirty="0" smtClean="0">
                <a:solidFill>
                  <a:prstClr val="black"/>
                </a:solidFill>
                <a:cs typeface="Arial" charset="0"/>
              </a:rPr>
              <a:t>Java 7</a:t>
            </a:r>
          </a:p>
          <a:p>
            <a:pPr marL="1588" indent="-1588" algn="ctr" defTabSz="913183" fontAlgn="base">
              <a:spcBef>
                <a:spcPct val="0"/>
              </a:spcBef>
              <a:spcAft>
                <a:spcPct val="0"/>
              </a:spcAft>
            </a:pPr>
            <a:r>
              <a:rPr lang="en-US" sz="1200" b="1" dirty="0" smtClean="0">
                <a:solidFill>
                  <a:prstClr val="black"/>
                </a:solidFill>
                <a:cs typeface="Arial" charset="0"/>
              </a:rPr>
              <a:t>10M+ developers</a:t>
            </a:r>
          </a:p>
          <a:p>
            <a:pPr marL="1588" indent="-1588" algn="ctr" defTabSz="913183" fontAlgn="base">
              <a:spcBef>
                <a:spcPct val="0"/>
              </a:spcBef>
              <a:spcAft>
                <a:spcPct val="0"/>
              </a:spcAft>
            </a:pPr>
            <a:r>
              <a:rPr lang="en-US" sz="1200" b="1" dirty="0" err="1" smtClean="0">
                <a:solidFill>
                  <a:prstClr val="black"/>
                </a:solidFill>
                <a:cs typeface="Arial" charset="0"/>
              </a:rPr>
              <a:t>Milllions</a:t>
            </a:r>
            <a:r>
              <a:rPr lang="en-US" sz="1200" b="1" dirty="0" smtClean="0">
                <a:solidFill>
                  <a:prstClr val="black"/>
                </a:solidFill>
                <a:cs typeface="Arial" charset="0"/>
              </a:rPr>
              <a:t> of Apps</a:t>
            </a:r>
            <a:endParaRPr lang="en-US" sz="1200" b="1" dirty="0">
              <a:solidFill>
                <a:prstClr val="black"/>
              </a:solidFill>
              <a:cs typeface="Arial" charset="0"/>
            </a:endParaRPr>
          </a:p>
        </p:txBody>
      </p:sp>
      <p:sp>
        <p:nvSpPr>
          <p:cNvPr id="12" name="Freeform 11"/>
          <p:cNvSpPr/>
          <p:nvPr/>
        </p:nvSpPr>
        <p:spPr bwMode="auto">
          <a:xfrm>
            <a:off x="711200" y="1124632"/>
            <a:ext cx="7632700" cy="1399495"/>
          </a:xfrm>
          <a:custGeom>
            <a:avLst/>
            <a:gdLst>
              <a:gd name="connsiteX0" fmla="*/ 0 w 7658100"/>
              <a:gd name="connsiteY0" fmla="*/ 2070100 h 2117141"/>
              <a:gd name="connsiteX1" fmla="*/ 1346200 w 7658100"/>
              <a:gd name="connsiteY1" fmla="*/ 2044700 h 2117141"/>
              <a:gd name="connsiteX2" fmla="*/ 3632200 w 7658100"/>
              <a:gd name="connsiteY2" fmla="*/ 1384300 h 2117141"/>
              <a:gd name="connsiteX3" fmla="*/ 4711700 w 7658100"/>
              <a:gd name="connsiteY3" fmla="*/ 342900 h 2117141"/>
              <a:gd name="connsiteX4" fmla="*/ 5803900 w 7658100"/>
              <a:gd name="connsiteY4" fmla="*/ 63500 h 2117141"/>
              <a:gd name="connsiteX5" fmla="*/ 7658100 w 7658100"/>
              <a:gd name="connsiteY5" fmla="*/ 0 h 2117141"/>
              <a:gd name="connsiteX0" fmla="*/ 0 w 7658100"/>
              <a:gd name="connsiteY0" fmla="*/ 2072057 h 2119098"/>
              <a:gd name="connsiteX1" fmla="*/ 1346200 w 7658100"/>
              <a:gd name="connsiteY1" fmla="*/ 2046657 h 2119098"/>
              <a:gd name="connsiteX2" fmla="*/ 3632200 w 7658100"/>
              <a:gd name="connsiteY2" fmla="*/ 1386257 h 2119098"/>
              <a:gd name="connsiteX3" fmla="*/ 4622800 w 7658100"/>
              <a:gd name="connsiteY3" fmla="*/ 535357 h 2119098"/>
              <a:gd name="connsiteX4" fmla="*/ 5803900 w 7658100"/>
              <a:gd name="connsiteY4" fmla="*/ 65457 h 2119098"/>
              <a:gd name="connsiteX5" fmla="*/ 7658100 w 7658100"/>
              <a:gd name="connsiteY5" fmla="*/ 1957 h 2119098"/>
              <a:gd name="connsiteX0" fmla="*/ 0 w 7658100"/>
              <a:gd name="connsiteY0" fmla="*/ 2072057 h 2100060"/>
              <a:gd name="connsiteX1" fmla="*/ 1346200 w 7658100"/>
              <a:gd name="connsiteY1" fmla="*/ 2046657 h 2100060"/>
              <a:gd name="connsiteX2" fmla="*/ 3530600 w 7658100"/>
              <a:gd name="connsiteY2" fmla="*/ 1703757 h 2100060"/>
              <a:gd name="connsiteX3" fmla="*/ 4622800 w 7658100"/>
              <a:gd name="connsiteY3" fmla="*/ 535357 h 2100060"/>
              <a:gd name="connsiteX4" fmla="*/ 5803900 w 7658100"/>
              <a:gd name="connsiteY4" fmla="*/ 65457 h 2100060"/>
              <a:gd name="connsiteX5" fmla="*/ 7658100 w 7658100"/>
              <a:gd name="connsiteY5" fmla="*/ 1957 h 2100060"/>
              <a:gd name="connsiteX0" fmla="*/ 0 w 7658100"/>
              <a:gd name="connsiteY0" fmla="*/ 2072057 h 2102062"/>
              <a:gd name="connsiteX1" fmla="*/ 1346200 w 7658100"/>
              <a:gd name="connsiteY1" fmla="*/ 2046657 h 2102062"/>
              <a:gd name="connsiteX2" fmla="*/ 3556000 w 7658100"/>
              <a:gd name="connsiteY2" fmla="*/ 1665657 h 2102062"/>
              <a:gd name="connsiteX3" fmla="*/ 4622800 w 7658100"/>
              <a:gd name="connsiteY3" fmla="*/ 535357 h 2102062"/>
              <a:gd name="connsiteX4" fmla="*/ 5803900 w 7658100"/>
              <a:gd name="connsiteY4" fmla="*/ 65457 h 2102062"/>
              <a:gd name="connsiteX5" fmla="*/ 7658100 w 7658100"/>
              <a:gd name="connsiteY5" fmla="*/ 1957 h 2102062"/>
              <a:gd name="connsiteX0" fmla="*/ 0 w 7632700"/>
              <a:gd name="connsiteY0" fmla="*/ 2110157 h 2130054"/>
              <a:gd name="connsiteX1" fmla="*/ 1320800 w 7632700"/>
              <a:gd name="connsiteY1" fmla="*/ 2046657 h 2130054"/>
              <a:gd name="connsiteX2" fmla="*/ 3530600 w 7632700"/>
              <a:gd name="connsiteY2" fmla="*/ 1665657 h 2130054"/>
              <a:gd name="connsiteX3" fmla="*/ 4597400 w 7632700"/>
              <a:gd name="connsiteY3" fmla="*/ 535357 h 2130054"/>
              <a:gd name="connsiteX4" fmla="*/ 5778500 w 7632700"/>
              <a:gd name="connsiteY4" fmla="*/ 65457 h 2130054"/>
              <a:gd name="connsiteX5" fmla="*/ 7632700 w 7632700"/>
              <a:gd name="connsiteY5" fmla="*/ 1957 h 2130054"/>
              <a:gd name="connsiteX0" fmla="*/ 0 w 7632700"/>
              <a:gd name="connsiteY0" fmla="*/ 2110157 h 2110157"/>
              <a:gd name="connsiteX1" fmla="*/ 1320800 w 7632700"/>
              <a:gd name="connsiteY1" fmla="*/ 2046657 h 2110157"/>
              <a:gd name="connsiteX2" fmla="*/ 3530600 w 7632700"/>
              <a:gd name="connsiteY2" fmla="*/ 1665657 h 2110157"/>
              <a:gd name="connsiteX3" fmla="*/ 4597400 w 7632700"/>
              <a:gd name="connsiteY3" fmla="*/ 535357 h 2110157"/>
              <a:gd name="connsiteX4" fmla="*/ 5778500 w 7632700"/>
              <a:gd name="connsiteY4" fmla="*/ 65457 h 2110157"/>
              <a:gd name="connsiteX5" fmla="*/ 7632700 w 7632700"/>
              <a:gd name="connsiteY5" fmla="*/ 1957 h 2110157"/>
              <a:gd name="connsiteX0" fmla="*/ 0 w 7632700"/>
              <a:gd name="connsiteY0" fmla="*/ 2110157 h 2110157"/>
              <a:gd name="connsiteX1" fmla="*/ 1320800 w 7632700"/>
              <a:gd name="connsiteY1" fmla="*/ 2046657 h 2110157"/>
              <a:gd name="connsiteX2" fmla="*/ 3441700 w 7632700"/>
              <a:gd name="connsiteY2" fmla="*/ 1602157 h 2110157"/>
              <a:gd name="connsiteX3" fmla="*/ 4597400 w 7632700"/>
              <a:gd name="connsiteY3" fmla="*/ 535357 h 2110157"/>
              <a:gd name="connsiteX4" fmla="*/ 5778500 w 7632700"/>
              <a:gd name="connsiteY4" fmla="*/ 65457 h 2110157"/>
              <a:gd name="connsiteX5" fmla="*/ 7632700 w 7632700"/>
              <a:gd name="connsiteY5" fmla="*/ 1957 h 2110157"/>
              <a:gd name="connsiteX0" fmla="*/ 0 w 7632700"/>
              <a:gd name="connsiteY0" fmla="*/ 2108200 h 2108200"/>
              <a:gd name="connsiteX1" fmla="*/ 1320800 w 7632700"/>
              <a:gd name="connsiteY1" fmla="*/ 2044700 h 2108200"/>
              <a:gd name="connsiteX2" fmla="*/ 3441700 w 7632700"/>
              <a:gd name="connsiteY2" fmla="*/ 1600200 h 2108200"/>
              <a:gd name="connsiteX3" fmla="*/ 4597400 w 7632700"/>
              <a:gd name="connsiteY3" fmla="*/ 533400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78352 w 7632700"/>
              <a:gd name="connsiteY2" fmla="*/ 1517553 h 2108200"/>
              <a:gd name="connsiteX3" fmla="*/ 4597400 w 7632700"/>
              <a:gd name="connsiteY3" fmla="*/ 533400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78352 w 7632700"/>
              <a:gd name="connsiteY2" fmla="*/ 1517553 h 2108200"/>
              <a:gd name="connsiteX3" fmla="*/ 4377944 w 7632700"/>
              <a:gd name="connsiteY3" fmla="*/ 401164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78352 w 7632700"/>
              <a:gd name="connsiteY2" fmla="*/ 1517553 h 2108200"/>
              <a:gd name="connsiteX3" fmla="*/ 4414520 w 7632700"/>
              <a:gd name="connsiteY3" fmla="*/ 442488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12515 w 7632700"/>
              <a:gd name="connsiteY2" fmla="*/ 1583670 h 2108200"/>
              <a:gd name="connsiteX3" fmla="*/ 4414520 w 7632700"/>
              <a:gd name="connsiteY3" fmla="*/ 442488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12515 w 7632700"/>
              <a:gd name="connsiteY2" fmla="*/ 1583670 h 2108200"/>
              <a:gd name="connsiteX3" fmla="*/ 4385259 w 7632700"/>
              <a:gd name="connsiteY3" fmla="*/ 591253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12515 w 7632700"/>
              <a:gd name="connsiteY2" fmla="*/ 1583670 h 2108200"/>
              <a:gd name="connsiteX3" fmla="*/ 4385259 w 7632700"/>
              <a:gd name="connsiteY3" fmla="*/ 591253 h 2108200"/>
              <a:gd name="connsiteX4" fmla="*/ 5483555 w 7632700"/>
              <a:gd name="connsiteY4" fmla="*/ 105428 h 2108200"/>
              <a:gd name="connsiteX5" fmla="*/ 7632700 w 7632700"/>
              <a:gd name="connsiteY5" fmla="*/ 0 h 2108200"/>
              <a:gd name="connsiteX0" fmla="*/ 0 w 7632700"/>
              <a:gd name="connsiteY0" fmla="*/ 2108200 h 2108200"/>
              <a:gd name="connsiteX1" fmla="*/ 1320800 w 7632700"/>
              <a:gd name="connsiteY1" fmla="*/ 2044700 h 2108200"/>
              <a:gd name="connsiteX2" fmla="*/ 3112515 w 7632700"/>
              <a:gd name="connsiteY2" fmla="*/ 1583670 h 2108200"/>
              <a:gd name="connsiteX3" fmla="*/ 4385259 w 7632700"/>
              <a:gd name="connsiteY3" fmla="*/ 591253 h 2108200"/>
              <a:gd name="connsiteX4" fmla="*/ 5498185 w 7632700"/>
              <a:gd name="connsiteY4" fmla="*/ 163281 h 2108200"/>
              <a:gd name="connsiteX5" fmla="*/ 7632700 w 7632700"/>
              <a:gd name="connsiteY5" fmla="*/ 0 h 2108200"/>
              <a:gd name="connsiteX0" fmla="*/ 0 w 7632700"/>
              <a:gd name="connsiteY0" fmla="*/ 2108200 h 2108200"/>
              <a:gd name="connsiteX1" fmla="*/ 1320800 w 7632700"/>
              <a:gd name="connsiteY1" fmla="*/ 2044700 h 2108200"/>
              <a:gd name="connsiteX2" fmla="*/ 2929635 w 7632700"/>
              <a:gd name="connsiteY2" fmla="*/ 1657462 h 2108200"/>
              <a:gd name="connsiteX3" fmla="*/ 4385259 w 7632700"/>
              <a:gd name="connsiteY3" fmla="*/ 591253 h 2108200"/>
              <a:gd name="connsiteX4" fmla="*/ 5498185 w 7632700"/>
              <a:gd name="connsiteY4" fmla="*/ 163281 h 2108200"/>
              <a:gd name="connsiteX5" fmla="*/ 7632700 w 7632700"/>
              <a:gd name="connsiteY5" fmla="*/ 0 h 2108200"/>
              <a:gd name="connsiteX0" fmla="*/ 0 w 7632700"/>
              <a:gd name="connsiteY0" fmla="*/ 2108200 h 2108200"/>
              <a:gd name="connsiteX1" fmla="*/ 1320800 w 7632700"/>
              <a:gd name="connsiteY1" fmla="*/ 2044700 h 2108200"/>
              <a:gd name="connsiteX2" fmla="*/ 2929635 w 7632700"/>
              <a:gd name="connsiteY2" fmla="*/ 1657462 h 2108200"/>
              <a:gd name="connsiteX3" fmla="*/ 4385259 w 7632700"/>
              <a:gd name="connsiteY3" fmla="*/ 591253 h 2108200"/>
              <a:gd name="connsiteX4" fmla="*/ 5498185 w 7632700"/>
              <a:gd name="connsiteY4" fmla="*/ 163281 h 2108200"/>
              <a:gd name="connsiteX5" fmla="*/ 7632700 w 7632700"/>
              <a:gd name="connsiteY5" fmla="*/ 0 h 2108200"/>
              <a:gd name="connsiteX0" fmla="*/ 0 w 7632700"/>
              <a:gd name="connsiteY0" fmla="*/ 2108200 h 2108200"/>
              <a:gd name="connsiteX1" fmla="*/ 1320800 w 7632700"/>
              <a:gd name="connsiteY1" fmla="*/ 2044700 h 2108200"/>
              <a:gd name="connsiteX2" fmla="*/ 2929635 w 7632700"/>
              <a:gd name="connsiteY2" fmla="*/ 1657462 h 2108200"/>
              <a:gd name="connsiteX3" fmla="*/ 4385259 w 7632700"/>
              <a:gd name="connsiteY3" fmla="*/ 591253 h 2108200"/>
              <a:gd name="connsiteX4" fmla="*/ 5498185 w 7632700"/>
              <a:gd name="connsiteY4" fmla="*/ 163281 h 2108200"/>
              <a:gd name="connsiteX5" fmla="*/ 7632700 w 7632700"/>
              <a:gd name="connsiteY5" fmla="*/ 0 h 2108200"/>
              <a:gd name="connsiteX0" fmla="*/ 0 w 7632700"/>
              <a:gd name="connsiteY0" fmla="*/ 2108200 h 2108200"/>
              <a:gd name="connsiteX1" fmla="*/ 1320800 w 7632700"/>
              <a:gd name="connsiteY1" fmla="*/ 2044700 h 2108200"/>
              <a:gd name="connsiteX2" fmla="*/ 2929635 w 7632700"/>
              <a:gd name="connsiteY2" fmla="*/ 1657462 h 2108200"/>
              <a:gd name="connsiteX3" fmla="*/ 4398138 w 7632700"/>
              <a:gd name="connsiteY3" fmla="*/ 678556 h 2108200"/>
              <a:gd name="connsiteX4" fmla="*/ 5498185 w 7632700"/>
              <a:gd name="connsiteY4" fmla="*/ 163281 h 2108200"/>
              <a:gd name="connsiteX5" fmla="*/ 7632700 w 7632700"/>
              <a:gd name="connsiteY5" fmla="*/ 0 h 2108200"/>
              <a:gd name="connsiteX0" fmla="*/ 0 w 7632700"/>
              <a:gd name="connsiteY0" fmla="*/ 2108200 h 2108200"/>
              <a:gd name="connsiteX1" fmla="*/ 1320800 w 7632700"/>
              <a:gd name="connsiteY1" fmla="*/ 2044700 h 2108200"/>
              <a:gd name="connsiteX2" fmla="*/ 2929635 w 7632700"/>
              <a:gd name="connsiteY2" fmla="*/ 1657462 h 2108200"/>
              <a:gd name="connsiteX3" fmla="*/ 4398138 w 7632700"/>
              <a:gd name="connsiteY3" fmla="*/ 678556 h 2108200"/>
              <a:gd name="connsiteX4" fmla="*/ 5498185 w 7632700"/>
              <a:gd name="connsiteY4" fmla="*/ 163281 h 2108200"/>
              <a:gd name="connsiteX5" fmla="*/ 7632700 w 7632700"/>
              <a:gd name="connsiteY5" fmla="*/ 0 h 2108200"/>
              <a:gd name="connsiteX0" fmla="*/ 0 w 7632700"/>
              <a:gd name="connsiteY0" fmla="*/ 2108200 h 2108200"/>
              <a:gd name="connsiteX1" fmla="*/ 1320800 w 7632700"/>
              <a:gd name="connsiteY1" fmla="*/ 2044700 h 2108200"/>
              <a:gd name="connsiteX2" fmla="*/ 2929635 w 7632700"/>
              <a:gd name="connsiteY2" fmla="*/ 1657462 h 2108200"/>
              <a:gd name="connsiteX3" fmla="*/ 4398138 w 7632700"/>
              <a:gd name="connsiteY3" fmla="*/ 678556 h 2108200"/>
              <a:gd name="connsiteX4" fmla="*/ 5498185 w 7632700"/>
              <a:gd name="connsiteY4" fmla="*/ 163281 h 2108200"/>
              <a:gd name="connsiteX5" fmla="*/ 7632700 w 7632700"/>
              <a:gd name="connsiteY5" fmla="*/ 0 h 2108200"/>
              <a:gd name="connsiteX0" fmla="*/ 0 w 7632700"/>
              <a:gd name="connsiteY0" fmla="*/ 2108200 h 2108200"/>
              <a:gd name="connsiteX1" fmla="*/ 1320800 w 7632700"/>
              <a:gd name="connsiteY1" fmla="*/ 2044700 h 2108200"/>
              <a:gd name="connsiteX2" fmla="*/ 2167635 w 7632700"/>
              <a:gd name="connsiteY2" fmla="*/ 1772249 h 2108200"/>
              <a:gd name="connsiteX3" fmla="*/ 4398138 w 7632700"/>
              <a:gd name="connsiteY3" fmla="*/ 678556 h 2108200"/>
              <a:gd name="connsiteX4" fmla="*/ 5498185 w 7632700"/>
              <a:gd name="connsiteY4" fmla="*/ 163281 h 2108200"/>
              <a:gd name="connsiteX5" fmla="*/ 7632700 w 7632700"/>
              <a:gd name="connsiteY5" fmla="*/ 0 h 2108200"/>
              <a:gd name="connsiteX0" fmla="*/ 0 w 7632700"/>
              <a:gd name="connsiteY0" fmla="*/ 2108200 h 2108200"/>
              <a:gd name="connsiteX1" fmla="*/ 1320800 w 7632700"/>
              <a:gd name="connsiteY1" fmla="*/ 2044700 h 2108200"/>
              <a:gd name="connsiteX2" fmla="*/ 2167635 w 7632700"/>
              <a:gd name="connsiteY2" fmla="*/ 1772249 h 2108200"/>
              <a:gd name="connsiteX3" fmla="*/ 3775838 w 7632700"/>
              <a:gd name="connsiteY3" fmla="*/ 649859 h 2108200"/>
              <a:gd name="connsiteX4" fmla="*/ 5498185 w 7632700"/>
              <a:gd name="connsiteY4" fmla="*/ 163281 h 2108200"/>
              <a:gd name="connsiteX5" fmla="*/ 7632700 w 7632700"/>
              <a:gd name="connsiteY5" fmla="*/ 0 h 210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2700" h="2108200">
                <a:moveTo>
                  <a:pt x="0" y="2108200"/>
                </a:moveTo>
                <a:cubicBezTo>
                  <a:pt x="421217" y="2076450"/>
                  <a:pt x="959527" y="2100692"/>
                  <a:pt x="1320800" y="2044700"/>
                </a:cubicBezTo>
                <a:cubicBezTo>
                  <a:pt x="1682073" y="1988708"/>
                  <a:pt x="1758462" y="2004723"/>
                  <a:pt x="2167635" y="1772249"/>
                </a:cubicBezTo>
                <a:cubicBezTo>
                  <a:pt x="2576808" y="1539775"/>
                  <a:pt x="3220746" y="918020"/>
                  <a:pt x="3775838" y="649859"/>
                </a:cubicBezTo>
                <a:cubicBezTo>
                  <a:pt x="4330930" y="381698"/>
                  <a:pt x="4959091" y="276374"/>
                  <a:pt x="5498185" y="163281"/>
                </a:cubicBezTo>
                <a:cubicBezTo>
                  <a:pt x="6037279" y="50188"/>
                  <a:pt x="6951133" y="3175"/>
                  <a:pt x="7632700" y="0"/>
                </a:cubicBezTo>
              </a:path>
            </a:pathLst>
          </a:custGeom>
          <a:noFill/>
          <a:ln w="25400" algn="ctr">
            <a:solidFill>
              <a:schemeClr val="accent1">
                <a:lumMod val="50000"/>
              </a:schemeClr>
            </a:solidFill>
            <a:round/>
            <a:headEnd/>
            <a:tailEnd/>
          </a:ln>
          <a:effectLst>
            <a:outerShdw blurRad="50800" dist="38100" dir="5400000" algn="t" rotWithShape="0">
              <a:prstClr val="black">
                <a:alpha val="40000"/>
              </a:prstClr>
            </a:outerShdw>
          </a:effectLst>
        </p:spPr>
        <p:txBody>
          <a:bodyPr rtlCol="0" anchor="ctr"/>
          <a:lstStyle/>
          <a:p>
            <a:pPr algn="ctr" defTabSz="914400" fontAlgn="base">
              <a:spcBef>
                <a:spcPct val="0"/>
              </a:spcBef>
              <a:spcAft>
                <a:spcPct val="0"/>
              </a:spcAft>
            </a:pPr>
            <a:endParaRPr lang="en-US" dirty="0">
              <a:solidFill>
                <a:prstClr val="white"/>
              </a:solidFill>
              <a:cs typeface="Arial" charset="0"/>
            </a:endParaRPr>
          </a:p>
        </p:txBody>
      </p:sp>
      <p:sp>
        <p:nvSpPr>
          <p:cNvPr id="14" name="Line Callout 2 13"/>
          <p:cNvSpPr/>
          <p:nvPr/>
        </p:nvSpPr>
        <p:spPr bwMode="auto">
          <a:xfrm>
            <a:off x="2104350" y="967130"/>
            <a:ext cx="1955801" cy="418079"/>
          </a:xfrm>
          <a:prstGeom prst="borderCallout2">
            <a:avLst>
              <a:gd name="adj1" fmla="val 104910"/>
              <a:gd name="adj2" fmla="val 83234"/>
              <a:gd name="adj3" fmla="val 142349"/>
              <a:gd name="adj4" fmla="val 76491"/>
              <a:gd name="adj5" fmla="val 177485"/>
              <a:gd name="adj6" fmla="val 97039"/>
            </a:avLst>
          </a:prstGeom>
          <a:ln>
            <a:headEnd/>
            <a:tailEnd/>
          </a:ln>
        </p:spPr>
        <p:style>
          <a:lnRef idx="2">
            <a:schemeClr val="accent4"/>
          </a:lnRef>
          <a:fillRef idx="1">
            <a:schemeClr val="lt1"/>
          </a:fillRef>
          <a:effectRef idx="0">
            <a:schemeClr val="accent4"/>
          </a:effectRef>
          <a:fontRef idx="minor">
            <a:schemeClr val="dk1"/>
          </a:fontRef>
        </p:style>
        <p:txBody>
          <a:bodyPr lIns="91440" tIns="45714" rIns="91440" bIns="45714" rtlCol="0" anchor="ctr"/>
          <a:lstStyle/>
          <a:p>
            <a:pPr marL="1588" indent="-1588" algn="ctr" defTabSz="913183" fontAlgn="base">
              <a:spcBef>
                <a:spcPct val="0"/>
              </a:spcBef>
              <a:spcAft>
                <a:spcPct val="0"/>
              </a:spcAft>
            </a:pPr>
            <a:r>
              <a:rPr lang="en-US" sz="1600" dirty="0" smtClean="0">
                <a:solidFill>
                  <a:prstClr val="black"/>
                </a:solidFill>
                <a:cs typeface="Arial" charset="0"/>
              </a:rPr>
              <a:t>J2SE 5.0</a:t>
            </a:r>
          </a:p>
          <a:p>
            <a:pPr marL="1588" indent="-1588" algn="ctr" defTabSz="913183" fontAlgn="base">
              <a:spcBef>
                <a:spcPct val="0"/>
              </a:spcBef>
              <a:spcAft>
                <a:spcPct val="0"/>
              </a:spcAft>
            </a:pPr>
            <a:r>
              <a:rPr lang="en-US" sz="1200" b="1" dirty="0" smtClean="0">
                <a:solidFill>
                  <a:prstClr val="black"/>
                </a:solidFill>
                <a:cs typeface="Arial" charset="0"/>
              </a:rPr>
              <a:t>4.5M developers</a:t>
            </a:r>
            <a:endParaRPr lang="en-US" sz="1200" b="1" dirty="0">
              <a:solidFill>
                <a:prstClr val="black"/>
              </a:solidFill>
              <a:cs typeface="Arial" charset="0"/>
            </a:endParaRPr>
          </a:p>
        </p:txBody>
      </p:sp>
      <p:sp>
        <p:nvSpPr>
          <p:cNvPr id="17" name="Line Callout 2 16"/>
          <p:cNvSpPr/>
          <p:nvPr/>
        </p:nvSpPr>
        <p:spPr bwMode="auto">
          <a:xfrm>
            <a:off x="4304794" y="544290"/>
            <a:ext cx="1955801" cy="418079"/>
          </a:xfrm>
          <a:prstGeom prst="borderCallout2">
            <a:avLst>
              <a:gd name="adj1" fmla="val 104910"/>
              <a:gd name="adj2" fmla="val 83234"/>
              <a:gd name="adj3" fmla="val 142349"/>
              <a:gd name="adj4" fmla="val 76491"/>
              <a:gd name="adj5" fmla="val 179763"/>
              <a:gd name="adj6" fmla="val 63273"/>
            </a:avLst>
          </a:prstGeom>
          <a:ln>
            <a:headEnd/>
            <a:tailEnd/>
          </a:ln>
        </p:spPr>
        <p:style>
          <a:lnRef idx="2">
            <a:schemeClr val="accent4"/>
          </a:lnRef>
          <a:fillRef idx="1">
            <a:schemeClr val="lt1"/>
          </a:fillRef>
          <a:effectRef idx="0">
            <a:schemeClr val="accent4"/>
          </a:effectRef>
          <a:fontRef idx="minor">
            <a:schemeClr val="dk1"/>
          </a:fontRef>
        </p:style>
        <p:txBody>
          <a:bodyPr lIns="91440" tIns="45714" rIns="91440" bIns="45714" rtlCol="0" anchor="ctr"/>
          <a:lstStyle/>
          <a:p>
            <a:pPr marL="1588" indent="-1588" algn="ctr" defTabSz="913183" fontAlgn="base">
              <a:spcBef>
                <a:spcPct val="0"/>
              </a:spcBef>
              <a:spcAft>
                <a:spcPct val="0"/>
              </a:spcAft>
            </a:pPr>
            <a:r>
              <a:rPr lang="en-US" sz="1400" dirty="0" smtClean="0">
                <a:solidFill>
                  <a:prstClr val="black"/>
                </a:solidFill>
                <a:cs typeface="Arial" charset="0"/>
              </a:rPr>
              <a:t>Java SE 6</a:t>
            </a:r>
          </a:p>
          <a:p>
            <a:pPr marL="1588" indent="-1588" algn="ctr" defTabSz="913183" fontAlgn="base">
              <a:spcBef>
                <a:spcPct val="0"/>
              </a:spcBef>
              <a:spcAft>
                <a:spcPct val="0"/>
              </a:spcAft>
            </a:pPr>
            <a:r>
              <a:rPr lang="en-US" sz="1200" b="1" dirty="0" smtClean="0">
                <a:solidFill>
                  <a:prstClr val="black"/>
                </a:solidFill>
                <a:cs typeface="Arial" charset="0"/>
              </a:rPr>
              <a:t>6M developers</a:t>
            </a:r>
            <a:endParaRPr lang="en-US" sz="1200" b="1" dirty="0">
              <a:solidFill>
                <a:prstClr val="black"/>
              </a:solidFill>
              <a:cs typeface="Arial" charset="0"/>
            </a:endParaRPr>
          </a:p>
        </p:txBody>
      </p:sp>
    </p:spTree>
    <p:extLst>
      <p:ext uri="{BB962C8B-B14F-4D97-AF65-F5344CB8AC3E}">
        <p14:creationId xmlns:p14="http://schemas.microsoft.com/office/powerpoint/2010/main" val="18836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graphicEl>
                                              <a:dgm id="{879518A4-5DC0-40C4-97AA-6079BB829587}"/>
                                            </p:graphicEl>
                                          </p:spTgt>
                                        </p:tgtEl>
                                        <p:attrNameLst>
                                          <p:attrName>style.visibility</p:attrName>
                                        </p:attrNameLst>
                                      </p:cBhvr>
                                      <p:to>
                                        <p:strVal val="visible"/>
                                      </p:to>
                                    </p:set>
                                    <p:animEffect transition="in" filter="fade">
                                      <p:cBhvr>
                                        <p:cTn id="7" dur="500"/>
                                        <p:tgtEl>
                                          <p:spTgt spid="13">
                                            <p:graphicEl>
                                              <a:dgm id="{879518A4-5DC0-40C4-97AA-6079BB8295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graphicEl>
                                              <a:dgm id="{419DC951-652E-4500-BB44-9715810C0189}"/>
                                            </p:graphicEl>
                                          </p:spTgt>
                                        </p:tgtEl>
                                        <p:attrNameLst>
                                          <p:attrName>style.visibility</p:attrName>
                                        </p:attrNameLst>
                                      </p:cBhvr>
                                      <p:to>
                                        <p:strVal val="visible"/>
                                      </p:to>
                                    </p:set>
                                    <p:animEffect transition="in" filter="fade">
                                      <p:cBhvr>
                                        <p:cTn id="12" dur="500"/>
                                        <p:tgtEl>
                                          <p:spTgt spid="13">
                                            <p:graphicEl>
                                              <a:dgm id="{419DC951-652E-4500-BB44-9715810C018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graphicEl>
                                              <a:dgm id="{4FEB5940-D03A-48B8-AADA-037AEAC6D468}"/>
                                            </p:graphicEl>
                                          </p:spTgt>
                                        </p:tgtEl>
                                        <p:attrNameLst>
                                          <p:attrName>style.visibility</p:attrName>
                                        </p:attrNameLst>
                                      </p:cBhvr>
                                      <p:to>
                                        <p:strVal val="visible"/>
                                      </p:to>
                                    </p:set>
                                    <p:animEffect transition="in" filter="fade">
                                      <p:cBhvr>
                                        <p:cTn id="17" dur="500"/>
                                        <p:tgtEl>
                                          <p:spTgt spid="13">
                                            <p:graphicEl>
                                              <a:dgm id="{4FEB5940-D03A-48B8-AADA-037AEAC6D46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E:\Quardia\Quardia Client Folder - Active\AMD\AMD0068 FUSION developer summit - June - Gary Silcott\Resources\shutterstock_60869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00954"/>
            <a:ext cx="8839200" cy="37931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228601"/>
            <a:ext cx="7315200" cy="470751"/>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Heterogeneous Compute Dispatch</a:t>
            </a:r>
          </a:p>
        </p:txBody>
      </p:sp>
      <p:sp>
        <p:nvSpPr>
          <p:cNvPr id="6" name="Content Placeholder 3"/>
          <p:cNvSpPr txBox="1">
            <a:spLocks/>
          </p:cNvSpPr>
          <p:nvPr/>
        </p:nvSpPr>
        <p:spPr>
          <a:xfrm>
            <a:off x="319925" y="2129676"/>
            <a:ext cx="3939090" cy="1143000"/>
          </a:xfrm>
          <a:prstGeom prst="rect">
            <a:avLst/>
          </a:prstGeom>
        </p:spPr>
        <p:txBody>
          <a:bodyPr vert="horz" lIns="0" tIns="0" rIns="0" bIns="0" rtlCol="0">
            <a:noAutofit/>
          </a:bodyPr>
          <a:lstStyle>
            <a:lvl1pPr marL="112713" indent="-112713" algn="l" defTabSz="914400" rtl="0" eaLnBrk="1" latinLnBrk="0" hangingPunct="1">
              <a:spcBef>
                <a:spcPts val="336"/>
              </a:spcBef>
              <a:spcAft>
                <a:spcPts val="336"/>
              </a:spcAft>
              <a:buClr>
                <a:schemeClr val="accent1"/>
              </a:buClr>
              <a:buFont typeface="Wingdings" pitchFamily="2" charset="2"/>
              <a:buChar char="§"/>
              <a:defRPr sz="1400" kern="1200">
                <a:solidFill>
                  <a:schemeClr val="tx1"/>
                </a:solidFill>
                <a:latin typeface="+mn-lt"/>
                <a:ea typeface="+mn-ea"/>
                <a:cs typeface="+mn-cs"/>
              </a:defRPr>
            </a:lvl1pPr>
            <a:lvl2pPr marL="400050" indent="-169863" algn="l" defTabSz="914400" rtl="0" eaLnBrk="1" latinLnBrk="0" hangingPunct="1">
              <a:spcBef>
                <a:spcPts val="336"/>
              </a:spcBef>
              <a:spcAft>
                <a:spcPts val="336"/>
              </a:spcAft>
              <a:buClr>
                <a:schemeClr val="tx1"/>
              </a:buClr>
              <a:buFont typeface="Arial" pitchFamily="34" charset="0"/>
              <a:buChar char="–"/>
              <a:defRPr lang="en-US" sz="1400" kern="1200" dirty="0" smtClean="0">
                <a:solidFill>
                  <a:schemeClr val="tx1"/>
                </a:solidFill>
                <a:latin typeface="+mn-lt"/>
                <a:ea typeface="+mn-ea"/>
                <a:cs typeface="+mn-cs"/>
              </a:defRPr>
            </a:lvl2pPr>
            <a:lvl3pPr marL="574675" indent="-109538" algn="l" defTabSz="914400" rtl="0" eaLnBrk="1" latinLnBrk="0" hangingPunct="1">
              <a:spcBef>
                <a:spcPts val="336"/>
              </a:spcBef>
              <a:spcAft>
                <a:spcPts val="336"/>
              </a:spcAft>
              <a:buClr>
                <a:schemeClr val="tx1"/>
              </a:buClr>
              <a:buFont typeface="Wingdings" pitchFamily="2" charset="2"/>
              <a:buChar char="§"/>
              <a:defRPr sz="1200" kern="1200">
                <a:solidFill>
                  <a:schemeClr val="tx1"/>
                </a:solidFill>
                <a:latin typeface="+mn-lt"/>
                <a:ea typeface="+mn-ea"/>
                <a:cs typeface="+mn-cs"/>
              </a:defRPr>
            </a:lvl3pPr>
            <a:lvl4pPr marL="854075" indent="-165100" algn="l" defTabSz="914400" rtl="0" eaLnBrk="1" latinLnBrk="0" hangingPunct="1">
              <a:spcBef>
                <a:spcPts val="336"/>
              </a:spcBef>
              <a:spcAft>
                <a:spcPts val="336"/>
              </a:spcAft>
              <a:buClr>
                <a:schemeClr val="tx1"/>
              </a:buClr>
              <a:buFont typeface="Arial" pitchFamily="34" charset="0"/>
              <a:buChar char="–"/>
              <a:defRPr sz="1200" kern="1200">
                <a:solidFill>
                  <a:schemeClr val="tx1"/>
                </a:solidFill>
                <a:latin typeface="+mn-lt"/>
                <a:ea typeface="+mn-ea"/>
                <a:cs typeface="+mn-cs"/>
              </a:defRPr>
            </a:lvl4pPr>
            <a:lvl5pPr marL="1027113" indent="-112713" algn="l" defTabSz="914400" rtl="0" eaLnBrk="1" latinLnBrk="0" hangingPunct="1">
              <a:spcBef>
                <a:spcPts val="336"/>
              </a:spcBef>
              <a:spcAft>
                <a:spcPts val="336"/>
              </a:spcAft>
              <a:buClr>
                <a:schemeClr val="tx1"/>
              </a:buClr>
              <a:buFont typeface="Wingdings" pitchFamily="2" charset="2"/>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D31919"/>
              </a:buClr>
              <a:buFont typeface="Wingdings" pitchFamily="2" charset="2"/>
              <a:buNone/>
            </a:pPr>
            <a:r>
              <a:rPr lang="en-US" sz="2000" i="1" dirty="0" smtClean="0">
                <a:solidFill>
                  <a:prstClr val="white"/>
                </a:solidFill>
              </a:rPr>
              <a:t>How compute dispatch operates today in the </a:t>
            </a:r>
            <a:r>
              <a:rPr lang="en-US" sz="2000" b="1" i="1" dirty="0" smtClean="0">
                <a:solidFill>
                  <a:prstClr val="white"/>
                </a:solidFill>
              </a:rPr>
              <a:t>driver model</a:t>
            </a:r>
          </a:p>
          <a:p>
            <a:pPr marL="0" indent="0" algn="r">
              <a:buClr>
                <a:srgbClr val="D31919"/>
              </a:buClr>
              <a:buFont typeface="Wingdings" pitchFamily="2" charset="2"/>
              <a:buNone/>
            </a:pPr>
            <a:endParaRPr lang="en-US" sz="2000" i="1" dirty="0" smtClean="0">
              <a:solidFill>
                <a:prstClr val="white"/>
              </a:solidFill>
            </a:endParaRPr>
          </a:p>
          <a:p>
            <a:pPr marL="0" indent="0" algn="r">
              <a:buClr>
                <a:srgbClr val="D31919"/>
              </a:buClr>
              <a:buFont typeface="Wingdings" pitchFamily="2" charset="2"/>
              <a:buNone/>
            </a:pPr>
            <a:endParaRPr lang="en-US" sz="2000" i="1" dirty="0" smtClean="0">
              <a:solidFill>
                <a:prstClr val="white"/>
              </a:solidFill>
            </a:endParaRPr>
          </a:p>
          <a:p>
            <a:pPr marL="0" indent="0" algn="r">
              <a:buClr>
                <a:srgbClr val="D31919"/>
              </a:buClr>
              <a:buFont typeface="Wingdings" pitchFamily="2" charset="2"/>
              <a:buNone/>
            </a:pPr>
            <a:endParaRPr lang="en-US" sz="2000" i="1" dirty="0">
              <a:solidFill>
                <a:prstClr val="white"/>
              </a:solidFill>
            </a:endParaRPr>
          </a:p>
        </p:txBody>
      </p:sp>
      <p:sp>
        <p:nvSpPr>
          <p:cNvPr id="7" name="Content Placeholder 3"/>
          <p:cNvSpPr txBox="1">
            <a:spLocks/>
          </p:cNvSpPr>
          <p:nvPr/>
        </p:nvSpPr>
        <p:spPr>
          <a:xfrm>
            <a:off x="381000" y="3389245"/>
            <a:ext cx="3600000" cy="1354207"/>
          </a:xfrm>
          <a:prstGeom prst="rect">
            <a:avLst/>
          </a:prstGeom>
        </p:spPr>
        <p:txBody>
          <a:bodyPr vert="horz" lIns="0" tIns="0" rIns="0" bIns="0" rtlCol="0">
            <a:noAutofit/>
          </a:bodyPr>
          <a:lstStyle>
            <a:lvl1pPr marL="112713" indent="-112713" algn="l" defTabSz="914400" rtl="0" eaLnBrk="1" latinLnBrk="0" hangingPunct="1">
              <a:spcBef>
                <a:spcPts val="336"/>
              </a:spcBef>
              <a:spcAft>
                <a:spcPts val="336"/>
              </a:spcAft>
              <a:buClr>
                <a:schemeClr val="accent1"/>
              </a:buClr>
              <a:buFont typeface="Wingdings" pitchFamily="2" charset="2"/>
              <a:buChar char="§"/>
              <a:defRPr sz="1400" kern="1200">
                <a:solidFill>
                  <a:schemeClr val="tx1"/>
                </a:solidFill>
                <a:latin typeface="+mn-lt"/>
                <a:ea typeface="+mn-ea"/>
                <a:cs typeface="+mn-cs"/>
              </a:defRPr>
            </a:lvl1pPr>
            <a:lvl2pPr marL="400050" indent="-169863" algn="l" defTabSz="914400" rtl="0" eaLnBrk="1" latinLnBrk="0" hangingPunct="1">
              <a:spcBef>
                <a:spcPts val="336"/>
              </a:spcBef>
              <a:spcAft>
                <a:spcPts val="336"/>
              </a:spcAft>
              <a:buClr>
                <a:schemeClr val="tx1"/>
              </a:buClr>
              <a:buFont typeface="Arial" pitchFamily="34" charset="0"/>
              <a:buChar char="–"/>
              <a:defRPr lang="en-US" sz="1400" kern="1200" dirty="0" smtClean="0">
                <a:solidFill>
                  <a:schemeClr val="tx1"/>
                </a:solidFill>
                <a:latin typeface="+mn-lt"/>
                <a:ea typeface="+mn-ea"/>
                <a:cs typeface="+mn-cs"/>
              </a:defRPr>
            </a:lvl2pPr>
            <a:lvl3pPr marL="574675" indent="-109538" algn="l" defTabSz="914400" rtl="0" eaLnBrk="1" latinLnBrk="0" hangingPunct="1">
              <a:spcBef>
                <a:spcPts val="336"/>
              </a:spcBef>
              <a:spcAft>
                <a:spcPts val="336"/>
              </a:spcAft>
              <a:buClr>
                <a:schemeClr val="tx1"/>
              </a:buClr>
              <a:buFont typeface="Wingdings" pitchFamily="2" charset="2"/>
              <a:buChar char="§"/>
              <a:defRPr sz="1200" kern="1200">
                <a:solidFill>
                  <a:schemeClr val="tx1"/>
                </a:solidFill>
                <a:latin typeface="+mn-lt"/>
                <a:ea typeface="+mn-ea"/>
                <a:cs typeface="+mn-cs"/>
              </a:defRPr>
            </a:lvl3pPr>
            <a:lvl4pPr marL="854075" indent="-165100" algn="l" defTabSz="914400" rtl="0" eaLnBrk="1" latinLnBrk="0" hangingPunct="1">
              <a:spcBef>
                <a:spcPts val="336"/>
              </a:spcBef>
              <a:spcAft>
                <a:spcPts val="336"/>
              </a:spcAft>
              <a:buClr>
                <a:schemeClr val="tx1"/>
              </a:buClr>
              <a:buFont typeface="Arial" pitchFamily="34" charset="0"/>
              <a:buChar char="–"/>
              <a:defRPr sz="1200" kern="1200">
                <a:solidFill>
                  <a:schemeClr val="tx1"/>
                </a:solidFill>
                <a:latin typeface="+mn-lt"/>
                <a:ea typeface="+mn-ea"/>
                <a:cs typeface="+mn-cs"/>
              </a:defRPr>
            </a:lvl4pPr>
            <a:lvl5pPr marL="1027113" indent="-112713" algn="l" defTabSz="914400" rtl="0" eaLnBrk="1" latinLnBrk="0" hangingPunct="1">
              <a:spcBef>
                <a:spcPts val="336"/>
              </a:spcBef>
              <a:spcAft>
                <a:spcPts val="336"/>
              </a:spcAft>
              <a:buClr>
                <a:schemeClr val="tx1"/>
              </a:buClr>
              <a:buFont typeface="Wingdings" pitchFamily="2" charset="2"/>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D31919"/>
              </a:buClr>
              <a:buFont typeface="Wingdings" pitchFamily="2" charset="2"/>
              <a:buNone/>
            </a:pPr>
            <a:r>
              <a:rPr lang="en-US" sz="2000" i="1" dirty="0" smtClean="0">
                <a:solidFill>
                  <a:prstClr val="white"/>
                </a:solidFill>
              </a:rPr>
              <a:t>How compute dispatch improves </a:t>
            </a:r>
            <a:r>
              <a:rPr lang="en-US" sz="2000" b="1" i="1" dirty="0" smtClean="0">
                <a:solidFill>
                  <a:prstClr val="white"/>
                </a:solidFill>
              </a:rPr>
              <a:t>under HSA</a:t>
            </a:r>
          </a:p>
          <a:p>
            <a:pPr marL="0" indent="0" algn="r">
              <a:buClr>
                <a:srgbClr val="D31919"/>
              </a:buClr>
              <a:buFont typeface="Wingdings" pitchFamily="2" charset="2"/>
              <a:buNone/>
            </a:pPr>
            <a:endParaRPr lang="en-US" sz="2000" i="1" dirty="0" smtClean="0">
              <a:solidFill>
                <a:prstClr val="white"/>
              </a:solidFill>
            </a:endParaRPr>
          </a:p>
          <a:p>
            <a:pPr marL="0" indent="0" algn="r">
              <a:buClr>
                <a:srgbClr val="D31919"/>
              </a:buClr>
              <a:buFont typeface="Wingdings" pitchFamily="2" charset="2"/>
              <a:buNone/>
            </a:pPr>
            <a:endParaRPr lang="en-US" sz="2000" i="1" dirty="0" smtClean="0">
              <a:solidFill>
                <a:prstClr val="white"/>
              </a:solidFill>
            </a:endParaRPr>
          </a:p>
          <a:p>
            <a:pPr marL="0" indent="0" algn="r">
              <a:buClr>
                <a:srgbClr val="D31919"/>
              </a:buClr>
              <a:buFont typeface="Wingdings" pitchFamily="2" charset="2"/>
              <a:buNone/>
            </a:pPr>
            <a:endParaRPr lang="en-US" sz="2000" i="1" dirty="0">
              <a:solidFill>
                <a:prstClr val="white"/>
              </a:solidFill>
            </a:endParaRPr>
          </a:p>
        </p:txBody>
      </p:sp>
      <p:cxnSp>
        <p:nvCxnSpPr>
          <p:cNvPr id="10" name="Straight Connector 9"/>
          <p:cNvCxnSpPr/>
          <p:nvPr/>
        </p:nvCxnSpPr>
        <p:spPr>
          <a:xfrm flipH="1">
            <a:off x="491380" y="3035672"/>
            <a:ext cx="77920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5" name="Group 314"/>
          <p:cNvGrpSpPr/>
          <p:nvPr/>
        </p:nvGrpSpPr>
        <p:grpSpPr>
          <a:xfrm>
            <a:off x="4858870" y="1677524"/>
            <a:ext cx="3629929" cy="2914649"/>
            <a:chOff x="9144000" y="-2132297"/>
            <a:chExt cx="5502544" cy="6482183"/>
          </a:xfrm>
          <a:scene3d>
            <a:camera prst="perspectiveFront" fov="6000000">
              <a:rot lat="0" lon="1500000" rev="0"/>
            </a:camera>
            <a:lightRig rig="threePt" dir="t"/>
          </a:scene3d>
        </p:grpSpPr>
        <p:pic>
          <p:nvPicPr>
            <p:cNvPr id="5122" name="Picture 2"/>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2132297"/>
              <a:ext cx="5502544" cy="254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0" y="1356131"/>
              <a:ext cx="4105556" cy="299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0780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Freeform 342"/>
          <p:cNvSpPr/>
          <p:nvPr/>
        </p:nvSpPr>
        <p:spPr>
          <a:xfrm flipV="1">
            <a:off x="4677999" y="1487756"/>
            <a:ext cx="876028" cy="1196411"/>
          </a:xfrm>
          <a:custGeom>
            <a:avLst/>
            <a:gdLst>
              <a:gd name="connsiteX0" fmla="*/ 892454 w 892454"/>
              <a:gd name="connsiteY0" fmla="*/ 629107 h 629107"/>
              <a:gd name="connsiteX1" fmla="*/ 263347 w 892454"/>
              <a:gd name="connsiteY1" fmla="*/ 0 h 629107"/>
              <a:gd name="connsiteX2" fmla="*/ 0 w 892454"/>
              <a:gd name="connsiteY2" fmla="*/ 0 h 629107"/>
              <a:gd name="connsiteX0" fmla="*/ 718505 w 718505"/>
              <a:gd name="connsiteY0" fmla="*/ 576301 h 576301"/>
              <a:gd name="connsiteX1" fmla="*/ 263347 w 718505"/>
              <a:gd name="connsiteY1" fmla="*/ 0 h 576301"/>
              <a:gd name="connsiteX2" fmla="*/ 0 w 718505"/>
              <a:gd name="connsiteY2" fmla="*/ 0 h 576301"/>
              <a:gd name="connsiteX0" fmla="*/ 718505 w 718505"/>
              <a:gd name="connsiteY0" fmla="*/ 576301 h 576301"/>
              <a:gd name="connsiteX1" fmla="*/ 309941 w 718505"/>
              <a:gd name="connsiteY1" fmla="*/ 574654 h 576301"/>
              <a:gd name="connsiteX2" fmla="*/ 0 w 718505"/>
              <a:gd name="connsiteY2"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608307"/>
              <a:gd name="connsiteX1" fmla="*/ 309941 w 718505"/>
              <a:gd name="connsiteY1" fmla="*/ 574654 h 608307"/>
              <a:gd name="connsiteX2" fmla="*/ 262373 w 718505"/>
              <a:gd name="connsiteY2" fmla="*/ 126140 h 608307"/>
              <a:gd name="connsiteX3" fmla="*/ 0 w 718505"/>
              <a:gd name="connsiteY3" fmla="*/ 0 h 608307"/>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6397 h 866397"/>
              <a:gd name="connsiteX1" fmla="*/ 393809 w 802373"/>
              <a:gd name="connsiteY1" fmla="*/ 864750 h 866397"/>
              <a:gd name="connsiteX2" fmla="*/ 256160 w 802373"/>
              <a:gd name="connsiteY2" fmla="*/ 0 h 866397"/>
              <a:gd name="connsiteX3" fmla="*/ 0 w 802373"/>
              <a:gd name="connsiteY3" fmla="*/ 1216 h 866397"/>
              <a:gd name="connsiteX0" fmla="*/ 802373 w 802373"/>
              <a:gd name="connsiteY0" fmla="*/ 866397 h 1023168"/>
              <a:gd name="connsiteX1" fmla="*/ 254028 w 802373"/>
              <a:gd name="connsiteY1" fmla="*/ 1023168 h 1023168"/>
              <a:gd name="connsiteX2" fmla="*/ 256160 w 802373"/>
              <a:gd name="connsiteY2" fmla="*/ 0 h 1023168"/>
              <a:gd name="connsiteX3" fmla="*/ 0 w 802373"/>
              <a:gd name="connsiteY3" fmla="*/ 1216 h 1023168"/>
              <a:gd name="connsiteX0" fmla="*/ 687442 w 687442"/>
              <a:gd name="connsiteY0" fmla="*/ 1024815 h 1024815"/>
              <a:gd name="connsiteX1" fmla="*/ 254028 w 687442"/>
              <a:gd name="connsiteY1" fmla="*/ 1023168 h 1024815"/>
              <a:gd name="connsiteX2" fmla="*/ 256160 w 687442"/>
              <a:gd name="connsiteY2" fmla="*/ 0 h 1024815"/>
              <a:gd name="connsiteX3" fmla="*/ 0 w 687442"/>
              <a:gd name="connsiteY3" fmla="*/ 1216 h 1024815"/>
              <a:gd name="connsiteX0" fmla="*/ 724717 w 724717"/>
              <a:gd name="connsiteY0" fmla="*/ 1024815 h 1024815"/>
              <a:gd name="connsiteX1" fmla="*/ 254028 w 724717"/>
              <a:gd name="connsiteY1" fmla="*/ 1023168 h 1024815"/>
              <a:gd name="connsiteX2" fmla="*/ 256160 w 724717"/>
              <a:gd name="connsiteY2" fmla="*/ 0 h 1024815"/>
              <a:gd name="connsiteX3" fmla="*/ 0 w 724717"/>
              <a:gd name="connsiteY3" fmla="*/ 1216 h 1024815"/>
              <a:gd name="connsiteX0" fmla="*/ 724717 w 724717"/>
              <a:gd name="connsiteY0" fmla="*/ 1023599 h 1023599"/>
              <a:gd name="connsiteX1" fmla="*/ 254028 w 724717"/>
              <a:gd name="connsiteY1" fmla="*/ 1021952 h 1023599"/>
              <a:gd name="connsiteX2" fmla="*/ 0 w 724717"/>
              <a:gd name="connsiteY2" fmla="*/ 0 h 1023599"/>
              <a:gd name="connsiteX0" fmla="*/ 724717 w 724717"/>
              <a:gd name="connsiteY0" fmla="*/ 1023599 h 1023599"/>
              <a:gd name="connsiteX1" fmla="*/ 0 w 724717"/>
              <a:gd name="connsiteY1" fmla="*/ 0 h 1023599"/>
              <a:gd name="connsiteX0" fmla="*/ 801122 w 801122"/>
              <a:gd name="connsiteY0" fmla="*/ 0 h 2232"/>
              <a:gd name="connsiteX1" fmla="*/ 0 w 801122"/>
              <a:gd name="connsiteY1" fmla="*/ 2232 h 2232"/>
              <a:gd name="connsiteX0" fmla="*/ 10132 w 10132"/>
              <a:gd name="connsiteY0" fmla="*/ 30674 h 30674"/>
              <a:gd name="connsiteX1" fmla="*/ 0 w 10132"/>
              <a:gd name="connsiteY1" fmla="*/ 0 h 30674"/>
              <a:gd name="connsiteX0" fmla="*/ 9376 w 9376"/>
              <a:gd name="connsiteY0" fmla="*/ 20509 h 20509"/>
              <a:gd name="connsiteX1" fmla="*/ 0 w 9376"/>
              <a:gd name="connsiteY1" fmla="*/ 0 h 20509"/>
              <a:gd name="connsiteX0" fmla="*/ 10000 w 10000"/>
              <a:gd name="connsiteY0" fmla="*/ 70496 h 70498"/>
              <a:gd name="connsiteX1" fmla="*/ 7540 w 10000"/>
              <a:gd name="connsiteY1" fmla="*/ 2 h 70498"/>
              <a:gd name="connsiteX2" fmla="*/ 0 w 10000"/>
              <a:gd name="connsiteY2" fmla="*/ 60496 h 70498"/>
              <a:gd name="connsiteX0" fmla="*/ 10000 w 10000"/>
              <a:gd name="connsiteY0" fmla="*/ 97358 h 97360"/>
              <a:gd name="connsiteX1" fmla="*/ 7540 w 10000"/>
              <a:gd name="connsiteY1" fmla="*/ 26864 h 97360"/>
              <a:gd name="connsiteX2" fmla="*/ 3936 w 10000"/>
              <a:gd name="connsiteY2" fmla="*/ 1140 h 97360"/>
              <a:gd name="connsiteX3" fmla="*/ 0 w 10000"/>
              <a:gd name="connsiteY3" fmla="*/ 87358 h 97360"/>
              <a:gd name="connsiteX0" fmla="*/ 10000 w 10000"/>
              <a:gd name="connsiteY0" fmla="*/ 97358 h 97360"/>
              <a:gd name="connsiteX1" fmla="*/ 7540 w 10000"/>
              <a:gd name="connsiteY1" fmla="*/ 26864 h 97360"/>
              <a:gd name="connsiteX2" fmla="*/ 3936 w 10000"/>
              <a:gd name="connsiteY2" fmla="*/ 1140 h 97360"/>
              <a:gd name="connsiteX3" fmla="*/ 0 w 10000"/>
              <a:gd name="connsiteY3" fmla="*/ 87358 h 97360"/>
              <a:gd name="connsiteX0" fmla="*/ 10000 w 10000"/>
              <a:gd name="connsiteY0" fmla="*/ 96218 h 96220"/>
              <a:gd name="connsiteX1" fmla="*/ 7540 w 10000"/>
              <a:gd name="connsiteY1" fmla="*/ 25724 h 96220"/>
              <a:gd name="connsiteX2" fmla="*/ 3936 w 10000"/>
              <a:gd name="connsiteY2" fmla="*/ 0 h 96220"/>
              <a:gd name="connsiteX3" fmla="*/ 0 w 10000"/>
              <a:gd name="connsiteY3" fmla="*/ 86218 h 96220"/>
              <a:gd name="connsiteX0" fmla="*/ 10000 w 10000"/>
              <a:gd name="connsiteY0" fmla="*/ 96218 h 96223"/>
              <a:gd name="connsiteX1" fmla="*/ 7540 w 10000"/>
              <a:gd name="connsiteY1" fmla="*/ 25724 h 96223"/>
              <a:gd name="connsiteX2" fmla="*/ 3936 w 10000"/>
              <a:gd name="connsiteY2" fmla="*/ 0 h 96223"/>
              <a:gd name="connsiteX3" fmla="*/ 0 w 10000"/>
              <a:gd name="connsiteY3" fmla="*/ 86218 h 96223"/>
              <a:gd name="connsiteX0" fmla="*/ 10000 w 10000"/>
              <a:gd name="connsiteY0" fmla="*/ 96218 h 96218"/>
              <a:gd name="connsiteX1" fmla="*/ 7540 w 10000"/>
              <a:gd name="connsiteY1" fmla="*/ 25724 h 96218"/>
              <a:gd name="connsiteX2" fmla="*/ 3936 w 10000"/>
              <a:gd name="connsiteY2" fmla="*/ 0 h 96218"/>
              <a:gd name="connsiteX3" fmla="*/ 0 w 10000"/>
              <a:gd name="connsiteY3" fmla="*/ 86218 h 96218"/>
              <a:gd name="connsiteX0" fmla="*/ 10000 w 10000"/>
              <a:gd name="connsiteY0" fmla="*/ 0 h 1842045"/>
              <a:gd name="connsiteX1" fmla="*/ 7540 w 10000"/>
              <a:gd name="connsiteY1" fmla="*/ 1781551 h 1842045"/>
              <a:gd name="connsiteX2" fmla="*/ 3936 w 10000"/>
              <a:gd name="connsiteY2" fmla="*/ 1755827 h 1842045"/>
              <a:gd name="connsiteX3" fmla="*/ 0 w 10000"/>
              <a:gd name="connsiteY3" fmla="*/ 1842045 h 1842045"/>
              <a:gd name="connsiteX0" fmla="*/ 10000 w 10000"/>
              <a:gd name="connsiteY0" fmla="*/ 8760 h 1850805"/>
              <a:gd name="connsiteX1" fmla="*/ 3791 w 10000"/>
              <a:gd name="connsiteY1" fmla="*/ 0 h 1850805"/>
              <a:gd name="connsiteX2" fmla="*/ 3936 w 10000"/>
              <a:gd name="connsiteY2" fmla="*/ 1764587 h 1850805"/>
              <a:gd name="connsiteX3" fmla="*/ 0 w 10000"/>
              <a:gd name="connsiteY3" fmla="*/ 1850805 h 1850805"/>
              <a:gd name="connsiteX0" fmla="*/ 10000 w 10000"/>
              <a:gd name="connsiteY0" fmla="*/ 8760 h 1975515"/>
              <a:gd name="connsiteX1" fmla="*/ 3791 w 10000"/>
              <a:gd name="connsiteY1" fmla="*/ 0 h 1975515"/>
              <a:gd name="connsiteX2" fmla="*/ 3972 w 10000"/>
              <a:gd name="connsiteY2" fmla="*/ 1975515 h 1975515"/>
              <a:gd name="connsiteX3" fmla="*/ 0 w 10000"/>
              <a:gd name="connsiteY3" fmla="*/ 1850805 h 1975515"/>
              <a:gd name="connsiteX0" fmla="*/ 10182 w 10182"/>
              <a:gd name="connsiteY0" fmla="*/ 8760 h 1975515"/>
              <a:gd name="connsiteX1" fmla="*/ 3973 w 10182"/>
              <a:gd name="connsiteY1" fmla="*/ 0 h 1975515"/>
              <a:gd name="connsiteX2" fmla="*/ 4154 w 10182"/>
              <a:gd name="connsiteY2" fmla="*/ 1975515 h 1975515"/>
              <a:gd name="connsiteX3" fmla="*/ 0 w 10182"/>
              <a:gd name="connsiteY3" fmla="*/ 1974275 h 1975515"/>
              <a:gd name="connsiteX0" fmla="*/ 10182 w 10182"/>
              <a:gd name="connsiteY0" fmla="*/ 13905 h 1980660"/>
              <a:gd name="connsiteX1" fmla="*/ 4119 w 10182"/>
              <a:gd name="connsiteY1" fmla="*/ 0 h 1980660"/>
              <a:gd name="connsiteX2" fmla="*/ 4154 w 10182"/>
              <a:gd name="connsiteY2" fmla="*/ 1980660 h 1980660"/>
              <a:gd name="connsiteX3" fmla="*/ 0 w 10182"/>
              <a:gd name="connsiteY3" fmla="*/ 1979420 h 1980660"/>
              <a:gd name="connsiteX0" fmla="*/ 10182 w 10182"/>
              <a:gd name="connsiteY0" fmla="*/ 8761 h 1975516"/>
              <a:gd name="connsiteX1" fmla="*/ 3973 w 10182"/>
              <a:gd name="connsiteY1" fmla="*/ 0 h 1975516"/>
              <a:gd name="connsiteX2" fmla="*/ 4154 w 10182"/>
              <a:gd name="connsiteY2" fmla="*/ 1975516 h 1975516"/>
              <a:gd name="connsiteX3" fmla="*/ 0 w 10182"/>
              <a:gd name="connsiteY3" fmla="*/ 1974276 h 1975516"/>
              <a:gd name="connsiteX0" fmla="*/ 10182 w 10182"/>
              <a:gd name="connsiteY0" fmla="*/ 0 h 1966755"/>
              <a:gd name="connsiteX1" fmla="*/ 4009 w 10182"/>
              <a:gd name="connsiteY1" fmla="*/ 1528 h 1966755"/>
              <a:gd name="connsiteX2" fmla="*/ 4154 w 10182"/>
              <a:gd name="connsiteY2" fmla="*/ 1966755 h 1966755"/>
              <a:gd name="connsiteX3" fmla="*/ 0 w 10182"/>
              <a:gd name="connsiteY3" fmla="*/ 1965515 h 1966755"/>
              <a:gd name="connsiteX0" fmla="*/ 10182 w 10182"/>
              <a:gd name="connsiteY0" fmla="*/ 0 h 1965515"/>
              <a:gd name="connsiteX1" fmla="*/ 4009 w 10182"/>
              <a:gd name="connsiteY1" fmla="*/ 1528 h 1965515"/>
              <a:gd name="connsiteX2" fmla="*/ 4045 w 10182"/>
              <a:gd name="connsiteY2" fmla="*/ 1961611 h 1965515"/>
              <a:gd name="connsiteX3" fmla="*/ 0 w 10182"/>
              <a:gd name="connsiteY3" fmla="*/ 1965515 h 1965515"/>
            </a:gdLst>
            <a:ahLst/>
            <a:cxnLst>
              <a:cxn ang="0">
                <a:pos x="connsiteX0" y="connsiteY0"/>
              </a:cxn>
              <a:cxn ang="0">
                <a:pos x="connsiteX1" y="connsiteY1"/>
              </a:cxn>
              <a:cxn ang="0">
                <a:pos x="connsiteX2" y="connsiteY2"/>
              </a:cxn>
              <a:cxn ang="0">
                <a:pos x="connsiteX3" y="connsiteY3"/>
              </a:cxn>
            </a:cxnLst>
            <a:rect l="l" t="t" r="r" b="b"/>
            <a:pathLst>
              <a:path w="10182" h="1965515">
                <a:moveTo>
                  <a:pt x="10182" y="0"/>
                </a:moveTo>
                <a:lnTo>
                  <a:pt x="4009" y="1528"/>
                </a:lnTo>
                <a:cubicBezTo>
                  <a:pt x="4057" y="589724"/>
                  <a:pt x="3997" y="1373415"/>
                  <a:pt x="4045" y="1961611"/>
                </a:cubicBezTo>
                <a:lnTo>
                  <a:pt x="0" y="1965515"/>
                </a:lnTo>
              </a:path>
            </a:pathLst>
          </a:custGeom>
          <a:noFill/>
          <a:ln w="28575" cap="flat" cmpd="sng" algn="ctr">
            <a:solidFill>
              <a:sysClr val="window" lastClr="FFFFFF"/>
            </a:solidFill>
            <a:prstDash val="solid"/>
            <a:headEnd type="triangle" w="lg" len="med"/>
            <a:tailEnd type="none" w="lg" len="med"/>
          </a:ln>
          <a:effectLst/>
        </p:spPr>
        <p:txBody>
          <a:bodyPr rtlCol="0" anchor="ctr"/>
          <a:lstStyle/>
          <a:p>
            <a:pPr algn="ctr">
              <a:defRPr/>
            </a:pPr>
            <a:endParaRPr lang="en-CA" kern="0">
              <a:solidFill>
                <a:prstClr val="black"/>
              </a:solidFill>
              <a:latin typeface="Calibri"/>
            </a:endParaRPr>
          </a:p>
        </p:txBody>
      </p:sp>
      <p:sp>
        <p:nvSpPr>
          <p:cNvPr id="13" name="Title 12"/>
          <p:cNvSpPr>
            <a:spLocks noGrp="1"/>
          </p:cNvSpPr>
          <p:nvPr>
            <p:ph type="title"/>
          </p:nvPr>
        </p:nvSpPr>
        <p:spPr>
          <a:xfrm>
            <a:off x="304803" y="297404"/>
            <a:ext cx="7508539" cy="490922"/>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Today’s Command and Dispatch Flow</a:t>
            </a:r>
          </a:p>
        </p:txBody>
      </p:sp>
      <p:cxnSp>
        <p:nvCxnSpPr>
          <p:cNvPr id="220" name="Straight Connector 219"/>
          <p:cNvCxnSpPr/>
          <p:nvPr/>
        </p:nvCxnSpPr>
        <p:spPr>
          <a:xfrm>
            <a:off x="4367975" y="1453870"/>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pic>
        <p:nvPicPr>
          <p:cNvPr id="22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4351" y="1447941"/>
            <a:ext cx="176894" cy="176890"/>
          </a:xfrm>
          <a:prstGeom prst="rect">
            <a:avLst/>
          </a:prstGeom>
          <a:noFill/>
          <a:extLst>
            <a:ext uri="{909E8E84-426E-40DD-AFC4-6F175D3DCCD1}">
              <a14:hiddenFill xmlns:a14="http://schemas.microsoft.com/office/drawing/2010/main">
                <a:solidFill>
                  <a:srgbClr val="FFFFFF"/>
                </a:solidFill>
              </a14:hiddenFill>
            </a:ext>
          </a:extLst>
        </p:spPr>
      </p:pic>
      <p:cxnSp>
        <p:nvCxnSpPr>
          <p:cNvPr id="223" name="Straight Connector 222"/>
          <p:cNvCxnSpPr/>
          <p:nvPr/>
        </p:nvCxnSpPr>
        <p:spPr>
          <a:xfrm>
            <a:off x="2918390" y="1448521"/>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sp>
        <p:nvSpPr>
          <p:cNvPr id="224" name="Freeform 223"/>
          <p:cNvSpPr/>
          <p:nvPr/>
        </p:nvSpPr>
        <p:spPr>
          <a:xfrm>
            <a:off x="933960" y="859512"/>
            <a:ext cx="504830" cy="309454"/>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0548 h 290548"/>
              <a:gd name="connsiteX1" fmla="*/ 0 w 1066800"/>
              <a:gd name="connsiteY1" fmla="*/ 0 h 290548"/>
              <a:gd name="connsiteX2" fmla="*/ 1066800 w 1066800"/>
              <a:gd name="connsiteY2" fmla="*/ 0 h 290548"/>
              <a:gd name="connsiteX3" fmla="*/ 1066800 w 1066800"/>
              <a:gd name="connsiteY3" fmla="*/ 276225 h 290548"/>
            </a:gdLst>
            <a:ahLst/>
            <a:cxnLst>
              <a:cxn ang="0">
                <a:pos x="connsiteX0" y="connsiteY0"/>
              </a:cxn>
              <a:cxn ang="0">
                <a:pos x="connsiteX1" y="connsiteY1"/>
              </a:cxn>
              <a:cxn ang="0">
                <a:pos x="connsiteX2" y="connsiteY2"/>
              </a:cxn>
              <a:cxn ang="0">
                <a:pos x="connsiteX3" y="connsiteY3"/>
              </a:cxn>
            </a:cxnLst>
            <a:rect l="l" t="t" r="r" b="b"/>
            <a:pathLst>
              <a:path w="1066800" h="290548">
                <a:moveTo>
                  <a:pt x="0" y="290548"/>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pic>
        <p:nvPicPr>
          <p:cNvPr id="22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735" y="1143075"/>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226" name="Freeform 225"/>
          <p:cNvSpPr/>
          <p:nvPr/>
        </p:nvSpPr>
        <p:spPr>
          <a:xfrm>
            <a:off x="1716723" y="859512"/>
            <a:ext cx="504830" cy="320340"/>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9 h 300769"/>
              <a:gd name="connsiteX1" fmla="*/ 0 w 1066800"/>
              <a:gd name="connsiteY1" fmla="*/ 0 h 300769"/>
              <a:gd name="connsiteX2" fmla="*/ 1066800 w 1066800"/>
              <a:gd name="connsiteY2" fmla="*/ 0 h 300769"/>
              <a:gd name="connsiteX3" fmla="*/ 1066800 w 1066800"/>
              <a:gd name="connsiteY3" fmla="*/ 276225 h 300769"/>
            </a:gdLst>
            <a:ahLst/>
            <a:cxnLst>
              <a:cxn ang="0">
                <a:pos x="connsiteX0" y="connsiteY0"/>
              </a:cxn>
              <a:cxn ang="0">
                <a:pos x="connsiteX1" y="connsiteY1"/>
              </a:cxn>
              <a:cxn ang="0">
                <a:pos x="connsiteX2" y="connsiteY2"/>
              </a:cxn>
              <a:cxn ang="0">
                <a:pos x="connsiteX3" y="connsiteY3"/>
              </a:cxn>
            </a:cxnLst>
            <a:rect l="l" t="t" r="r" b="b"/>
            <a:pathLst>
              <a:path w="1066800" h="300769">
                <a:moveTo>
                  <a:pt x="0" y="300769"/>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227" name="Freeform 226"/>
          <p:cNvSpPr/>
          <p:nvPr/>
        </p:nvSpPr>
        <p:spPr>
          <a:xfrm>
            <a:off x="2397168" y="859513"/>
            <a:ext cx="371480" cy="31308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3954 h 293954"/>
              <a:gd name="connsiteX1" fmla="*/ 0 w 1066800"/>
              <a:gd name="connsiteY1" fmla="*/ 0 h 293954"/>
              <a:gd name="connsiteX2" fmla="*/ 1066800 w 1066800"/>
              <a:gd name="connsiteY2" fmla="*/ 0 h 293954"/>
              <a:gd name="connsiteX3" fmla="*/ 1066800 w 1066800"/>
              <a:gd name="connsiteY3" fmla="*/ 276225 h 293954"/>
            </a:gdLst>
            <a:ahLst/>
            <a:cxnLst>
              <a:cxn ang="0">
                <a:pos x="connsiteX0" y="connsiteY0"/>
              </a:cxn>
              <a:cxn ang="0">
                <a:pos x="connsiteX1" y="connsiteY1"/>
              </a:cxn>
              <a:cxn ang="0">
                <a:pos x="connsiteX2" y="connsiteY2"/>
              </a:cxn>
              <a:cxn ang="0">
                <a:pos x="connsiteX3" y="connsiteY3"/>
              </a:cxn>
            </a:cxnLst>
            <a:rect l="l" t="t" r="r" b="b"/>
            <a:pathLst>
              <a:path w="1066800" h="293954">
                <a:moveTo>
                  <a:pt x="0" y="293954"/>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228" name="Freeform 227"/>
          <p:cNvSpPr/>
          <p:nvPr/>
        </p:nvSpPr>
        <p:spPr>
          <a:xfrm>
            <a:off x="2886573" y="859513"/>
            <a:ext cx="1790117" cy="320339"/>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8 h 300768"/>
              <a:gd name="connsiteX1" fmla="*/ 0 w 1066800"/>
              <a:gd name="connsiteY1" fmla="*/ 0 h 300768"/>
              <a:gd name="connsiteX2" fmla="*/ 1066800 w 1066800"/>
              <a:gd name="connsiteY2" fmla="*/ 0 h 300768"/>
              <a:gd name="connsiteX3" fmla="*/ 1066800 w 1066800"/>
              <a:gd name="connsiteY3" fmla="*/ 276225 h 300768"/>
            </a:gdLst>
            <a:ahLst/>
            <a:cxnLst>
              <a:cxn ang="0">
                <a:pos x="connsiteX0" y="connsiteY0"/>
              </a:cxn>
              <a:cxn ang="0">
                <a:pos x="connsiteX1" y="connsiteY1"/>
              </a:cxn>
              <a:cxn ang="0">
                <a:pos x="connsiteX2" y="connsiteY2"/>
              </a:cxn>
              <a:cxn ang="0">
                <a:pos x="connsiteX3" y="connsiteY3"/>
              </a:cxn>
            </a:cxnLst>
            <a:rect l="l" t="t" r="r" b="b"/>
            <a:pathLst>
              <a:path w="1066800" h="300768">
                <a:moveTo>
                  <a:pt x="0" y="300768"/>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229" name="Freeform 228"/>
          <p:cNvSpPr/>
          <p:nvPr/>
        </p:nvSpPr>
        <p:spPr>
          <a:xfrm>
            <a:off x="4195423" y="946353"/>
            <a:ext cx="371480" cy="22481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5297 h 295297"/>
              <a:gd name="connsiteX1" fmla="*/ 0 w 1066800"/>
              <a:gd name="connsiteY1" fmla="*/ 0 h 295297"/>
              <a:gd name="connsiteX2" fmla="*/ 1066800 w 1066800"/>
              <a:gd name="connsiteY2" fmla="*/ 0 h 295297"/>
              <a:gd name="connsiteX3" fmla="*/ 1066800 w 1066800"/>
              <a:gd name="connsiteY3" fmla="*/ 276225 h 295297"/>
            </a:gdLst>
            <a:ahLst/>
            <a:cxnLst>
              <a:cxn ang="0">
                <a:pos x="connsiteX0" y="connsiteY0"/>
              </a:cxn>
              <a:cxn ang="0">
                <a:pos x="connsiteX1" y="connsiteY1"/>
              </a:cxn>
              <a:cxn ang="0">
                <a:pos x="connsiteX2" y="connsiteY2"/>
              </a:cxn>
              <a:cxn ang="0">
                <a:pos x="connsiteX3" y="connsiteY3"/>
              </a:cxn>
            </a:cxnLst>
            <a:rect l="l" t="t" r="r" b="b"/>
            <a:pathLst>
              <a:path w="1066800" h="295297">
                <a:moveTo>
                  <a:pt x="0" y="295297"/>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230" name="Rectangle 229"/>
          <p:cNvSpPr/>
          <p:nvPr/>
        </p:nvSpPr>
        <p:spPr>
          <a:xfrm>
            <a:off x="767301" y="680576"/>
            <a:ext cx="822964" cy="200055"/>
          </a:xfrm>
          <a:prstGeom prst="rect">
            <a:avLst/>
          </a:prstGeom>
        </p:spPr>
        <p:txBody>
          <a:bodyPr wrap="square">
            <a:spAutoFit/>
          </a:bodyPr>
          <a:lstStyle/>
          <a:p>
            <a:pPr algn="ctr"/>
            <a:r>
              <a:rPr lang="en-CA" sz="70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Flow</a:t>
            </a:r>
            <a:endParaRPr lang="en-CA" sz="70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sp>
        <p:nvSpPr>
          <p:cNvPr id="231" name="Rectangle 230"/>
          <p:cNvSpPr/>
          <p:nvPr/>
        </p:nvSpPr>
        <p:spPr>
          <a:xfrm>
            <a:off x="2253246" y="680576"/>
            <a:ext cx="660349" cy="200055"/>
          </a:xfrm>
          <a:prstGeom prst="rect">
            <a:avLst/>
          </a:prstGeom>
        </p:spPr>
        <p:txBody>
          <a:bodyPr wrap="square">
            <a:spAutoFit/>
          </a:bodyPr>
          <a:lstStyle/>
          <a:p>
            <a:pPr algn="ctr"/>
            <a:r>
              <a:rPr lang="en-CA" sz="700" dirty="0" smtClean="0">
                <a:solidFill>
                  <a:srgbClr val="FFC000"/>
                </a:solidFill>
                <a:effectLst>
                  <a:outerShdw blurRad="50800" dist="38100" dir="5400000" algn="t" rotWithShape="0">
                    <a:prstClr val="black">
                      <a:alpha val="40000"/>
                    </a:prstClr>
                  </a:outerShdw>
                </a:effectLst>
                <a:cs typeface="Arial" pitchFamily="34" charset="0"/>
              </a:rPr>
              <a:t>Data Flow</a:t>
            </a:r>
            <a:endParaRPr lang="en-CA" sz="700" dirty="0">
              <a:solidFill>
                <a:srgbClr val="FFC000"/>
              </a:solidFill>
              <a:effectLst>
                <a:outerShdw blurRad="50800" dist="38100" dir="5400000" algn="t" rotWithShape="0">
                  <a:prstClr val="black">
                    <a:alpha val="40000"/>
                  </a:prstClr>
                </a:outerShdw>
              </a:effectLst>
              <a:cs typeface="Arial" pitchFamily="34" charset="0"/>
            </a:endParaRPr>
          </a:p>
        </p:txBody>
      </p:sp>
      <p:pic>
        <p:nvPicPr>
          <p:cNvPr id="23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763" y="1143078"/>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33"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935" y="1143078"/>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164" y="1143078"/>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8449" y="1143078"/>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236" name="Rounded Rectangle 235"/>
          <p:cNvSpPr/>
          <p:nvPr/>
        </p:nvSpPr>
        <p:spPr>
          <a:xfrm>
            <a:off x="3047235" y="1155830"/>
            <a:ext cx="597693" cy="600075"/>
          </a:xfrm>
          <a:prstGeom prst="roundRect">
            <a:avLst>
              <a:gd name="adj" fmla="val 11644"/>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Soft Queue </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237" name="Rounded Rectangle 236"/>
          <p:cNvSpPr/>
          <p:nvPr/>
        </p:nvSpPr>
        <p:spPr>
          <a:xfrm>
            <a:off x="3720915" y="1155830"/>
            <a:ext cx="691819" cy="600075"/>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Kernel Mode Driver</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pic>
        <p:nvPicPr>
          <p:cNvPr id="23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859" y="1447941"/>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39"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42" y="114248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40"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170" y="114248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42" y="114248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4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700" y="114248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728" y="114248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8900" y="1142484"/>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245" name="Rounded Rectangle 244"/>
          <p:cNvSpPr/>
          <p:nvPr/>
        </p:nvSpPr>
        <p:spPr>
          <a:xfrm>
            <a:off x="289582" y="1155830"/>
            <a:ext cx="843223" cy="600075"/>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Application A</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246" name="Group 245"/>
          <p:cNvGrpSpPr/>
          <p:nvPr/>
        </p:nvGrpSpPr>
        <p:grpSpPr>
          <a:xfrm>
            <a:off x="2322056" y="1155832"/>
            <a:ext cx="1001590" cy="792816"/>
            <a:chOff x="2322056" y="3749956"/>
            <a:chExt cx="1001590" cy="792815"/>
          </a:xfrm>
        </p:grpSpPr>
        <p:grpSp>
          <p:nvGrpSpPr>
            <p:cNvPr id="247" name="Group 246"/>
            <p:cNvGrpSpPr/>
            <p:nvPr/>
          </p:nvGrpSpPr>
          <p:grpSpPr>
            <a:xfrm>
              <a:off x="2690255" y="3749956"/>
              <a:ext cx="280989" cy="600075"/>
              <a:chOff x="2756785" y="1219943"/>
              <a:chExt cx="280989" cy="600075"/>
            </a:xfrm>
          </p:grpSpPr>
          <p:sp>
            <p:nvSpPr>
              <p:cNvPr id="249" name="Rounded Rectangle 248"/>
              <p:cNvSpPr/>
              <p:nvPr/>
            </p:nvSpPr>
            <p:spPr>
              <a:xfrm>
                <a:off x="2756785"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250" name="Rectangle 249"/>
              <p:cNvSpPr/>
              <p:nvPr/>
            </p:nvSpPr>
            <p:spPr>
              <a:xfrm>
                <a:off x="2835178"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51" name="Rectangle 250"/>
              <p:cNvSpPr/>
              <p:nvPr/>
            </p:nvSpPr>
            <p:spPr>
              <a:xfrm>
                <a:off x="2835178"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52" name="Rectangle 251"/>
              <p:cNvSpPr/>
              <p:nvPr/>
            </p:nvSpPr>
            <p:spPr>
              <a:xfrm>
                <a:off x="2835178"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53" name="Rectangle 252"/>
              <p:cNvSpPr/>
              <p:nvPr/>
            </p:nvSpPr>
            <p:spPr>
              <a:xfrm>
                <a:off x="2835178"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54" name="Rectangle 253"/>
              <p:cNvSpPr/>
              <p:nvPr/>
            </p:nvSpPr>
            <p:spPr>
              <a:xfrm>
                <a:off x="2835178"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55" name="Rectangle 254"/>
              <p:cNvSpPr/>
              <p:nvPr/>
            </p:nvSpPr>
            <p:spPr>
              <a:xfrm>
                <a:off x="2835178"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56" name="Rectangle 255"/>
              <p:cNvSpPr/>
              <p:nvPr/>
            </p:nvSpPr>
            <p:spPr>
              <a:xfrm>
                <a:off x="2835178"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248" name="Rectangle 247"/>
            <p:cNvSpPr/>
            <p:nvPr/>
          </p:nvSpPr>
          <p:spPr>
            <a:xfrm>
              <a:off x="2322056" y="4342716"/>
              <a:ext cx="100159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257" name="Rectangle 256"/>
          <p:cNvSpPr/>
          <p:nvPr/>
        </p:nvSpPr>
        <p:spPr>
          <a:xfrm>
            <a:off x="2768648" y="1630789"/>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58" name="Rectangle 257"/>
          <p:cNvSpPr/>
          <p:nvPr/>
        </p:nvSpPr>
        <p:spPr>
          <a:xfrm>
            <a:off x="2768648" y="1561835"/>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59" name="Rectangle 258"/>
          <p:cNvSpPr/>
          <p:nvPr/>
        </p:nvSpPr>
        <p:spPr>
          <a:xfrm>
            <a:off x="2768648" y="1423923"/>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60" name="Rectangle 259"/>
          <p:cNvSpPr/>
          <p:nvPr/>
        </p:nvSpPr>
        <p:spPr>
          <a:xfrm>
            <a:off x="2768648" y="1492879"/>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61" name="Rectangle 260"/>
          <p:cNvSpPr/>
          <p:nvPr/>
        </p:nvSpPr>
        <p:spPr>
          <a:xfrm>
            <a:off x="2768648" y="1354967"/>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62" name="Rounded Rectangle 261"/>
          <p:cNvSpPr/>
          <p:nvPr/>
        </p:nvSpPr>
        <p:spPr>
          <a:xfrm>
            <a:off x="1994887" y="1155830"/>
            <a:ext cx="619383" cy="600075"/>
          </a:xfrm>
          <a:prstGeom prst="roundRect">
            <a:avLst>
              <a:gd name="adj" fmla="val 13318"/>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a:solidFill>
                  <a:prstClr val="white"/>
                </a:solidFill>
                <a:effectLst>
                  <a:outerShdw blurRad="50800" dist="38100" dir="5400000" algn="t" rotWithShape="0">
                    <a:prstClr val="black">
                      <a:alpha val="40000"/>
                    </a:prstClr>
                  </a:outerShdw>
                </a:effectLst>
                <a:cs typeface="Arial" pitchFamily="34" charset="0"/>
              </a:rPr>
              <a:t>User Mode Driver</a:t>
            </a:r>
          </a:p>
        </p:txBody>
      </p:sp>
      <p:sp>
        <p:nvSpPr>
          <p:cNvPr id="263" name="Rounded Rectangle 262"/>
          <p:cNvSpPr/>
          <p:nvPr/>
        </p:nvSpPr>
        <p:spPr>
          <a:xfrm>
            <a:off x="1208790" y="1155830"/>
            <a:ext cx="710108" cy="600075"/>
          </a:xfrm>
          <a:prstGeom prst="roundRect">
            <a:avLst>
              <a:gd name="adj" fmla="val 9969"/>
            </a:avLst>
          </a:prstGeom>
          <a:solidFill>
            <a:schemeClr val="tx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Direct3D</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264" name="Group 263"/>
          <p:cNvGrpSpPr/>
          <p:nvPr/>
        </p:nvGrpSpPr>
        <p:grpSpPr>
          <a:xfrm>
            <a:off x="4241642" y="1155832"/>
            <a:ext cx="767680" cy="792816"/>
            <a:chOff x="4241642" y="3749956"/>
            <a:chExt cx="767680" cy="792815"/>
          </a:xfrm>
        </p:grpSpPr>
        <p:grpSp>
          <p:nvGrpSpPr>
            <p:cNvPr id="265" name="Group 264"/>
            <p:cNvGrpSpPr/>
            <p:nvPr/>
          </p:nvGrpSpPr>
          <p:grpSpPr>
            <a:xfrm>
              <a:off x="4480372" y="3749956"/>
              <a:ext cx="280989" cy="600075"/>
              <a:chOff x="4546902" y="1219943"/>
              <a:chExt cx="280989" cy="600075"/>
            </a:xfrm>
          </p:grpSpPr>
          <p:sp>
            <p:nvSpPr>
              <p:cNvPr id="267" name="Rounded Rectangle 266"/>
              <p:cNvSpPr/>
              <p:nvPr/>
            </p:nvSpPr>
            <p:spPr>
              <a:xfrm>
                <a:off x="4546902"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268" name="Rectangle 267"/>
              <p:cNvSpPr/>
              <p:nvPr/>
            </p:nvSpPr>
            <p:spPr>
              <a:xfrm>
                <a:off x="4625295"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69" name="Rectangle 268"/>
              <p:cNvSpPr/>
              <p:nvPr/>
            </p:nvSpPr>
            <p:spPr>
              <a:xfrm>
                <a:off x="4625295"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70" name="Rectangle 269"/>
              <p:cNvSpPr/>
              <p:nvPr/>
            </p:nvSpPr>
            <p:spPr>
              <a:xfrm>
                <a:off x="4625295"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71" name="Rectangle 270"/>
              <p:cNvSpPr/>
              <p:nvPr/>
            </p:nvSpPr>
            <p:spPr>
              <a:xfrm>
                <a:off x="4625295"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72" name="Rectangle 271"/>
              <p:cNvSpPr/>
              <p:nvPr/>
            </p:nvSpPr>
            <p:spPr>
              <a:xfrm>
                <a:off x="4625295"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73" name="Rectangle 272"/>
              <p:cNvSpPr/>
              <p:nvPr/>
            </p:nvSpPr>
            <p:spPr>
              <a:xfrm>
                <a:off x="4625295"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74" name="Rectangle 273"/>
              <p:cNvSpPr/>
              <p:nvPr/>
            </p:nvSpPr>
            <p:spPr>
              <a:xfrm>
                <a:off x="4625295"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266" name="Rectangle 265"/>
            <p:cNvSpPr/>
            <p:nvPr/>
          </p:nvSpPr>
          <p:spPr>
            <a:xfrm>
              <a:off x="4241642" y="4342716"/>
              <a:ext cx="76768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DMA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275" name="Rectangle 274"/>
          <p:cNvSpPr/>
          <p:nvPr/>
        </p:nvSpPr>
        <p:spPr>
          <a:xfrm>
            <a:off x="4559203" y="1630789"/>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76" name="Rectangle 275"/>
          <p:cNvSpPr/>
          <p:nvPr/>
        </p:nvSpPr>
        <p:spPr>
          <a:xfrm>
            <a:off x="4559203" y="1561835"/>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77" name="Rectangle 276"/>
          <p:cNvSpPr/>
          <p:nvPr/>
        </p:nvSpPr>
        <p:spPr>
          <a:xfrm>
            <a:off x="4559203" y="1423923"/>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78" name="Rectangle 277"/>
          <p:cNvSpPr/>
          <p:nvPr/>
        </p:nvSpPr>
        <p:spPr>
          <a:xfrm>
            <a:off x="4559203" y="1492879"/>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79" name="Rectangle 278"/>
          <p:cNvSpPr/>
          <p:nvPr/>
        </p:nvSpPr>
        <p:spPr>
          <a:xfrm>
            <a:off x="4559203" y="1354967"/>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80" name="Rectangle 279"/>
          <p:cNvSpPr/>
          <p:nvPr/>
        </p:nvSpPr>
        <p:spPr>
          <a:xfrm>
            <a:off x="6006581" y="3720571"/>
            <a:ext cx="839174" cy="338554"/>
          </a:xfrm>
          <a:prstGeom prst="rect">
            <a:avLst/>
          </a:prstGeom>
        </p:spPr>
        <p:txBody>
          <a:bodyPr wrap="square">
            <a:spAutoFit/>
          </a:bodyPr>
          <a:lstStyle/>
          <a:p>
            <a:pPr algn="ctr"/>
            <a:r>
              <a:rPr lang="en-CA" sz="800" b="1" dirty="0">
                <a:solidFill>
                  <a:schemeClr val="accent6">
                    <a:lumMod val="10000"/>
                  </a:schemeClr>
                </a:solidFill>
                <a:effectLst>
                  <a:outerShdw blurRad="50800" dist="38100" dir="5400000" algn="t" rotWithShape="0">
                    <a:prstClr val="black">
                      <a:alpha val="40000"/>
                    </a:prstClr>
                  </a:outerShdw>
                </a:effectLst>
                <a:cs typeface="Arial" pitchFamily="34" charset="0"/>
              </a:rPr>
              <a:t>Hardware Queue</a:t>
            </a:r>
          </a:p>
        </p:txBody>
      </p:sp>
      <p:sp>
        <p:nvSpPr>
          <p:cNvPr id="281" name="Donut 280"/>
          <p:cNvSpPr/>
          <p:nvPr/>
        </p:nvSpPr>
        <p:spPr>
          <a:xfrm>
            <a:off x="5584840" y="2020640"/>
            <a:ext cx="1654160" cy="1654160"/>
          </a:xfrm>
          <a:prstGeom prst="donut">
            <a:avLst>
              <a:gd name="adj" fmla="val 15345"/>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pic>
        <p:nvPicPr>
          <p:cNvPr id="282"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145367">
            <a:off x="5450816" y="2493312"/>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3" name="Rectangle 282"/>
          <p:cNvSpPr/>
          <p:nvPr/>
        </p:nvSpPr>
        <p:spPr>
          <a:xfrm>
            <a:off x="5581477" y="2605419"/>
            <a:ext cx="277640" cy="246221"/>
          </a:xfrm>
          <a:prstGeom prst="rect">
            <a:avLst/>
          </a:prstGeom>
        </p:spPr>
        <p:txBody>
          <a:bodyPr wrap="none">
            <a:spAutoFit/>
          </a:bodyPr>
          <a:lstStyle/>
          <a:p>
            <a:pPr>
              <a:defRPr/>
            </a:pPr>
            <a:r>
              <a:rPr lang="en-CA" sz="1000" b="1" kern="0" dirty="0">
                <a:solidFill>
                  <a:prstClr val="white"/>
                </a:solidFill>
                <a:effectLst>
                  <a:outerShdw blurRad="50800" dist="38100" dir="5400000" algn="t" rotWithShape="0">
                    <a:prstClr val="black">
                      <a:alpha val="40000"/>
                    </a:prstClr>
                  </a:outerShdw>
                </a:effectLst>
                <a:cs typeface="Arial" pitchFamily="34" charset="0"/>
              </a:rPr>
              <a:t>A</a:t>
            </a:r>
            <a:endParaRPr lang="en-CA" kern="0" dirty="0">
              <a:solidFill>
                <a:prstClr val="black"/>
              </a:solidFill>
            </a:endParaRPr>
          </a:p>
        </p:txBody>
      </p:sp>
      <p:sp>
        <p:nvSpPr>
          <p:cNvPr id="284" name="Rounded Rectangle 283"/>
          <p:cNvSpPr/>
          <p:nvPr/>
        </p:nvSpPr>
        <p:spPr>
          <a:xfrm>
            <a:off x="7813342" y="2180964"/>
            <a:ext cx="943661" cy="1157688"/>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GPU HARDWARE</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Tree>
    <p:extLst>
      <p:ext uri="{BB962C8B-B14F-4D97-AF65-F5344CB8AC3E}">
        <p14:creationId xmlns:p14="http://schemas.microsoft.com/office/powerpoint/2010/main" val="51626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fade">
                                      <p:cBhvr>
                                        <p:cTn id="12" dur="500"/>
                                        <p:tgtEl>
                                          <p:spTgt spid="2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3"/>
                                        </p:tgtEl>
                                        <p:attrNameLst>
                                          <p:attrName>style.visibility</p:attrName>
                                        </p:attrNameLst>
                                      </p:cBhvr>
                                      <p:to>
                                        <p:strVal val="visible"/>
                                      </p:to>
                                    </p:set>
                                    <p:animEffect transition="in" filter="fade">
                                      <p:cBhvr>
                                        <p:cTn id="15" dur="500"/>
                                        <p:tgtEl>
                                          <p:spTgt spid="26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0"/>
                                        </p:tgtEl>
                                        <p:attrNameLst>
                                          <p:attrName>style.visibility</p:attrName>
                                        </p:attrNameLst>
                                      </p:cBhvr>
                                      <p:to>
                                        <p:strVal val="visible"/>
                                      </p:to>
                                    </p:set>
                                    <p:animEffect transition="in" filter="fade">
                                      <p:cBhvr>
                                        <p:cTn id="18" dur="500"/>
                                        <p:tgtEl>
                                          <p:spTgt spid="2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6"/>
                                        </p:tgtEl>
                                        <p:attrNameLst>
                                          <p:attrName>style.visibility</p:attrName>
                                        </p:attrNameLst>
                                      </p:cBhvr>
                                      <p:to>
                                        <p:strVal val="visible"/>
                                      </p:to>
                                    </p:set>
                                    <p:animEffect transition="in" filter="fade">
                                      <p:cBhvr>
                                        <p:cTn id="23" dur="500"/>
                                        <p:tgtEl>
                                          <p:spTgt spid="2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2"/>
                                        </p:tgtEl>
                                        <p:attrNameLst>
                                          <p:attrName>style.visibility</p:attrName>
                                        </p:attrNameLst>
                                      </p:cBhvr>
                                      <p:to>
                                        <p:strVal val="visible"/>
                                      </p:to>
                                    </p:set>
                                    <p:animEffect transition="in" filter="fade">
                                      <p:cBhvr>
                                        <p:cTn id="26" dur="500"/>
                                        <p:tgtEl>
                                          <p:spTgt spid="26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6"/>
                                        </p:tgtEl>
                                        <p:attrNameLst>
                                          <p:attrName>style.visibility</p:attrName>
                                        </p:attrNameLst>
                                      </p:cBhvr>
                                      <p:to>
                                        <p:strVal val="visible"/>
                                      </p:to>
                                    </p:set>
                                    <p:animEffect transition="in" filter="fade">
                                      <p:cBhvr>
                                        <p:cTn id="31" dur="500"/>
                                        <p:tgtEl>
                                          <p:spTgt spid="2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1"/>
                                        </p:tgtEl>
                                        <p:attrNameLst>
                                          <p:attrName>style.visibility</p:attrName>
                                        </p:attrNameLst>
                                      </p:cBhvr>
                                      <p:to>
                                        <p:strVal val="visible"/>
                                      </p:to>
                                    </p:set>
                                    <p:animEffect transition="in" filter="fade">
                                      <p:cBhvr>
                                        <p:cTn id="34" dur="500"/>
                                        <p:tgtEl>
                                          <p:spTgt spid="2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7"/>
                                        </p:tgtEl>
                                        <p:attrNameLst>
                                          <p:attrName>style.visibility</p:attrName>
                                        </p:attrNameLst>
                                      </p:cBhvr>
                                      <p:to>
                                        <p:strVal val="visible"/>
                                      </p:to>
                                    </p:set>
                                    <p:animEffect transition="in" filter="fade">
                                      <p:cBhvr>
                                        <p:cTn id="37" dur="500"/>
                                        <p:tgtEl>
                                          <p:spTgt spid="22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25"/>
                                        </p:tgtEl>
                                        <p:attrNameLst>
                                          <p:attrName>style.visibility</p:attrName>
                                        </p:attrNameLst>
                                      </p:cBhvr>
                                      <p:to>
                                        <p:strVal val="visible"/>
                                      </p:to>
                                    </p:set>
                                  </p:childTnLst>
                                </p:cTn>
                              </p:par>
                              <p:par>
                                <p:cTn id="42" presetID="0" presetClass="path" presetSubtype="0" accel="50000" decel="50000" fill="hold" nodeType="withEffect">
                                  <p:stCondLst>
                                    <p:cond delay="0"/>
                                  </p:stCondLst>
                                  <p:childTnLst>
                                    <p:animMotion origin="layout" path="M -0.00018 -0.00093 L -0.00018 -0.07282 L 0.05625 -0.07282 L 0.05625 0.0074 " pathEditMode="relative" ptsTypes="AAAA">
                                      <p:cBhvr>
                                        <p:cTn id="43" dur="750" fill="hold"/>
                                        <p:tgtEl>
                                          <p:spTgt spid="225"/>
                                        </p:tgtEl>
                                        <p:attrNameLst>
                                          <p:attrName>ppt_x</p:attrName>
                                          <p:attrName>ppt_y</p:attrName>
                                        </p:attrNameLst>
                                      </p:cBhvr>
                                    </p:animMotion>
                                  </p:childTnLst>
                                </p:cTn>
                              </p:par>
                            </p:childTnLst>
                          </p:cTn>
                        </p:par>
                        <p:par>
                          <p:cTn id="44" fill="hold">
                            <p:stCondLst>
                              <p:cond delay="750"/>
                            </p:stCondLst>
                            <p:childTnLst>
                              <p:par>
                                <p:cTn id="45" presetID="1" presetClass="entr" presetSubtype="0" fill="hold" nodeType="afterEffect">
                                  <p:stCondLst>
                                    <p:cond delay="0"/>
                                  </p:stCondLst>
                                  <p:childTnLst>
                                    <p:set>
                                      <p:cBhvr>
                                        <p:cTn id="46" dur="1" fill="hold">
                                          <p:stCondLst>
                                            <p:cond delay="0"/>
                                          </p:stCondLst>
                                        </p:cTn>
                                        <p:tgtEl>
                                          <p:spTgt spid="232"/>
                                        </p:tgtEl>
                                        <p:attrNameLst>
                                          <p:attrName>style.visibility</p:attrName>
                                        </p:attrNameLst>
                                      </p:cBhvr>
                                      <p:to>
                                        <p:strVal val="visible"/>
                                      </p:to>
                                    </p:set>
                                  </p:childTnLst>
                                </p:cTn>
                              </p:par>
                              <p:par>
                                <p:cTn id="47" presetID="0" presetClass="path" presetSubtype="0" accel="50000" decel="50000" fill="hold" nodeType="withEffect">
                                  <p:stCondLst>
                                    <p:cond delay="0"/>
                                  </p:stCondLst>
                                  <p:childTnLst>
                                    <p:animMotion origin="layout" path="M -0.00018 -0.00093 L -0.00018 -0.07282 L 0.05469 -0.07282 L 0.05469 0.0074 " pathEditMode="relative" rAng="0" ptsTypes="AAAA">
                                      <p:cBhvr>
                                        <p:cTn id="48" dur="750" fill="hold"/>
                                        <p:tgtEl>
                                          <p:spTgt spid="232"/>
                                        </p:tgtEl>
                                        <p:attrNameLst>
                                          <p:attrName>ppt_x</p:attrName>
                                          <p:attrName>ppt_y</p:attrName>
                                        </p:attrNameLst>
                                      </p:cBhvr>
                                      <p:rCtr x="2743" y="-3178"/>
                                    </p:animMotion>
                                  </p:childTnLst>
                                </p:cTn>
                              </p:par>
                            </p:childTnLst>
                          </p:cTn>
                        </p:par>
                        <p:par>
                          <p:cTn id="49" fill="hold">
                            <p:stCondLst>
                              <p:cond delay="1500"/>
                            </p:stCondLst>
                            <p:childTnLst>
                              <p:par>
                                <p:cTn id="50" presetID="1" presetClass="entr" presetSubtype="0" fill="hold" nodeType="afterEffect">
                                  <p:stCondLst>
                                    <p:cond delay="0"/>
                                  </p:stCondLst>
                                  <p:childTnLst>
                                    <p:set>
                                      <p:cBhvr>
                                        <p:cTn id="51" dur="1" fill="hold">
                                          <p:stCondLst>
                                            <p:cond delay="0"/>
                                          </p:stCondLst>
                                        </p:cTn>
                                        <p:tgtEl>
                                          <p:spTgt spid="233"/>
                                        </p:tgtEl>
                                        <p:attrNameLst>
                                          <p:attrName>style.visibility</p:attrName>
                                        </p:attrNameLst>
                                      </p:cBhvr>
                                      <p:to>
                                        <p:strVal val="visible"/>
                                      </p:to>
                                    </p:set>
                                  </p:childTnLst>
                                </p:cTn>
                              </p:par>
                              <p:par>
                                <p:cTn id="52" presetID="0" presetClass="path" presetSubtype="0" accel="50000" decel="50000" fill="hold" nodeType="withEffect">
                                  <p:stCondLst>
                                    <p:cond delay="0"/>
                                  </p:stCondLst>
                                  <p:childTnLst>
                                    <p:animMotion origin="layout" path="M -0.00018 -0.00093 L -0.00018 -0.07282 L 0.03993 -0.07282 L 0.03993 0.0074 " pathEditMode="relative" rAng="0" ptsTypes="AAAA">
                                      <p:cBhvr>
                                        <p:cTn id="53" dur="750" fill="hold"/>
                                        <p:tgtEl>
                                          <p:spTgt spid="233"/>
                                        </p:tgtEl>
                                        <p:attrNameLst>
                                          <p:attrName>ppt_x</p:attrName>
                                          <p:attrName>ppt_y</p:attrName>
                                        </p:attrNameLst>
                                      </p:cBhvr>
                                      <p:rCtr x="1997" y="-3178"/>
                                    </p:animMotion>
                                  </p:childTnLst>
                                </p:cTn>
                              </p:par>
                            </p:childTnLst>
                          </p:cTn>
                        </p:par>
                        <p:par>
                          <p:cTn id="54" fill="hold">
                            <p:stCondLst>
                              <p:cond delay="2250"/>
                            </p:stCondLst>
                            <p:childTnLst>
                              <p:par>
                                <p:cTn id="55" presetID="1" presetClass="entr" presetSubtype="0" fill="hold" grpId="0" nodeType="afterEffect">
                                  <p:stCondLst>
                                    <p:cond delay="0"/>
                                  </p:stCondLst>
                                  <p:childTnLst>
                                    <p:set>
                                      <p:cBhvr>
                                        <p:cTn id="56" dur="1" fill="hold">
                                          <p:stCondLst>
                                            <p:cond delay="0"/>
                                          </p:stCondLst>
                                        </p:cTn>
                                        <p:tgtEl>
                                          <p:spTgt spid="257"/>
                                        </p:tgtEl>
                                        <p:attrNameLst>
                                          <p:attrName>style.visibility</p:attrName>
                                        </p:attrNameLst>
                                      </p:cBhvr>
                                      <p:to>
                                        <p:strVal val="visible"/>
                                      </p:to>
                                    </p:set>
                                  </p:childTnLst>
                                </p:cTn>
                              </p:par>
                              <p:par>
                                <p:cTn id="57" presetID="1" presetClass="entr" presetSubtype="0" fill="hold" grpId="0" nodeType="withEffect">
                                  <p:stCondLst>
                                    <p:cond delay="200"/>
                                  </p:stCondLst>
                                  <p:childTnLst>
                                    <p:set>
                                      <p:cBhvr>
                                        <p:cTn id="58" dur="1" fill="hold">
                                          <p:stCondLst>
                                            <p:cond delay="0"/>
                                          </p:stCondLst>
                                        </p:cTn>
                                        <p:tgtEl>
                                          <p:spTgt spid="258"/>
                                        </p:tgtEl>
                                        <p:attrNameLst>
                                          <p:attrName>style.visibility</p:attrName>
                                        </p:attrNameLst>
                                      </p:cBhvr>
                                      <p:to>
                                        <p:strVal val="visible"/>
                                      </p:to>
                                    </p:set>
                                  </p:childTnLst>
                                </p:cTn>
                              </p:par>
                            </p:childTnLst>
                          </p:cTn>
                        </p:par>
                        <p:par>
                          <p:cTn id="59" fill="hold">
                            <p:stCondLst>
                              <p:cond delay="2450"/>
                            </p:stCondLst>
                            <p:childTnLst>
                              <p:par>
                                <p:cTn id="60" presetID="1" presetClass="entr" presetSubtype="0" fill="hold" nodeType="afterEffect">
                                  <p:stCondLst>
                                    <p:cond delay="0"/>
                                  </p:stCondLst>
                                  <p:childTnLst>
                                    <p:set>
                                      <p:cBhvr>
                                        <p:cTn id="61" dur="1" fill="hold">
                                          <p:stCondLst>
                                            <p:cond delay="0"/>
                                          </p:stCondLst>
                                        </p:cTn>
                                        <p:tgtEl>
                                          <p:spTgt spid="239"/>
                                        </p:tgtEl>
                                        <p:attrNameLst>
                                          <p:attrName>style.visibility</p:attrName>
                                        </p:attrNameLst>
                                      </p:cBhvr>
                                      <p:to>
                                        <p:strVal val="visible"/>
                                      </p:to>
                                    </p:set>
                                  </p:childTnLst>
                                </p:cTn>
                              </p:par>
                              <p:par>
                                <p:cTn id="62" presetID="0" presetClass="path" presetSubtype="0" accel="50000" decel="50000" fill="hold" nodeType="withEffect">
                                  <p:stCondLst>
                                    <p:cond delay="0"/>
                                  </p:stCondLst>
                                  <p:childTnLst>
                                    <p:animMotion origin="layout" path="M -0.00018 -0.00093 L -0.00018 -0.07282 L 0.05625 -0.07282 L 0.05625 0.0074 " pathEditMode="relative" ptsTypes="AAAA">
                                      <p:cBhvr>
                                        <p:cTn id="63" dur="750" fill="hold"/>
                                        <p:tgtEl>
                                          <p:spTgt spid="239"/>
                                        </p:tgtEl>
                                        <p:attrNameLst>
                                          <p:attrName>ppt_x</p:attrName>
                                          <p:attrName>ppt_y</p:attrName>
                                        </p:attrNameLst>
                                      </p:cBhvr>
                                    </p:animMotion>
                                  </p:childTnLst>
                                </p:cTn>
                              </p:par>
                            </p:childTnLst>
                          </p:cTn>
                        </p:par>
                        <p:par>
                          <p:cTn id="64" fill="hold">
                            <p:stCondLst>
                              <p:cond delay="3200"/>
                            </p:stCondLst>
                            <p:childTnLst>
                              <p:par>
                                <p:cTn id="65" presetID="1" presetClass="entr" presetSubtype="0" fill="hold" nodeType="afterEffect">
                                  <p:stCondLst>
                                    <p:cond delay="0"/>
                                  </p:stCondLst>
                                  <p:childTnLst>
                                    <p:set>
                                      <p:cBhvr>
                                        <p:cTn id="66" dur="1" fill="hold">
                                          <p:stCondLst>
                                            <p:cond delay="0"/>
                                          </p:stCondLst>
                                        </p:cTn>
                                        <p:tgtEl>
                                          <p:spTgt spid="240"/>
                                        </p:tgtEl>
                                        <p:attrNameLst>
                                          <p:attrName>style.visibility</p:attrName>
                                        </p:attrNameLst>
                                      </p:cBhvr>
                                      <p:to>
                                        <p:strVal val="visible"/>
                                      </p:to>
                                    </p:set>
                                  </p:childTnLst>
                                </p:cTn>
                              </p:par>
                              <p:par>
                                <p:cTn id="67" presetID="0" presetClass="path" presetSubtype="0" accel="50000" decel="50000" fill="hold" nodeType="withEffect">
                                  <p:stCondLst>
                                    <p:cond delay="0"/>
                                  </p:stCondLst>
                                  <p:childTnLst>
                                    <p:animMotion origin="layout" path="M -0.00018 -0.00093 L -0.00018 -0.07282 L 0.05469 -0.07282 L 0.05469 0.0074 " pathEditMode="relative" rAng="0" ptsTypes="AAAA">
                                      <p:cBhvr>
                                        <p:cTn id="68" dur="750" fill="hold"/>
                                        <p:tgtEl>
                                          <p:spTgt spid="240"/>
                                        </p:tgtEl>
                                        <p:attrNameLst>
                                          <p:attrName>ppt_x</p:attrName>
                                          <p:attrName>ppt_y</p:attrName>
                                        </p:attrNameLst>
                                      </p:cBhvr>
                                      <p:rCtr x="2743" y="-3178"/>
                                    </p:animMotion>
                                  </p:childTnLst>
                                </p:cTn>
                              </p:par>
                            </p:childTnLst>
                          </p:cTn>
                        </p:par>
                        <p:par>
                          <p:cTn id="69" fill="hold">
                            <p:stCondLst>
                              <p:cond delay="3950"/>
                            </p:stCondLst>
                            <p:childTnLst>
                              <p:par>
                                <p:cTn id="70" presetID="1" presetClass="entr" presetSubtype="0" fill="hold" nodeType="afterEffect">
                                  <p:stCondLst>
                                    <p:cond delay="0"/>
                                  </p:stCondLst>
                                  <p:childTnLst>
                                    <p:set>
                                      <p:cBhvr>
                                        <p:cTn id="71" dur="1" fill="hold">
                                          <p:stCondLst>
                                            <p:cond delay="0"/>
                                          </p:stCondLst>
                                        </p:cTn>
                                        <p:tgtEl>
                                          <p:spTgt spid="241"/>
                                        </p:tgtEl>
                                        <p:attrNameLst>
                                          <p:attrName>style.visibility</p:attrName>
                                        </p:attrNameLst>
                                      </p:cBhvr>
                                      <p:to>
                                        <p:strVal val="visible"/>
                                      </p:to>
                                    </p:set>
                                  </p:childTnLst>
                                </p:cTn>
                              </p:par>
                              <p:par>
                                <p:cTn id="72" presetID="0" presetClass="path" presetSubtype="0" accel="50000" decel="50000" fill="hold" nodeType="withEffect">
                                  <p:stCondLst>
                                    <p:cond delay="0"/>
                                  </p:stCondLst>
                                  <p:childTnLst>
                                    <p:animMotion origin="layout" path="M -0.00018 -0.00093 L -0.00018 -0.07282 L 0.03993 -0.07282 L 0.03993 0.0074 " pathEditMode="relative" rAng="0" ptsTypes="AAAA">
                                      <p:cBhvr>
                                        <p:cTn id="73" dur="750" fill="hold"/>
                                        <p:tgtEl>
                                          <p:spTgt spid="241"/>
                                        </p:tgtEl>
                                        <p:attrNameLst>
                                          <p:attrName>ppt_x</p:attrName>
                                          <p:attrName>ppt_y</p:attrName>
                                        </p:attrNameLst>
                                      </p:cBhvr>
                                      <p:rCtr x="1997" y="-3178"/>
                                    </p:animMotion>
                                  </p:childTnLst>
                                </p:cTn>
                              </p:par>
                            </p:childTnLst>
                          </p:cTn>
                        </p:par>
                        <p:par>
                          <p:cTn id="74" fill="hold">
                            <p:stCondLst>
                              <p:cond delay="4700"/>
                            </p:stCondLst>
                            <p:childTnLst>
                              <p:par>
                                <p:cTn id="75" presetID="1" presetClass="entr" presetSubtype="0" fill="hold" grpId="0" nodeType="afterEffect">
                                  <p:stCondLst>
                                    <p:cond delay="0"/>
                                  </p:stCondLst>
                                  <p:childTnLst>
                                    <p:set>
                                      <p:cBhvr>
                                        <p:cTn id="76" dur="1" fill="hold">
                                          <p:stCondLst>
                                            <p:cond delay="0"/>
                                          </p:stCondLst>
                                        </p:cTn>
                                        <p:tgtEl>
                                          <p:spTgt spid="260"/>
                                        </p:tgtEl>
                                        <p:attrNameLst>
                                          <p:attrName>style.visibility</p:attrName>
                                        </p:attrNameLst>
                                      </p:cBhvr>
                                      <p:to>
                                        <p:strVal val="visible"/>
                                      </p:to>
                                    </p:set>
                                  </p:childTnLst>
                                </p:cTn>
                              </p:par>
                              <p:par>
                                <p:cTn id="77" presetID="1" presetClass="entr" presetSubtype="0" fill="hold" grpId="0" nodeType="withEffect">
                                  <p:stCondLst>
                                    <p:cond delay="100"/>
                                  </p:stCondLst>
                                  <p:childTnLst>
                                    <p:set>
                                      <p:cBhvr>
                                        <p:cTn id="78" dur="1" fill="hold">
                                          <p:stCondLst>
                                            <p:cond delay="0"/>
                                          </p:stCondLst>
                                        </p:cTn>
                                        <p:tgtEl>
                                          <p:spTgt spid="259"/>
                                        </p:tgtEl>
                                        <p:attrNameLst>
                                          <p:attrName>style.visibility</p:attrName>
                                        </p:attrNameLst>
                                      </p:cBhvr>
                                      <p:to>
                                        <p:strVal val="visible"/>
                                      </p:to>
                                    </p:set>
                                  </p:childTnLst>
                                </p:cTn>
                              </p:par>
                            </p:childTnLst>
                          </p:cTn>
                        </p:par>
                        <p:par>
                          <p:cTn id="79" fill="hold">
                            <p:stCondLst>
                              <p:cond delay="4800"/>
                            </p:stCondLst>
                            <p:childTnLst>
                              <p:par>
                                <p:cTn id="80" presetID="1" presetClass="entr" presetSubtype="0" fill="hold" nodeType="afterEffect">
                                  <p:stCondLst>
                                    <p:cond delay="0"/>
                                  </p:stCondLst>
                                  <p:childTnLst>
                                    <p:set>
                                      <p:cBhvr>
                                        <p:cTn id="81" dur="1" fill="hold">
                                          <p:stCondLst>
                                            <p:cond delay="0"/>
                                          </p:stCondLst>
                                        </p:cTn>
                                        <p:tgtEl>
                                          <p:spTgt spid="242"/>
                                        </p:tgtEl>
                                        <p:attrNameLst>
                                          <p:attrName>style.visibility</p:attrName>
                                        </p:attrNameLst>
                                      </p:cBhvr>
                                      <p:to>
                                        <p:strVal val="visible"/>
                                      </p:to>
                                    </p:set>
                                  </p:childTnLst>
                                </p:cTn>
                              </p:par>
                              <p:par>
                                <p:cTn id="82" presetID="0" presetClass="path" presetSubtype="0" accel="50000" decel="50000" fill="hold" nodeType="withEffect">
                                  <p:stCondLst>
                                    <p:cond delay="0"/>
                                  </p:stCondLst>
                                  <p:childTnLst>
                                    <p:animMotion origin="layout" path="M -0.00018 -0.00093 L -0.00018 -0.07282 L 0.05625 -0.07282 L 0.05625 0.0074 " pathEditMode="relative" ptsTypes="AAAA">
                                      <p:cBhvr>
                                        <p:cTn id="83" dur="750" fill="hold"/>
                                        <p:tgtEl>
                                          <p:spTgt spid="242"/>
                                        </p:tgtEl>
                                        <p:attrNameLst>
                                          <p:attrName>ppt_x</p:attrName>
                                          <p:attrName>ppt_y</p:attrName>
                                        </p:attrNameLst>
                                      </p:cBhvr>
                                    </p:animMotion>
                                  </p:childTnLst>
                                </p:cTn>
                              </p:par>
                            </p:childTnLst>
                          </p:cTn>
                        </p:par>
                        <p:par>
                          <p:cTn id="84" fill="hold">
                            <p:stCondLst>
                              <p:cond delay="5550"/>
                            </p:stCondLst>
                            <p:childTnLst>
                              <p:par>
                                <p:cTn id="85" presetID="1" presetClass="entr" presetSubtype="0" fill="hold" nodeType="afterEffect">
                                  <p:stCondLst>
                                    <p:cond delay="0"/>
                                  </p:stCondLst>
                                  <p:childTnLst>
                                    <p:set>
                                      <p:cBhvr>
                                        <p:cTn id="86" dur="1" fill="hold">
                                          <p:stCondLst>
                                            <p:cond delay="0"/>
                                          </p:stCondLst>
                                        </p:cTn>
                                        <p:tgtEl>
                                          <p:spTgt spid="243"/>
                                        </p:tgtEl>
                                        <p:attrNameLst>
                                          <p:attrName>style.visibility</p:attrName>
                                        </p:attrNameLst>
                                      </p:cBhvr>
                                      <p:to>
                                        <p:strVal val="visible"/>
                                      </p:to>
                                    </p:set>
                                  </p:childTnLst>
                                </p:cTn>
                              </p:par>
                              <p:par>
                                <p:cTn id="87" presetID="0" presetClass="path" presetSubtype="0" accel="50000" decel="50000" fill="hold" nodeType="withEffect">
                                  <p:stCondLst>
                                    <p:cond delay="0"/>
                                  </p:stCondLst>
                                  <p:childTnLst>
                                    <p:animMotion origin="layout" path="M -0.00018 -0.00093 L -0.00018 -0.07282 L 0.05469 -0.07282 L 0.05469 0.0074 " pathEditMode="relative" rAng="0" ptsTypes="AAAA">
                                      <p:cBhvr>
                                        <p:cTn id="88" dur="750" fill="hold"/>
                                        <p:tgtEl>
                                          <p:spTgt spid="243"/>
                                        </p:tgtEl>
                                        <p:attrNameLst>
                                          <p:attrName>ppt_x</p:attrName>
                                          <p:attrName>ppt_y</p:attrName>
                                        </p:attrNameLst>
                                      </p:cBhvr>
                                      <p:rCtr x="2743" y="-3178"/>
                                    </p:animMotion>
                                  </p:childTnLst>
                                </p:cTn>
                              </p:par>
                            </p:childTnLst>
                          </p:cTn>
                        </p:par>
                        <p:par>
                          <p:cTn id="89" fill="hold">
                            <p:stCondLst>
                              <p:cond delay="6300"/>
                            </p:stCondLst>
                            <p:childTnLst>
                              <p:par>
                                <p:cTn id="90" presetID="1" presetClass="entr" presetSubtype="0" fill="hold" nodeType="afterEffect">
                                  <p:stCondLst>
                                    <p:cond delay="0"/>
                                  </p:stCondLst>
                                  <p:childTnLst>
                                    <p:set>
                                      <p:cBhvr>
                                        <p:cTn id="91" dur="1" fill="hold">
                                          <p:stCondLst>
                                            <p:cond delay="0"/>
                                          </p:stCondLst>
                                        </p:cTn>
                                        <p:tgtEl>
                                          <p:spTgt spid="244"/>
                                        </p:tgtEl>
                                        <p:attrNameLst>
                                          <p:attrName>style.visibility</p:attrName>
                                        </p:attrNameLst>
                                      </p:cBhvr>
                                      <p:to>
                                        <p:strVal val="visible"/>
                                      </p:to>
                                    </p:set>
                                  </p:childTnLst>
                                </p:cTn>
                              </p:par>
                              <p:par>
                                <p:cTn id="92" presetID="0" presetClass="path" presetSubtype="0" accel="50000" decel="50000" fill="hold" nodeType="withEffect">
                                  <p:stCondLst>
                                    <p:cond delay="0"/>
                                  </p:stCondLst>
                                  <p:childTnLst>
                                    <p:animMotion origin="layout" path="M -0.00018 -0.00093 L -0.00018 -0.07282 L 0.03993 -0.07282 L 0.03993 0.0074 " pathEditMode="relative" rAng="0" ptsTypes="AAAA">
                                      <p:cBhvr>
                                        <p:cTn id="93" dur="750" fill="hold"/>
                                        <p:tgtEl>
                                          <p:spTgt spid="244"/>
                                        </p:tgtEl>
                                        <p:attrNameLst>
                                          <p:attrName>ppt_x</p:attrName>
                                          <p:attrName>ppt_y</p:attrName>
                                        </p:attrNameLst>
                                      </p:cBhvr>
                                      <p:rCtr x="1997" y="-3178"/>
                                    </p:animMotion>
                                  </p:childTnLst>
                                </p:cTn>
                              </p:par>
                            </p:childTnLst>
                          </p:cTn>
                        </p:par>
                        <p:par>
                          <p:cTn id="94" fill="hold">
                            <p:stCondLst>
                              <p:cond delay="7050"/>
                            </p:stCondLst>
                            <p:childTnLst>
                              <p:par>
                                <p:cTn id="95" presetID="1" presetClass="entr" presetSubtype="0" fill="hold" grpId="0" nodeType="afterEffect">
                                  <p:stCondLst>
                                    <p:cond delay="0"/>
                                  </p:stCondLst>
                                  <p:childTnLst>
                                    <p:set>
                                      <p:cBhvr>
                                        <p:cTn id="96" dur="1" fill="hold">
                                          <p:stCondLst>
                                            <p:cond delay="0"/>
                                          </p:stCondLst>
                                        </p:cTn>
                                        <p:tgtEl>
                                          <p:spTgt spid="26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36"/>
                                        </p:tgtEl>
                                        <p:attrNameLst>
                                          <p:attrName>style.visibility</p:attrName>
                                        </p:attrNameLst>
                                      </p:cBhvr>
                                      <p:to>
                                        <p:strVal val="visible"/>
                                      </p:to>
                                    </p:set>
                                    <p:animEffect transition="in" filter="fade">
                                      <p:cBhvr>
                                        <p:cTn id="101" dur="500"/>
                                        <p:tgtEl>
                                          <p:spTgt spid="236"/>
                                        </p:tgtEl>
                                      </p:cBhvr>
                                    </p:animEffect>
                                  </p:childTnLst>
                                </p:cTn>
                              </p:par>
                              <p:par>
                                <p:cTn id="102" presetID="10" presetClass="entr" presetSubtype="0" fill="hold" nodeType="withEffect">
                                  <p:stCondLst>
                                    <p:cond delay="0"/>
                                  </p:stCondLst>
                                  <p:childTnLst>
                                    <p:set>
                                      <p:cBhvr>
                                        <p:cTn id="103" dur="1" fill="hold">
                                          <p:stCondLst>
                                            <p:cond delay="0"/>
                                          </p:stCondLst>
                                        </p:cTn>
                                        <p:tgtEl>
                                          <p:spTgt spid="223"/>
                                        </p:tgtEl>
                                        <p:attrNameLst>
                                          <p:attrName>style.visibility</p:attrName>
                                        </p:attrNameLst>
                                      </p:cBhvr>
                                      <p:to>
                                        <p:strVal val="visible"/>
                                      </p:to>
                                    </p:set>
                                    <p:animEffect transition="in" filter="fade">
                                      <p:cBhvr>
                                        <p:cTn id="104" dur="500"/>
                                        <p:tgtEl>
                                          <p:spTgt spid="22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237"/>
                                        </p:tgtEl>
                                        <p:attrNameLst>
                                          <p:attrName>style.visibility</p:attrName>
                                        </p:attrNameLst>
                                      </p:cBhvr>
                                      <p:to>
                                        <p:strVal val="visible"/>
                                      </p:to>
                                    </p:set>
                                    <p:animEffect transition="in" filter="fade">
                                      <p:cBhvr>
                                        <p:cTn id="109" dur="500"/>
                                        <p:tgtEl>
                                          <p:spTgt spid="237"/>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28"/>
                                        </p:tgtEl>
                                        <p:attrNameLst>
                                          <p:attrName>style.visibility</p:attrName>
                                        </p:attrNameLst>
                                      </p:cBhvr>
                                      <p:to>
                                        <p:strVal val="visible"/>
                                      </p:to>
                                    </p:set>
                                    <p:animEffect transition="in" filter="fade">
                                      <p:cBhvr>
                                        <p:cTn id="114" dur="500"/>
                                        <p:tgtEl>
                                          <p:spTgt spid="22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29"/>
                                        </p:tgtEl>
                                        <p:attrNameLst>
                                          <p:attrName>style.visibility</p:attrName>
                                        </p:attrNameLst>
                                      </p:cBhvr>
                                      <p:to>
                                        <p:strVal val="visible"/>
                                      </p:to>
                                    </p:set>
                                    <p:animEffect transition="in" filter="fade">
                                      <p:cBhvr>
                                        <p:cTn id="117" dur="500"/>
                                        <p:tgtEl>
                                          <p:spTgt spid="229"/>
                                        </p:tgtEl>
                                      </p:cBhvr>
                                    </p:animEffect>
                                  </p:childTnLst>
                                </p:cTn>
                              </p:par>
                              <p:par>
                                <p:cTn id="118" presetID="10" presetClass="entr" presetSubtype="0" fill="hold" nodeType="withEffect">
                                  <p:stCondLst>
                                    <p:cond delay="0"/>
                                  </p:stCondLst>
                                  <p:childTnLst>
                                    <p:set>
                                      <p:cBhvr>
                                        <p:cTn id="119" dur="1" fill="hold">
                                          <p:stCondLst>
                                            <p:cond delay="0"/>
                                          </p:stCondLst>
                                        </p:cTn>
                                        <p:tgtEl>
                                          <p:spTgt spid="220"/>
                                        </p:tgtEl>
                                        <p:attrNameLst>
                                          <p:attrName>style.visibility</p:attrName>
                                        </p:attrNameLst>
                                      </p:cBhvr>
                                      <p:to>
                                        <p:strVal val="visible"/>
                                      </p:to>
                                    </p:set>
                                    <p:animEffect transition="in" filter="fade">
                                      <p:cBhvr>
                                        <p:cTn id="120" dur="500"/>
                                        <p:tgtEl>
                                          <p:spTgt spid="220"/>
                                        </p:tgtEl>
                                      </p:cBhvr>
                                    </p:animEffect>
                                  </p:childTnLst>
                                </p:cTn>
                              </p:par>
                              <p:par>
                                <p:cTn id="121" presetID="10" presetClass="entr" presetSubtype="0" fill="hold" nodeType="withEffect">
                                  <p:stCondLst>
                                    <p:cond delay="0"/>
                                  </p:stCondLst>
                                  <p:childTnLst>
                                    <p:set>
                                      <p:cBhvr>
                                        <p:cTn id="122" dur="1" fill="hold">
                                          <p:stCondLst>
                                            <p:cond delay="0"/>
                                          </p:stCondLst>
                                        </p:cTn>
                                        <p:tgtEl>
                                          <p:spTgt spid="264"/>
                                        </p:tgtEl>
                                        <p:attrNameLst>
                                          <p:attrName>style.visibility</p:attrName>
                                        </p:attrNameLst>
                                      </p:cBhvr>
                                      <p:to>
                                        <p:strVal val="visible"/>
                                      </p:to>
                                    </p:set>
                                    <p:animEffect transition="in" filter="fade">
                                      <p:cBhvr>
                                        <p:cTn id="123" dur="500"/>
                                        <p:tgtEl>
                                          <p:spTgt spid="264"/>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grpId="1" nodeType="clickEffect">
                                  <p:stCondLst>
                                    <p:cond delay="0"/>
                                  </p:stCondLst>
                                  <p:childTnLst>
                                    <p:animEffect transition="out" filter="fade">
                                      <p:cBhvr>
                                        <p:cTn id="127" dur="100"/>
                                        <p:tgtEl>
                                          <p:spTgt spid="261"/>
                                        </p:tgtEl>
                                      </p:cBhvr>
                                    </p:animEffect>
                                    <p:set>
                                      <p:cBhvr>
                                        <p:cTn id="128" dur="1" fill="hold">
                                          <p:stCondLst>
                                            <p:cond delay="99"/>
                                          </p:stCondLst>
                                        </p:cTn>
                                        <p:tgtEl>
                                          <p:spTgt spid="261"/>
                                        </p:tgtEl>
                                        <p:attrNameLst>
                                          <p:attrName>style.visibility</p:attrName>
                                        </p:attrNameLst>
                                      </p:cBhvr>
                                      <p:to>
                                        <p:strVal val="hidden"/>
                                      </p:to>
                                    </p:set>
                                  </p:childTnLst>
                                </p:cTn>
                              </p:par>
                            </p:childTnLst>
                          </p:cTn>
                        </p:par>
                        <p:par>
                          <p:cTn id="129" fill="hold">
                            <p:stCondLst>
                              <p:cond delay="100"/>
                            </p:stCondLst>
                            <p:childTnLst>
                              <p:par>
                                <p:cTn id="130" presetID="10" presetClass="exit" presetSubtype="0" fill="hold" grpId="1" nodeType="afterEffect">
                                  <p:stCondLst>
                                    <p:cond delay="0"/>
                                  </p:stCondLst>
                                  <p:childTnLst>
                                    <p:animEffect transition="out" filter="fade">
                                      <p:cBhvr>
                                        <p:cTn id="131" dur="100"/>
                                        <p:tgtEl>
                                          <p:spTgt spid="259"/>
                                        </p:tgtEl>
                                      </p:cBhvr>
                                    </p:animEffect>
                                    <p:set>
                                      <p:cBhvr>
                                        <p:cTn id="132" dur="1" fill="hold">
                                          <p:stCondLst>
                                            <p:cond delay="99"/>
                                          </p:stCondLst>
                                        </p:cTn>
                                        <p:tgtEl>
                                          <p:spTgt spid="259"/>
                                        </p:tgtEl>
                                        <p:attrNameLst>
                                          <p:attrName>style.visibility</p:attrName>
                                        </p:attrNameLst>
                                      </p:cBhvr>
                                      <p:to>
                                        <p:strVal val="hidden"/>
                                      </p:to>
                                    </p:set>
                                  </p:childTnLst>
                                </p:cTn>
                              </p:par>
                            </p:childTnLst>
                          </p:cTn>
                        </p:par>
                        <p:par>
                          <p:cTn id="133" fill="hold">
                            <p:stCondLst>
                              <p:cond delay="200"/>
                            </p:stCondLst>
                            <p:childTnLst>
                              <p:par>
                                <p:cTn id="134" presetID="10" presetClass="exit" presetSubtype="0" fill="hold" grpId="1" nodeType="afterEffect">
                                  <p:stCondLst>
                                    <p:cond delay="0"/>
                                  </p:stCondLst>
                                  <p:childTnLst>
                                    <p:animEffect transition="out" filter="fade">
                                      <p:cBhvr>
                                        <p:cTn id="135" dur="100"/>
                                        <p:tgtEl>
                                          <p:spTgt spid="260"/>
                                        </p:tgtEl>
                                      </p:cBhvr>
                                    </p:animEffect>
                                    <p:set>
                                      <p:cBhvr>
                                        <p:cTn id="136" dur="1" fill="hold">
                                          <p:stCondLst>
                                            <p:cond delay="99"/>
                                          </p:stCondLst>
                                        </p:cTn>
                                        <p:tgtEl>
                                          <p:spTgt spid="260"/>
                                        </p:tgtEl>
                                        <p:attrNameLst>
                                          <p:attrName>style.visibility</p:attrName>
                                        </p:attrNameLst>
                                      </p:cBhvr>
                                      <p:to>
                                        <p:strVal val="hidden"/>
                                      </p:to>
                                    </p:set>
                                  </p:childTnLst>
                                </p:cTn>
                              </p:par>
                            </p:childTnLst>
                          </p:cTn>
                        </p:par>
                        <p:par>
                          <p:cTn id="137" fill="hold">
                            <p:stCondLst>
                              <p:cond delay="300"/>
                            </p:stCondLst>
                            <p:childTnLst>
                              <p:par>
                                <p:cTn id="138" presetID="10" presetClass="exit" presetSubtype="0" fill="hold" grpId="1" nodeType="afterEffect">
                                  <p:stCondLst>
                                    <p:cond delay="0"/>
                                  </p:stCondLst>
                                  <p:childTnLst>
                                    <p:animEffect transition="out" filter="fade">
                                      <p:cBhvr>
                                        <p:cTn id="139" dur="100"/>
                                        <p:tgtEl>
                                          <p:spTgt spid="258"/>
                                        </p:tgtEl>
                                      </p:cBhvr>
                                    </p:animEffect>
                                    <p:set>
                                      <p:cBhvr>
                                        <p:cTn id="140" dur="1" fill="hold">
                                          <p:stCondLst>
                                            <p:cond delay="99"/>
                                          </p:stCondLst>
                                        </p:cTn>
                                        <p:tgtEl>
                                          <p:spTgt spid="258"/>
                                        </p:tgtEl>
                                        <p:attrNameLst>
                                          <p:attrName>style.visibility</p:attrName>
                                        </p:attrNameLst>
                                      </p:cBhvr>
                                      <p:to>
                                        <p:strVal val="hidden"/>
                                      </p:to>
                                    </p:set>
                                  </p:childTnLst>
                                </p:cTn>
                              </p:par>
                            </p:childTnLst>
                          </p:cTn>
                        </p:par>
                        <p:par>
                          <p:cTn id="141" fill="hold">
                            <p:stCondLst>
                              <p:cond delay="400"/>
                            </p:stCondLst>
                            <p:childTnLst>
                              <p:par>
                                <p:cTn id="142" presetID="10" presetClass="exit" presetSubtype="0" fill="hold" grpId="1" nodeType="afterEffect">
                                  <p:stCondLst>
                                    <p:cond delay="0"/>
                                  </p:stCondLst>
                                  <p:childTnLst>
                                    <p:animEffect transition="out" filter="fade">
                                      <p:cBhvr>
                                        <p:cTn id="143" dur="100"/>
                                        <p:tgtEl>
                                          <p:spTgt spid="257"/>
                                        </p:tgtEl>
                                      </p:cBhvr>
                                    </p:animEffect>
                                    <p:set>
                                      <p:cBhvr>
                                        <p:cTn id="144" dur="1" fill="hold">
                                          <p:stCondLst>
                                            <p:cond delay="99"/>
                                          </p:stCondLst>
                                        </p:cTn>
                                        <p:tgtEl>
                                          <p:spTgt spid="257"/>
                                        </p:tgtEl>
                                        <p:attrNameLst>
                                          <p:attrName>style.visibility</p:attrName>
                                        </p:attrNameLst>
                                      </p:cBhvr>
                                      <p:to>
                                        <p:strVal val="hidden"/>
                                      </p:to>
                                    </p:set>
                                  </p:childTnLst>
                                </p:cTn>
                              </p:par>
                            </p:childTnLst>
                          </p:cTn>
                        </p:par>
                        <p:par>
                          <p:cTn id="145" fill="hold">
                            <p:stCondLst>
                              <p:cond delay="500"/>
                            </p:stCondLst>
                            <p:childTnLst>
                              <p:par>
                                <p:cTn id="146" presetID="1" presetClass="entr" presetSubtype="0" fill="hold" nodeType="afterEffect">
                                  <p:stCondLst>
                                    <p:cond delay="0"/>
                                  </p:stCondLst>
                                  <p:childTnLst>
                                    <p:set>
                                      <p:cBhvr>
                                        <p:cTn id="147" dur="1" fill="hold">
                                          <p:stCondLst>
                                            <p:cond delay="0"/>
                                          </p:stCondLst>
                                        </p:cTn>
                                        <p:tgtEl>
                                          <p:spTgt spid="234"/>
                                        </p:tgtEl>
                                        <p:attrNameLst>
                                          <p:attrName>style.visibility</p:attrName>
                                        </p:attrNameLst>
                                      </p:cBhvr>
                                      <p:to>
                                        <p:strVal val="visible"/>
                                      </p:to>
                                    </p:set>
                                  </p:childTnLst>
                                </p:cTn>
                              </p:par>
                              <p:par>
                                <p:cTn id="148" presetID="0" presetClass="path" presetSubtype="0" accel="50000" decel="50000" fill="hold" nodeType="withEffect">
                                  <p:stCondLst>
                                    <p:cond delay="0"/>
                                  </p:stCondLst>
                                  <p:childTnLst>
                                    <p:animMotion origin="layout" path="M 4.16667E-6 0.00061 L 4.16667E-6 -0.07282 L 0.19531 -0.07282 L 0.19531 0.00925 " pathEditMode="relative" rAng="0" ptsTypes="AAAA">
                                      <p:cBhvr>
                                        <p:cTn id="149" dur="2500" fill="hold"/>
                                        <p:tgtEl>
                                          <p:spTgt spid="234"/>
                                        </p:tgtEl>
                                        <p:attrNameLst>
                                          <p:attrName>ppt_x</p:attrName>
                                          <p:attrName>ppt_y</p:attrName>
                                        </p:attrNameLst>
                                      </p:cBhvr>
                                      <p:rCtr x="9757" y="-3240"/>
                                    </p:animMotion>
                                  </p:childTnLst>
                                </p:cTn>
                              </p:par>
                              <p:par>
                                <p:cTn id="150" presetID="1" presetClass="entr" presetSubtype="0" fill="hold" nodeType="withEffect">
                                  <p:stCondLst>
                                    <p:cond delay="0"/>
                                  </p:stCondLst>
                                  <p:childTnLst>
                                    <p:set>
                                      <p:cBhvr>
                                        <p:cTn id="151" dur="1" fill="hold">
                                          <p:stCondLst>
                                            <p:cond delay="0"/>
                                          </p:stCondLst>
                                        </p:cTn>
                                        <p:tgtEl>
                                          <p:spTgt spid="235"/>
                                        </p:tgtEl>
                                        <p:attrNameLst>
                                          <p:attrName>style.visibility</p:attrName>
                                        </p:attrNameLst>
                                      </p:cBhvr>
                                      <p:to>
                                        <p:strVal val="visible"/>
                                      </p:to>
                                    </p:set>
                                  </p:childTnLst>
                                </p:cTn>
                              </p:par>
                              <p:par>
                                <p:cTn id="152" presetID="0" presetClass="path" presetSubtype="0" accel="50000" decel="50000" fill="hold" nodeType="withEffect">
                                  <p:stCondLst>
                                    <p:cond delay="0"/>
                                  </p:stCondLst>
                                  <p:childTnLst>
                                    <p:animMotion origin="layout" path="M -0.00017 0.00061 L -0.00017 -0.05585 L 0.0408 -0.05585 L 0.0408 0.0074 " pathEditMode="relative" rAng="0" ptsTypes="AAAA">
                                      <p:cBhvr>
                                        <p:cTn id="153" dur="2500" fill="hold"/>
                                        <p:tgtEl>
                                          <p:spTgt spid="235"/>
                                        </p:tgtEl>
                                        <p:attrNameLst>
                                          <p:attrName>ppt_x</p:attrName>
                                          <p:attrName>ppt_y</p:attrName>
                                        </p:attrNameLst>
                                      </p:cBhvr>
                                      <p:rCtr x="2049" y="-2499"/>
                                    </p:animMotion>
                                  </p:childTnLst>
                                </p:cTn>
                              </p:par>
                            </p:childTnLst>
                          </p:cTn>
                        </p:par>
                        <p:par>
                          <p:cTn id="154" fill="hold">
                            <p:stCondLst>
                              <p:cond delay="3000"/>
                            </p:stCondLst>
                            <p:childTnLst>
                              <p:par>
                                <p:cTn id="155" presetID="1" presetClass="entr" presetSubtype="0" fill="hold" grpId="0" nodeType="afterEffect">
                                  <p:stCondLst>
                                    <p:cond delay="0"/>
                                  </p:stCondLst>
                                  <p:childTnLst>
                                    <p:set>
                                      <p:cBhvr>
                                        <p:cTn id="156" dur="1" fill="hold">
                                          <p:stCondLst>
                                            <p:cond delay="0"/>
                                          </p:stCondLst>
                                        </p:cTn>
                                        <p:tgtEl>
                                          <p:spTgt spid="275"/>
                                        </p:tgtEl>
                                        <p:attrNameLst>
                                          <p:attrName>style.visibility</p:attrName>
                                        </p:attrNameLst>
                                      </p:cBhvr>
                                      <p:to>
                                        <p:strVal val="visible"/>
                                      </p:to>
                                    </p:set>
                                  </p:childTnLst>
                                </p:cTn>
                              </p:par>
                              <p:par>
                                <p:cTn id="157" presetID="1" presetClass="entr" presetSubtype="0" fill="hold" grpId="0" nodeType="withEffect">
                                  <p:stCondLst>
                                    <p:cond delay="200"/>
                                  </p:stCondLst>
                                  <p:childTnLst>
                                    <p:set>
                                      <p:cBhvr>
                                        <p:cTn id="158" dur="1" fill="hold">
                                          <p:stCondLst>
                                            <p:cond delay="0"/>
                                          </p:stCondLst>
                                        </p:cTn>
                                        <p:tgtEl>
                                          <p:spTgt spid="276"/>
                                        </p:tgtEl>
                                        <p:attrNameLst>
                                          <p:attrName>style.visibility</p:attrName>
                                        </p:attrNameLst>
                                      </p:cBhvr>
                                      <p:to>
                                        <p:strVal val="visible"/>
                                      </p:to>
                                    </p:set>
                                  </p:childTnLst>
                                </p:cTn>
                              </p:par>
                              <p:par>
                                <p:cTn id="159" presetID="1" presetClass="entr" presetSubtype="0" fill="hold" grpId="0" nodeType="withEffect">
                                  <p:stCondLst>
                                    <p:cond delay="300"/>
                                  </p:stCondLst>
                                  <p:childTnLst>
                                    <p:set>
                                      <p:cBhvr>
                                        <p:cTn id="160" dur="1" fill="hold">
                                          <p:stCondLst>
                                            <p:cond delay="0"/>
                                          </p:stCondLst>
                                        </p:cTn>
                                        <p:tgtEl>
                                          <p:spTgt spid="278"/>
                                        </p:tgtEl>
                                        <p:attrNameLst>
                                          <p:attrName>style.visibility</p:attrName>
                                        </p:attrNameLst>
                                      </p:cBhvr>
                                      <p:to>
                                        <p:strVal val="visible"/>
                                      </p:to>
                                    </p:set>
                                  </p:childTnLst>
                                </p:cTn>
                              </p:par>
                              <p:par>
                                <p:cTn id="161" presetID="1" presetClass="entr" presetSubtype="0" fill="hold" grpId="0" nodeType="withEffect">
                                  <p:stCondLst>
                                    <p:cond delay="400"/>
                                  </p:stCondLst>
                                  <p:childTnLst>
                                    <p:set>
                                      <p:cBhvr>
                                        <p:cTn id="162" dur="1" fill="hold">
                                          <p:stCondLst>
                                            <p:cond delay="0"/>
                                          </p:stCondLst>
                                        </p:cTn>
                                        <p:tgtEl>
                                          <p:spTgt spid="277"/>
                                        </p:tgtEl>
                                        <p:attrNameLst>
                                          <p:attrName>style.visibility</p:attrName>
                                        </p:attrNameLst>
                                      </p:cBhvr>
                                      <p:to>
                                        <p:strVal val="visible"/>
                                      </p:to>
                                    </p:set>
                                  </p:childTnLst>
                                </p:cTn>
                              </p:par>
                              <p:par>
                                <p:cTn id="163" presetID="1" presetClass="entr" presetSubtype="0" fill="hold" grpId="0" nodeType="withEffect">
                                  <p:stCondLst>
                                    <p:cond delay="500"/>
                                  </p:stCondLst>
                                  <p:childTnLst>
                                    <p:set>
                                      <p:cBhvr>
                                        <p:cTn id="164" dur="1" fill="hold">
                                          <p:stCondLst>
                                            <p:cond delay="0"/>
                                          </p:stCondLst>
                                        </p:cTn>
                                        <p:tgtEl>
                                          <p:spTgt spid="279"/>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280"/>
                                        </p:tgtEl>
                                        <p:attrNameLst>
                                          <p:attrName>style.visibility</p:attrName>
                                        </p:attrNameLst>
                                      </p:cBhvr>
                                      <p:to>
                                        <p:strVal val="visible"/>
                                      </p:to>
                                    </p:set>
                                    <p:animEffect transition="in" filter="fade">
                                      <p:cBhvr>
                                        <p:cTn id="169" dur="500"/>
                                        <p:tgtEl>
                                          <p:spTgt spid="280"/>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81"/>
                                        </p:tgtEl>
                                        <p:attrNameLst>
                                          <p:attrName>style.visibility</p:attrName>
                                        </p:attrNameLst>
                                      </p:cBhvr>
                                      <p:to>
                                        <p:strVal val="visible"/>
                                      </p:to>
                                    </p:set>
                                    <p:animEffect transition="in" filter="fade">
                                      <p:cBhvr>
                                        <p:cTn id="172" dur="500"/>
                                        <p:tgtEl>
                                          <p:spTgt spid="281"/>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343"/>
                                        </p:tgtEl>
                                        <p:attrNameLst>
                                          <p:attrName>style.visibility</p:attrName>
                                        </p:attrNameLst>
                                      </p:cBhvr>
                                      <p:to>
                                        <p:strVal val="visible"/>
                                      </p:to>
                                    </p:set>
                                    <p:animEffect transition="in" filter="fade">
                                      <p:cBhvr>
                                        <p:cTn id="175" dur="500"/>
                                        <p:tgtEl>
                                          <p:spTgt spid="343"/>
                                        </p:tgtEl>
                                      </p:cBhvr>
                                    </p:animEffect>
                                  </p:childTnLst>
                                </p:cTn>
                              </p:par>
                            </p:childTnLst>
                          </p:cTn>
                        </p:par>
                        <p:par>
                          <p:cTn id="176" fill="hold">
                            <p:stCondLst>
                              <p:cond delay="500"/>
                            </p:stCondLst>
                            <p:childTnLst>
                              <p:par>
                                <p:cTn id="177" presetID="1" presetClass="entr" presetSubtype="0" fill="hold" nodeType="afterEffect">
                                  <p:stCondLst>
                                    <p:cond delay="0"/>
                                  </p:stCondLst>
                                  <p:childTnLst>
                                    <p:set>
                                      <p:cBhvr>
                                        <p:cTn id="178" dur="1" fill="hold">
                                          <p:stCondLst>
                                            <p:cond delay="0"/>
                                          </p:stCondLst>
                                        </p:cTn>
                                        <p:tgtEl>
                                          <p:spTgt spid="238"/>
                                        </p:tgtEl>
                                        <p:attrNameLst>
                                          <p:attrName>style.visibility</p:attrName>
                                        </p:attrNameLst>
                                      </p:cBhvr>
                                      <p:to>
                                        <p:strVal val="visible"/>
                                      </p:to>
                                    </p:set>
                                  </p:childTnLst>
                                </p:cTn>
                              </p:par>
                              <p:par>
                                <p:cTn id="179" presetID="0" presetClass="path" presetSubtype="0" accel="50000" decel="50000" fill="hold" nodeType="withEffect">
                                  <p:stCondLst>
                                    <p:cond delay="500"/>
                                  </p:stCondLst>
                                  <p:childTnLst>
                                    <p:animMotion origin="layout" path="M -0.00052 -0.00093 L 0.03368 -0.00062 L 0.03403 0.22098 L 0.11042 0.22191 " pathEditMode="relative" rAng="0" ptsTypes="AAAA">
                                      <p:cBhvr>
                                        <p:cTn id="180" dur="1000" fill="hold"/>
                                        <p:tgtEl>
                                          <p:spTgt spid="238"/>
                                        </p:tgtEl>
                                        <p:attrNameLst>
                                          <p:attrName>ppt_x</p:attrName>
                                          <p:attrName>ppt_y</p:attrName>
                                        </p:attrNameLst>
                                      </p:cBhvr>
                                      <p:rCtr x="5538" y="11142"/>
                                    </p:animMotion>
                                  </p:childTnLst>
                                </p:cTn>
                              </p:par>
                            </p:childTnLst>
                          </p:cTn>
                        </p:par>
                        <p:par>
                          <p:cTn id="181" fill="hold">
                            <p:stCondLst>
                              <p:cond delay="2000"/>
                            </p:stCondLst>
                            <p:childTnLst>
                              <p:par>
                                <p:cTn id="182" presetID="10" presetClass="entr" presetSubtype="0" fill="hold" nodeType="afterEffect">
                                  <p:stCondLst>
                                    <p:cond delay="0"/>
                                  </p:stCondLst>
                                  <p:childTnLst>
                                    <p:set>
                                      <p:cBhvr>
                                        <p:cTn id="183" dur="1" fill="hold">
                                          <p:stCondLst>
                                            <p:cond delay="0"/>
                                          </p:stCondLst>
                                        </p:cTn>
                                        <p:tgtEl>
                                          <p:spTgt spid="282"/>
                                        </p:tgtEl>
                                        <p:attrNameLst>
                                          <p:attrName>style.visibility</p:attrName>
                                        </p:attrNameLst>
                                      </p:cBhvr>
                                      <p:to>
                                        <p:strVal val="visible"/>
                                      </p:to>
                                    </p:set>
                                    <p:animEffect transition="in" filter="fade">
                                      <p:cBhvr>
                                        <p:cTn id="184" dur="700"/>
                                        <p:tgtEl>
                                          <p:spTgt spid="282"/>
                                        </p:tgtEl>
                                      </p:cBhvr>
                                    </p:animEffect>
                                  </p:childTnLst>
                                </p:cTn>
                              </p:par>
                              <p:par>
                                <p:cTn id="185" presetID="10" presetClass="exit" presetSubtype="0" fill="hold" nodeType="withEffect">
                                  <p:stCondLst>
                                    <p:cond delay="0"/>
                                  </p:stCondLst>
                                  <p:childTnLst>
                                    <p:animEffect transition="out" filter="fade">
                                      <p:cBhvr>
                                        <p:cTn id="186" dur="500"/>
                                        <p:tgtEl>
                                          <p:spTgt spid="238"/>
                                        </p:tgtEl>
                                      </p:cBhvr>
                                    </p:animEffect>
                                    <p:set>
                                      <p:cBhvr>
                                        <p:cTn id="187" dur="1" fill="hold">
                                          <p:stCondLst>
                                            <p:cond delay="499"/>
                                          </p:stCondLst>
                                        </p:cTn>
                                        <p:tgtEl>
                                          <p:spTgt spid="238"/>
                                        </p:tgtEl>
                                        <p:attrNameLst>
                                          <p:attrName>style.visibility</p:attrName>
                                        </p:attrNameLst>
                                      </p:cBhvr>
                                      <p:to>
                                        <p:strVal val="hidden"/>
                                      </p:to>
                                    </p:set>
                                  </p:childTnLst>
                                </p:cTn>
                              </p:par>
                              <p:par>
                                <p:cTn id="188" presetID="10" presetClass="entr" presetSubtype="0" fill="hold" grpId="0" nodeType="withEffect">
                                  <p:stCondLst>
                                    <p:cond delay="0"/>
                                  </p:stCondLst>
                                  <p:childTnLst>
                                    <p:set>
                                      <p:cBhvr>
                                        <p:cTn id="189" dur="1" fill="hold">
                                          <p:stCondLst>
                                            <p:cond delay="0"/>
                                          </p:stCondLst>
                                        </p:cTn>
                                        <p:tgtEl>
                                          <p:spTgt spid="283"/>
                                        </p:tgtEl>
                                        <p:attrNameLst>
                                          <p:attrName>style.visibility</p:attrName>
                                        </p:attrNameLst>
                                      </p:cBhvr>
                                      <p:to>
                                        <p:strVal val="visible"/>
                                      </p:to>
                                    </p:set>
                                    <p:animEffect transition="in" filter="fade">
                                      <p:cBhvr>
                                        <p:cTn id="190" dur="500"/>
                                        <p:tgtEl>
                                          <p:spTgt spid="283"/>
                                        </p:tgtEl>
                                      </p:cBhvr>
                                    </p:animEffect>
                                  </p:childTnLst>
                                </p:cTn>
                              </p:par>
                            </p:childTnLst>
                          </p:cTn>
                        </p:par>
                        <p:par>
                          <p:cTn id="191" fill="hold">
                            <p:stCondLst>
                              <p:cond delay="2700"/>
                            </p:stCondLst>
                            <p:childTnLst>
                              <p:par>
                                <p:cTn id="192" presetID="1" presetClass="entr" presetSubtype="0" fill="hold" nodeType="afterEffect">
                                  <p:stCondLst>
                                    <p:cond delay="0"/>
                                  </p:stCondLst>
                                  <p:childTnLst>
                                    <p:set>
                                      <p:cBhvr>
                                        <p:cTn id="193" dur="1" fill="hold">
                                          <p:stCondLst>
                                            <p:cond delay="0"/>
                                          </p:stCondLst>
                                        </p:cTn>
                                        <p:tgtEl>
                                          <p:spTgt spid="222"/>
                                        </p:tgtEl>
                                        <p:attrNameLst>
                                          <p:attrName>style.visibility</p:attrName>
                                        </p:attrNameLst>
                                      </p:cBhvr>
                                      <p:to>
                                        <p:strVal val="visible"/>
                                      </p:to>
                                    </p:set>
                                  </p:childTnLst>
                                </p:cTn>
                              </p:par>
                              <p:par>
                                <p:cTn id="194" presetID="0" presetClass="path" presetSubtype="0" accel="50000" decel="50000" fill="hold" nodeType="withEffect">
                                  <p:stCondLst>
                                    <p:cond delay="500"/>
                                  </p:stCondLst>
                                  <p:childTnLst>
                                    <p:animMotion origin="layout" path="M -0.00052 -0.00093 L 0.03368 -0.00062 L 0.03402 0.22098 L 0.11041 0.22191 " pathEditMode="relative" rAng="0" ptsTypes="AAAA">
                                      <p:cBhvr>
                                        <p:cTn id="195" dur="1000" fill="hold"/>
                                        <p:tgtEl>
                                          <p:spTgt spid="222"/>
                                        </p:tgtEl>
                                        <p:attrNameLst>
                                          <p:attrName>ppt_x</p:attrName>
                                          <p:attrName>ppt_y</p:attrName>
                                        </p:attrNameLst>
                                      </p:cBhvr>
                                      <p:rCtr x="5538" y="11142"/>
                                    </p:animMotion>
                                  </p:childTnLst>
                                </p:cTn>
                              </p:par>
                              <p:par>
                                <p:cTn id="196" presetID="10" presetClass="exit" presetSubtype="0" fill="hold" nodeType="withEffect">
                                  <p:stCondLst>
                                    <p:cond delay="0"/>
                                  </p:stCondLst>
                                  <p:childTnLst>
                                    <p:animEffect transition="out" filter="fade">
                                      <p:cBhvr>
                                        <p:cTn id="197" dur="500"/>
                                        <p:tgtEl>
                                          <p:spTgt spid="222"/>
                                        </p:tgtEl>
                                      </p:cBhvr>
                                    </p:animEffect>
                                    <p:set>
                                      <p:cBhvr>
                                        <p:cTn id="198" dur="1" fill="hold">
                                          <p:stCondLst>
                                            <p:cond delay="499"/>
                                          </p:stCondLst>
                                        </p:cTn>
                                        <p:tgtEl>
                                          <p:spTgt spid="2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animBg="1"/>
      <p:bldP spid="224" grpId="0" animBg="1"/>
      <p:bldP spid="226" grpId="0" animBg="1"/>
      <p:bldP spid="227" grpId="0" animBg="1"/>
      <p:bldP spid="228" grpId="0" animBg="1"/>
      <p:bldP spid="229" grpId="0" animBg="1"/>
      <p:bldP spid="230" grpId="0"/>
      <p:bldP spid="231" grpId="0"/>
      <p:bldP spid="236" grpId="0" animBg="1"/>
      <p:bldP spid="237" grpId="0" animBg="1"/>
      <p:bldP spid="245" grpId="0" animBg="1"/>
      <p:bldP spid="257" grpId="0" animBg="1"/>
      <p:bldP spid="257" grpId="1" animBg="1"/>
      <p:bldP spid="258" grpId="0" animBg="1"/>
      <p:bldP spid="258" grpId="1" animBg="1"/>
      <p:bldP spid="259" grpId="0" animBg="1"/>
      <p:bldP spid="259" grpId="1" animBg="1"/>
      <p:bldP spid="260" grpId="0" animBg="1"/>
      <p:bldP spid="260" grpId="1" animBg="1"/>
      <p:bldP spid="261" grpId="0" animBg="1"/>
      <p:bldP spid="261" grpId="1" animBg="1"/>
      <p:bldP spid="262" grpId="0" animBg="1"/>
      <p:bldP spid="263" grpId="0" animBg="1"/>
      <p:bldP spid="275" grpId="0" animBg="1"/>
      <p:bldP spid="276" grpId="0" animBg="1"/>
      <p:bldP spid="277" grpId="0" animBg="1"/>
      <p:bldP spid="278" grpId="0" animBg="1"/>
      <p:bldP spid="279" grpId="0" animBg="1"/>
      <p:bldP spid="280" grpId="0"/>
      <p:bldP spid="281" grpId="0" animBg="1"/>
      <p:bldP spid="28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Freeform 513"/>
          <p:cNvSpPr/>
          <p:nvPr/>
        </p:nvSpPr>
        <p:spPr>
          <a:xfrm flipV="1">
            <a:off x="4677999" y="1487756"/>
            <a:ext cx="876028" cy="1196411"/>
          </a:xfrm>
          <a:custGeom>
            <a:avLst/>
            <a:gdLst>
              <a:gd name="connsiteX0" fmla="*/ 892454 w 892454"/>
              <a:gd name="connsiteY0" fmla="*/ 629107 h 629107"/>
              <a:gd name="connsiteX1" fmla="*/ 263347 w 892454"/>
              <a:gd name="connsiteY1" fmla="*/ 0 h 629107"/>
              <a:gd name="connsiteX2" fmla="*/ 0 w 892454"/>
              <a:gd name="connsiteY2" fmla="*/ 0 h 629107"/>
              <a:gd name="connsiteX0" fmla="*/ 718505 w 718505"/>
              <a:gd name="connsiteY0" fmla="*/ 576301 h 576301"/>
              <a:gd name="connsiteX1" fmla="*/ 263347 w 718505"/>
              <a:gd name="connsiteY1" fmla="*/ 0 h 576301"/>
              <a:gd name="connsiteX2" fmla="*/ 0 w 718505"/>
              <a:gd name="connsiteY2" fmla="*/ 0 h 576301"/>
              <a:gd name="connsiteX0" fmla="*/ 718505 w 718505"/>
              <a:gd name="connsiteY0" fmla="*/ 576301 h 576301"/>
              <a:gd name="connsiteX1" fmla="*/ 309941 w 718505"/>
              <a:gd name="connsiteY1" fmla="*/ 574654 h 576301"/>
              <a:gd name="connsiteX2" fmla="*/ 0 w 718505"/>
              <a:gd name="connsiteY2"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608307"/>
              <a:gd name="connsiteX1" fmla="*/ 309941 w 718505"/>
              <a:gd name="connsiteY1" fmla="*/ 574654 h 608307"/>
              <a:gd name="connsiteX2" fmla="*/ 262373 w 718505"/>
              <a:gd name="connsiteY2" fmla="*/ 126140 h 608307"/>
              <a:gd name="connsiteX3" fmla="*/ 0 w 718505"/>
              <a:gd name="connsiteY3" fmla="*/ 0 h 608307"/>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6397 h 866397"/>
              <a:gd name="connsiteX1" fmla="*/ 393809 w 802373"/>
              <a:gd name="connsiteY1" fmla="*/ 864750 h 866397"/>
              <a:gd name="connsiteX2" fmla="*/ 256160 w 802373"/>
              <a:gd name="connsiteY2" fmla="*/ 0 h 866397"/>
              <a:gd name="connsiteX3" fmla="*/ 0 w 802373"/>
              <a:gd name="connsiteY3" fmla="*/ 1216 h 866397"/>
              <a:gd name="connsiteX0" fmla="*/ 802373 w 802373"/>
              <a:gd name="connsiteY0" fmla="*/ 866397 h 1023168"/>
              <a:gd name="connsiteX1" fmla="*/ 254028 w 802373"/>
              <a:gd name="connsiteY1" fmla="*/ 1023168 h 1023168"/>
              <a:gd name="connsiteX2" fmla="*/ 256160 w 802373"/>
              <a:gd name="connsiteY2" fmla="*/ 0 h 1023168"/>
              <a:gd name="connsiteX3" fmla="*/ 0 w 802373"/>
              <a:gd name="connsiteY3" fmla="*/ 1216 h 1023168"/>
              <a:gd name="connsiteX0" fmla="*/ 687442 w 687442"/>
              <a:gd name="connsiteY0" fmla="*/ 1024815 h 1024815"/>
              <a:gd name="connsiteX1" fmla="*/ 254028 w 687442"/>
              <a:gd name="connsiteY1" fmla="*/ 1023168 h 1024815"/>
              <a:gd name="connsiteX2" fmla="*/ 256160 w 687442"/>
              <a:gd name="connsiteY2" fmla="*/ 0 h 1024815"/>
              <a:gd name="connsiteX3" fmla="*/ 0 w 687442"/>
              <a:gd name="connsiteY3" fmla="*/ 1216 h 1024815"/>
              <a:gd name="connsiteX0" fmla="*/ 724717 w 724717"/>
              <a:gd name="connsiteY0" fmla="*/ 1024815 h 1024815"/>
              <a:gd name="connsiteX1" fmla="*/ 254028 w 724717"/>
              <a:gd name="connsiteY1" fmla="*/ 1023168 h 1024815"/>
              <a:gd name="connsiteX2" fmla="*/ 256160 w 724717"/>
              <a:gd name="connsiteY2" fmla="*/ 0 h 1024815"/>
              <a:gd name="connsiteX3" fmla="*/ 0 w 724717"/>
              <a:gd name="connsiteY3" fmla="*/ 1216 h 1024815"/>
              <a:gd name="connsiteX0" fmla="*/ 724717 w 724717"/>
              <a:gd name="connsiteY0" fmla="*/ 1023599 h 1023599"/>
              <a:gd name="connsiteX1" fmla="*/ 254028 w 724717"/>
              <a:gd name="connsiteY1" fmla="*/ 1021952 h 1023599"/>
              <a:gd name="connsiteX2" fmla="*/ 0 w 724717"/>
              <a:gd name="connsiteY2" fmla="*/ 0 h 1023599"/>
              <a:gd name="connsiteX0" fmla="*/ 724717 w 724717"/>
              <a:gd name="connsiteY0" fmla="*/ 1023599 h 1023599"/>
              <a:gd name="connsiteX1" fmla="*/ 0 w 724717"/>
              <a:gd name="connsiteY1" fmla="*/ 0 h 1023599"/>
              <a:gd name="connsiteX0" fmla="*/ 801122 w 801122"/>
              <a:gd name="connsiteY0" fmla="*/ 0 h 2232"/>
              <a:gd name="connsiteX1" fmla="*/ 0 w 801122"/>
              <a:gd name="connsiteY1" fmla="*/ 2232 h 2232"/>
              <a:gd name="connsiteX0" fmla="*/ 10132 w 10132"/>
              <a:gd name="connsiteY0" fmla="*/ 30674 h 30674"/>
              <a:gd name="connsiteX1" fmla="*/ 0 w 10132"/>
              <a:gd name="connsiteY1" fmla="*/ 0 h 30674"/>
              <a:gd name="connsiteX0" fmla="*/ 9376 w 9376"/>
              <a:gd name="connsiteY0" fmla="*/ 20509 h 20509"/>
              <a:gd name="connsiteX1" fmla="*/ 0 w 9376"/>
              <a:gd name="connsiteY1" fmla="*/ 0 h 20509"/>
              <a:gd name="connsiteX0" fmla="*/ 10000 w 10000"/>
              <a:gd name="connsiteY0" fmla="*/ 70496 h 70498"/>
              <a:gd name="connsiteX1" fmla="*/ 7540 w 10000"/>
              <a:gd name="connsiteY1" fmla="*/ 2 h 70498"/>
              <a:gd name="connsiteX2" fmla="*/ 0 w 10000"/>
              <a:gd name="connsiteY2" fmla="*/ 60496 h 70498"/>
              <a:gd name="connsiteX0" fmla="*/ 10000 w 10000"/>
              <a:gd name="connsiteY0" fmla="*/ 97358 h 97360"/>
              <a:gd name="connsiteX1" fmla="*/ 7540 w 10000"/>
              <a:gd name="connsiteY1" fmla="*/ 26864 h 97360"/>
              <a:gd name="connsiteX2" fmla="*/ 3936 w 10000"/>
              <a:gd name="connsiteY2" fmla="*/ 1140 h 97360"/>
              <a:gd name="connsiteX3" fmla="*/ 0 w 10000"/>
              <a:gd name="connsiteY3" fmla="*/ 87358 h 97360"/>
              <a:gd name="connsiteX0" fmla="*/ 10000 w 10000"/>
              <a:gd name="connsiteY0" fmla="*/ 97358 h 97360"/>
              <a:gd name="connsiteX1" fmla="*/ 7540 w 10000"/>
              <a:gd name="connsiteY1" fmla="*/ 26864 h 97360"/>
              <a:gd name="connsiteX2" fmla="*/ 3936 w 10000"/>
              <a:gd name="connsiteY2" fmla="*/ 1140 h 97360"/>
              <a:gd name="connsiteX3" fmla="*/ 0 w 10000"/>
              <a:gd name="connsiteY3" fmla="*/ 87358 h 97360"/>
              <a:gd name="connsiteX0" fmla="*/ 10000 w 10000"/>
              <a:gd name="connsiteY0" fmla="*/ 96218 h 96220"/>
              <a:gd name="connsiteX1" fmla="*/ 7540 w 10000"/>
              <a:gd name="connsiteY1" fmla="*/ 25724 h 96220"/>
              <a:gd name="connsiteX2" fmla="*/ 3936 w 10000"/>
              <a:gd name="connsiteY2" fmla="*/ 0 h 96220"/>
              <a:gd name="connsiteX3" fmla="*/ 0 w 10000"/>
              <a:gd name="connsiteY3" fmla="*/ 86218 h 96220"/>
              <a:gd name="connsiteX0" fmla="*/ 10000 w 10000"/>
              <a:gd name="connsiteY0" fmla="*/ 96218 h 96223"/>
              <a:gd name="connsiteX1" fmla="*/ 7540 w 10000"/>
              <a:gd name="connsiteY1" fmla="*/ 25724 h 96223"/>
              <a:gd name="connsiteX2" fmla="*/ 3936 w 10000"/>
              <a:gd name="connsiteY2" fmla="*/ 0 h 96223"/>
              <a:gd name="connsiteX3" fmla="*/ 0 w 10000"/>
              <a:gd name="connsiteY3" fmla="*/ 86218 h 96223"/>
              <a:gd name="connsiteX0" fmla="*/ 10000 w 10000"/>
              <a:gd name="connsiteY0" fmla="*/ 96218 h 96218"/>
              <a:gd name="connsiteX1" fmla="*/ 7540 w 10000"/>
              <a:gd name="connsiteY1" fmla="*/ 25724 h 96218"/>
              <a:gd name="connsiteX2" fmla="*/ 3936 w 10000"/>
              <a:gd name="connsiteY2" fmla="*/ 0 h 96218"/>
              <a:gd name="connsiteX3" fmla="*/ 0 w 10000"/>
              <a:gd name="connsiteY3" fmla="*/ 86218 h 96218"/>
              <a:gd name="connsiteX0" fmla="*/ 10000 w 10000"/>
              <a:gd name="connsiteY0" fmla="*/ 0 h 1842045"/>
              <a:gd name="connsiteX1" fmla="*/ 7540 w 10000"/>
              <a:gd name="connsiteY1" fmla="*/ 1781551 h 1842045"/>
              <a:gd name="connsiteX2" fmla="*/ 3936 w 10000"/>
              <a:gd name="connsiteY2" fmla="*/ 1755827 h 1842045"/>
              <a:gd name="connsiteX3" fmla="*/ 0 w 10000"/>
              <a:gd name="connsiteY3" fmla="*/ 1842045 h 1842045"/>
              <a:gd name="connsiteX0" fmla="*/ 10000 w 10000"/>
              <a:gd name="connsiteY0" fmla="*/ 8760 h 1850805"/>
              <a:gd name="connsiteX1" fmla="*/ 3791 w 10000"/>
              <a:gd name="connsiteY1" fmla="*/ 0 h 1850805"/>
              <a:gd name="connsiteX2" fmla="*/ 3936 w 10000"/>
              <a:gd name="connsiteY2" fmla="*/ 1764587 h 1850805"/>
              <a:gd name="connsiteX3" fmla="*/ 0 w 10000"/>
              <a:gd name="connsiteY3" fmla="*/ 1850805 h 1850805"/>
              <a:gd name="connsiteX0" fmla="*/ 10000 w 10000"/>
              <a:gd name="connsiteY0" fmla="*/ 8760 h 1975515"/>
              <a:gd name="connsiteX1" fmla="*/ 3791 w 10000"/>
              <a:gd name="connsiteY1" fmla="*/ 0 h 1975515"/>
              <a:gd name="connsiteX2" fmla="*/ 3972 w 10000"/>
              <a:gd name="connsiteY2" fmla="*/ 1975515 h 1975515"/>
              <a:gd name="connsiteX3" fmla="*/ 0 w 10000"/>
              <a:gd name="connsiteY3" fmla="*/ 1850805 h 1975515"/>
              <a:gd name="connsiteX0" fmla="*/ 10182 w 10182"/>
              <a:gd name="connsiteY0" fmla="*/ 8760 h 1975515"/>
              <a:gd name="connsiteX1" fmla="*/ 3973 w 10182"/>
              <a:gd name="connsiteY1" fmla="*/ 0 h 1975515"/>
              <a:gd name="connsiteX2" fmla="*/ 4154 w 10182"/>
              <a:gd name="connsiteY2" fmla="*/ 1975515 h 1975515"/>
              <a:gd name="connsiteX3" fmla="*/ 0 w 10182"/>
              <a:gd name="connsiteY3" fmla="*/ 1974275 h 1975515"/>
              <a:gd name="connsiteX0" fmla="*/ 10182 w 10182"/>
              <a:gd name="connsiteY0" fmla="*/ 13905 h 1980660"/>
              <a:gd name="connsiteX1" fmla="*/ 4119 w 10182"/>
              <a:gd name="connsiteY1" fmla="*/ 0 h 1980660"/>
              <a:gd name="connsiteX2" fmla="*/ 4154 w 10182"/>
              <a:gd name="connsiteY2" fmla="*/ 1980660 h 1980660"/>
              <a:gd name="connsiteX3" fmla="*/ 0 w 10182"/>
              <a:gd name="connsiteY3" fmla="*/ 1979420 h 1980660"/>
              <a:gd name="connsiteX0" fmla="*/ 10182 w 10182"/>
              <a:gd name="connsiteY0" fmla="*/ 8761 h 1975516"/>
              <a:gd name="connsiteX1" fmla="*/ 3973 w 10182"/>
              <a:gd name="connsiteY1" fmla="*/ 0 h 1975516"/>
              <a:gd name="connsiteX2" fmla="*/ 4154 w 10182"/>
              <a:gd name="connsiteY2" fmla="*/ 1975516 h 1975516"/>
              <a:gd name="connsiteX3" fmla="*/ 0 w 10182"/>
              <a:gd name="connsiteY3" fmla="*/ 1974276 h 1975516"/>
              <a:gd name="connsiteX0" fmla="*/ 10182 w 10182"/>
              <a:gd name="connsiteY0" fmla="*/ 0 h 1966755"/>
              <a:gd name="connsiteX1" fmla="*/ 4009 w 10182"/>
              <a:gd name="connsiteY1" fmla="*/ 1528 h 1966755"/>
              <a:gd name="connsiteX2" fmla="*/ 4154 w 10182"/>
              <a:gd name="connsiteY2" fmla="*/ 1966755 h 1966755"/>
              <a:gd name="connsiteX3" fmla="*/ 0 w 10182"/>
              <a:gd name="connsiteY3" fmla="*/ 1965515 h 1966755"/>
              <a:gd name="connsiteX0" fmla="*/ 10182 w 10182"/>
              <a:gd name="connsiteY0" fmla="*/ 0 h 1965515"/>
              <a:gd name="connsiteX1" fmla="*/ 4009 w 10182"/>
              <a:gd name="connsiteY1" fmla="*/ 1528 h 1965515"/>
              <a:gd name="connsiteX2" fmla="*/ 4045 w 10182"/>
              <a:gd name="connsiteY2" fmla="*/ 1961611 h 1965515"/>
              <a:gd name="connsiteX3" fmla="*/ 0 w 10182"/>
              <a:gd name="connsiteY3" fmla="*/ 1965515 h 1965515"/>
            </a:gdLst>
            <a:ahLst/>
            <a:cxnLst>
              <a:cxn ang="0">
                <a:pos x="connsiteX0" y="connsiteY0"/>
              </a:cxn>
              <a:cxn ang="0">
                <a:pos x="connsiteX1" y="connsiteY1"/>
              </a:cxn>
              <a:cxn ang="0">
                <a:pos x="connsiteX2" y="connsiteY2"/>
              </a:cxn>
              <a:cxn ang="0">
                <a:pos x="connsiteX3" y="connsiteY3"/>
              </a:cxn>
            </a:cxnLst>
            <a:rect l="l" t="t" r="r" b="b"/>
            <a:pathLst>
              <a:path w="10182" h="1965515">
                <a:moveTo>
                  <a:pt x="10182" y="0"/>
                </a:moveTo>
                <a:lnTo>
                  <a:pt x="4009" y="1528"/>
                </a:lnTo>
                <a:cubicBezTo>
                  <a:pt x="4057" y="589724"/>
                  <a:pt x="3997" y="1373415"/>
                  <a:pt x="4045" y="1961611"/>
                </a:cubicBezTo>
                <a:lnTo>
                  <a:pt x="0" y="1965515"/>
                </a:lnTo>
              </a:path>
            </a:pathLst>
          </a:custGeom>
          <a:noFill/>
          <a:ln w="28575" cap="flat" cmpd="sng" algn="ctr">
            <a:solidFill>
              <a:sysClr val="window" lastClr="FFFFFF"/>
            </a:solidFill>
            <a:prstDash val="solid"/>
            <a:headEnd type="triangle" w="lg" len="med"/>
            <a:tailEnd type="none" w="lg" len="med"/>
          </a:ln>
          <a:effectLst/>
        </p:spPr>
        <p:txBody>
          <a:bodyPr rtlCol="0" anchor="ctr"/>
          <a:lstStyle/>
          <a:p>
            <a:pPr algn="ctr">
              <a:defRPr/>
            </a:pPr>
            <a:endParaRPr lang="en-CA" kern="0">
              <a:solidFill>
                <a:prstClr val="black"/>
              </a:solidFill>
              <a:latin typeface="Calibri"/>
            </a:endParaRPr>
          </a:p>
        </p:txBody>
      </p:sp>
      <p:grpSp>
        <p:nvGrpSpPr>
          <p:cNvPr id="17" name="Group 16"/>
          <p:cNvGrpSpPr/>
          <p:nvPr/>
        </p:nvGrpSpPr>
        <p:grpSpPr>
          <a:xfrm>
            <a:off x="289580" y="680574"/>
            <a:ext cx="4719742" cy="1268070"/>
            <a:chOff x="289580" y="680574"/>
            <a:chExt cx="4719742" cy="1268069"/>
          </a:xfrm>
        </p:grpSpPr>
        <p:cxnSp>
          <p:nvCxnSpPr>
            <p:cNvPr id="454" name="Straight Connector 453"/>
            <p:cNvCxnSpPr/>
            <p:nvPr/>
          </p:nvCxnSpPr>
          <p:spPr>
            <a:xfrm>
              <a:off x="4367975" y="1453870"/>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pic>
          <p:nvPicPr>
            <p:cNvPr id="456"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4351" y="1447940"/>
              <a:ext cx="176894" cy="176890"/>
            </a:xfrm>
            <a:prstGeom prst="rect">
              <a:avLst/>
            </a:prstGeom>
            <a:noFill/>
            <a:extLst>
              <a:ext uri="{909E8E84-426E-40DD-AFC4-6F175D3DCCD1}">
                <a14:hiddenFill xmlns:a14="http://schemas.microsoft.com/office/drawing/2010/main">
                  <a:solidFill>
                    <a:srgbClr val="FFFFFF"/>
                  </a:solidFill>
                </a14:hiddenFill>
              </a:ext>
            </a:extLst>
          </p:spPr>
        </p:pic>
        <p:cxnSp>
          <p:nvCxnSpPr>
            <p:cNvPr id="457" name="Straight Connector 456"/>
            <p:cNvCxnSpPr/>
            <p:nvPr/>
          </p:nvCxnSpPr>
          <p:spPr>
            <a:xfrm>
              <a:off x="2918390" y="1448521"/>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sp>
          <p:nvSpPr>
            <p:cNvPr id="458" name="Freeform 457"/>
            <p:cNvSpPr/>
            <p:nvPr/>
          </p:nvSpPr>
          <p:spPr>
            <a:xfrm>
              <a:off x="933960" y="859511"/>
              <a:ext cx="504830" cy="309454"/>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0548 h 290548"/>
                <a:gd name="connsiteX1" fmla="*/ 0 w 1066800"/>
                <a:gd name="connsiteY1" fmla="*/ 0 h 290548"/>
                <a:gd name="connsiteX2" fmla="*/ 1066800 w 1066800"/>
                <a:gd name="connsiteY2" fmla="*/ 0 h 290548"/>
                <a:gd name="connsiteX3" fmla="*/ 1066800 w 1066800"/>
                <a:gd name="connsiteY3" fmla="*/ 276225 h 290548"/>
              </a:gdLst>
              <a:ahLst/>
              <a:cxnLst>
                <a:cxn ang="0">
                  <a:pos x="connsiteX0" y="connsiteY0"/>
                </a:cxn>
                <a:cxn ang="0">
                  <a:pos x="connsiteX1" y="connsiteY1"/>
                </a:cxn>
                <a:cxn ang="0">
                  <a:pos x="connsiteX2" y="connsiteY2"/>
                </a:cxn>
                <a:cxn ang="0">
                  <a:pos x="connsiteX3" y="connsiteY3"/>
                </a:cxn>
              </a:cxnLst>
              <a:rect l="l" t="t" r="r" b="b"/>
              <a:pathLst>
                <a:path w="1066800" h="290548">
                  <a:moveTo>
                    <a:pt x="0" y="290548"/>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pic>
          <p:nvPicPr>
            <p:cNvPr id="459"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735" y="1143075"/>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460" name="Freeform 459"/>
            <p:cNvSpPr/>
            <p:nvPr/>
          </p:nvSpPr>
          <p:spPr>
            <a:xfrm>
              <a:off x="1716723" y="859512"/>
              <a:ext cx="504830" cy="320340"/>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9 h 300769"/>
                <a:gd name="connsiteX1" fmla="*/ 0 w 1066800"/>
                <a:gd name="connsiteY1" fmla="*/ 0 h 300769"/>
                <a:gd name="connsiteX2" fmla="*/ 1066800 w 1066800"/>
                <a:gd name="connsiteY2" fmla="*/ 0 h 300769"/>
                <a:gd name="connsiteX3" fmla="*/ 1066800 w 1066800"/>
                <a:gd name="connsiteY3" fmla="*/ 276225 h 300769"/>
              </a:gdLst>
              <a:ahLst/>
              <a:cxnLst>
                <a:cxn ang="0">
                  <a:pos x="connsiteX0" y="connsiteY0"/>
                </a:cxn>
                <a:cxn ang="0">
                  <a:pos x="connsiteX1" y="connsiteY1"/>
                </a:cxn>
                <a:cxn ang="0">
                  <a:pos x="connsiteX2" y="connsiteY2"/>
                </a:cxn>
                <a:cxn ang="0">
                  <a:pos x="connsiteX3" y="connsiteY3"/>
                </a:cxn>
              </a:cxnLst>
              <a:rect l="l" t="t" r="r" b="b"/>
              <a:pathLst>
                <a:path w="1066800" h="300769">
                  <a:moveTo>
                    <a:pt x="0" y="300769"/>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461" name="Freeform 460"/>
            <p:cNvSpPr/>
            <p:nvPr/>
          </p:nvSpPr>
          <p:spPr>
            <a:xfrm>
              <a:off x="2397168" y="859512"/>
              <a:ext cx="371480" cy="31308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3954 h 293954"/>
                <a:gd name="connsiteX1" fmla="*/ 0 w 1066800"/>
                <a:gd name="connsiteY1" fmla="*/ 0 h 293954"/>
                <a:gd name="connsiteX2" fmla="*/ 1066800 w 1066800"/>
                <a:gd name="connsiteY2" fmla="*/ 0 h 293954"/>
                <a:gd name="connsiteX3" fmla="*/ 1066800 w 1066800"/>
                <a:gd name="connsiteY3" fmla="*/ 276225 h 293954"/>
              </a:gdLst>
              <a:ahLst/>
              <a:cxnLst>
                <a:cxn ang="0">
                  <a:pos x="connsiteX0" y="connsiteY0"/>
                </a:cxn>
                <a:cxn ang="0">
                  <a:pos x="connsiteX1" y="connsiteY1"/>
                </a:cxn>
                <a:cxn ang="0">
                  <a:pos x="connsiteX2" y="connsiteY2"/>
                </a:cxn>
                <a:cxn ang="0">
                  <a:pos x="connsiteX3" y="connsiteY3"/>
                </a:cxn>
              </a:cxnLst>
              <a:rect l="l" t="t" r="r" b="b"/>
              <a:pathLst>
                <a:path w="1066800" h="293954">
                  <a:moveTo>
                    <a:pt x="0" y="293954"/>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462" name="Freeform 461"/>
            <p:cNvSpPr/>
            <p:nvPr/>
          </p:nvSpPr>
          <p:spPr>
            <a:xfrm>
              <a:off x="2886569" y="859511"/>
              <a:ext cx="1790117" cy="320339"/>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8 h 300768"/>
                <a:gd name="connsiteX1" fmla="*/ 0 w 1066800"/>
                <a:gd name="connsiteY1" fmla="*/ 0 h 300768"/>
                <a:gd name="connsiteX2" fmla="*/ 1066800 w 1066800"/>
                <a:gd name="connsiteY2" fmla="*/ 0 h 300768"/>
                <a:gd name="connsiteX3" fmla="*/ 1066800 w 1066800"/>
                <a:gd name="connsiteY3" fmla="*/ 276225 h 300768"/>
              </a:gdLst>
              <a:ahLst/>
              <a:cxnLst>
                <a:cxn ang="0">
                  <a:pos x="connsiteX0" y="connsiteY0"/>
                </a:cxn>
                <a:cxn ang="0">
                  <a:pos x="connsiteX1" y="connsiteY1"/>
                </a:cxn>
                <a:cxn ang="0">
                  <a:pos x="connsiteX2" y="connsiteY2"/>
                </a:cxn>
                <a:cxn ang="0">
                  <a:pos x="connsiteX3" y="connsiteY3"/>
                </a:cxn>
              </a:cxnLst>
              <a:rect l="l" t="t" r="r" b="b"/>
              <a:pathLst>
                <a:path w="1066800" h="300768">
                  <a:moveTo>
                    <a:pt x="0" y="300768"/>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463" name="Freeform 462"/>
            <p:cNvSpPr/>
            <p:nvPr/>
          </p:nvSpPr>
          <p:spPr>
            <a:xfrm>
              <a:off x="4195423" y="946353"/>
              <a:ext cx="371480" cy="22481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5297 h 295297"/>
                <a:gd name="connsiteX1" fmla="*/ 0 w 1066800"/>
                <a:gd name="connsiteY1" fmla="*/ 0 h 295297"/>
                <a:gd name="connsiteX2" fmla="*/ 1066800 w 1066800"/>
                <a:gd name="connsiteY2" fmla="*/ 0 h 295297"/>
                <a:gd name="connsiteX3" fmla="*/ 1066800 w 1066800"/>
                <a:gd name="connsiteY3" fmla="*/ 276225 h 295297"/>
              </a:gdLst>
              <a:ahLst/>
              <a:cxnLst>
                <a:cxn ang="0">
                  <a:pos x="connsiteX0" y="connsiteY0"/>
                </a:cxn>
                <a:cxn ang="0">
                  <a:pos x="connsiteX1" y="connsiteY1"/>
                </a:cxn>
                <a:cxn ang="0">
                  <a:pos x="connsiteX2" y="connsiteY2"/>
                </a:cxn>
                <a:cxn ang="0">
                  <a:pos x="connsiteX3" y="connsiteY3"/>
                </a:cxn>
              </a:cxnLst>
              <a:rect l="l" t="t" r="r" b="b"/>
              <a:pathLst>
                <a:path w="1066800" h="295297">
                  <a:moveTo>
                    <a:pt x="0" y="295297"/>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464" name="Rectangle 463"/>
            <p:cNvSpPr/>
            <p:nvPr/>
          </p:nvSpPr>
          <p:spPr>
            <a:xfrm>
              <a:off x="767301" y="680574"/>
              <a:ext cx="822964" cy="200055"/>
            </a:xfrm>
            <a:prstGeom prst="rect">
              <a:avLst/>
            </a:prstGeom>
          </p:spPr>
          <p:txBody>
            <a:bodyPr wrap="square">
              <a:spAutoFit/>
            </a:bodyPr>
            <a:lstStyle/>
            <a:p>
              <a:pPr algn="ctr"/>
              <a:r>
                <a:rPr lang="en-CA" sz="70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Flow</a:t>
              </a:r>
              <a:endParaRPr lang="en-CA" sz="70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sp>
          <p:nvSpPr>
            <p:cNvPr id="465" name="Rectangle 464"/>
            <p:cNvSpPr/>
            <p:nvPr/>
          </p:nvSpPr>
          <p:spPr>
            <a:xfrm>
              <a:off x="2253242" y="680574"/>
              <a:ext cx="660349" cy="200055"/>
            </a:xfrm>
            <a:prstGeom prst="rect">
              <a:avLst/>
            </a:prstGeom>
          </p:spPr>
          <p:txBody>
            <a:bodyPr wrap="square">
              <a:spAutoFit/>
            </a:bodyPr>
            <a:lstStyle/>
            <a:p>
              <a:pPr algn="ctr"/>
              <a:r>
                <a:rPr lang="en-CA" sz="700" dirty="0" smtClean="0">
                  <a:solidFill>
                    <a:schemeClr val="tx1">
                      <a:lumMod val="75000"/>
                    </a:schemeClr>
                  </a:solidFill>
                  <a:effectLst>
                    <a:outerShdw blurRad="50800" dist="38100" dir="5400000" algn="t" rotWithShape="0">
                      <a:prstClr val="black">
                        <a:alpha val="40000"/>
                      </a:prstClr>
                    </a:outerShdw>
                  </a:effectLst>
                  <a:cs typeface="Arial" pitchFamily="34" charset="0"/>
                </a:rPr>
                <a:t>Data Flow</a:t>
              </a:r>
              <a:endParaRPr lang="en-CA" sz="700" dirty="0">
                <a:solidFill>
                  <a:schemeClr val="tx1">
                    <a:lumMod val="75000"/>
                  </a:schemeClr>
                </a:solidFill>
                <a:effectLst>
                  <a:outerShdw blurRad="50800" dist="38100" dir="5400000" algn="t" rotWithShape="0">
                    <a:prstClr val="black">
                      <a:alpha val="40000"/>
                    </a:prstClr>
                  </a:outerShdw>
                </a:effectLst>
                <a:cs typeface="Arial" pitchFamily="34" charset="0"/>
              </a:endParaRPr>
            </a:p>
          </p:txBody>
        </p:sp>
        <p:pic>
          <p:nvPicPr>
            <p:cNvPr id="466"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763" y="1143076"/>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67"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935" y="1143076"/>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6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164" y="1143076"/>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69"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8449" y="1143076"/>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470" name="Rounded Rectangle 469"/>
            <p:cNvSpPr/>
            <p:nvPr/>
          </p:nvSpPr>
          <p:spPr>
            <a:xfrm>
              <a:off x="3047231" y="1155828"/>
              <a:ext cx="597693" cy="600075"/>
            </a:xfrm>
            <a:prstGeom prst="roundRect">
              <a:avLst>
                <a:gd name="adj" fmla="val 11644"/>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Soft Queue</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471" name="Rounded Rectangle 470"/>
            <p:cNvSpPr/>
            <p:nvPr/>
          </p:nvSpPr>
          <p:spPr>
            <a:xfrm>
              <a:off x="3720911" y="1155828"/>
              <a:ext cx="691819" cy="600075"/>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Kernel Mode Driver</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pic>
          <p:nvPicPr>
            <p:cNvPr id="47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859" y="1447940"/>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73"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42" y="1142482"/>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74"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170" y="114248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7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42" y="114248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76"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700" y="1142482"/>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77"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728" y="114248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7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8900" y="1142483"/>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479" name="Rounded Rectangle 478"/>
            <p:cNvSpPr/>
            <p:nvPr/>
          </p:nvSpPr>
          <p:spPr>
            <a:xfrm>
              <a:off x="289580" y="1155828"/>
              <a:ext cx="843223" cy="600075"/>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Application A</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480" name="Group 479"/>
            <p:cNvGrpSpPr/>
            <p:nvPr/>
          </p:nvGrpSpPr>
          <p:grpSpPr>
            <a:xfrm>
              <a:off x="2322056" y="1155828"/>
              <a:ext cx="1001590" cy="792815"/>
              <a:chOff x="2322056" y="3749956"/>
              <a:chExt cx="1001590" cy="792815"/>
            </a:xfrm>
          </p:grpSpPr>
          <p:grpSp>
            <p:nvGrpSpPr>
              <p:cNvPr id="481" name="Group 480"/>
              <p:cNvGrpSpPr/>
              <p:nvPr/>
            </p:nvGrpSpPr>
            <p:grpSpPr>
              <a:xfrm>
                <a:off x="2690255" y="3749956"/>
                <a:ext cx="280989" cy="600075"/>
                <a:chOff x="2756785" y="1219943"/>
                <a:chExt cx="280989" cy="600075"/>
              </a:xfrm>
            </p:grpSpPr>
            <p:sp>
              <p:nvSpPr>
                <p:cNvPr id="483" name="Rounded Rectangle 482"/>
                <p:cNvSpPr/>
                <p:nvPr/>
              </p:nvSpPr>
              <p:spPr>
                <a:xfrm>
                  <a:off x="2756785"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484" name="Rectangle 483"/>
                <p:cNvSpPr/>
                <p:nvPr/>
              </p:nvSpPr>
              <p:spPr>
                <a:xfrm>
                  <a:off x="2835178"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5" name="Rectangle 484"/>
                <p:cNvSpPr/>
                <p:nvPr/>
              </p:nvSpPr>
              <p:spPr>
                <a:xfrm>
                  <a:off x="2835178"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6" name="Rectangle 485"/>
                <p:cNvSpPr/>
                <p:nvPr/>
              </p:nvSpPr>
              <p:spPr>
                <a:xfrm>
                  <a:off x="2835178"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7" name="Rectangle 486"/>
                <p:cNvSpPr/>
                <p:nvPr/>
              </p:nvSpPr>
              <p:spPr>
                <a:xfrm>
                  <a:off x="2835178"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8" name="Rectangle 487"/>
                <p:cNvSpPr/>
                <p:nvPr/>
              </p:nvSpPr>
              <p:spPr>
                <a:xfrm>
                  <a:off x="2835178"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9" name="Rectangle 488"/>
                <p:cNvSpPr/>
                <p:nvPr/>
              </p:nvSpPr>
              <p:spPr>
                <a:xfrm>
                  <a:off x="2835178"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90" name="Rectangle 489"/>
                <p:cNvSpPr/>
                <p:nvPr/>
              </p:nvSpPr>
              <p:spPr>
                <a:xfrm>
                  <a:off x="2835178"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482" name="Rectangle 481"/>
              <p:cNvSpPr/>
              <p:nvPr/>
            </p:nvSpPr>
            <p:spPr>
              <a:xfrm>
                <a:off x="2322056" y="4342716"/>
                <a:ext cx="100159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491" name="Rectangle 490"/>
            <p:cNvSpPr/>
            <p:nvPr/>
          </p:nvSpPr>
          <p:spPr>
            <a:xfrm>
              <a:off x="2768648" y="1630787"/>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92" name="Rectangle 491"/>
            <p:cNvSpPr/>
            <p:nvPr/>
          </p:nvSpPr>
          <p:spPr>
            <a:xfrm>
              <a:off x="2768648" y="1561833"/>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93" name="Rectangle 492"/>
            <p:cNvSpPr/>
            <p:nvPr/>
          </p:nvSpPr>
          <p:spPr>
            <a:xfrm>
              <a:off x="2768648" y="1423921"/>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94" name="Rectangle 493"/>
            <p:cNvSpPr/>
            <p:nvPr/>
          </p:nvSpPr>
          <p:spPr>
            <a:xfrm>
              <a:off x="2768648" y="1492877"/>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95" name="Rectangle 494"/>
            <p:cNvSpPr/>
            <p:nvPr/>
          </p:nvSpPr>
          <p:spPr>
            <a:xfrm>
              <a:off x="2768648" y="1354965"/>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96" name="Rounded Rectangle 495"/>
            <p:cNvSpPr/>
            <p:nvPr/>
          </p:nvSpPr>
          <p:spPr>
            <a:xfrm>
              <a:off x="1994885" y="1155828"/>
              <a:ext cx="619383" cy="600075"/>
            </a:xfrm>
            <a:prstGeom prst="roundRect">
              <a:avLst>
                <a:gd name="adj" fmla="val 13318"/>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a:solidFill>
                    <a:prstClr val="white"/>
                  </a:solidFill>
                  <a:effectLst>
                    <a:outerShdw blurRad="50800" dist="38100" dir="5400000" algn="t" rotWithShape="0">
                      <a:prstClr val="black">
                        <a:alpha val="40000"/>
                      </a:prstClr>
                    </a:outerShdw>
                  </a:effectLst>
                  <a:cs typeface="Arial" pitchFamily="34" charset="0"/>
                </a:rPr>
                <a:t>User Mode Driver</a:t>
              </a:r>
            </a:p>
          </p:txBody>
        </p:sp>
        <p:sp>
          <p:nvSpPr>
            <p:cNvPr id="497" name="Rounded Rectangle 496"/>
            <p:cNvSpPr/>
            <p:nvPr/>
          </p:nvSpPr>
          <p:spPr>
            <a:xfrm>
              <a:off x="1208790" y="1155828"/>
              <a:ext cx="710108" cy="600075"/>
            </a:xfrm>
            <a:prstGeom prst="roundRect">
              <a:avLst>
                <a:gd name="adj" fmla="val 9969"/>
              </a:avLst>
            </a:prstGeom>
            <a:solidFill>
              <a:schemeClr val="tx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Direct3D</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498" name="Group 497"/>
            <p:cNvGrpSpPr/>
            <p:nvPr/>
          </p:nvGrpSpPr>
          <p:grpSpPr>
            <a:xfrm>
              <a:off x="4241642" y="1155828"/>
              <a:ext cx="767680" cy="792815"/>
              <a:chOff x="4241642" y="3749956"/>
              <a:chExt cx="767680" cy="792815"/>
            </a:xfrm>
          </p:grpSpPr>
          <p:grpSp>
            <p:nvGrpSpPr>
              <p:cNvPr id="499" name="Group 498"/>
              <p:cNvGrpSpPr/>
              <p:nvPr/>
            </p:nvGrpSpPr>
            <p:grpSpPr>
              <a:xfrm>
                <a:off x="4480372" y="3749956"/>
                <a:ext cx="280989" cy="600075"/>
                <a:chOff x="4546902" y="1219943"/>
                <a:chExt cx="280989" cy="600075"/>
              </a:xfrm>
            </p:grpSpPr>
            <p:sp>
              <p:nvSpPr>
                <p:cNvPr id="501" name="Rounded Rectangle 500"/>
                <p:cNvSpPr/>
                <p:nvPr/>
              </p:nvSpPr>
              <p:spPr>
                <a:xfrm>
                  <a:off x="4546902"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502" name="Rectangle 501"/>
                <p:cNvSpPr/>
                <p:nvPr/>
              </p:nvSpPr>
              <p:spPr>
                <a:xfrm>
                  <a:off x="4625295"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03" name="Rectangle 502"/>
                <p:cNvSpPr/>
                <p:nvPr/>
              </p:nvSpPr>
              <p:spPr>
                <a:xfrm>
                  <a:off x="4625295"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04" name="Rectangle 503"/>
                <p:cNvSpPr/>
                <p:nvPr/>
              </p:nvSpPr>
              <p:spPr>
                <a:xfrm>
                  <a:off x="4625295"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05" name="Rectangle 504"/>
                <p:cNvSpPr/>
                <p:nvPr/>
              </p:nvSpPr>
              <p:spPr>
                <a:xfrm>
                  <a:off x="4625295"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06" name="Rectangle 505"/>
                <p:cNvSpPr/>
                <p:nvPr/>
              </p:nvSpPr>
              <p:spPr>
                <a:xfrm>
                  <a:off x="4625295"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07" name="Rectangle 506"/>
                <p:cNvSpPr/>
                <p:nvPr/>
              </p:nvSpPr>
              <p:spPr>
                <a:xfrm>
                  <a:off x="4625295"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08" name="Rectangle 507"/>
                <p:cNvSpPr/>
                <p:nvPr/>
              </p:nvSpPr>
              <p:spPr>
                <a:xfrm>
                  <a:off x="4625295"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500" name="Rectangle 499"/>
              <p:cNvSpPr/>
              <p:nvPr/>
            </p:nvSpPr>
            <p:spPr>
              <a:xfrm>
                <a:off x="4241642" y="4342716"/>
                <a:ext cx="76768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DMA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509" name="Rectangle 508"/>
            <p:cNvSpPr/>
            <p:nvPr/>
          </p:nvSpPr>
          <p:spPr>
            <a:xfrm>
              <a:off x="4559203" y="1630787"/>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10" name="Rectangle 509"/>
            <p:cNvSpPr/>
            <p:nvPr/>
          </p:nvSpPr>
          <p:spPr>
            <a:xfrm>
              <a:off x="4559203" y="1561833"/>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11" name="Rectangle 510"/>
            <p:cNvSpPr/>
            <p:nvPr/>
          </p:nvSpPr>
          <p:spPr>
            <a:xfrm>
              <a:off x="4559203" y="1423921"/>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12" name="Rectangle 511"/>
            <p:cNvSpPr/>
            <p:nvPr/>
          </p:nvSpPr>
          <p:spPr>
            <a:xfrm>
              <a:off x="4559203" y="1492877"/>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13" name="Rectangle 512"/>
            <p:cNvSpPr/>
            <p:nvPr/>
          </p:nvSpPr>
          <p:spPr>
            <a:xfrm>
              <a:off x="4559203" y="1354965"/>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12" name="Title 11"/>
          <p:cNvSpPr>
            <a:spLocks noGrp="1"/>
          </p:cNvSpPr>
          <p:nvPr>
            <p:ph type="title"/>
          </p:nvPr>
        </p:nvSpPr>
        <p:spPr>
          <a:xfrm>
            <a:off x="289582" y="232529"/>
            <a:ext cx="7696200" cy="548072"/>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Today’s Command and Dispatch Flow</a:t>
            </a:r>
          </a:p>
        </p:txBody>
      </p:sp>
      <p:sp>
        <p:nvSpPr>
          <p:cNvPr id="198" name="Rectangle 197"/>
          <p:cNvSpPr/>
          <p:nvPr/>
        </p:nvSpPr>
        <p:spPr>
          <a:xfrm>
            <a:off x="3150457" y="2861537"/>
            <a:ext cx="115261" cy="115261"/>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endParaRPr lang="en-CA" kern="0" dirty="0">
              <a:solidFill>
                <a:prstClr val="white"/>
              </a:solidFill>
              <a:latin typeface="Calibri"/>
            </a:endParaRPr>
          </a:p>
        </p:txBody>
      </p:sp>
      <p:cxnSp>
        <p:nvCxnSpPr>
          <p:cNvPr id="199" name="Straight Connector 198"/>
          <p:cNvCxnSpPr/>
          <p:nvPr/>
        </p:nvCxnSpPr>
        <p:spPr>
          <a:xfrm>
            <a:off x="4367975" y="4125541"/>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cxnSp>
        <p:nvCxnSpPr>
          <p:cNvPr id="218" name="Straight Connector 217"/>
          <p:cNvCxnSpPr/>
          <p:nvPr/>
        </p:nvCxnSpPr>
        <p:spPr>
          <a:xfrm>
            <a:off x="2918390" y="4120192"/>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sp>
        <p:nvSpPr>
          <p:cNvPr id="219" name="Freeform 218"/>
          <p:cNvSpPr/>
          <p:nvPr/>
        </p:nvSpPr>
        <p:spPr>
          <a:xfrm>
            <a:off x="933960" y="3531183"/>
            <a:ext cx="504830" cy="309454"/>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0548 h 290548"/>
              <a:gd name="connsiteX1" fmla="*/ 0 w 1066800"/>
              <a:gd name="connsiteY1" fmla="*/ 0 h 290548"/>
              <a:gd name="connsiteX2" fmla="*/ 1066800 w 1066800"/>
              <a:gd name="connsiteY2" fmla="*/ 0 h 290548"/>
              <a:gd name="connsiteX3" fmla="*/ 1066800 w 1066800"/>
              <a:gd name="connsiteY3" fmla="*/ 276225 h 290548"/>
            </a:gdLst>
            <a:ahLst/>
            <a:cxnLst>
              <a:cxn ang="0">
                <a:pos x="connsiteX0" y="connsiteY0"/>
              </a:cxn>
              <a:cxn ang="0">
                <a:pos x="connsiteX1" y="connsiteY1"/>
              </a:cxn>
              <a:cxn ang="0">
                <a:pos x="connsiteX2" y="connsiteY2"/>
              </a:cxn>
              <a:cxn ang="0">
                <a:pos x="connsiteX3" y="connsiteY3"/>
              </a:cxn>
            </a:cxnLst>
            <a:rect l="l" t="t" r="r" b="b"/>
            <a:pathLst>
              <a:path w="1066800" h="290548">
                <a:moveTo>
                  <a:pt x="0" y="290548"/>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pic>
        <p:nvPicPr>
          <p:cNvPr id="220"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735" y="3814746"/>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221" name="Freeform 220"/>
          <p:cNvSpPr/>
          <p:nvPr/>
        </p:nvSpPr>
        <p:spPr>
          <a:xfrm>
            <a:off x="1716723" y="3531183"/>
            <a:ext cx="504830" cy="320340"/>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9 h 300769"/>
              <a:gd name="connsiteX1" fmla="*/ 0 w 1066800"/>
              <a:gd name="connsiteY1" fmla="*/ 0 h 300769"/>
              <a:gd name="connsiteX2" fmla="*/ 1066800 w 1066800"/>
              <a:gd name="connsiteY2" fmla="*/ 0 h 300769"/>
              <a:gd name="connsiteX3" fmla="*/ 1066800 w 1066800"/>
              <a:gd name="connsiteY3" fmla="*/ 276225 h 300769"/>
            </a:gdLst>
            <a:ahLst/>
            <a:cxnLst>
              <a:cxn ang="0">
                <a:pos x="connsiteX0" y="connsiteY0"/>
              </a:cxn>
              <a:cxn ang="0">
                <a:pos x="connsiteX1" y="connsiteY1"/>
              </a:cxn>
              <a:cxn ang="0">
                <a:pos x="connsiteX2" y="connsiteY2"/>
              </a:cxn>
              <a:cxn ang="0">
                <a:pos x="connsiteX3" y="connsiteY3"/>
              </a:cxn>
            </a:cxnLst>
            <a:rect l="l" t="t" r="r" b="b"/>
            <a:pathLst>
              <a:path w="1066800" h="300769">
                <a:moveTo>
                  <a:pt x="0" y="300769"/>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222" name="Freeform 221"/>
          <p:cNvSpPr/>
          <p:nvPr/>
        </p:nvSpPr>
        <p:spPr>
          <a:xfrm>
            <a:off x="2397168" y="3531184"/>
            <a:ext cx="371480" cy="31308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3954 h 293954"/>
              <a:gd name="connsiteX1" fmla="*/ 0 w 1066800"/>
              <a:gd name="connsiteY1" fmla="*/ 0 h 293954"/>
              <a:gd name="connsiteX2" fmla="*/ 1066800 w 1066800"/>
              <a:gd name="connsiteY2" fmla="*/ 0 h 293954"/>
              <a:gd name="connsiteX3" fmla="*/ 1066800 w 1066800"/>
              <a:gd name="connsiteY3" fmla="*/ 276225 h 293954"/>
            </a:gdLst>
            <a:ahLst/>
            <a:cxnLst>
              <a:cxn ang="0">
                <a:pos x="connsiteX0" y="connsiteY0"/>
              </a:cxn>
              <a:cxn ang="0">
                <a:pos x="connsiteX1" y="connsiteY1"/>
              </a:cxn>
              <a:cxn ang="0">
                <a:pos x="connsiteX2" y="connsiteY2"/>
              </a:cxn>
              <a:cxn ang="0">
                <a:pos x="connsiteX3" y="connsiteY3"/>
              </a:cxn>
            </a:cxnLst>
            <a:rect l="l" t="t" r="r" b="b"/>
            <a:pathLst>
              <a:path w="1066800" h="293954">
                <a:moveTo>
                  <a:pt x="0" y="293954"/>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227" name="Freeform 226"/>
          <p:cNvSpPr/>
          <p:nvPr/>
        </p:nvSpPr>
        <p:spPr>
          <a:xfrm>
            <a:off x="2886573" y="3531184"/>
            <a:ext cx="1790117" cy="320339"/>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8 h 300768"/>
              <a:gd name="connsiteX1" fmla="*/ 0 w 1066800"/>
              <a:gd name="connsiteY1" fmla="*/ 0 h 300768"/>
              <a:gd name="connsiteX2" fmla="*/ 1066800 w 1066800"/>
              <a:gd name="connsiteY2" fmla="*/ 0 h 300768"/>
              <a:gd name="connsiteX3" fmla="*/ 1066800 w 1066800"/>
              <a:gd name="connsiteY3" fmla="*/ 276225 h 300768"/>
            </a:gdLst>
            <a:ahLst/>
            <a:cxnLst>
              <a:cxn ang="0">
                <a:pos x="connsiteX0" y="connsiteY0"/>
              </a:cxn>
              <a:cxn ang="0">
                <a:pos x="connsiteX1" y="connsiteY1"/>
              </a:cxn>
              <a:cxn ang="0">
                <a:pos x="connsiteX2" y="connsiteY2"/>
              </a:cxn>
              <a:cxn ang="0">
                <a:pos x="connsiteX3" y="connsiteY3"/>
              </a:cxn>
            </a:cxnLst>
            <a:rect l="l" t="t" r="r" b="b"/>
            <a:pathLst>
              <a:path w="1066800" h="300768">
                <a:moveTo>
                  <a:pt x="0" y="300768"/>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230" name="Freeform 229"/>
          <p:cNvSpPr/>
          <p:nvPr/>
        </p:nvSpPr>
        <p:spPr>
          <a:xfrm>
            <a:off x="4195423" y="3618024"/>
            <a:ext cx="371480" cy="22481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5297 h 295297"/>
              <a:gd name="connsiteX1" fmla="*/ 0 w 1066800"/>
              <a:gd name="connsiteY1" fmla="*/ 0 h 295297"/>
              <a:gd name="connsiteX2" fmla="*/ 1066800 w 1066800"/>
              <a:gd name="connsiteY2" fmla="*/ 0 h 295297"/>
              <a:gd name="connsiteX3" fmla="*/ 1066800 w 1066800"/>
              <a:gd name="connsiteY3" fmla="*/ 276225 h 295297"/>
            </a:gdLst>
            <a:ahLst/>
            <a:cxnLst>
              <a:cxn ang="0">
                <a:pos x="connsiteX0" y="connsiteY0"/>
              </a:cxn>
              <a:cxn ang="0">
                <a:pos x="connsiteX1" y="connsiteY1"/>
              </a:cxn>
              <a:cxn ang="0">
                <a:pos x="connsiteX2" y="connsiteY2"/>
              </a:cxn>
              <a:cxn ang="0">
                <a:pos x="connsiteX3" y="connsiteY3"/>
              </a:cxn>
            </a:cxnLst>
            <a:rect l="l" t="t" r="r" b="b"/>
            <a:pathLst>
              <a:path w="1066800" h="295297">
                <a:moveTo>
                  <a:pt x="0" y="295297"/>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240" name="Rectangle 239"/>
          <p:cNvSpPr/>
          <p:nvPr/>
        </p:nvSpPr>
        <p:spPr>
          <a:xfrm>
            <a:off x="767301" y="3352247"/>
            <a:ext cx="822964" cy="200055"/>
          </a:xfrm>
          <a:prstGeom prst="rect">
            <a:avLst/>
          </a:prstGeom>
        </p:spPr>
        <p:txBody>
          <a:bodyPr wrap="square">
            <a:spAutoFit/>
          </a:bodyPr>
          <a:lstStyle/>
          <a:p>
            <a:pPr algn="ctr"/>
            <a:r>
              <a:rPr lang="en-CA" sz="70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Flow</a:t>
            </a:r>
            <a:endParaRPr lang="en-CA" sz="70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sp>
        <p:nvSpPr>
          <p:cNvPr id="241" name="Rectangle 240"/>
          <p:cNvSpPr/>
          <p:nvPr/>
        </p:nvSpPr>
        <p:spPr>
          <a:xfrm>
            <a:off x="2253246" y="3352247"/>
            <a:ext cx="660349" cy="200055"/>
          </a:xfrm>
          <a:prstGeom prst="rect">
            <a:avLst/>
          </a:prstGeom>
        </p:spPr>
        <p:txBody>
          <a:bodyPr wrap="square">
            <a:spAutoFit/>
          </a:bodyPr>
          <a:lstStyle/>
          <a:p>
            <a:pPr algn="ctr"/>
            <a:r>
              <a:rPr lang="en-CA" sz="700" dirty="0" smtClean="0">
                <a:solidFill>
                  <a:schemeClr val="tx1">
                    <a:lumMod val="75000"/>
                  </a:schemeClr>
                </a:solidFill>
                <a:effectLst>
                  <a:outerShdw blurRad="50800" dist="38100" dir="5400000" algn="t" rotWithShape="0">
                    <a:prstClr val="black">
                      <a:alpha val="40000"/>
                    </a:prstClr>
                  </a:outerShdw>
                </a:effectLst>
                <a:cs typeface="Arial" pitchFamily="34" charset="0"/>
              </a:rPr>
              <a:t>Data Flow</a:t>
            </a:r>
            <a:endParaRPr lang="en-CA" sz="700" dirty="0">
              <a:solidFill>
                <a:schemeClr val="tx1">
                  <a:lumMod val="75000"/>
                </a:schemeClr>
              </a:solidFill>
              <a:effectLst>
                <a:outerShdw blurRad="50800" dist="38100" dir="5400000" algn="t" rotWithShape="0">
                  <a:prstClr val="black">
                    <a:alpha val="40000"/>
                  </a:prstClr>
                </a:outerShdw>
              </a:effectLst>
              <a:cs typeface="Arial" pitchFamily="34" charset="0"/>
            </a:endParaRPr>
          </a:p>
        </p:txBody>
      </p:sp>
      <p:pic>
        <p:nvPicPr>
          <p:cNvPr id="24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763" y="3814749"/>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935" y="3814749"/>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164" y="3814749"/>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8449" y="3814749"/>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246" name="Rounded Rectangle 245"/>
          <p:cNvSpPr/>
          <p:nvPr/>
        </p:nvSpPr>
        <p:spPr>
          <a:xfrm>
            <a:off x="3047235" y="3827501"/>
            <a:ext cx="597693" cy="600075"/>
          </a:xfrm>
          <a:prstGeom prst="roundRect">
            <a:avLst>
              <a:gd name="adj" fmla="val 11644"/>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Soft Queue</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247" name="Rounded Rectangle 246"/>
          <p:cNvSpPr/>
          <p:nvPr/>
        </p:nvSpPr>
        <p:spPr>
          <a:xfrm>
            <a:off x="3720915" y="3827501"/>
            <a:ext cx="691819" cy="600075"/>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Kernel Mode Driver</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pic>
        <p:nvPicPr>
          <p:cNvPr id="24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42" y="381415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49"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170" y="381415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42" y="381415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51"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700" y="381415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728" y="381415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8900" y="3814154"/>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254" name="Rounded Rectangle 253"/>
          <p:cNvSpPr/>
          <p:nvPr/>
        </p:nvSpPr>
        <p:spPr>
          <a:xfrm>
            <a:off x="289582" y="3827501"/>
            <a:ext cx="843223" cy="600075"/>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Application C</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255" name="Group 254"/>
          <p:cNvGrpSpPr/>
          <p:nvPr/>
        </p:nvGrpSpPr>
        <p:grpSpPr>
          <a:xfrm>
            <a:off x="2322056" y="3827503"/>
            <a:ext cx="1001590" cy="792816"/>
            <a:chOff x="2322056" y="3749956"/>
            <a:chExt cx="1001590" cy="792815"/>
          </a:xfrm>
        </p:grpSpPr>
        <p:grpSp>
          <p:nvGrpSpPr>
            <p:cNvPr id="256" name="Group 255"/>
            <p:cNvGrpSpPr/>
            <p:nvPr/>
          </p:nvGrpSpPr>
          <p:grpSpPr>
            <a:xfrm>
              <a:off x="2690255" y="3749956"/>
              <a:ext cx="280989" cy="600075"/>
              <a:chOff x="2756785" y="1219943"/>
              <a:chExt cx="280989" cy="600075"/>
            </a:xfrm>
          </p:grpSpPr>
          <p:sp>
            <p:nvSpPr>
              <p:cNvPr id="258" name="Rounded Rectangle 257"/>
              <p:cNvSpPr/>
              <p:nvPr/>
            </p:nvSpPr>
            <p:spPr>
              <a:xfrm>
                <a:off x="2756785"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259" name="Rectangle 258"/>
              <p:cNvSpPr/>
              <p:nvPr/>
            </p:nvSpPr>
            <p:spPr>
              <a:xfrm>
                <a:off x="2835178"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60" name="Rectangle 259"/>
              <p:cNvSpPr/>
              <p:nvPr/>
            </p:nvSpPr>
            <p:spPr>
              <a:xfrm>
                <a:off x="2835178"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61" name="Rectangle 260"/>
              <p:cNvSpPr/>
              <p:nvPr/>
            </p:nvSpPr>
            <p:spPr>
              <a:xfrm>
                <a:off x="2835178"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62" name="Rectangle 261"/>
              <p:cNvSpPr/>
              <p:nvPr/>
            </p:nvSpPr>
            <p:spPr>
              <a:xfrm>
                <a:off x="2835178"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63" name="Rectangle 262"/>
              <p:cNvSpPr/>
              <p:nvPr/>
            </p:nvSpPr>
            <p:spPr>
              <a:xfrm>
                <a:off x="2835178"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64" name="Rectangle 263"/>
              <p:cNvSpPr/>
              <p:nvPr/>
            </p:nvSpPr>
            <p:spPr>
              <a:xfrm>
                <a:off x="2835178"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65" name="Rectangle 264"/>
              <p:cNvSpPr/>
              <p:nvPr/>
            </p:nvSpPr>
            <p:spPr>
              <a:xfrm>
                <a:off x="2835178"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257" name="Rectangle 256"/>
            <p:cNvSpPr/>
            <p:nvPr/>
          </p:nvSpPr>
          <p:spPr>
            <a:xfrm>
              <a:off x="2322056" y="4342716"/>
              <a:ext cx="100159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266" name="Rectangle 265"/>
          <p:cNvSpPr/>
          <p:nvPr/>
        </p:nvSpPr>
        <p:spPr>
          <a:xfrm>
            <a:off x="2768648" y="4302460"/>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67" name="Rectangle 266"/>
          <p:cNvSpPr/>
          <p:nvPr/>
        </p:nvSpPr>
        <p:spPr>
          <a:xfrm>
            <a:off x="2768648" y="4233506"/>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68" name="Rectangle 267"/>
          <p:cNvSpPr/>
          <p:nvPr/>
        </p:nvSpPr>
        <p:spPr>
          <a:xfrm>
            <a:off x="2768648" y="4095594"/>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69" name="Rectangle 268"/>
          <p:cNvSpPr/>
          <p:nvPr/>
        </p:nvSpPr>
        <p:spPr>
          <a:xfrm>
            <a:off x="2768648" y="4164550"/>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70" name="Rectangle 269"/>
          <p:cNvSpPr/>
          <p:nvPr/>
        </p:nvSpPr>
        <p:spPr>
          <a:xfrm>
            <a:off x="2768648" y="4026638"/>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71" name="Rounded Rectangle 270"/>
          <p:cNvSpPr/>
          <p:nvPr/>
        </p:nvSpPr>
        <p:spPr>
          <a:xfrm>
            <a:off x="1994887" y="3827501"/>
            <a:ext cx="619383" cy="600075"/>
          </a:xfrm>
          <a:prstGeom prst="roundRect">
            <a:avLst>
              <a:gd name="adj" fmla="val 13318"/>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a:solidFill>
                  <a:prstClr val="white"/>
                </a:solidFill>
                <a:effectLst>
                  <a:outerShdw blurRad="50800" dist="38100" dir="5400000" algn="t" rotWithShape="0">
                    <a:prstClr val="black">
                      <a:alpha val="40000"/>
                    </a:prstClr>
                  </a:outerShdw>
                </a:effectLst>
                <a:cs typeface="Arial" pitchFamily="34" charset="0"/>
              </a:rPr>
              <a:t>User Mode Driver</a:t>
            </a:r>
          </a:p>
        </p:txBody>
      </p:sp>
      <p:sp>
        <p:nvSpPr>
          <p:cNvPr id="272" name="Rounded Rectangle 271"/>
          <p:cNvSpPr/>
          <p:nvPr/>
        </p:nvSpPr>
        <p:spPr>
          <a:xfrm>
            <a:off x="1208790" y="3827501"/>
            <a:ext cx="710108" cy="600075"/>
          </a:xfrm>
          <a:prstGeom prst="roundRect">
            <a:avLst>
              <a:gd name="adj" fmla="val 9969"/>
            </a:avLst>
          </a:prstGeom>
          <a:solidFill>
            <a:schemeClr val="tx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Direct3D</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273" name="Group 272"/>
          <p:cNvGrpSpPr/>
          <p:nvPr/>
        </p:nvGrpSpPr>
        <p:grpSpPr>
          <a:xfrm>
            <a:off x="4241642" y="3827503"/>
            <a:ext cx="767680" cy="792816"/>
            <a:chOff x="4241642" y="3749956"/>
            <a:chExt cx="767680" cy="792815"/>
          </a:xfrm>
        </p:grpSpPr>
        <p:grpSp>
          <p:nvGrpSpPr>
            <p:cNvPr id="274" name="Group 273"/>
            <p:cNvGrpSpPr/>
            <p:nvPr/>
          </p:nvGrpSpPr>
          <p:grpSpPr>
            <a:xfrm>
              <a:off x="4480372" y="3749956"/>
              <a:ext cx="280989" cy="600075"/>
              <a:chOff x="4546902" y="1219943"/>
              <a:chExt cx="280989" cy="600075"/>
            </a:xfrm>
          </p:grpSpPr>
          <p:sp>
            <p:nvSpPr>
              <p:cNvPr id="276" name="Rounded Rectangle 275"/>
              <p:cNvSpPr/>
              <p:nvPr/>
            </p:nvSpPr>
            <p:spPr>
              <a:xfrm>
                <a:off x="4546902"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277" name="Rectangle 276"/>
              <p:cNvSpPr/>
              <p:nvPr/>
            </p:nvSpPr>
            <p:spPr>
              <a:xfrm>
                <a:off x="4625295"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78" name="Rectangle 277"/>
              <p:cNvSpPr/>
              <p:nvPr/>
            </p:nvSpPr>
            <p:spPr>
              <a:xfrm>
                <a:off x="4625295"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79" name="Rectangle 278"/>
              <p:cNvSpPr/>
              <p:nvPr/>
            </p:nvSpPr>
            <p:spPr>
              <a:xfrm>
                <a:off x="4625295"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80" name="Rectangle 279"/>
              <p:cNvSpPr/>
              <p:nvPr/>
            </p:nvSpPr>
            <p:spPr>
              <a:xfrm>
                <a:off x="4625295"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81" name="Rectangle 280"/>
              <p:cNvSpPr/>
              <p:nvPr/>
            </p:nvSpPr>
            <p:spPr>
              <a:xfrm>
                <a:off x="4625295"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82" name="Rectangle 281"/>
              <p:cNvSpPr/>
              <p:nvPr/>
            </p:nvSpPr>
            <p:spPr>
              <a:xfrm>
                <a:off x="4625295"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83" name="Rectangle 282"/>
              <p:cNvSpPr/>
              <p:nvPr/>
            </p:nvSpPr>
            <p:spPr>
              <a:xfrm>
                <a:off x="4625295"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275" name="Rectangle 274"/>
            <p:cNvSpPr/>
            <p:nvPr/>
          </p:nvSpPr>
          <p:spPr>
            <a:xfrm>
              <a:off x="4241642" y="4342716"/>
              <a:ext cx="76768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DMA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284" name="Rectangle 283"/>
          <p:cNvSpPr/>
          <p:nvPr/>
        </p:nvSpPr>
        <p:spPr>
          <a:xfrm>
            <a:off x="4559203" y="4302460"/>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85" name="Rectangle 284"/>
          <p:cNvSpPr/>
          <p:nvPr/>
        </p:nvSpPr>
        <p:spPr>
          <a:xfrm>
            <a:off x="4559203" y="4233506"/>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86" name="Rectangle 285"/>
          <p:cNvSpPr/>
          <p:nvPr/>
        </p:nvSpPr>
        <p:spPr>
          <a:xfrm>
            <a:off x="4559203" y="4095594"/>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87" name="Rectangle 286"/>
          <p:cNvSpPr/>
          <p:nvPr/>
        </p:nvSpPr>
        <p:spPr>
          <a:xfrm>
            <a:off x="4559203" y="4164550"/>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288" name="Rectangle 287"/>
          <p:cNvSpPr/>
          <p:nvPr/>
        </p:nvSpPr>
        <p:spPr>
          <a:xfrm>
            <a:off x="4559203" y="4026638"/>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44" name="Rectangle 343"/>
          <p:cNvSpPr/>
          <p:nvPr/>
        </p:nvSpPr>
        <p:spPr>
          <a:xfrm>
            <a:off x="6006581" y="3720571"/>
            <a:ext cx="839174" cy="338554"/>
          </a:xfrm>
          <a:prstGeom prst="rect">
            <a:avLst/>
          </a:prstGeom>
        </p:spPr>
        <p:txBody>
          <a:bodyPr wrap="square">
            <a:spAutoFit/>
          </a:bodyPr>
          <a:lstStyle/>
          <a:p>
            <a:pPr algn="ctr"/>
            <a:r>
              <a:rPr lang="en-CA" sz="800" b="1" dirty="0">
                <a:solidFill>
                  <a:schemeClr val="accent6">
                    <a:lumMod val="10000"/>
                  </a:schemeClr>
                </a:solidFill>
                <a:effectLst>
                  <a:outerShdw blurRad="50800" dist="38100" dir="5400000" algn="t" rotWithShape="0">
                    <a:prstClr val="black">
                      <a:alpha val="40000"/>
                    </a:prstClr>
                  </a:outerShdw>
                </a:effectLst>
                <a:cs typeface="Arial" pitchFamily="34" charset="0"/>
              </a:rPr>
              <a:t>Hardware Queue</a:t>
            </a:r>
          </a:p>
        </p:txBody>
      </p:sp>
      <p:sp>
        <p:nvSpPr>
          <p:cNvPr id="345" name="Donut 344"/>
          <p:cNvSpPr/>
          <p:nvPr/>
        </p:nvSpPr>
        <p:spPr>
          <a:xfrm>
            <a:off x="5584840" y="2020640"/>
            <a:ext cx="1654160" cy="1654160"/>
          </a:xfrm>
          <a:prstGeom prst="donut">
            <a:avLst>
              <a:gd name="adj" fmla="val 15345"/>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pic>
        <p:nvPicPr>
          <p:cNvPr id="346"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145367">
            <a:off x="5450816" y="2493312"/>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7" name="Rectangle 346"/>
          <p:cNvSpPr/>
          <p:nvPr/>
        </p:nvSpPr>
        <p:spPr>
          <a:xfrm>
            <a:off x="5581477" y="2605419"/>
            <a:ext cx="277640" cy="246221"/>
          </a:xfrm>
          <a:prstGeom prst="rect">
            <a:avLst/>
          </a:prstGeom>
        </p:spPr>
        <p:txBody>
          <a:bodyPr wrap="none">
            <a:spAutoFit/>
          </a:bodyPr>
          <a:lstStyle/>
          <a:p>
            <a:pPr>
              <a:defRPr/>
            </a:pPr>
            <a:r>
              <a:rPr lang="en-CA" sz="1000" b="1" kern="0" dirty="0">
                <a:solidFill>
                  <a:prstClr val="white"/>
                </a:solidFill>
                <a:effectLst>
                  <a:outerShdw blurRad="50800" dist="38100" dir="5400000" algn="t" rotWithShape="0">
                    <a:prstClr val="black">
                      <a:alpha val="40000"/>
                    </a:prstClr>
                  </a:outerShdw>
                </a:effectLst>
                <a:cs typeface="Arial" pitchFamily="34" charset="0"/>
              </a:rPr>
              <a:t>A</a:t>
            </a:r>
            <a:endParaRPr lang="en-CA" kern="0" dirty="0">
              <a:solidFill>
                <a:prstClr val="black"/>
              </a:solidFill>
            </a:endParaRPr>
          </a:p>
        </p:txBody>
      </p:sp>
      <p:cxnSp>
        <p:nvCxnSpPr>
          <p:cNvPr id="348" name="Straight Connector 347"/>
          <p:cNvCxnSpPr/>
          <p:nvPr/>
        </p:nvCxnSpPr>
        <p:spPr>
          <a:xfrm>
            <a:off x="4367975" y="2783121"/>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cxnSp>
        <p:nvCxnSpPr>
          <p:cNvPr id="349" name="Straight Connector 348"/>
          <p:cNvCxnSpPr/>
          <p:nvPr/>
        </p:nvCxnSpPr>
        <p:spPr>
          <a:xfrm>
            <a:off x="2918390" y="2777772"/>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sp>
        <p:nvSpPr>
          <p:cNvPr id="350" name="Freeform 349"/>
          <p:cNvSpPr/>
          <p:nvPr/>
        </p:nvSpPr>
        <p:spPr>
          <a:xfrm>
            <a:off x="933960" y="2188764"/>
            <a:ext cx="504830" cy="309454"/>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0548 h 290548"/>
              <a:gd name="connsiteX1" fmla="*/ 0 w 1066800"/>
              <a:gd name="connsiteY1" fmla="*/ 0 h 290548"/>
              <a:gd name="connsiteX2" fmla="*/ 1066800 w 1066800"/>
              <a:gd name="connsiteY2" fmla="*/ 0 h 290548"/>
              <a:gd name="connsiteX3" fmla="*/ 1066800 w 1066800"/>
              <a:gd name="connsiteY3" fmla="*/ 276225 h 290548"/>
            </a:gdLst>
            <a:ahLst/>
            <a:cxnLst>
              <a:cxn ang="0">
                <a:pos x="connsiteX0" y="connsiteY0"/>
              </a:cxn>
              <a:cxn ang="0">
                <a:pos x="connsiteX1" y="connsiteY1"/>
              </a:cxn>
              <a:cxn ang="0">
                <a:pos x="connsiteX2" y="connsiteY2"/>
              </a:cxn>
              <a:cxn ang="0">
                <a:pos x="connsiteX3" y="connsiteY3"/>
              </a:cxn>
            </a:cxnLst>
            <a:rect l="l" t="t" r="r" b="b"/>
            <a:pathLst>
              <a:path w="1066800" h="290548">
                <a:moveTo>
                  <a:pt x="0" y="290548"/>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pic>
        <p:nvPicPr>
          <p:cNvPr id="351"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735" y="2472327"/>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352" name="Freeform 351"/>
          <p:cNvSpPr/>
          <p:nvPr/>
        </p:nvSpPr>
        <p:spPr>
          <a:xfrm>
            <a:off x="1716723" y="2188763"/>
            <a:ext cx="504830" cy="320340"/>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9 h 300769"/>
              <a:gd name="connsiteX1" fmla="*/ 0 w 1066800"/>
              <a:gd name="connsiteY1" fmla="*/ 0 h 300769"/>
              <a:gd name="connsiteX2" fmla="*/ 1066800 w 1066800"/>
              <a:gd name="connsiteY2" fmla="*/ 0 h 300769"/>
              <a:gd name="connsiteX3" fmla="*/ 1066800 w 1066800"/>
              <a:gd name="connsiteY3" fmla="*/ 276225 h 300769"/>
            </a:gdLst>
            <a:ahLst/>
            <a:cxnLst>
              <a:cxn ang="0">
                <a:pos x="connsiteX0" y="connsiteY0"/>
              </a:cxn>
              <a:cxn ang="0">
                <a:pos x="connsiteX1" y="connsiteY1"/>
              </a:cxn>
              <a:cxn ang="0">
                <a:pos x="connsiteX2" y="connsiteY2"/>
              </a:cxn>
              <a:cxn ang="0">
                <a:pos x="connsiteX3" y="connsiteY3"/>
              </a:cxn>
            </a:cxnLst>
            <a:rect l="l" t="t" r="r" b="b"/>
            <a:pathLst>
              <a:path w="1066800" h="300769">
                <a:moveTo>
                  <a:pt x="0" y="300769"/>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353" name="Freeform 352"/>
          <p:cNvSpPr/>
          <p:nvPr/>
        </p:nvSpPr>
        <p:spPr>
          <a:xfrm>
            <a:off x="2397168" y="2188765"/>
            <a:ext cx="371480" cy="31308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3954 h 293954"/>
              <a:gd name="connsiteX1" fmla="*/ 0 w 1066800"/>
              <a:gd name="connsiteY1" fmla="*/ 0 h 293954"/>
              <a:gd name="connsiteX2" fmla="*/ 1066800 w 1066800"/>
              <a:gd name="connsiteY2" fmla="*/ 0 h 293954"/>
              <a:gd name="connsiteX3" fmla="*/ 1066800 w 1066800"/>
              <a:gd name="connsiteY3" fmla="*/ 276225 h 293954"/>
            </a:gdLst>
            <a:ahLst/>
            <a:cxnLst>
              <a:cxn ang="0">
                <a:pos x="connsiteX0" y="connsiteY0"/>
              </a:cxn>
              <a:cxn ang="0">
                <a:pos x="connsiteX1" y="connsiteY1"/>
              </a:cxn>
              <a:cxn ang="0">
                <a:pos x="connsiteX2" y="connsiteY2"/>
              </a:cxn>
              <a:cxn ang="0">
                <a:pos x="connsiteX3" y="connsiteY3"/>
              </a:cxn>
            </a:cxnLst>
            <a:rect l="l" t="t" r="r" b="b"/>
            <a:pathLst>
              <a:path w="1066800" h="293954">
                <a:moveTo>
                  <a:pt x="0" y="293954"/>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354" name="Freeform 353"/>
          <p:cNvSpPr/>
          <p:nvPr/>
        </p:nvSpPr>
        <p:spPr>
          <a:xfrm>
            <a:off x="2886573" y="2188764"/>
            <a:ext cx="1790117" cy="320339"/>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8 h 300768"/>
              <a:gd name="connsiteX1" fmla="*/ 0 w 1066800"/>
              <a:gd name="connsiteY1" fmla="*/ 0 h 300768"/>
              <a:gd name="connsiteX2" fmla="*/ 1066800 w 1066800"/>
              <a:gd name="connsiteY2" fmla="*/ 0 h 300768"/>
              <a:gd name="connsiteX3" fmla="*/ 1066800 w 1066800"/>
              <a:gd name="connsiteY3" fmla="*/ 276225 h 300768"/>
            </a:gdLst>
            <a:ahLst/>
            <a:cxnLst>
              <a:cxn ang="0">
                <a:pos x="connsiteX0" y="connsiteY0"/>
              </a:cxn>
              <a:cxn ang="0">
                <a:pos x="connsiteX1" y="connsiteY1"/>
              </a:cxn>
              <a:cxn ang="0">
                <a:pos x="connsiteX2" y="connsiteY2"/>
              </a:cxn>
              <a:cxn ang="0">
                <a:pos x="connsiteX3" y="connsiteY3"/>
              </a:cxn>
            </a:cxnLst>
            <a:rect l="l" t="t" r="r" b="b"/>
            <a:pathLst>
              <a:path w="1066800" h="300768">
                <a:moveTo>
                  <a:pt x="0" y="300768"/>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355" name="Freeform 354"/>
          <p:cNvSpPr/>
          <p:nvPr/>
        </p:nvSpPr>
        <p:spPr>
          <a:xfrm>
            <a:off x="4195423" y="2275605"/>
            <a:ext cx="371480" cy="22481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5297 h 295297"/>
              <a:gd name="connsiteX1" fmla="*/ 0 w 1066800"/>
              <a:gd name="connsiteY1" fmla="*/ 0 h 295297"/>
              <a:gd name="connsiteX2" fmla="*/ 1066800 w 1066800"/>
              <a:gd name="connsiteY2" fmla="*/ 0 h 295297"/>
              <a:gd name="connsiteX3" fmla="*/ 1066800 w 1066800"/>
              <a:gd name="connsiteY3" fmla="*/ 276225 h 295297"/>
            </a:gdLst>
            <a:ahLst/>
            <a:cxnLst>
              <a:cxn ang="0">
                <a:pos x="connsiteX0" y="connsiteY0"/>
              </a:cxn>
              <a:cxn ang="0">
                <a:pos x="connsiteX1" y="connsiteY1"/>
              </a:cxn>
              <a:cxn ang="0">
                <a:pos x="connsiteX2" y="connsiteY2"/>
              </a:cxn>
              <a:cxn ang="0">
                <a:pos x="connsiteX3" y="connsiteY3"/>
              </a:cxn>
            </a:cxnLst>
            <a:rect l="l" t="t" r="r" b="b"/>
            <a:pathLst>
              <a:path w="1066800" h="295297">
                <a:moveTo>
                  <a:pt x="0" y="295297"/>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356" name="Rectangle 355"/>
          <p:cNvSpPr/>
          <p:nvPr/>
        </p:nvSpPr>
        <p:spPr>
          <a:xfrm>
            <a:off x="767301" y="2009827"/>
            <a:ext cx="822964" cy="200055"/>
          </a:xfrm>
          <a:prstGeom prst="rect">
            <a:avLst/>
          </a:prstGeom>
        </p:spPr>
        <p:txBody>
          <a:bodyPr wrap="square">
            <a:spAutoFit/>
          </a:bodyPr>
          <a:lstStyle/>
          <a:p>
            <a:pPr algn="ctr"/>
            <a:r>
              <a:rPr lang="en-CA" sz="70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Flow</a:t>
            </a:r>
            <a:endParaRPr lang="en-CA" sz="70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sp>
        <p:nvSpPr>
          <p:cNvPr id="357" name="Rectangle 356"/>
          <p:cNvSpPr/>
          <p:nvPr/>
        </p:nvSpPr>
        <p:spPr>
          <a:xfrm>
            <a:off x="2253246" y="2009827"/>
            <a:ext cx="660349" cy="200055"/>
          </a:xfrm>
          <a:prstGeom prst="rect">
            <a:avLst/>
          </a:prstGeom>
        </p:spPr>
        <p:txBody>
          <a:bodyPr wrap="square">
            <a:spAutoFit/>
          </a:bodyPr>
          <a:lstStyle/>
          <a:p>
            <a:pPr algn="ctr"/>
            <a:r>
              <a:rPr lang="en-CA" sz="700" dirty="0" smtClean="0">
                <a:solidFill>
                  <a:schemeClr val="tx1">
                    <a:lumMod val="75000"/>
                  </a:schemeClr>
                </a:solidFill>
                <a:effectLst>
                  <a:outerShdw blurRad="50800" dist="38100" dir="5400000" algn="t" rotWithShape="0">
                    <a:prstClr val="black">
                      <a:alpha val="40000"/>
                    </a:prstClr>
                  </a:outerShdw>
                </a:effectLst>
                <a:cs typeface="Arial" pitchFamily="34" charset="0"/>
              </a:rPr>
              <a:t>Data Flow</a:t>
            </a:r>
            <a:endParaRPr lang="en-CA" sz="700" dirty="0">
              <a:solidFill>
                <a:schemeClr val="tx1">
                  <a:lumMod val="75000"/>
                </a:schemeClr>
              </a:solidFill>
              <a:effectLst>
                <a:outerShdw blurRad="50800" dist="38100" dir="5400000" algn="t" rotWithShape="0">
                  <a:prstClr val="black">
                    <a:alpha val="40000"/>
                  </a:prstClr>
                </a:outerShdw>
              </a:effectLst>
              <a:cs typeface="Arial" pitchFamily="34" charset="0"/>
            </a:endParaRPr>
          </a:p>
        </p:txBody>
      </p:sp>
      <p:pic>
        <p:nvPicPr>
          <p:cNvPr id="35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763" y="247232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59"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935" y="247232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60"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164" y="247232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61"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8449" y="2472327"/>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362" name="Rounded Rectangle 361"/>
          <p:cNvSpPr/>
          <p:nvPr/>
        </p:nvSpPr>
        <p:spPr>
          <a:xfrm>
            <a:off x="3047235" y="2485079"/>
            <a:ext cx="597693" cy="600075"/>
          </a:xfrm>
          <a:prstGeom prst="roundRect">
            <a:avLst>
              <a:gd name="adj" fmla="val 11644"/>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Soft Queue</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363" name="Rounded Rectangle 362"/>
          <p:cNvSpPr/>
          <p:nvPr/>
        </p:nvSpPr>
        <p:spPr>
          <a:xfrm>
            <a:off x="3720915" y="2485079"/>
            <a:ext cx="691819" cy="600075"/>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Kernel Mode Driver</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pic>
        <p:nvPicPr>
          <p:cNvPr id="364"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42" y="247173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170" y="2471736"/>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66"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42" y="2471736"/>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700" y="247173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6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728" y="2471736"/>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8900" y="2471736"/>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370" name="Rounded Rectangle 369"/>
          <p:cNvSpPr/>
          <p:nvPr/>
        </p:nvSpPr>
        <p:spPr>
          <a:xfrm>
            <a:off x="289582" y="2485079"/>
            <a:ext cx="843223" cy="600075"/>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Application B</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371" name="Group 370"/>
          <p:cNvGrpSpPr/>
          <p:nvPr/>
        </p:nvGrpSpPr>
        <p:grpSpPr>
          <a:xfrm>
            <a:off x="2322056" y="2485083"/>
            <a:ext cx="1001590" cy="792816"/>
            <a:chOff x="2322056" y="3749956"/>
            <a:chExt cx="1001590" cy="792815"/>
          </a:xfrm>
        </p:grpSpPr>
        <p:grpSp>
          <p:nvGrpSpPr>
            <p:cNvPr id="372" name="Group 371"/>
            <p:cNvGrpSpPr/>
            <p:nvPr/>
          </p:nvGrpSpPr>
          <p:grpSpPr>
            <a:xfrm>
              <a:off x="2690255" y="3749956"/>
              <a:ext cx="280989" cy="600075"/>
              <a:chOff x="2756785" y="1219943"/>
              <a:chExt cx="280989" cy="600075"/>
            </a:xfrm>
          </p:grpSpPr>
          <p:sp>
            <p:nvSpPr>
              <p:cNvPr id="374" name="Rounded Rectangle 373"/>
              <p:cNvSpPr/>
              <p:nvPr/>
            </p:nvSpPr>
            <p:spPr>
              <a:xfrm>
                <a:off x="2756785"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375" name="Rectangle 374"/>
              <p:cNvSpPr/>
              <p:nvPr/>
            </p:nvSpPr>
            <p:spPr>
              <a:xfrm>
                <a:off x="2835178"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76" name="Rectangle 375"/>
              <p:cNvSpPr/>
              <p:nvPr/>
            </p:nvSpPr>
            <p:spPr>
              <a:xfrm>
                <a:off x="2835178"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77" name="Rectangle 376"/>
              <p:cNvSpPr/>
              <p:nvPr/>
            </p:nvSpPr>
            <p:spPr>
              <a:xfrm>
                <a:off x="2835178"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78" name="Rectangle 377"/>
              <p:cNvSpPr/>
              <p:nvPr/>
            </p:nvSpPr>
            <p:spPr>
              <a:xfrm>
                <a:off x="2835178"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79" name="Rectangle 378"/>
              <p:cNvSpPr/>
              <p:nvPr/>
            </p:nvSpPr>
            <p:spPr>
              <a:xfrm>
                <a:off x="2835178"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80" name="Rectangle 379"/>
              <p:cNvSpPr/>
              <p:nvPr/>
            </p:nvSpPr>
            <p:spPr>
              <a:xfrm>
                <a:off x="2835178"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81" name="Rectangle 380"/>
              <p:cNvSpPr/>
              <p:nvPr/>
            </p:nvSpPr>
            <p:spPr>
              <a:xfrm>
                <a:off x="2835178"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373" name="Rectangle 372"/>
            <p:cNvSpPr/>
            <p:nvPr/>
          </p:nvSpPr>
          <p:spPr>
            <a:xfrm>
              <a:off x="2322056" y="4342716"/>
              <a:ext cx="100159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382" name="Rectangle 381"/>
          <p:cNvSpPr/>
          <p:nvPr/>
        </p:nvSpPr>
        <p:spPr>
          <a:xfrm>
            <a:off x="2768648" y="2960039"/>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83" name="Rectangle 382"/>
          <p:cNvSpPr/>
          <p:nvPr/>
        </p:nvSpPr>
        <p:spPr>
          <a:xfrm>
            <a:off x="2768648" y="2891086"/>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84" name="Rectangle 383"/>
          <p:cNvSpPr/>
          <p:nvPr/>
        </p:nvSpPr>
        <p:spPr>
          <a:xfrm>
            <a:off x="2768648" y="2753174"/>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85" name="Rectangle 384"/>
          <p:cNvSpPr/>
          <p:nvPr/>
        </p:nvSpPr>
        <p:spPr>
          <a:xfrm>
            <a:off x="2768648" y="2822130"/>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86" name="Rectangle 385"/>
          <p:cNvSpPr/>
          <p:nvPr/>
        </p:nvSpPr>
        <p:spPr>
          <a:xfrm>
            <a:off x="2768648" y="2684218"/>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87" name="Rounded Rectangle 386"/>
          <p:cNvSpPr/>
          <p:nvPr/>
        </p:nvSpPr>
        <p:spPr>
          <a:xfrm>
            <a:off x="1994887" y="2485079"/>
            <a:ext cx="619383" cy="600075"/>
          </a:xfrm>
          <a:prstGeom prst="roundRect">
            <a:avLst>
              <a:gd name="adj" fmla="val 13318"/>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a:solidFill>
                  <a:prstClr val="white"/>
                </a:solidFill>
                <a:effectLst>
                  <a:outerShdw blurRad="50800" dist="38100" dir="5400000" algn="t" rotWithShape="0">
                    <a:prstClr val="black">
                      <a:alpha val="40000"/>
                    </a:prstClr>
                  </a:outerShdw>
                </a:effectLst>
                <a:cs typeface="Arial" pitchFamily="34" charset="0"/>
              </a:rPr>
              <a:t>User Mode Driver</a:t>
            </a:r>
          </a:p>
        </p:txBody>
      </p:sp>
      <p:sp>
        <p:nvSpPr>
          <p:cNvPr id="388" name="Rounded Rectangle 387"/>
          <p:cNvSpPr/>
          <p:nvPr/>
        </p:nvSpPr>
        <p:spPr>
          <a:xfrm>
            <a:off x="1208790" y="2485079"/>
            <a:ext cx="710108" cy="600075"/>
          </a:xfrm>
          <a:prstGeom prst="roundRect">
            <a:avLst>
              <a:gd name="adj" fmla="val 9969"/>
            </a:avLst>
          </a:prstGeom>
          <a:solidFill>
            <a:schemeClr val="tx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Direct3D</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389" name="Group 388"/>
          <p:cNvGrpSpPr/>
          <p:nvPr/>
        </p:nvGrpSpPr>
        <p:grpSpPr>
          <a:xfrm>
            <a:off x="4241642" y="2485083"/>
            <a:ext cx="767680" cy="792816"/>
            <a:chOff x="4241642" y="3749956"/>
            <a:chExt cx="767680" cy="792815"/>
          </a:xfrm>
        </p:grpSpPr>
        <p:grpSp>
          <p:nvGrpSpPr>
            <p:cNvPr id="390" name="Group 389"/>
            <p:cNvGrpSpPr/>
            <p:nvPr/>
          </p:nvGrpSpPr>
          <p:grpSpPr>
            <a:xfrm>
              <a:off x="4480372" y="3749956"/>
              <a:ext cx="280989" cy="600075"/>
              <a:chOff x="4546902" y="1219943"/>
              <a:chExt cx="280989" cy="600075"/>
            </a:xfrm>
          </p:grpSpPr>
          <p:sp>
            <p:nvSpPr>
              <p:cNvPr id="392" name="Rounded Rectangle 391"/>
              <p:cNvSpPr/>
              <p:nvPr/>
            </p:nvSpPr>
            <p:spPr>
              <a:xfrm>
                <a:off x="4546902"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393" name="Rectangle 392"/>
              <p:cNvSpPr/>
              <p:nvPr/>
            </p:nvSpPr>
            <p:spPr>
              <a:xfrm>
                <a:off x="4625295"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94" name="Rectangle 393"/>
              <p:cNvSpPr/>
              <p:nvPr/>
            </p:nvSpPr>
            <p:spPr>
              <a:xfrm>
                <a:off x="4625295"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95" name="Rectangle 394"/>
              <p:cNvSpPr/>
              <p:nvPr/>
            </p:nvSpPr>
            <p:spPr>
              <a:xfrm>
                <a:off x="4625295"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96" name="Rectangle 395"/>
              <p:cNvSpPr/>
              <p:nvPr/>
            </p:nvSpPr>
            <p:spPr>
              <a:xfrm>
                <a:off x="4625295"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97" name="Rectangle 396"/>
              <p:cNvSpPr/>
              <p:nvPr/>
            </p:nvSpPr>
            <p:spPr>
              <a:xfrm>
                <a:off x="4625295"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98" name="Rectangle 397"/>
              <p:cNvSpPr/>
              <p:nvPr/>
            </p:nvSpPr>
            <p:spPr>
              <a:xfrm>
                <a:off x="4625295"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99" name="Rectangle 398"/>
              <p:cNvSpPr/>
              <p:nvPr/>
            </p:nvSpPr>
            <p:spPr>
              <a:xfrm>
                <a:off x="4625295"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391" name="Rectangle 390"/>
            <p:cNvSpPr/>
            <p:nvPr/>
          </p:nvSpPr>
          <p:spPr>
            <a:xfrm>
              <a:off x="4241642" y="4342716"/>
              <a:ext cx="76768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DMA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400" name="Rectangle 399"/>
          <p:cNvSpPr/>
          <p:nvPr/>
        </p:nvSpPr>
        <p:spPr>
          <a:xfrm>
            <a:off x="4559203" y="2960039"/>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01" name="Rectangle 400"/>
          <p:cNvSpPr/>
          <p:nvPr/>
        </p:nvSpPr>
        <p:spPr>
          <a:xfrm>
            <a:off x="4559203" y="2891086"/>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02" name="Rectangle 401"/>
          <p:cNvSpPr/>
          <p:nvPr/>
        </p:nvSpPr>
        <p:spPr>
          <a:xfrm>
            <a:off x="4559203" y="2753174"/>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03" name="Rectangle 402"/>
          <p:cNvSpPr/>
          <p:nvPr/>
        </p:nvSpPr>
        <p:spPr>
          <a:xfrm>
            <a:off x="4559203" y="2822130"/>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04" name="Rectangle 403"/>
          <p:cNvSpPr/>
          <p:nvPr/>
        </p:nvSpPr>
        <p:spPr>
          <a:xfrm>
            <a:off x="4559203" y="2684218"/>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05" name="Rounded Rectangle 404"/>
          <p:cNvSpPr/>
          <p:nvPr/>
        </p:nvSpPr>
        <p:spPr>
          <a:xfrm>
            <a:off x="7813342" y="2180964"/>
            <a:ext cx="943661" cy="1157688"/>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GPU HARDWARE</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Tree>
    <p:extLst>
      <p:ext uri="{BB962C8B-B14F-4D97-AF65-F5344CB8AC3E}">
        <p14:creationId xmlns:p14="http://schemas.microsoft.com/office/powerpoint/2010/main" val="4680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0018 -0.00093 L -0.00018 -0.07282 L 0.05625 -0.07282 L 0.05625 0.0074 " pathEditMode="relative" ptsTypes="AAAA">
                                      <p:cBhvr>
                                        <p:cTn id="8" dur="750" fill="hold"/>
                                        <p:tgtEl>
                                          <p:spTgt spid="220"/>
                                        </p:tgtEl>
                                        <p:attrNameLst>
                                          <p:attrName>ppt_x</p:attrName>
                                          <p:attrName>ppt_y</p:attrName>
                                        </p:attrNameLst>
                                      </p:cBhvr>
                                    </p:animMotion>
                                  </p:childTnLst>
                                </p:cTn>
                              </p:par>
                              <p:par>
                                <p:cTn id="9" presetID="1" presetClass="entr" presetSubtype="0" fill="hold" nodeType="withEffect">
                                  <p:stCondLst>
                                    <p:cond delay="0"/>
                                  </p:stCondLst>
                                  <p:childTnLst>
                                    <p:set>
                                      <p:cBhvr>
                                        <p:cTn id="10" dur="1" fill="hold">
                                          <p:stCondLst>
                                            <p:cond delay="0"/>
                                          </p:stCondLst>
                                        </p:cTn>
                                        <p:tgtEl>
                                          <p:spTgt spid="351"/>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00018 -0.00093 L -0.00018 -0.07282 L 0.05625 -0.07282 L 0.05625 0.0074 " pathEditMode="relative" ptsTypes="AAAA">
                                      <p:cBhvr>
                                        <p:cTn id="12" dur="750" fill="hold"/>
                                        <p:tgtEl>
                                          <p:spTgt spid="351"/>
                                        </p:tgtEl>
                                        <p:attrNameLst>
                                          <p:attrName>ppt_x</p:attrName>
                                          <p:attrName>ppt_y</p:attrName>
                                        </p:attrNameLst>
                                      </p:cBhvr>
                                    </p:animMotion>
                                  </p:childTnLst>
                                </p:cTn>
                              </p:par>
                            </p:childTnLst>
                          </p:cTn>
                        </p:par>
                        <p:par>
                          <p:cTn id="13" fill="hold">
                            <p:stCondLst>
                              <p:cond delay="750"/>
                            </p:stCondLst>
                            <p:childTnLst>
                              <p:par>
                                <p:cTn id="14" presetID="1" presetClass="entr" presetSubtype="0" fill="hold" nodeType="afterEffect">
                                  <p:stCondLst>
                                    <p:cond delay="0"/>
                                  </p:stCondLst>
                                  <p:childTnLst>
                                    <p:set>
                                      <p:cBhvr>
                                        <p:cTn id="15" dur="1" fill="hold">
                                          <p:stCondLst>
                                            <p:cond delay="0"/>
                                          </p:stCondLst>
                                        </p:cTn>
                                        <p:tgtEl>
                                          <p:spTgt spid="242"/>
                                        </p:tgtEl>
                                        <p:attrNameLst>
                                          <p:attrName>style.visibility</p:attrName>
                                        </p:attrNameLst>
                                      </p:cBhvr>
                                      <p:to>
                                        <p:strVal val="visible"/>
                                      </p:to>
                                    </p:set>
                                  </p:childTnLst>
                                </p:cTn>
                              </p:par>
                              <p:par>
                                <p:cTn id="16" presetID="0" presetClass="path" presetSubtype="0" accel="50000" decel="50000" fill="hold" nodeType="withEffect">
                                  <p:stCondLst>
                                    <p:cond delay="0"/>
                                  </p:stCondLst>
                                  <p:childTnLst>
                                    <p:animMotion origin="layout" path="M -0.00018 -0.00093 L -0.00018 -0.07282 L 0.05469 -0.07282 L 0.05469 0.0074 " pathEditMode="relative" rAng="0" ptsTypes="AAAA">
                                      <p:cBhvr>
                                        <p:cTn id="17" dur="750" fill="hold"/>
                                        <p:tgtEl>
                                          <p:spTgt spid="242"/>
                                        </p:tgtEl>
                                        <p:attrNameLst>
                                          <p:attrName>ppt_x</p:attrName>
                                          <p:attrName>ppt_y</p:attrName>
                                        </p:attrNameLst>
                                      </p:cBhvr>
                                      <p:rCtr x="2743" y="-3178"/>
                                    </p:animMotion>
                                  </p:childTnLst>
                                </p:cTn>
                              </p:par>
                              <p:par>
                                <p:cTn id="18" presetID="1" presetClass="entr" presetSubtype="0" fill="hold" nodeType="withEffect">
                                  <p:stCondLst>
                                    <p:cond delay="0"/>
                                  </p:stCondLst>
                                  <p:childTnLst>
                                    <p:set>
                                      <p:cBhvr>
                                        <p:cTn id="19" dur="1" fill="hold">
                                          <p:stCondLst>
                                            <p:cond delay="0"/>
                                          </p:stCondLst>
                                        </p:cTn>
                                        <p:tgtEl>
                                          <p:spTgt spid="358"/>
                                        </p:tgtEl>
                                        <p:attrNameLst>
                                          <p:attrName>style.visibility</p:attrName>
                                        </p:attrNameLst>
                                      </p:cBhvr>
                                      <p:to>
                                        <p:strVal val="visible"/>
                                      </p:to>
                                    </p:set>
                                  </p:childTnLst>
                                </p:cTn>
                              </p:par>
                              <p:par>
                                <p:cTn id="20" presetID="0" presetClass="path" presetSubtype="0" accel="50000" decel="50000" fill="hold" nodeType="withEffect">
                                  <p:stCondLst>
                                    <p:cond delay="0"/>
                                  </p:stCondLst>
                                  <p:childTnLst>
                                    <p:animMotion origin="layout" path="M -0.00018 -0.00093 L -0.00018 -0.07282 L 0.05469 -0.07282 L 0.05469 0.0074 " pathEditMode="relative" rAng="0" ptsTypes="AAAA">
                                      <p:cBhvr>
                                        <p:cTn id="21" dur="750" fill="hold"/>
                                        <p:tgtEl>
                                          <p:spTgt spid="358"/>
                                        </p:tgtEl>
                                        <p:attrNameLst>
                                          <p:attrName>ppt_x</p:attrName>
                                          <p:attrName>ppt_y</p:attrName>
                                        </p:attrNameLst>
                                      </p:cBhvr>
                                      <p:rCtr x="2743" y="-3178"/>
                                    </p:animMotion>
                                  </p:childTnLst>
                                </p:cTn>
                              </p:par>
                            </p:childTnLst>
                          </p:cTn>
                        </p:par>
                        <p:par>
                          <p:cTn id="22" fill="hold">
                            <p:stCondLst>
                              <p:cond delay="1500"/>
                            </p:stCondLst>
                            <p:childTnLst>
                              <p:par>
                                <p:cTn id="23" presetID="1" presetClass="entr" presetSubtype="0" fill="hold" nodeType="afterEffect">
                                  <p:stCondLst>
                                    <p:cond delay="0"/>
                                  </p:stCondLst>
                                  <p:childTnLst>
                                    <p:set>
                                      <p:cBhvr>
                                        <p:cTn id="24" dur="1" fill="hold">
                                          <p:stCondLst>
                                            <p:cond delay="0"/>
                                          </p:stCondLst>
                                        </p:cTn>
                                        <p:tgtEl>
                                          <p:spTgt spid="243"/>
                                        </p:tgtEl>
                                        <p:attrNameLst>
                                          <p:attrName>style.visibility</p:attrName>
                                        </p:attrNameLst>
                                      </p:cBhvr>
                                      <p:to>
                                        <p:strVal val="visible"/>
                                      </p:to>
                                    </p:set>
                                  </p:childTnLst>
                                </p:cTn>
                              </p:par>
                              <p:par>
                                <p:cTn id="25" presetID="0" presetClass="path" presetSubtype="0" accel="50000" decel="50000" fill="hold" nodeType="withEffect">
                                  <p:stCondLst>
                                    <p:cond delay="0"/>
                                  </p:stCondLst>
                                  <p:childTnLst>
                                    <p:animMotion origin="layout" path="M -0.00018 -0.00093 L -0.00018 -0.07282 L 0.03993 -0.07282 L 0.03993 0.0074 " pathEditMode="relative" rAng="0" ptsTypes="AAAA">
                                      <p:cBhvr>
                                        <p:cTn id="26" dur="750" fill="hold"/>
                                        <p:tgtEl>
                                          <p:spTgt spid="243"/>
                                        </p:tgtEl>
                                        <p:attrNameLst>
                                          <p:attrName>ppt_x</p:attrName>
                                          <p:attrName>ppt_y</p:attrName>
                                        </p:attrNameLst>
                                      </p:cBhvr>
                                      <p:rCtr x="1997" y="-3178"/>
                                    </p:animMotion>
                                  </p:childTnLst>
                                </p:cTn>
                              </p:par>
                              <p:par>
                                <p:cTn id="27" presetID="1" presetClass="entr" presetSubtype="0" fill="hold" nodeType="withEffect">
                                  <p:stCondLst>
                                    <p:cond delay="0"/>
                                  </p:stCondLst>
                                  <p:childTnLst>
                                    <p:set>
                                      <p:cBhvr>
                                        <p:cTn id="28" dur="1" fill="hold">
                                          <p:stCondLst>
                                            <p:cond delay="0"/>
                                          </p:stCondLst>
                                        </p:cTn>
                                        <p:tgtEl>
                                          <p:spTgt spid="359"/>
                                        </p:tgtEl>
                                        <p:attrNameLst>
                                          <p:attrName>style.visibility</p:attrName>
                                        </p:attrNameLst>
                                      </p:cBhvr>
                                      <p:to>
                                        <p:strVal val="visible"/>
                                      </p:to>
                                    </p:set>
                                  </p:childTnLst>
                                </p:cTn>
                              </p:par>
                              <p:par>
                                <p:cTn id="29" presetID="0" presetClass="path" presetSubtype="0" accel="50000" decel="50000" fill="hold" nodeType="withEffect">
                                  <p:stCondLst>
                                    <p:cond delay="0"/>
                                  </p:stCondLst>
                                  <p:childTnLst>
                                    <p:animMotion origin="layout" path="M -0.00018 -0.00093 L -0.00018 -0.07282 L 0.03993 -0.07282 L 0.03993 0.0074 " pathEditMode="relative" rAng="0" ptsTypes="AAAA">
                                      <p:cBhvr>
                                        <p:cTn id="30" dur="750" fill="hold"/>
                                        <p:tgtEl>
                                          <p:spTgt spid="359"/>
                                        </p:tgtEl>
                                        <p:attrNameLst>
                                          <p:attrName>ppt_x</p:attrName>
                                          <p:attrName>ppt_y</p:attrName>
                                        </p:attrNameLst>
                                      </p:cBhvr>
                                      <p:rCtr x="1997" y="-3178"/>
                                    </p:animMotion>
                                  </p:childTnLst>
                                </p:cTn>
                              </p:par>
                            </p:childTnLst>
                          </p:cTn>
                        </p:par>
                        <p:par>
                          <p:cTn id="31" fill="hold">
                            <p:stCondLst>
                              <p:cond delay="2250"/>
                            </p:stCondLst>
                            <p:childTnLst>
                              <p:par>
                                <p:cTn id="32" presetID="1" presetClass="entr" presetSubtype="0" fill="hold" grpId="0" nodeType="afterEffect">
                                  <p:stCondLst>
                                    <p:cond delay="0"/>
                                  </p:stCondLst>
                                  <p:childTnLst>
                                    <p:set>
                                      <p:cBhvr>
                                        <p:cTn id="33" dur="1" fill="hold">
                                          <p:stCondLst>
                                            <p:cond delay="0"/>
                                          </p:stCondLst>
                                        </p:cTn>
                                        <p:tgtEl>
                                          <p:spTgt spid="266"/>
                                        </p:tgtEl>
                                        <p:attrNameLst>
                                          <p:attrName>style.visibility</p:attrName>
                                        </p:attrNameLst>
                                      </p:cBhvr>
                                      <p:to>
                                        <p:strVal val="visible"/>
                                      </p:to>
                                    </p:set>
                                  </p:childTnLst>
                                </p:cTn>
                              </p:par>
                              <p:par>
                                <p:cTn id="34" presetID="1" presetClass="entr" presetSubtype="0" fill="hold" grpId="0" nodeType="withEffect">
                                  <p:stCondLst>
                                    <p:cond delay="200"/>
                                  </p:stCondLst>
                                  <p:childTnLst>
                                    <p:set>
                                      <p:cBhvr>
                                        <p:cTn id="35" dur="1" fill="hold">
                                          <p:stCondLst>
                                            <p:cond delay="0"/>
                                          </p:stCondLst>
                                        </p:cTn>
                                        <p:tgtEl>
                                          <p:spTgt spid="267"/>
                                        </p:tgtEl>
                                        <p:attrNameLst>
                                          <p:attrName>style.visibility</p:attrName>
                                        </p:attrNameLst>
                                      </p:cBhvr>
                                      <p:to>
                                        <p:strVal val="visible"/>
                                      </p:to>
                                    </p:set>
                                  </p:childTnLst>
                                </p:cTn>
                              </p:par>
                              <p:par>
                                <p:cTn id="36" presetID="1" presetClass="entr" presetSubtype="0" fill="hold" grpId="0" nodeType="withEffect">
                                  <p:stCondLst>
                                    <p:cond delay="200"/>
                                  </p:stCondLst>
                                  <p:childTnLst>
                                    <p:set>
                                      <p:cBhvr>
                                        <p:cTn id="37" dur="1" fill="hold">
                                          <p:stCondLst>
                                            <p:cond delay="0"/>
                                          </p:stCondLst>
                                        </p:cTn>
                                        <p:tgtEl>
                                          <p:spTgt spid="382"/>
                                        </p:tgtEl>
                                        <p:attrNameLst>
                                          <p:attrName>style.visibility</p:attrName>
                                        </p:attrNameLst>
                                      </p:cBhvr>
                                      <p:to>
                                        <p:strVal val="visible"/>
                                      </p:to>
                                    </p:set>
                                  </p:childTnLst>
                                </p:cTn>
                              </p:par>
                              <p:par>
                                <p:cTn id="38" presetID="1" presetClass="entr" presetSubtype="0" fill="hold" grpId="0" nodeType="withEffect">
                                  <p:stCondLst>
                                    <p:cond delay="400"/>
                                  </p:stCondLst>
                                  <p:childTnLst>
                                    <p:set>
                                      <p:cBhvr>
                                        <p:cTn id="39" dur="1" fill="hold">
                                          <p:stCondLst>
                                            <p:cond delay="0"/>
                                          </p:stCondLst>
                                        </p:cTn>
                                        <p:tgtEl>
                                          <p:spTgt spid="383"/>
                                        </p:tgtEl>
                                        <p:attrNameLst>
                                          <p:attrName>style.visibility</p:attrName>
                                        </p:attrNameLst>
                                      </p:cBhvr>
                                      <p:to>
                                        <p:strVal val="visible"/>
                                      </p:to>
                                    </p:set>
                                  </p:childTnLst>
                                </p:cTn>
                              </p:par>
                            </p:childTnLst>
                          </p:cTn>
                        </p:par>
                        <p:par>
                          <p:cTn id="40" fill="hold">
                            <p:stCondLst>
                              <p:cond delay="2650"/>
                            </p:stCondLst>
                            <p:childTnLst>
                              <p:par>
                                <p:cTn id="41" presetID="1" presetClass="entr" presetSubtype="0" fill="hold" nodeType="afterEffect">
                                  <p:stCondLst>
                                    <p:cond delay="0"/>
                                  </p:stCondLst>
                                  <p:childTnLst>
                                    <p:set>
                                      <p:cBhvr>
                                        <p:cTn id="42" dur="1" fill="hold">
                                          <p:stCondLst>
                                            <p:cond delay="0"/>
                                          </p:stCondLst>
                                        </p:cTn>
                                        <p:tgtEl>
                                          <p:spTgt spid="248"/>
                                        </p:tgtEl>
                                        <p:attrNameLst>
                                          <p:attrName>style.visibility</p:attrName>
                                        </p:attrNameLst>
                                      </p:cBhvr>
                                      <p:to>
                                        <p:strVal val="visible"/>
                                      </p:to>
                                    </p:set>
                                  </p:childTnLst>
                                </p:cTn>
                              </p:par>
                              <p:par>
                                <p:cTn id="43" presetID="0" presetClass="path" presetSubtype="0" accel="50000" decel="50000" fill="hold" nodeType="withEffect">
                                  <p:stCondLst>
                                    <p:cond delay="0"/>
                                  </p:stCondLst>
                                  <p:childTnLst>
                                    <p:animMotion origin="layout" path="M -0.00018 -0.00093 L -0.00018 -0.07282 L 0.05625 -0.07282 L 0.05625 0.0074 " pathEditMode="relative" ptsTypes="AAAA">
                                      <p:cBhvr>
                                        <p:cTn id="44" dur="750" fill="hold"/>
                                        <p:tgtEl>
                                          <p:spTgt spid="248"/>
                                        </p:tgtEl>
                                        <p:attrNameLst>
                                          <p:attrName>ppt_x</p:attrName>
                                          <p:attrName>ppt_y</p:attrName>
                                        </p:attrNameLst>
                                      </p:cBhvr>
                                    </p:animMotion>
                                  </p:childTnLst>
                                </p:cTn>
                              </p:par>
                              <p:par>
                                <p:cTn id="45" presetID="1" presetClass="entr" presetSubtype="0" fill="hold" nodeType="withEffect">
                                  <p:stCondLst>
                                    <p:cond delay="0"/>
                                  </p:stCondLst>
                                  <p:childTnLst>
                                    <p:set>
                                      <p:cBhvr>
                                        <p:cTn id="46" dur="1" fill="hold">
                                          <p:stCondLst>
                                            <p:cond delay="0"/>
                                          </p:stCondLst>
                                        </p:cTn>
                                        <p:tgtEl>
                                          <p:spTgt spid="364"/>
                                        </p:tgtEl>
                                        <p:attrNameLst>
                                          <p:attrName>style.visibility</p:attrName>
                                        </p:attrNameLst>
                                      </p:cBhvr>
                                      <p:to>
                                        <p:strVal val="visible"/>
                                      </p:to>
                                    </p:set>
                                  </p:childTnLst>
                                </p:cTn>
                              </p:par>
                              <p:par>
                                <p:cTn id="47" presetID="0" presetClass="path" presetSubtype="0" accel="50000" decel="50000" fill="hold" nodeType="withEffect">
                                  <p:stCondLst>
                                    <p:cond delay="0"/>
                                  </p:stCondLst>
                                  <p:childTnLst>
                                    <p:animMotion origin="layout" path="M -0.00018 -0.00093 L -0.00018 -0.07282 L 0.05625 -0.07282 L 0.05625 0.0074 " pathEditMode="relative" ptsTypes="AAAA">
                                      <p:cBhvr>
                                        <p:cTn id="48" dur="750" fill="hold"/>
                                        <p:tgtEl>
                                          <p:spTgt spid="364"/>
                                        </p:tgtEl>
                                        <p:attrNameLst>
                                          <p:attrName>ppt_x</p:attrName>
                                          <p:attrName>ppt_y</p:attrName>
                                        </p:attrNameLst>
                                      </p:cBhvr>
                                    </p:animMotion>
                                  </p:childTnLst>
                                </p:cTn>
                              </p:par>
                            </p:childTnLst>
                          </p:cTn>
                        </p:par>
                        <p:par>
                          <p:cTn id="49" fill="hold">
                            <p:stCondLst>
                              <p:cond delay="3400"/>
                            </p:stCondLst>
                            <p:childTnLst>
                              <p:par>
                                <p:cTn id="50" presetID="1" presetClass="entr" presetSubtype="0" fill="hold" nodeType="afterEffect">
                                  <p:stCondLst>
                                    <p:cond delay="0"/>
                                  </p:stCondLst>
                                  <p:childTnLst>
                                    <p:set>
                                      <p:cBhvr>
                                        <p:cTn id="51" dur="1" fill="hold">
                                          <p:stCondLst>
                                            <p:cond delay="0"/>
                                          </p:stCondLst>
                                        </p:cTn>
                                        <p:tgtEl>
                                          <p:spTgt spid="249"/>
                                        </p:tgtEl>
                                        <p:attrNameLst>
                                          <p:attrName>style.visibility</p:attrName>
                                        </p:attrNameLst>
                                      </p:cBhvr>
                                      <p:to>
                                        <p:strVal val="visible"/>
                                      </p:to>
                                    </p:set>
                                  </p:childTnLst>
                                </p:cTn>
                              </p:par>
                              <p:par>
                                <p:cTn id="52" presetID="0" presetClass="path" presetSubtype="0" accel="50000" decel="50000" fill="hold" nodeType="withEffect">
                                  <p:stCondLst>
                                    <p:cond delay="0"/>
                                  </p:stCondLst>
                                  <p:childTnLst>
                                    <p:animMotion origin="layout" path="M -0.00018 -0.00093 L -0.00018 -0.07282 L 0.05469 -0.07282 L 0.05469 0.0074 " pathEditMode="relative" rAng="0" ptsTypes="AAAA">
                                      <p:cBhvr>
                                        <p:cTn id="53" dur="750" fill="hold"/>
                                        <p:tgtEl>
                                          <p:spTgt spid="249"/>
                                        </p:tgtEl>
                                        <p:attrNameLst>
                                          <p:attrName>ppt_x</p:attrName>
                                          <p:attrName>ppt_y</p:attrName>
                                        </p:attrNameLst>
                                      </p:cBhvr>
                                      <p:rCtr x="2743" y="-3178"/>
                                    </p:animMotion>
                                  </p:childTnLst>
                                </p:cTn>
                              </p:par>
                              <p:par>
                                <p:cTn id="54" presetID="1" presetClass="entr" presetSubtype="0" fill="hold" nodeType="withEffect">
                                  <p:stCondLst>
                                    <p:cond delay="0"/>
                                  </p:stCondLst>
                                  <p:childTnLst>
                                    <p:set>
                                      <p:cBhvr>
                                        <p:cTn id="55" dur="1" fill="hold">
                                          <p:stCondLst>
                                            <p:cond delay="0"/>
                                          </p:stCondLst>
                                        </p:cTn>
                                        <p:tgtEl>
                                          <p:spTgt spid="365"/>
                                        </p:tgtEl>
                                        <p:attrNameLst>
                                          <p:attrName>style.visibility</p:attrName>
                                        </p:attrNameLst>
                                      </p:cBhvr>
                                      <p:to>
                                        <p:strVal val="visible"/>
                                      </p:to>
                                    </p:set>
                                  </p:childTnLst>
                                </p:cTn>
                              </p:par>
                              <p:par>
                                <p:cTn id="56" presetID="0" presetClass="path" presetSubtype="0" accel="50000" decel="50000" fill="hold" nodeType="withEffect">
                                  <p:stCondLst>
                                    <p:cond delay="0"/>
                                  </p:stCondLst>
                                  <p:childTnLst>
                                    <p:animMotion origin="layout" path="M -0.00018 -0.00093 L -0.00018 -0.07282 L 0.05469 -0.07282 L 0.05469 0.0074 " pathEditMode="relative" rAng="0" ptsTypes="AAAA">
                                      <p:cBhvr>
                                        <p:cTn id="57" dur="750" fill="hold"/>
                                        <p:tgtEl>
                                          <p:spTgt spid="365"/>
                                        </p:tgtEl>
                                        <p:attrNameLst>
                                          <p:attrName>ppt_x</p:attrName>
                                          <p:attrName>ppt_y</p:attrName>
                                        </p:attrNameLst>
                                      </p:cBhvr>
                                      <p:rCtr x="2743" y="-3178"/>
                                    </p:animMotion>
                                  </p:childTnLst>
                                </p:cTn>
                              </p:par>
                            </p:childTnLst>
                          </p:cTn>
                        </p:par>
                        <p:par>
                          <p:cTn id="58" fill="hold">
                            <p:stCondLst>
                              <p:cond delay="4150"/>
                            </p:stCondLst>
                            <p:childTnLst>
                              <p:par>
                                <p:cTn id="59" presetID="1" presetClass="entr" presetSubtype="0" fill="hold" nodeType="afterEffect">
                                  <p:stCondLst>
                                    <p:cond delay="0"/>
                                  </p:stCondLst>
                                  <p:childTnLst>
                                    <p:set>
                                      <p:cBhvr>
                                        <p:cTn id="60" dur="1" fill="hold">
                                          <p:stCondLst>
                                            <p:cond delay="0"/>
                                          </p:stCondLst>
                                        </p:cTn>
                                        <p:tgtEl>
                                          <p:spTgt spid="250"/>
                                        </p:tgtEl>
                                        <p:attrNameLst>
                                          <p:attrName>style.visibility</p:attrName>
                                        </p:attrNameLst>
                                      </p:cBhvr>
                                      <p:to>
                                        <p:strVal val="visible"/>
                                      </p:to>
                                    </p:set>
                                  </p:childTnLst>
                                </p:cTn>
                              </p:par>
                              <p:par>
                                <p:cTn id="61" presetID="0" presetClass="path" presetSubtype="0" accel="50000" decel="50000" fill="hold" nodeType="withEffect">
                                  <p:stCondLst>
                                    <p:cond delay="0"/>
                                  </p:stCondLst>
                                  <p:childTnLst>
                                    <p:animMotion origin="layout" path="M -0.00018 -0.00093 L -0.00018 -0.07282 L 0.03993 -0.07282 L 0.03993 0.0074 " pathEditMode="relative" rAng="0" ptsTypes="AAAA">
                                      <p:cBhvr>
                                        <p:cTn id="62" dur="750" fill="hold"/>
                                        <p:tgtEl>
                                          <p:spTgt spid="250"/>
                                        </p:tgtEl>
                                        <p:attrNameLst>
                                          <p:attrName>ppt_x</p:attrName>
                                          <p:attrName>ppt_y</p:attrName>
                                        </p:attrNameLst>
                                      </p:cBhvr>
                                      <p:rCtr x="1997" y="-3178"/>
                                    </p:animMotion>
                                  </p:childTnLst>
                                </p:cTn>
                              </p:par>
                              <p:par>
                                <p:cTn id="63" presetID="1" presetClass="entr" presetSubtype="0" fill="hold" nodeType="withEffect">
                                  <p:stCondLst>
                                    <p:cond delay="0"/>
                                  </p:stCondLst>
                                  <p:childTnLst>
                                    <p:set>
                                      <p:cBhvr>
                                        <p:cTn id="64" dur="1" fill="hold">
                                          <p:stCondLst>
                                            <p:cond delay="0"/>
                                          </p:stCondLst>
                                        </p:cTn>
                                        <p:tgtEl>
                                          <p:spTgt spid="366"/>
                                        </p:tgtEl>
                                        <p:attrNameLst>
                                          <p:attrName>style.visibility</p:attrName>
                                        </p:attrNameLst>
                                      </p:cBhvr>
                                      <p:to>
                                        <p:strVal val="visible"/>
                                      </p:to>
                                    </p:set>
                                  </p:childTnLst>
                                </p:cTn>
                              </p:par>
                              <p:par>
                                <p:cTn id="65" presetID="0" presetClass="path" presetSubtype="0" accel="50000" decel="50000" fill="hold" nodeType="withEffect">
                                  <p:stCondLst>
                                    <p:cond delay="0"/>
                                  </p:stCondLst>
                                  <p:childTnLst>
                                    <p:animMotion origin="layout" path="M -0.00018 -0.00093 L -0.00018 -0.07282 L 0.03993 -0.07282 L 0.03993 0.0074 " pathEditMode="relative" rAng="0" ptsTypes="AAAA">
                                      <p:cBhvr>
                                        <p:cTn id="66" dur="750" fill="hold"/>
                                        <p:tgtEl>
                                          <p:spTgt spid="366"/>
                                        </p:tgtEl>
                                        <p:attrNameLst>
                                          <p:attrName>ppt_x</p:attrName>
                                          <p:attrName>ppt_y</p:attrName>
                                        </p:attrNameLst>
                                      </p:cBhvr>
                                      <p:rCtr x="1997" y="-3178"/>
                                    </p:animMotion>
                                  </p:childTnLst>
                                </p:cTn>
                              </p:par>
                            </p:childTnLst>
                          </p:cTn>
                        </p:par>
                        <p:par>
                          <p:cTn id="67" fill="hold">
                            <p:stCondLst>
                              <p:cond delay="4900"/>
                            </p:stCondLst>
                            <p:childTnLst>
                              <p:par>
                                <p:cTn id="68" presetID="1" presetClass="entr" presetSubtype="0" fill="hold" grpId="0" nodeType="afterEffect">
                                  <p:stCondLst>
                                    <p:cond delay="0"/>
                                  </p:stCondLst>
                                  <p:childTnLst>
                                    <p:set>
                                      <p:cBhvr>
                                        <p:cTn id="69" dur="1" fill="hold">
                                          <p:stCondLst>
                                            <p:cond delay="0"/>
                                          </p:stCondLst>
                                        </p:cTn>
                                        <p:tgtEl>
                                          <p:spTgt spid="269"/>
                                        </p:tgtEl>
                                        <p:attrNameLst>
                                          <p:attrName>style.visibility</p:attrName>
                                        </p:attrNameLst>
                                      </p:cBhvr>
                                      <p:to>
                                        <p:strVal val="visible"/>
                                      </p:to>
                                    </p:set>
                                  </p:childTnLst>
                                </p:cTn>
                              </p:par>
                              <p:par>
                                <p:cTn id="70" presetID="1" presetClass="entr" presetSubtype="0" fill="hold" grpId="0" nodeType="withEffect">
                                  <p:stCondLst>
                                    <p:cond delay="100"/>
                                  </p:stCondLst>
                                  <p:childTnLst>
                                    <p:set>
                                      <p:cBhvr>
                                        <p:cTn id="71" dur="1" fill="hold">
                                          <p:stCondLst>
                                            <p:cond delay="0"/>
                                          </p:stCondLst>
                                        </p:cTn>
                                        <p:tgtEl>
                                          <p:spTgt spid="268"/>
                                        </p:tgtEl>
                                        <p:attrNameLst>
                                          <p:attrName>style.visibility</p:attrName>
                                        </p:attrNameLst>
                                      </p:cBhvr>
                                      <p:to>
                                        <p:strVal val="visible"/>
                                      </p:to>
                                    </p:set>
                                  </p:childTnLst>
                                </p:cTn>
                              </p:par>
                              <p:par>
                                <p:cTn id="72" presetID="1" presetClass="entr" presetSubtype="0" fill="hold" grpId="0" nodeType="withEffect">
                                  <p:stCondLst>
                                    <p:cond delay="100"/>
                                  </p:stCondLst>
                                  <p:childTnLst>
                                    <p:set>
                                      <p:cBhvr>
                                        <p:cTn id="73" dur="1" fill="hold">
                                          <p:stCondLst>
                                            <p:cond delay="0"/>
                                          </p:stCondLst>
                                        </p:cTn>
                                        <p:tgtEl>
                                          <p:spTgt spid="385"/>
                                        </p:tgtEl>
                                        <p:attrNameLst>
                                          <p:attrName>style.visibility</p:attrName>
                                        </p:attrNameLst>
                                      </p:cBhvr>
                                      <p:to>
                                        <p:strVal val="visible"/>
                                      </p:to>
                                    </p:set>
                                  </p:childTnLst>
                                </p:cTn>
                              </p:par>
                              <p:par>
                                <p:cTn id="74" presetID="1" presetClass="entr" presetSubtype="0" fill="hold" grpId="0" nodeType="withEffect">
                                  <p:stCondLst>
                                    <p:cond delay="200"/>
                                  </p:stCondLst>
                                  <p:childTnLst>
                                    <p:set>
                                      <p:cBhvr>
                                        <p:cTn id="75" dur="1" fill="hold">
                                          <p:stCondLst>
                                            <p:cond delay="0"/>
                                          </p:stCondLst>
                                        </p:cTn>
                                        <p:tgtEl>
                                          <p:spTgt spid="384"/>
                                        </p:tgtEl>
                                        <p:attrNameLst>
                                          <p:attrName>style.visibility</p:attrName>
                                        </p:attrNameLst>
                                      </p:cBhvr>
                                      <p:to>
                                        <p:strVal val="visible"/>
                                      </p:to>
                                    </p:set>
                                  </p:childTnLst>
                                </p:cTn>
                              </p:par>
                            </p:childTnLst>
                          </p:cTn>
                        </p:par>
                        <p:par>
                          <p:cTn id="76" fill="hold">
                            <p:stCondLst>
                              <p:cond delay="5100"/>
                            </p:stCondLst>
                            <p:childTnLst>
                              <p:par>
                                <p:cTn id="77" presetID="1" presetClass="entr" presetSubtype="0" fill="hold" nodeType="afterEffect">
                                  <p:stCondLst>
                                    <p:cond delay="0"/>
                                  </p:stCondLst>
                                  <p:childTnLst>
                                    <p:set>
                                      <p:cBhvr>
                                        <p:cTn id="78" dur="1" fill="hold">
                                          <p:stCondLst>
                                            <p:cond delay="0"/>
                                          </p:stCondLst>
                                        </p:cTn>
                                        <p:tgtEl>
                                          <p:spTgt spid="251"/>
                                        </p:tgtEl>
                                        <p:attrNameLst>
                                          <p:attrName>style.visibility</p:attrName>
                                        </p:attrNameLst>
                                      </p:cBhvr>
                                      <p:to>
                                        <p:strVal val="visible"/>
                                      </p:to>
                                    </p:set>
                                  </p:childTnLst>
                                </p:cTn>
                              </p:par>
                              <p:par>
                                <p:cTn id="79" presetID="0" presetClass="path" presetSubtype="0" accel="50000" decel="50000" fill="hold" nodeType="withEffect">
                                  <p:stCondLst>
                                    <p:cond delay="0"/>
                                  </p:stCondLst>
                                  <p:childTnLst>
                                    <p:animMotion origin="layout" path="M -0.00018 -0.00093 L -0.00018 -0.07282 L 0.05625 -0.07282 L 0.05625 0.0074 " pathEditMode="relative" ptsTypes="AAAA">
                                      <p:cBhvr>
                                        <p:cTn id="80" dur="750" fill="hold"/>
                                        <p:tgtEl>
                                          <p:spTgt spid="251"/>
                                        </p:tgtEl>
                                        <p:attrNameLst>
                                          <p:attrName>ppt_x</p:attrName>
                                          <p:attrName>ppt_y</p:attrName>
                                        </p:attrNameLst>
                                      </p:cBhvr>
                                    </p:animMotion>
                                  </p:childTnLst>
                                </p:cTn>
                              </p:par>
                              <p:par>
                                <p:cTn id="81" presetID="1" presetClass="entr" presetSubtype="0" fill="hold" nodeType="withEffect">
                                  <p:stCondLst>
                                    <p:cond delay="0"/>
                                  </p:stCondLst>
                                  <p:childTnLst>
                                    <p:set>
                                      <p:cBhvr>
                                        <p:cTn id="82" dur="1" fill="hold">
                                          <p:stCondLst>
                                            <p:cond delay="0"/>
                                          </p:stCondLst>
                                        </p:cTn>
                                        <p:tgtEl>
                                          <p:spTgt spid="367"/>
                                        </p:tgtEl>
                                        <p:attrNameLst>
                                          <p:attrName>style.visibility</p:attrName>
                                        </p:attrNameLst>
                                      </p:cBhvr>
                                      <p:to>
                                        <p:strVal val="visible"/>
                                      </p:to>
                                    </p:set>
                                  </p:childTnLst>
                                </p:cTn>
                              </p:par>
                              <p:par>
                                <p:cTn id="83" presetID="0" presetClass="path" presetSubtype="0" accel="50000" decel="50000" fill="hold" nodeType="withEffect">
                                  <p:stCondLst>
                                    <p:cond delay="0"/>
                                  </p:stCondLst>
                                  <p:childTnLst>
                                    <p:animMotion origin="layout" path="M -0.00018 -0.00093 L -0.00018 -0.07282 L 0.05625 -0.07282 L 0.05625 0.0074 " pathEditMode="relative" ptsTypes="AAAA">
                                      <p:cBhvr>
                                        <p:cTn id="84" dur="750" fill="hold"/>
                                        <p:tgtEl>
                                          <p:spTgt spid="367"/>
                                        </p:tgtEl>
                                        <p:attrNameLst>
                                          <p:attrName>ppt_x</p:attrName>
                                          <p:attrName>ppt_y</p:attrName>
                                        </p:attrNameLst>
                                      </p:cBhvr>
                                    </p:animMotion>
                                  </p:childTnLst>
                                </p:cTn>
                              </p:par>
                            </p:childTnLst>
                          </p:cTn>
                        </p:par>
                        <p:par>
                          <p:cTn id="85" fill="hold">
                            <p:stCondLst>
                              <p:cond delay="5850"/>
                            </p:stCondLst>
                            <p:childTnLst>
                              <p:par>
                                <p:cTn id="86" presetID="1" presetClass="entr" presetSubtype="0" fill="hold" nodeType="afterEffect">
                                  <p:stCondLst>
                                    <p:cond delay="0"/>
                                  </p:stCondLst>
                                  <p:childTnLst>
                                    <p:set>
                                      <p:cBhvr>
                                        <p:cTn id="87" dur="1" fill="hold">
                                          <p:stCondLst>
                                            <p:cond delay="0"/>
                                          </p:stCondLst>
                                        </p:cTn>
                                        <p:tgtEl>
                                          <p:spTgt spid="252"/>
                                        </p:tgtEl>
                                        <p:attrNameLst>
                                          <p:attrName>style.visibility</p:attrName>
                                        </p:attrNameLst>
                                      </p:cBhvr>
                                      <p:to>
                                        <p:strVal val="visible"/>
                                      </p:to>
                                    </p:set>
                                  </p:childTnLst>
                                </p:cTn>
                              </p:par>
                              <p:par>
                                <p:cTn id="88" presetID="0" presetClass="path" presetSubtype="0" accel="50000" decel="50000" fill="hold" nodeType="withEffect">
                                  <p:stCondLst>
                                    <p:cond delay="0"/>
                                  </p:stCondLst>
                                  <p:childTnLst>
                                    <p:animMotion origin="layout" path="M -0.00018 -0.00093 L -0.00018 -0.07282 L 0.05469 -0.07282 L 0.05469 0.0074 " pathEditMode="relative" rAng="0" ptsTypes="AAAA">
                                      <p:cBhvr>
                                        <p:cTn id="89" dur="750" fill="hold"/>
                                        <p:tgtEl>
                                          <p:spTgt spid="252"/>
                                        </p:tgtEl>
                                        <p:attrNameLst>
                                          <p:attrName>ppt_x</p:attrName>
                                          <p:attrName>ppt_y</p:attrName>
                                        </p:attrNameLst>
                                      </p:cBhvr>
                                      <p:rCtr x="2743" y="-3178"/>
                                    </p:animMotion>
                                  </p:childTnLst>
                                </p:cTn>
                              </p:par>
                              <p:par>
                                <p:cTn id="90" presetID="1" presetClass="entr" presetSubtype="0" fill="hold" nodeType="withEffect">
                                  <p:stCondLst>
                                    <p:cond delay="0"/>
                                  </p:stCondLst>
                                  <p:childTnLst>
                                    <p:set>
                                      <p:cBhvr>
                                        <p:cTn id="91" dur="1" fill="hold">
                                          <p:stCondLst>
                                            <p:cond delay="0"/>
                                          </p:stCondLst>
                                        </p:cTn>
                                        <p:tgtEl>
                                          <p:spTgt spid="368"/>
                                        </p:tgtEl>
                                        <p:attrNameLst>
                                          <p:attrName>style.visibility</p:attrName>
                                        </p:attrNameLst>
                                      </p:cBhvr>
                                      <p:to>
                                        <p:strVal val="visible"/>
                                      </p:to>
                                    </p:set>
                                  </p:childTnLst>
                                </p:cTn>
                              </p:par>
                              <p:par>
                                <p:cTn id="92" presetID="0" presetClass="path" presetSubtype="0" accel="50000" decel="50000" fill="hold" nodeType="withEffect">
                                  <p:stCondLst>
                                    <p:cond delay="0"/>
                                  </p:stCondLst>
                                  <p:childTnLst>
                                    <p:animMotion origin="layout" path="M -0.00018 -0.00093 L -0.00018 -0.07282 L 0.05469 -0.07282 L 0.05469 0.0074 " pathEditMode="relative" rAng="0" ptsTypes="AAAA">
                                      <p:cBhvr>
                                        <p:cTn id="93" dur="750" fill="hold"/>
                                        <p:tgtEl>
                                          <p:spTgt spid="368"/>
                                        </p:tgtEl>
                                        <p:attrNameLst>
                                          <p:attrName>ppt_x</p:attrName>
                                          <p:attrName>ppt_y</p:attrName>
                                        </p:attrNameLst>
                                      </p:cBhvr>
                                      <p:rCtr x="2743" y="-3178"/>
                                    </p:animMotion>
                                  </p:childTnLst>
                                </p:cTn>
                              </p:par>
                            </p:childTnLst>
                          </p:cTn>
                        </p:par>
                        <p:par>
                          <p:cTn id="94" fill="hold">
                            <p:stCondLst>
                              <p:cond delay="6600"/>
                            </p:stCondLst>
                            <p:childTnLst>
                              <p:par>
                                <p:cTn id="95" presetID="1" presetClass="entr" presetSubtype="0" fill="hold" nodeType="afterEffect">
                                  <p:stCondLst>
                                    <p:cond delay="0"/>
                                  </p:stCondLst>
                                  <p:childTnLst>
                                    <p:set>
                                      <p:cBhvr>
                                        <p:cTn id="96" dur="1" fill="hold">
                                          <p:stCondLst>
                                            <p:cond delay="0"/>
                                          </p:stCondLst>
                                        </p:cTn>
                                        <p:tgtEl>
                                          <p:spTgt spid="253"/>
                                        </p:tgtEl>
                                        <p:attrNameLst>
                                          <p:attrName>style.visibility</p:attrName>
                                        </p:attrNameLst>
                                      </p:cBhvr>
                                      <p:to>
                                        <p:strVal val="visible"/>
                                      </p:to>
                                    </p:set>
                                  </p:childTnLst>
                                </p:cTn>
                              </p:par>
                              <p:par>
                                <p:cTn id="97" presetID="0" presetClass="path" presetSubtype="0" accel="50000" decel="50000" fill="hold" nodeType="withEffect">
                                  <p:stCondLst>
                                    <p:cond delay="0"/>
                                  </p:stCondLst>
                                  <p:childTnLst>
                                    <p:animMotion origin="layout" path="M -0.00018 -0.00093 L -0.00018 -0.07282 L 0.03993 -0.07282 L 0.03993 0.0074 " pathEditMode="relative" rAng="0" ptsTypes="AAAA">
                                      <p:cBhvr>
                                        <p:cTn id="98" dur="750" fill="hold"/>
                                        <p:tgtEl>
                                          <p:spTgt spid="253"/>
                                        </p:tgtEl>
                                        <p:attrNameLst>
                                          <p:attrName>ppt_x</p:attrName>
                                          <p:attrName>ppt_y</p:attrName>
                                        </p:attrNameLst>
                                      </p:cBhvr>
                                      <p:rCtr x="1997" y="-3178"/>
                                    </p:animMotion>
                                  </p:childTnLst>
                                </p:cTn>
                              </p:par>
                              <p:par>
                                <p:cTn id="99" presetID="1" presetClass="entr" presetSubtype="0" fill="hold" nodeType="withEffect">
                                  <p:stCondLst>
                                    <p:cond delay="0"/>
                                  </p:stCondLst>
                                  <p:childTnLst>
                                    <p:set>
                                      <p:cBhvr>
                                        <p:cTn id="100" dur="1" fill="hold">
                                          <p:stCondLst>
                                            <p:cond delay="0"/>
                                          </p:stCondLst>
                                        </p:cTn>
                                        <p:tgtEl>
                                          <p:spTgt spid="369"/>
                                        </p:tgtEl>
                                        <p:attrNameLst>
                                          <p:attrName>style.visibility</p:attrName>
                                        </p:attrNameLst>
                                      </p:cBhvr>
                                      <p:to>
                                        <p:strVal val="visible"/>
                                      </p:to>
                                    </p:set>
                                  </p:childTnLst>
                                </p:cTn>
                              </p:par>
                              <p:par>
                                <p:cTn id="101" presetID="0" presetClass="path" presetSubtype="0" accel="50000" decel="50000" fill="hold" nodeType="withEffect">
                                  <p:stCondLst>
                                    <p:cond delay="0"/>
                                  </p:stCondLst>
                                  <p:childTnLst>
                                    <p:animMotion origin="layout" path="M -0.00018 -0.00093 L -0.00018 -0.07282 L 0.03993 -0.07282 L 0.03993 0.0074 " pathEditMode="relative" rAng="0" ptsTypes="AAAA">
                                      <p:cBhvr>
                                        <p:cTn id="102" dur="750" fill="hold"/>
                                        <p:tgtEl>
                                          <p:spTgt spid="369"/>
                                        </p:tgtEl>
                                        <p:attrNameLst>
                                          <p:attrName>ppt_x</p:attrName>
                                          <p:attrName>ppt_y</p:attrName>
                                        </p:attrNameLst>
                                      </p:cBhvr>
                                      <p:rCtr x="1997" y="-3178"/>
                                    </p:animMotion>
                                  </p:childTnLst>
                                </p:cTn>
                              </p:par>
                            </p:childTnLst>
                          </p:cTn>
                        </p:par>
                        <p:par>
                          <p:cTn id="103" fill="hold">
                            <p:stCondLst>
                              <p:cond delay="7350"/>
                            </p:stCondLst>
                            <p:childTnLst>
                              <p:par>
                                <p:cTn id="104" presetID="1" presetClass="entr" presetSubtype="0" fill="hold" grpId="0" nodeType="afterEffect">
                                  <p:stCondLst>
                                    <p:cond delay="0"/>
                                  </p:stCondLst>
                                  <p:childTnLst>
                                    <p:set>
                                      <p:cBhvr>
                                        <p:cTn id="105" dur="1" fill="hold">
                                          <p:stCondLst>
                                            <p:cond delay="0"/>
                                          </p:stCondLst>
                                        </p:cTn>
                                        <p:tgtEl>
                                          <p:spTgt spid="270"/>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86"/>
                                        </p:tgtEl>
                                        <p:attrNameLst>
                                          <p:attrName>style.visibility</p:attrName>
                                        </p:attrNameLst>
                                      </p:cBhvr>
                                      <p:to>
                                        <p:strVal val="visible"/>
                                      </p:to>
                                    </p:set>
                                  </p:childTnLst>
                                </p:cTn>
                              </p:par>
                            </p:childTnLst>
                          </p:cTn>
                        </p:par>
                        <p:par>
                          <p:cTn id="108" fill="hold">
                            <p:stCondLst>
                              <p:cond delay="7350"/>
                            </p:stCondLst>
                            <p:childTnLst>
                              <p:par>
                                <p:cTn id="109" presetID="1" presetClass="entr" presetSubtype="0" fill="hold" grpId="0" nodeType="afterEffect">
                                  <p:stCondLst>
                                    <p:cond delay="1200"/>
                                  </p:stCondLst>
                                  <p:childTnLst>
                                    <p:set>
                                      <p:cBhvr>
                                        <p:cTn id="110" dur="1" fill="hold">
                                          <p:stCondLst>
                                            <p:cond delay="0"/>
                                          </p:stCondLst>
                                        </p:cTn>
                                        <p:tgtEl>
                                          <p:spTgt spid="198"/>
                                        </p:tgtEl>
                                        <p:attrNameLst>
                                          <p:attrName>style.visibility</p:attrName>
                                        </p:attrNameLst>
                                      </p:cBhvr>
                                      <p:to>
                                        <p:strVal val="visible"/>
                                      </p:to>
                                    </p:set>
                                  </p:childTnLst>
                                </p:cTn>
                              </p:par>
                            </p:childTnLst>
                          </p:cTn>
                        </p:par>
                        <p:par>
                          <p:cTn id="111" fill="hold">
                            <p:stCondLst>
                              <p:cond delay="8550"/>
                            </p:stCondLst>
                            <p:childTnLst>
                              <p:par>
                                <p:cTn id="112" presetID="10" presetClass="exit" presetSubtype="0" fill="hold" grpId="1" nodeType="afterEffect">
                                  <p:stCondLst>
                                    <p:cond delay="0"/>
                                  </p:stCondLst>
                                  <p:childTnLst>
                                    <p:animEffect transition="out" filter="fade">
                                      <p:cBhvr>
                                        <p:cTn id="113" dur="100"/>
                                        <p:tgtEl>
                                          <p:spTgt spid="270"/>
                                        </p:tgtEl>
                                      </p:cBhvr>
                                    </p:animEffect>
                                    <p:set>
                                      <p:cBhvr>
                                        <p:cTn id="114" dur="1" fill="hold">
                                          <p:stCondLst>
                                            <p:cond delay="99"/>
                                          </p:stCondLst>
                                        </p:cTn>
                                        <p:tgtEl>
                                          <p:spTgt spid="270"/>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386"/>
                                        </p:tgtEl>
                                        <p:attrNameLst>
                                          <p:attrName>style.visibility</p:attrName>
                                        </p:attrNameLst>
                                      </p:cBhvr>
                                      <p:to>
                                        <p:strVal val="hidden"/>
                                      </p:to>
                                    </p:set>
                                  </p:childTnLst>
                                </p:cTn>
                              </p:par>
                            </p:childTnLst>
                          </p:cTn>
                        </p:par>
                        <p:par>
                          <p:cTn id="117" fill="hold">
                            <p:stCondLst>
                              <p:cond delay="8650"/>
                            </p:stCondLst>
                            <p:childTnLst>
                              <p:par>
                                <p:cTn id="118" presetID="10" presetClass="exit" presetSubtype="0" fill="hold" grpId="1" nodeType="afterEffect">
                                  <p:stCondLst>
                                    <p:cond delay="0"/>
                                  </p:stCondLst>
                                  <p:childTnLst>
                                    <p:animEffect transition="out" filter="fade">
                                      <p:cBhvr>
                                        <p:cTn id="119" dur="100"/>
                                        <p:tgtEl>
                                          <p:spTgt spid="268"/>
                                        </p:tgtEl>
                                      </p:cBhvr>
                                    </p:animEffect>
                                    <p:set>
                                      <p:cBhvr>
                                        <p:cTn id="120" dur="1" fill="hold">
                                          <p:stCondLst>
                                            <p:cond delay="99"/>
                                          </p:stCondLst>
                                        </p:cTn>
                                        <p:tgtEl>
                                          <p:spTgt spid="268"/>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384"/>
                                        </p:tgtEl>
                                        <p:attrNameLst>
                                          <p:attrName>style.visibility</p:attrName>
                                        </p:attrNameLst>
                                      </p:cBhvr>
                                      <p:to>
                                        <p:strVal val="hidden"/>
                                      </p:to>
                                    </p:set>
                                  </p:childTnLst>
                                </p:cTn>
                              </p:par>
                            </p:childTnLst>
                          </p:cTn>
                        </p:par>
                        <p:par>
                          <p:cTn id="123" fill="hold">
                            <p:stCondLst>
                              <p:cond delay="8750"/>
                            </p:stCondLst>
                            <p:childTnLst>
                              <p:par>
                                <p:cTn id="124" presetID="10" presetClass="exit" presetSubtype="0" fill="hold" grpId="1" nodeType="afterEffect">
                                  <p:stCondLst>
                                    <p:cond delay="0"/>
                                  </p:stCondLst>
                                  <p:childTnLst>
                                    <p:animEffect transition="out" filter="fade">
                                      <p:cBhvr>
                                        <p:cTn id="125" dur="100"/>
                                        <p:tgtEl>
                                          <p:spTgt spid="269"/>
                                        </p:tgtEl>
                                      </p:cBhvr>
                                    </p:animEffect>
                                    <p:set>
                                      <p:cBhvr>
                                        <p:cTn id="126" dur="1" fill="hold">
                                          <p:stCondLst>
                                            <p:cond delay="99"/>
                                          </p:stCondLst>
                                        </p:cTn>
                                        <p:tgtEl>
                                          <p:spTgt spid="269"/>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385"/>
                                        </p:tgtEl>
                                        <p:attrNameLst>
                                          <p:attrName>style.visibility</p:attrName>
                                        </p:attrNameLst>
                                      </p:cBhvr>
                                      <p:to>
                                        <p:strVal val="hidden"/>
                                      </p:to>
                                    </p:set>
                                  </p:childTnLst>
                                </p:cTn>
                              </p:par>
                            </p:childTnLst>
                          </p:cTn>
                        </p:par>
                        <p:par>
                          <p:cTn id="129" fill="hold">
                            <p:stCondLst>
                              <p:cond delay="8850"/>
                            </p:stCondLst>
                            <p:childTnLst>
                              <p:par>
                                <p:cTn id="130" presetID="10" presetClass="exit" presetSubtype="0" fill="hold" grpId="1" nodeType="afterEffect">
                                  <p:stCondLst>
                                    <p:cond delay="0"/>
                                  </p:stCondLst>
                                  <p:childTnLst>
                                    <p:animEffect transition="out" filter="fade">
                                      <p:cBhvr>
                                        <p:cTn id="131" dur="100"/>
                                        <p:tgtEl>
                                          <p:spTgt spid="267"/>
                                        </p:tgtEl>
                                      </p:cBhvr>
                                    </p:animEffect>
                                    <p:set>
                                      <p:cBhvr>
                                        <p:cTn id="132" dur="1" fill="hold">
                                          <p:stCondLst>
                                            <p:cond delay="99"/>
                                          </p:stCondLst>
                                        </p:cTn>
                                        <p:tgtEl>
                                          <p:spTgt spid="267"/>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383"/>
                                        </p:tgtEl>
                                        <p:attrNameLst>
                                          <p:attrName>style.visibility</p:attrName>
                                        </p:attrNameLst>
                                      </p:cBhvr>
                                      <p:to>
                                        <p:strVal val="hidden"/>
                                      </p:to>
                                    </p:set>
                                  </p:childTnLst>
                                </p:cTn>
                              </p:par>
                            </p:childTnLst>
                          </p:cTn>
                        </p:par>
                        <p:par>
                          <p:cTn id="135" fill="hold">
                            <p:stCondLst>
                              <p:cond delay="8950"/>
                            </p:stCondLst>
                            <p:childTnLst>
                              <p:par>
                                <p:cTn id="136" presetID="10" presetClass="exit" presetSubtype="0" fill="hold" grpId="1" nodeType="afterEffect">
                                  <p:stCondLst>
                                    <p:cond delay="0"/>
                                  </p:stCondLst>
                                  <p:childTnLst>
                                    <p:animEffect transition="out" filter="fade">
                                      <p:cBhvr>
                                        <p:cTn id="137" dur="100"/>
                                        <p:tgtEl>
                                          <p:spTgt spid="266"/>
                                        </p:tgtEl>
                                      </p:cBhvr>
                                    </p:animEffect>
                                    <p:set>
                                      <p:cBhvr>
                                        <p:cTn id="138" dur="1" fill="hold">
                                          <p:stCondLst>
                                            <p:cond delay="99"/>
                                          </p:stCondLst>
                                        </p:cTn>
                                        <p:tgtEl>
                                          <p:spTgt spid="266"/>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382"/>
                                        </p:tgtEl>
                                        <p:attrNameLst>
                                          <p:attrName>style.visibility</p:attrName>
                                        </p:attrNameLst>
                                      </p:cBhvr>
                                      <p:to>
                                        <p:strVal val="hidden"/>
                                      </p:to>
                                    </p:set>
                                  </p:childTnLst>
                                </p:cTn>
                              </p:par>
                            </p:childTnLst>
                          </p:cTn>
                        </p:par>
                        <p:par>
                          <p:cTn id="141" fill="hold">
                            <p:stCondLst>
                              <p:cond delay="9050"/>
                            </p:stCondLst>
                            <p:childTnLst>
                              <p:par>
                                <p:cTn id="142" presetID="1" presetClass="entr" presetSubtype="0" fill="hold" nodeType="afterEffect">
                                  <p:stCondLst>
                                    <p:cond delay="0"/>
                                  </p:stCondLst>
                                  <p:childTnLst>
                                    <p:set>
                                      <p:cBhvr>
                                        <p:cTn id="143" dur="1" fill="hold">
                                          <p:stCondLst>
                                            <p:cond delay="0"/>
                                          </p:stCondLst>
                                        </p:cTn>
                                        <p:tgtEl>
                                          <p:spTgt spid="244"/>
                                        </p:tgtEl>
                                        <p:attrNameLst>
                                          <p:attrName>style.visibility</p:attrName>
                                        </p:attrNameLst>
                                      </p:cBhvr>
                                      <p:to>
                                        <p:strVal val="visible"/>
                                      </p:to>
                                    </p:set>
                                  </p:childTnLst>
                                </p:cTn>
                              </p:par>
                              <p:par>
                                <p:cTn id="144" presetID="0" presetClass="path" presetSubtype="0" accel="50000" decel="50000" fill="hold" nodeType="withEffect">
                                  <p:stCondLst>
                                    <p:cond delay="0"/>
                                  </p:stCondLst>
                                  <p:childTnLst>
                                    <p:animMotion origin="layout" path="M 4.16667E-6 0.00061 L 4.16667E-6 -0.07282 L 0.19531 -0.07282 L 0.19531 0.00925 " pathEditMode="relative" rAng="0" ptsTypes="AAAA">
                                      <p:cBhvr>
                                        <p:cTn id="145" dur="2500" fill="hold"/>
                                        <p:tgtEl>
                                          <p:spTgt spid="244"/>
                                        </p:tgtEl>
                                        <p:attrNameLst>
                                          <p:attrName>ppt_x</p:attrName>
                                          <p:attrName>ppt_y</p:attrName>
                                        </p:attrNameLst>
                                      </p:cBhvr>
                                      <p:rCtr x="9757" y="-3240"/>
                                    </p:animMotion>
                                  </p:childTnLst>
                                </p:cTn>
                              </p:par>
                              <p:par>
                                <p:cTn id="146" presetID="1" presetClass="entr" presetSubtype="0" fill="hold" nodeType="withEffect">
                                  <p:stCondLst>
                                    <p:cond delay="0"/>
                                  </p:stCondLst>
                                  <p:childTnLst>
                                    <p:set>
                                      <p:cBhvr>
                                        <p:cTn id="147" dur="1" fill="hold">
                                          <p:stCondLst>
                                            <p:cond delay="0"/>
                                          </p:stCondLst>
                                        </p:cTn>
                                        <p:tgtEl>
                                          <p:spTgt spid="245"/>
                                        </p:tgtEl>
                                        <p:attrNameLst>
                                          <p:attrName>style.visibility</p:attrName>
                                        </p:attrNameLst>
                                      </p:cBhvr>
                                      <p:to>
                                        <p:strVal val="visible"/>
                                      </p:to>
                                    </p:set>
                                  </p:childTnLst>
                                </p:cTn>
                              </p:par>
                              <p:par>
                                <p:cTn id="148" presetID="0" presetClass="path" presetSubtype="0" accel="50000" decel="50000" fill="hold" nodeType="withEffect">
                                  <p:stCondLst>
                                    <p:cond delay="0"/>
                                  </p:stCondLst>
                                  <p:childTnLst>
                                    <p:animMotion origin="layout" path="M -0.00017 0.00061 L -0.00017 -0.05585 L 0.0408 -0.05585 L 0.0408 0.0074 " pathEditMode="relative" rAng="0" ptsTypes="AAAA">
                                      <p:cBhvr>
                                        <p:cTn id="149" dur="2500" fill="hold"/>
                                        <p:tgtEl>
                                          <p:spTgt spid="245"/>
                                        </p:tgtEl>
                                        <p:attrNameLst>
                                          <p:attrName>ppt_x</p:attrName>
                                          <p:attrName>ppt_y</p:attrName>
                                        </p:attrNameLst>
                                      </p:cBhvr>
                                      <p:rCtr x="2049" y="-2499"/>
                                    </p:animMotion>
                                  </p:childTnLst>
                                </p:cTn>
                              </p:par>
                              <p:par>
                                <p:cTn id="150" presetID="1" presetClass="entr" presetSubtype="0" fill="hold" nodeType="withEffect">
                                  <p:stCondLst>
                                    <p:cond delay="0"/>
                                  </p:stCondLst>
                                  <p:childTnLst>
                                    <p:set>
                                      <p:cBhvr>
                                        <p:cTn id="151" dur="1" fill="hold">
                                          <p:stCondLst>
                                            <p:cond delay="0"/>
                                          </p:stCondLst>
                                        </p:cTn>
                                        <p:tgtEl>
                                          <p:spTgt spid="360"/>
                                        </p:tgtEl>
                                        <p:attrNameLst>
                                          <p:attrName>style.visibility</p:attrName>
                                        </p:attrNameLst>
                                      </p:cBhvr>
                                      <p:to>
                                        <p:strVal val="visible"/>
                                      </p:to>
                                    </p:set>
                                  </p:childTnLst>
                                </p:cTn>
                              </p:par>
                              <p:par>
                                <p:cTn id="152" presetID="0" presetClass="path" presetSubtype="0" accel="50000" decel="50000" fill="hold" nodeType="withEffect">
                                  <p:stCondLst>
                                    <p:cond delay="0"/>
                                  </p:stCondLst>
                                  <p:childTnLst>
                                    <p:animMotion origin="layout" path="M 4.16667E-6 0.00061 L 4.16667E-6 -0.07282 L 0.19531 -0.07282 L 0.19531 0.00925 " pathEditMode="relative" rAng="0" ptsTypes="AAAA">
                                      <p:cBhvr>
                                        <p:cTn id="153" dur="2500" fill="hold"/>
                                        <p:tgtEl>
                                          <p:spTgt spid="360"/>
                                        </p:tgtEl>
                                        <p:attrNameLst>
                                          <p:attrName>ppt_x</p:attrName>
                                          <p:attrName>ppt_y</p:attrName>
                                        </p:attrNameLst>
                                      </p:cBhvr>
                                      <p:rCtr x="9757" y="-3240"/>
                                    </p:animMotion>
                                  </p:childTnLst>
                                </p:cTn>
                              </p:par>
                              <p:par>
                                <p:cTn id="154" presetID="1" presetClass="entr" presetSubtype="0" fill="hold" nodeType="withEffect">
                                  <p:stCondLst>
                                    <p:cond delay="0"/>
                                  </p:stCondLst>
                                  <p:childTnLst>
                                    <p:set>
                                      <p:cBhvr>
                                        <p:cTn id="155" dur="1" fill="hold">
                                          <p:stCondLst>
                                            <p:cond delay="0"/>
                                          </p:stCondLst>
                                        </p:cTn>
                                        <p:tgtEl>
                                          <p:spTgt spid="361"/>
                                        </p:tgtEl>
                                        <p:attrNameLst>
                                          <p:attrName>style.visibility</p:attrName>
                                        </p:attrNameLst>
                                      </p:cBhvr>
                                      <p:to>
                                        <p:strVal val="visible"/>
                                      </p:to>
                                    </p:set>
                                  </p:childTnLst>
                                </p:cTn>
                              </p:par>
                              <p:par>
                                <p:cTn id="156" presetID="0" presetClass="path" presetSubtype="0" accel="50000" decel="50000" fill="hold" nodeType="withEffect">
                                  <p:stCondLst>
                                    <p:cond delay="0"/>
                                  </p:stCondLst>
                                  <p:childTnLst>
                                    <p:animMotion origin="layout" path="M -0.00017 0.00061 L -0.00017 -0.05585 L 0.0408 -0.05585 L 0.0408 0.0074 " pathEditMode="relative" rAng="0" ptsTypes="AAAA">
                                      <p:cBhvr>
                                        <p:cTn id="157" dur="2500" fill="hold"/>
                                        <p:tgtEl>
                                          <p:spTgt spid="361"/>
                                        </p:tgtEl>
                                        <p:attrNameLst>
                                          <p:attrName>ppt_x</p:attrName>
                                          <p:attrName>ppt_y</p:attrName>
                                        </p:attrNameLst>
                                      </p:cBhvr>
                                      <p:rCtr x="2049" y="-2499"/>
                                    </p:animMotion>
                                  </p:childTnLst>
                                </p:cTn>
                              </p:par>
                            </p:childTnLst>
                          </p:cTn>
                        </p:par>
                        <p:par>
                          <p:cTn id="158" fill="hold">
                            <p:stCondLst>
                              <p:cond delay="11550"/>
                            </p:stCondLst>
                            <p:childTnLst>
                              <p:par>
                                <p:cTn id="159" presetID="1" presetClass="entr" presetSubtype="0" fill="hold" grpId="0" nodeType="afterEffect">
                                  <p:stCondLst>
                                    <p:cond delay="0"/>
                                  </p:stCondLst>
                                  <p:childTnLst>
                                    <p:set>
                                      <p:cBhvr>
                                        <p:cTn id="160" dur="1" fill="hold">
                                          <p:stCondLst>
                                            <p:cond delay="0"/>
                                          </p:stCondLst>
                                        </p:cTn>
                                        <p:tgtEl>
                                          <p:spTgt spid="28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400"/>
                                        </p:tgtEl>
                                        <p:attrNameLst>
                                          <p:attrName>style.visibility</p:attrName>
                                        </p:attrNameLst>
                                      </p:cBhvr>
                                      <p:to>
                                        <p:strVal val="visible"/>
                                      </p:to>
                                    </p:set>
                                  </p:childTnLst>
                                </p:cTn>
                              </p:par>
                              <p:par>
                                <p:cTn id="163" presetID="1" presetClass="entr" presetSubtype="0" fill="hold" grpId="0" nodeType="withEffect">
                                  <p:stCondLst>
                                    <p:cond delay="200"/>
                                  </p:stCondLst>
                                  <p:childTnLst>
                                    <p:set>
                                      <p:cBhvr>
                                        <p:cTn id="164" dur="1" fill="hold">
                                          <p:stCondLst>
                                            <p:cond delay="0"/>
                                          </p:stCondLst>
                                        </p:cTn>
                                        <p:tgtEl>
                                          <p:spTgt spid="285"/>
                                        </p:tgtEl>
                                        <p:attrNameLst>
                                          <p:attrName>style.visibility</p:attrName>
                                        </p:attrNameLst>
                                      </p:cBhvr>
                                      <p:to>
                                        <p:strVal val="visible"/>
                                      </p:to>
                                    </p:set>
                                  </p:childTnLst>
                                </p:cTn>
                              </p:par>
                              <p:par>
                                <p:cTn id="165" presetID="1" presetClass="entr" presetSubtype="0" fill="hold" grpId="0" nodeType="withEffect">
                                  <p:stCondLst>
                                    <p:cond delay="200"/>
                                  </p:stCondLst>
                                  <p:childTnLst>
                                    <p:set>
                                      <p:cBhvr>
                                        <p:cTn id="166" dur="1" fill="hold">
                                          <p:stCondLst>
                                            <p:cond delay="0"/>
                                          </p:stCondLst>
                                        </p:cTn>
                                        <p:tgtEl>
                                          <p:spTgt spid="401"/>
                                        </p:tgtEl>
                                        <p:attrNameLst>
                                          <p:attrName>style.visibility</p:attrName>
                                        </p:attrNameLst>
                                      </p:cBhvr>
                                      <p:to>
                                        <p:strVal val="visible"/>
                                      </p:to>
                                    </p:set>
                                  </p:childTnLst>
                                </p:cTn>
                              </p:par>
                              <p:par>
                                <p:cTn id="167" presetID="1" presetClass="entr" presetSubtype="0" fill="hold" grpId="0" nodeType="withEffect">
                                  <p:stCondLst>
                                    <p:cond delay="300"/>
                                  </p:stCondLst>
                                  <p:childTnLst>
                                    <p:set>
                                      <p:cBhvr>
                                        <p:cTn id="168" dur="1" fill="hold">
                                          <p:stCondLst>
                                            <p:cond delay="0"/>
                                          </p:stCondLst>
                                        </p:cTn>
                                        <p:tgtEl>
                                          <p:spTgt spid="287"/>
                                        </p:tgtEl>
                                        <p:attrNameLst>
                                          <p:attrName>style.visibility</p:attrName>
                                        </p:attrNameLst>
                                      </p:cBhvr>
                                      <p:to>
                                        <p:strVal val="visible"/>
                                      </p:to>
                                    </p:set>
                                  </p:childTnLst>
                                </p:cTn>
                              </p:par>
                              <p:par>
                                <p:cTn id="169" presetID="1" presetClass="entr" presetSubtype="0" fill="hold" grpId="0" nodeType="withEffect">
                                  <p:stCondLst>
                                    <p:cond delay="300"/>
                                  </p:stCondLst>
                                  <p:childTnLst>
                                    <p:set>
                                      <p:cBhvr>
                                        <p:cTn id="170" dur="1" fill="hold">
                                          <p:stCondLst>
                                            <p:cond delay="0"/>
                                          </p:stCondLst>
                                        </p:cTn>
                                        <p:tgtEl>
                                          <p:spTgt spid="403"/>
                                        </p:tgtEl>
                                        <p:attrNameLst>
                                          <p:attrName>style.visibility</p:attrName>
                                        </p:attrNameLst>
                                      </p:cBhvr>
                                      <p:to>
                                        <p:strVal val="visible"/>
                                      </p:to>
                                    </p:set>
                                  </p:childTnLst>
                                </p:cTn>
                              </p:par>
                              <p:par>
                                <p:cTn id="171" presetID="1" presetClass="entr" presetSubtype="0" fill="hold" grpId="0" nodeType="withEffect">
                                  <p:stCondLst>
                                    <p:cond delay="400"/>
                                  </p:stCondLst>
                                  <p:childTnLst>
                                    <p:set>
                                      <p:cBhvr>
                                        <p:cTn id="172" dur="1" fill="hold">
                                          <p:stCondLst>
                                            <p:cond delay="0"/>
                                          </p:stCondLst>
                                        </p:cTn>
                                        <p:tgtEl>
                                          <p:spTgt spid="286"/>
                                        </p:tgtEl>
                                        <p:attrNameLst>
                                          <p:attrName>style.visibility</p:attrName>
                                        </p:attrNameLst>
                                      </p:cBhvr>
                                      <p:to>
                                        <p:strVal val="visible"/>
                                      </p:to>
                                    </p:set>
                                  </p:childTnLst>
                                </p:cTn>
                              </p:par>
                              <p:par>
                                <p:cTn id="173" presetID="1" presetClass="entr" presetSubtype="0" fill="hold" grpId="0" nodeType="withEffect">
                                  <p:stCondLst>
                                    <p:cond delay="400"/>
                                  </p:stCondLst>
                                  <p:childTnLst>
                                    <p:set>
                                      <p:cBhvr>
                                        <p:cTn id="174" dur="1" fill="hold">
                                          <p:stCondLst>
                                            <p:cond delay="0"/>
                                          </p:stCondLst>
                                        </p:cTn>
                                        <p:tgtEl>
                                          <p:spTgt spid="402"/>
                                        </p:tgtEl>
                                        <p:attrNameLst>
                                          <p:attrName>style.visibility</p:attrName>
                                        </p:attrNameLst>
                                      </p:cBhvr>
                                      <p:to>
                                        <p:strVal val="visible"/>
                                      </p:to>
                                    </p:set>
                                  </p:childTnLst>
                                </p:cTn>
                              </p:par>
                              <p:par>
                                <p:cTn id="175" presetID="1" presetClass="entr" presetSubtype="0" fill="hold" grpId="0" nodeType="withEffect">
                                  <p:stCondLst>
                                    <p:cond delay="500"/>
                                  </p:stCondLst>
                                  <p:childTnLst>
                                    <p:set>
                                      <p:cBhvr>
                                        <p:cTn id="176" dur="1" fill="hold">
                                          <p:stCondLst>
                                            <p:cond delay="0"/>
                                          </p:stCondLst>
                                        </p:cTn>
                                        <p:tgtEl>
                                          <p:spTgt spid="288"/>
                                        </p:tgtEl>
                                        <p:attrNameLst>
                                          <p:attrName>style.visibility</p:attrName>
                                        </p:attrNameLst>
                                      </p:cBhvr>
                                      <p:to>
                                        <p:strVal val="visible"/>
                                      </p:to>
                                    </p:set>
                                  </p:childTnLst>
                                </p:cTn>
                              </p:par>
                              <p:par>
                                <p:cTn id="177" presetID="1" presetClass="entr" presetSubtype="0" fill="hold" grpId="0" nodeType="withEffect">
                                  <p:stCondLst>
                                    <p:cond delay="500"/>
                                  </p:stCondLst>
                                  <p:childTnLst>
                                    <p:set>
                                      <p:cBhvr>
                                        <p:cTn id="178"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p:bldP spid="266" grpId="0" animBg="1"/>
      <p:bldP spid="266" grpId="1" animBg="1"/>
      <p:bldP spid="267" grpId="0" animBg="1"/>
      <p:bldP spid="267" grpId="1" animBg="1"/>
      <p:bldP spid="268" grpId="0" animBg="1"/>
      <p:bldP spid="268" grpId="1" animBg="1"/>
      <p:bldP spid="269" grpId="0" animBg="1"/>
      <p:bldP spid="269" grpId="1" animBg="1"/>
      <p:bldP spid="270" grpId="0" animBg="1"/>
      <p:bldP spid="270" grpId="1" animBg="1"/>
      <p:bldP spid="284" grpId="0" animBg="1"/>
      <p:bldP spid="285" grpId="0" animBg="1"/>
      <p:bldP spid="286" grpId="0" animBg="1"/>
      <p:bldP spid="287" grpId="0" animBg="1"/>
      <p:bldP spid="288" grpId="0" animBg="1"/>
      <p:bldP spid="382" grpId="0" animBg="1"/>
      <p:bldP spid="382" grpId="1" animBg="1"/>
      <p:bldP spid="383" grpId="0" animBg="1"/>
      <p:bldP spid="383" grpId="1" animBg="1"/>
      <p:bldP spid="384" grpId="0" animBg="1"/>
      <p:bldP spid="384" grpId="1" animBg="1"/>
      <p:bldP spid="385" grpId="0" animBg="1"/>
      <p:bldP spid="385" grpId="1" animBg="1"/>
      <p:bldP spid="386" grpId="0" animBg="1"/>
      <p:bldP spid="386" grpId="1" animBg="1"/>
      <p:bldP spid="400" grpId="0" animBg="1"/>
      <p:bldP spid="401" grpId="0" animBg="1"/>
      <p:bldP spid="402" grpId="0" animBg="1"/>
      <p:bldP spid="403" grpId="0" animBg="1"/>
      <p:bldP spid="40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Freeform 607"/>
          <p:cNvSpPr/>
          <p:nvPr/>
        </p:nvSpPr>
        <p:spPr>
          <a:xfrm flipV="1">
            <a:off x="4677999" y="1487756"/>
            <a:ext cx="876028" cy="1196411"/>
          </a:xfrm>
          <a:custGeom>
            <a:avLst/>
            <a:gdLst>
              <a:gd name="connsiteX0" fmla="*/ 892454 w 892454"/>
              <a:gd name="connsiteY0" fmla="*/ 629107 h 629107"/>
              <a:gd name="connsiteX1" fmla="*/ 263347 w 892454"/>
              <a:gd name="connsiteY1" fmla="*/ 0 h 629107"/>
              <a:gd name="connsiteX2" fmla="*/ 0 w 892454"/>
              <a:gd name="connsiteY2" fmla="*/ 0 h 629107"/>
              <a:gd name="connsiteX0" fmla="*/ 718505 w 718505"/>
              <a:gd name="connsiteY0" fmla="*/ 576301 h 576301"/>
              <a:gd name="connsiteX1" fmla="*/ 263347 w 718505"/>
              <a:gd name="connsiteY1" fmla="*/ 0 h 576301"/>
              <a:gd name="connsiteX2" fmla="*/ 0 w 718505"/>
              <a:gd name="connsiteY2" fmla="*/ 0 h 576301"/>
              <a:gd name="connsiteX0" fmla="*/ 718505 w 718505"/>
              <a:gd name="connsiteY0" fmla="*/ 576301 h 576301"/>
              <a:gd name="connsiteX1" fmla="*/ 309941 w 718505"/>
              <a:gd name="connsiteY1" fmla="*/ 574654 h 576301"/>
              <a:gd name="connsiteX2" fmla="*/ 0 w 718505"/>
              <a:gd name="connsiteY2"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608307"/>
              <a:gd name="connsiteX1" fmla="*/ 309941 w 718505"/>
              <a:gd name="connsiteY1" fmla="*/ 574654 h 608307"/>
              <a:gd name="connsiteX2" fmla="*/ 262373 w 718505"/>
              <a:gd name="connsiteY2" fmla="*/ 126140 h 608307"/>
              <a:gd name="connsiteX3" fmla="*/ 0 w 718505"/>
              <a:gd name="connsiteY3" fmla="*/ 0 h 608307"/>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6397 h 866397"/>
              <a:gd name="connsiteX1" fmla="*/ 393809 w 802373"/>
              <a:gd name="connsiteY1" fmla="*/ 864750 h 866397"/>
              <a:gd name="connsiteX2" fmla="*/ 256160 w 802373"/>
              <a:gd name="connsiteY2" fmla="*/ 0 h 866397"/>
              <a:gd name="connsiteX3" fmla="*/ 0 w 802373"/>
              <a:gd name="connsiteY3" fmla="*/ 1216 h 866397"/>
              <a:gd name="connsiteX0" fmla="*/ 802373 w 802373"/>
              <a:gd name="connsiteY0" fmla="*/ 866397 h 1023168"/>
              <a:gd name="connsiteX1" fmla="*/ 254028 w 802373"/>
              <a:gd name="connsiteY1" fmla="*/ 1023168 h 1023168"/>
              <a:gd name="connsiteX2" fmla="*/ 256160 w 802373"/>
              <a:gd name="connsiteY2" fmla="*/ 0 h 1023168"/>
              <a:gd name="connsiteX3" fmla="*/ 0 w 802373"/>
              <a:gd name="connsiteY3" fmla="*/ 1216 h 1023168"/>
              <a:gd name="connsiteX0" fmla="*/ 687442 w 687442"/>
              <a:gd name="connsiteY0" fmla="*/ 1024815 h 1024815"/>
              <a:gd name="connsiteX1" fmla="*/ 254028 w 687442"/>
              <a:gd name="connsiteY1" fmla="*/ 1023168 h 1024815"/>
              <a:gd name="connsiteX2" fmla="*/ 256160 w 687442"/>
              <a:gd name="connsiteY2" fmla="*/ 0 h 1024815"/>
              <a:gd name="connsiteX3" fmla="*/ 0 w 687442"/>
              <a:gd name="connsiteY3" fmla="*/ 1216 h 1024815"/>
              <a:gd name="connsiteX0" fmla="*/ 724717 w 724717"/>
              <a:gd name="connsiteY0" fmla="*/ 1024815 h 1024815"/>
              <a:gd name="connsiteX1" fmla="*/ 254028 w 724717"/>
              <a:gd name="connsiteY1" fmla="*/ 1023168 h 1024815"/>
              <a:gd name="connsiteX2" fmla="*/ 256160 w 724717"/>
              <a:gd name="connsiteY2" fmla="*/ 0 h 1024815"/>
              <a:gd name="connsiteX3" fmla="*/ 0 w 724717"/>
              <a:gd name="connsiteY3" fmla="*/ 1216 h 1024815"/>
              <a:gd name="connsiteX0" fmla="*/ 724717 w 724717"/>
              <a:gd name="connsiteY0" fmla="*/ 1023599 h 1023599"/>
              <a:gd name="connsiteX1" fmla="*/ 254028 w 724717"/>
              <a:gd name="connsiteY1" fmla="*/ 1021952 h 1023599"/>
              <a:gd name="connsiteX2" fmla="*/ 0 w 724717"/>
              <a:gd name="connsiteY2" fmla="*/ 0 h 1023599"/>
              <a:gd name="connsiteX0" fmla="*/ 724717 w 724717"/>
              <a:gd name="connsiteY0" fmla="*/ 1023599 h 1023599"/>
              <a:gd name="connsiteX1" fmla="*/ 0 w 724717"/>
              <a:gd name="connsiteY1" fmla="*/ 0 h 1023599"/>
              <a:gd name="connsiteX0" fmla="*/ 801122 w 801122"/>
              <a:gd name="connsiteY0" fmla="*/ 0 h 2232"/>
              <a:gd name="connsiteX1" fmla="*/ 0 w 801122"/>
              <a:gd name="connsiteY1" fmla="*/ 2232 h 2232"/>
              <a:gd name="connsiteX0" fmla="*/ 10132 w 10132"/>
              <a:gd name="connsiteY0" fmla="*/ 30674 h 30674"/>
              <a:gd name="connsiteX1" fmla="*/ 0 w 10132"/>
              <a:gd name="connsiteY1" fmla="*/ 0 h 30674"/>
              <a:gd name="connsiteX0" fmla="*/ 9376 w 9376"/>
              <a:gd name="connsiteY0" fmla="*/ 20509 h 20509"/>
              <a:gd name="connsiteX1" fmla="*/ 0 w 9376"/>
              <a:gd name="connsiteY1" fmla="*/ 0 h 20509"/>
              <a:gd name="connsiteX0" fmla="*/ 10000 w 10000"/>
              <a:gd name="connsiteY0" fmla="*/ 70496 h 70498"/>
              <a:gd name="connsiteX1" fmla="*/ 7540 w 10000"/>
              <a:gd name="connsiteY1" fmla="*/ 2 h 70498"/>
              <a:gd name="connsiteX2" fmla="*/ 0 w 10000"/>
              <a:gd name="connsiteY2" fmla="*/ 60496 h 70498"/>
              <a:gd name="connsiteX0" fmla="*/ 10000 w 10000"/>
              <a:gd name="connsiteY0" fmla="*/ 97358 h 97360"/>
              <a:gd name="connsiteX1" fmla="*/ 7540 w 10000"/>
              <a:gd name="connsiteY1" fmla="*/ 26864 h 97360"/>
              <a:gd name="connsiteX2" fmla="*/ 3936 w 10000"/>
              <a:gd name="connsiteY2" fmla="*/ 1140 h 97360"/>
              <a:gd name="connsiteX3" fmla="*/ 0 w 10000"/>
              <a:gd name="connsiteY3" fmla="*/ 87358 h 97360"/>
              <a:gd name="connsiteX0" fmla="*/ 10000 w 10000"/>
              <a:gd name="connsiteY0" fmla="*/ 97358 h 97360"/>
              <a:gd name="connsiteX1" fmla="*/ 7540 w 10000"/>
              <a:gd name="connsiteY1" fmla="*/ 26864 h 97360"/>
              <a:gd name="connsiteX2" fmla="*/ 3936 w 10000"/>
              <a:gd name="connsiteY2" fmla="*/ 1140 h 97360"/>
              <a:gd name="connsiteX3" fmla="*/ 0 w 10000"/>
              <a:gd name="connsiteY3" fmla="*/ 87358 h 97360"/>
              <a:gd name="connsiteX0" fmla="*/ 10000 w 10000"/>
              <a:gd name="connsiteY0" fmla="*/ 96218 h 96220"/>
              <a:gd name="connsiteX1" fmla="*/ 7540 w 10000"/>
              <a:gd name="connsiteY1" fmla="*/ 25724 h 96220"/>
              <a:gd name="connsiteX2" fmla="*/ 3936 w 10000"/>
              <a:gd name="connsiteY2" fmla="*/ 0 h 96220"/>
              <a:gd name="connsiteX3" fmla="*/ 0 w 10000"/>
              <a:gd name="connsiteY3" fmla="*/ 86218 h 96220"/>
              <a:gd name="connsiteX0" fmla="*/ 10000 w 10000"/>
              <a:gd name="connsiteY0" fmla="*/ 96218 h 96223"/>
              <a:gd name="connsiteX1" fmla="*/ 7540 w 10000"/>
              <a:gd name="connsiteY1" fmla="*/ 25724 h 96223"/>
              <a:gd name="connsiteX2" fmla="*/ 3936 w 10000"/>
              <a:gd name="connsiteY2" fmla="*/ 0 h 96223"/>
              <a:gd name="connsiteX3" fmla="*/ 0 w 10000"/>
              <a:gd name="connsiteY3" fmla="*/ 86218 h 96223"/>
              <a:gd name="connsiteX0" fmla="*/ 10000 w 10000"/>
              <a:gd name="connsiteY0" fmla="*/ 96218 h 96218"/>
              <a:gd name="connsiteX1" fmla="*/ 7540 w 10000"/>
              <a:gd name="connsiteY1" fmla="*/ 25724 h 96218"/>
              <a:gd name="connsiteX2" fmla="*/ 3936 w 10000"/>
              <a:gd name="connsiteY2" fmla="*/ 0 h 96218"/>
              <a:gd name="connsiteX3" fmla="*/ 0 w 10000"/>
              <a:gd name="connsiteY3" fmla="*/ 86218 h 96218"/>
              <a:gd name="connsiteX0" fmla="*/ 10000 w 10000"/>
              <a:gd name="connsiteY0" fmla="*/ 0 h 1842045"/>
              <a:gd name="connsiteX1" fmla="*/ 7540 w 10000"/>
              <a:gd name="connsiteY1" fmla="*/ 1781551 h 1842045"/>
              <a:gd name="connsiteX2" fmla="*/ 3936 w 10000"/>
              <a:gd name="connsiteY2" fmla="*/ 1755827 h 1842045"/>
              <a:gd name="connsiteX3" fmla="*/ 0 w 10000"/>
              <a:gd name="connsiteY3" fmla="*/ 1842045 h 1842045"/>
              <a:gd name="connsiteX0" fmla="*/ 10000 w 10000"/>
              <a:gd name="connsiteY0" fmla="*/ 8760 h 1850805"/>
              <a:gd name="connsiteX1" fmla="*/ 3791 w 10000"/>
              <a:gd name="connsiteY1" fmla="*/ 0 h 1850805"/>
              <a:gd name="connsiteX2" fmla="*/ 3936 w 10000"/>
              <a:gd name="connsiteY2" fmla="*/ 1764587 h 1850805"/>
              <a:gd name="connsiteX3" fmla="*/ 0 w 10000"/>
              <a:gd name="connsiteY3" fmla="*/ 1850805 h 1850805"/>
              <a:gd name="connsiteX0" fmla="*/ 10000 w 10000"/>
              <a:gd name="connsiteY0" fmla="*/ 8760 h 1975515"/>
              <a:gd name="connsiteX1" fmla="*/ 3791 w 10000"/>
              <a:gd name="connsiteY1" fmla="*/ 0 h 1975515"/>
              <a:gd name="connsiteX2" fmla="*/ 3972 w 10000"/>
              <a:gd name="connsiteY2" fmla="*/ 1975515 h 1975515"/>
              <a:gd name="connsiteX3" fmla="*/ 0 w 10000"/>
              <a:gd name="connsiteY3" fmla="*/ 1850805 h 1975515"/>
              <a:gd name="connsiteX0" fmla="*/ 10182 w 10182"/>
              <a:gd name="connsiteY0" fmla="*/ 8760 h 1975515"/>
              <a:gd name="connsiteX1" fmla="*/ 3973 w 10182"/>
              <a:gd name="connsiteY1" fmla="*/ 0 h 1975515"/>
              <a:gd name="connsiteX2" fmla="*/ 4154 w 10182"/>
              <a:gd name="connsiteY2" fmla="*/ 1975515 h 1975515"/>
              <a:gd name="connsiteX3" fmla="*/ 0 w 10182"/>
              <a:gd name="connsiteY3" fmla="*/ 1974275 h 1975515"/>
              <a:gd name="connsiteX0" fmla="*/ 10182 w 10182"/>
              <a:gd name="connsiteY0" fmla="*/ 13905 h 1980660"/>
              <a:gd name="connsiteX1" fmla="*/ 4119 w 10182"/>
              <a:gd name="connsiteY1" fmla="*/ 0 h 1980660"/>
              <a:gd name="connsiteX2" fmla="*/ 4154 w 10182"/>
              <a:gd name="connsiteY2" fmla="*/ 1980660 h 1980660"/>
              <a:gd name="connsiteX3" fmla="*/ 0 w 10182"/>
              <a:gd name="connsiteY3" fmla="*/ 1979420 h 1980660"/>
              <a:gd name="connsiteX0" fmla="*/ 10182 w 10182"/>
              <a:gd name="connsiteY0" fmla="*/ 8761 h 1975516"/>
              <a:gd name="connsiteX1" fmla="*/ 3973 w 10182"/>
              <a:gd name="connsiteY1" fmla="*/ 0 h 1975516"/>
              <a:gd name="connsiteX2" fmla="*/ 4154 w 10182"/>
              <a:gd name="connsiteY2" fmla="*/ 1975516 h 1975516"/>
              <a:gd name="connsiteX3" fmla="*/ 0 w 10182"/>
              <a:gd name="connsiteY3" fmla="*/ 1974276 h 1975516"/>
              <a:gd name="connsiteX0" fmla="*/ 10182 w 10182"/>
              <a:gd name="connsiteY0" fmla="*/ 0 h 1966755"/>
              <a:gd name="connsiteX1" fmla="*/ 4009 w 10182"/>
              <a:gd name="connsiteY1" fmla="*/ 1528 h 1966755"/>
              <a:gd name="connsiteX2" fmla="*/ 4154 w 10182"/>
              <a:gd name="connsiteY2" fmla="*/ 1966755 h 1966755"/>
              <a:gd name="connsiteX3" fmla="*/ 0 w 10182"/>
              <a:gd name="connsiteY3" fmla="*/ 1965515 h 1966755"/>
              <a:gd name="connsiteX0" fmla="*/ 10182 w 10182"/>
              <a:gd name="connsiteY0" fmla="*/ 0 h 1965515"/>
              <a:gd name="connsiteX1" fmla="*/ 4009 w 10182"/>
              <a:gd name="connsiteY1" fmla="*/ 1528 h 1965515"/>
              <a:gd name="connsiteX2" fmla="*/ 4045 w 10182"/>
              <a:gd name="connsiteY2" fmla="*/ 1961611 h 1965515"/>
              <a:gd name="connsiteX3" fmla="*/ 0 w 10182"/>
              <a:gd name="connsiteY3" fmla="*/ 1965515 h 1965515"/>
            </a:gdLst>
            <a:ahLst/>
            <a:cxnLst>
              <a:cxn ang="0">
                <a:pos x="connsiteX0" y="connsiteY0"/>
              </a:cxn>
              <a:cxn ang="0">
                <a:pos x="connsiteX1" y="connsiteY1"/>
              </a:cxn>
              <a:cxn ang="0">
                <a:pos x="connsiteX2" y="connsiteY2"/>
              </a:cxn>
              <a:cxn ang="0">
                <a:pos x="connsiteX3" y="connsiteY3"/>
              </a:cxn>
            </a:cxnLst>
            <a:rect l="l" t="t" r="r" b="b"/>
            <a:pathLst>
              <a:path w="10182" h="1965515">
                <a:moveTo>
                  <a:pt x="10182" y="0"/>
                </a:moveTo>
                <a:lnTo>
                  <a:pt x="4009" y="1528"/>
                </a:lnTo>
                <a:cubicBezTo>
                  <a:pt x="4057" y="589724"/>
                  <a:pt x="3997" y="1373415"/>
                  <a:pt x="4045" y="1961611"/>
                </a:cubicBezTo>
                <a:lnTo>
                  <a:pt x="0" y="1965515"/>
                </a:lnTo>
              </a:path>
            </a:pathLst>
          </a:custGeom>
          <a:noFill/>
          <a:ln w="28575" cap="flat" cmpd="sng" algn="ctr">
            <a:solidFill>
              <a:schemeClr val="accent1"/>
            </a:solidFill>
            <a:prstDash val="solid"/>
            <a:headEnd type="triangle" w="lg" len="med"/>
            <a:tailEnd type="none" w="lg" len="med"/>
          </a:ln>
          <a:effectLst/>
        </p:spPr>
        <p:txBody>
          <a:bodyPr rtlCol="0" anchor="ctr"/>
          <a:lstStyle/>
          <a:p>
            <a:pPr algn="ctr">
              <a:defRPr/>
            </a:pPr>
            <a:endParaRPr lang="en-CA" kern="0">
              <a:solidFill>
                <a:srgbClr val="FF0000"/>
              </a:solidFill>
              <a:latin typeface="Calibri"/>
            </a:endParaRPr>
          </a:p>
        </p:txBody>
      </p:sp>
      <p:sp>
        <p:nvSpPr>
          <p:cNvPr id="609" name="Freeform 608"/>
          <p:cNvSpPr/>
          <p:nvPr/>
        </p:nvSpPr>
        <p:spPr>
          <a:xfrm flipV="1">
            <a:off x="4677999" y="1695674"/>
            <a:ext cx="876028" cy="1196411"/>
          </a:xfrm>
          <a:custGeom>
            <a:avLst/>
            <a:gdLst>
              <a:gd name="connsiteX0" fmla="*/ 892454 w 892454"/>
              <a:gd name="connsiteY0" fmla="*/ 629107 h 629107"/>
              <a:gd name="connsiteX1" fmla="*/ 263347 w 892454"/>
              <a:gd name="connsiteY1" fmla="*/ 0 h 629107"/>
              <a:gd name="connsiteX2" fmla="*/ 0 w 892454"/>
              <a:gd name="connsiteY2" fmla="*/ 0 h 629107"/>
              <a:gd name="connsiteX0" fmla="*/ 718505 w 718505"/>
              <a:gd name="connsiteY0" fmla="*/ 576301 h 576301"/>
              <a:gd name="connsiteX1" fmla="*/ 263347 w 718505"/>
              <a:gd name="connsiteY1" fmla="*/ 0 h 576301"/>
              <a:gd name="connsiteX2" fmla="*/ 0 w 718505"/>
              <a:gd name="connsiteY2" fmla="*/ 0 h 576301"/>
              <a:gd name="connsiteX0" fmla="*/ 718505 w 718505"/>
              <a:gd name="connsiteY0" fmla="*/ 576301 h 576301"/>
              <a:gd name="connsiteX1" fmla="*/ 309941 w 718505"/>
              <a:gd name="connsiteY1" fmla="*/ 574654 h 576301"/>
              <a:gd name="connsiteX2" fmla="*/ 0 w 718505"/>
              <a:gd name="connsiteY2"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608307"/>
              <a:gd name="connsiteX1" fmla="*/ 309941 w 718505"/>
              <a:gd name="connsiteY1" fmla="*/ 574654 h 608307"/>
              <a:gd name="connsiteX2" fmla="*/ 262373 w 718505"/>
              <a:gd name="connsiteY2" fmla="*/ 126140 h 608307"/>
              <a:gd name="connsiteX3" fmla="*/ 0 w 718505"/>
              <a:gd name="connsiteY3" fmla="*/ 0 h 608307"/>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6397 h 866397"/>
              <a:gd name="connsiteX1" fmla="*/ 393809 w 802373"/>
              <a:gd name="connsiteY1" fmla="*/ 864750 h 866397"/>
              <a:gd name="connsiteX2" fmla="*/ 256160 w 802373"/>
              <a:gd name="connsiteY2" fmla="*/ 0 h 866397"/>
              <a:gd name="connsiteX3" fmla="*/ 0 w 802373"/>
              <a:gd name="connsiteY3" fmla="*/ 1216 h 866397"/>
              <a:gd name="connsiteX0" fmla="*/ 802373 w 802373"/>
              <a:gd name="connsiteY0" fmla="*/ 866397 h 1023168"/>
              <a:gd name="connsiteX1" fmla="*/ 254028 w 802373"/>
              <a:gd name="connsiteY1" fmla="*/ 1023168 h 1023168"/>
              <a:gd name="connsiteX2" fmla="*/ 256160 w 802373"/>
              <a:gd name="connsiteY2" fmla="*/ 0 h 1023168"/>
              <a:gd name="connsiteX3" fmla="*/ 0 w 802373"/>
              <a:gd name="connsiteY3" fmla="*/ 1216 h 1023168"/>
              <a:gd name="connsiteX0" fmla="*/ 687442 w 687442"/>
              <a:gd name="connsiteY0" fmla="*/ 1024815 h 1024815"/>
              <a:gd name="connsiteX1" fmla="*/ 254028 w 687442"/>
              <a:gd name="connsiteY1" fmla="*/ 1023168 h 1024815"/>
              <a:gd name="connsiteX2" fmla="*/ 256160 w 687442"/>
              <a:gd name="connsiteY2" fmla="*/ 0 h 1024815"/>
              <a:gd name="connsiteX3" fmla="*/ 0 w 687442"/>
              <a:gd name="connsiteY3" fmla="*/ 1216 h 1024815"/>
              <a:gd name="connsiteX0" fmla="*/ 724717 w 724717"/>
              <a:gd name="connsiteY0" fmla="*/ 1024815 h 1024815"/>
              <a:gd name="connsiteX1" fmla="*/ 254028 w 724717"/>
              <a:gd name="connsiteY1" fmla="*/ 1023168 h 1024815"/>
              <a:gd name="connsiteX2" fmla="*/ 256160 w 724717"/>
              <a:gd name="connsiteY2" fmla="*/ 0 h 1024815"/>
              <a:gd name="connsiteX3" fmla="*/ 0 w 724717"/>
              <a:gd name="connsiteY3" fmla="*/ 1216 h 1024815"/>
              <a:gd name="connsiteX0" fmla="*/ 724717 w 724717"/>
              <a:gd name="connsiteY0" fmla="*/ 1023599 h 1023599"/>
              <a:gd name="connsiteX1" fmla="*/ 254028 w 724717"/>
              <a:gd name="connsiteY1" fmla="*/ 1021952 h 1023599"/>
              <a:gd name="connsiteX2" fmla="*/ 0 w 724717"/>
              <a:gd name="connsiteY2" fmla="*/ 0 h 1023599"/>
              <a:gd name="connsiteX0" fmla="*/ 724717 w 724717"/>
              <a:gd name="connsiteY0" fmla="*/ 1023599 h 1023599"/>
              <a:gd name="connsiteX1" fmla="*/ 0 w 724717"/>
              <a:gd name="connsiteY1" fmla="*/ 0 h 1023599"/>
              <a:gd name="connsiteX0" fmla="*/ 801122 w 801122"/>
              <a:gd name="connsiteY0" fmla="*/ 0 h 2232"/>
              <a:gd name="connsiteX1" fmla="*/ 0 w 801122"/>
              <a:gd name="connsiteY1" fmla="*/ 2232 h 2232"/>
              <a:gd name="connsiteX0" fmla="*/ 10132 w 10132"/>
              <a:gd name="connsiteY0" fmla="*/ 30674 h 30674"/>
              <a:gd name="connsiteX1" fmla="*/ 0 w 10132"/>
              <a:gd name="connsiteY1" fmla="*/ 0 h 30674"/>
              <a:gd name="connsiteX0" fmla="*/ 9376 w 9376"/>
              <a:gd name="connsiteY0" fmla="*/ 20509 h 20509"/>
              <a:gd name="connsiteX1" fmla="*/ 0 w 9376"/>
              <a:gd name="connsiteY1" fmla="*/ 0 h 20509"/>
              <a:gd name="connsiteX0" fmla="*/ 10000 w 10000"/>
              <a:gd name="connsiteY0" fmla="*/ 70496 h 70498"/>
              <a:gd name="connsiteX1" fmla="*/ 7540 w 10000"/>
              <a:gd name="connsiteY1" fmla="*/ 2 h 70498"/>
              <a:gd name="connsiteX2" fmla="*/ 0 w 10000"/>
              <a:gd name="connsiteY2" fmla="*/ 60496 h 70498"/>
              <a:gd name="connsiteX0" fmla="*/ 10000 w 10000"/>
              <a:gd name="connsiteY0" fmla="*/ 97358 h 97360"/>
              <a:gd name="connsiteX1" fmla="*/ 7540 w 10000"/>
              <a:gd name="connsiteY1" fmla="*/ 26864 h 97360"/>
              <a:gd name="connsiteX2" fmla="*/ 3936 w 10000"/>
              <a:gd name="connsiteY2" fmla="*/ 1140 h 97360"/>
              <a:gd name="connsiteX3" fmla="*/ 0 w 10000"/>
              <a:gd name="connsiteY3" fmla="*/ 87358 h 97360"/>
              <a:gd name="connsiteX0" fmla="*/ 10000 w 10000"/>
              <a:gd name="connsiteY0" fmla="*/ 97358 h 97360"/>
              <a:gd name="connsiteX1" fmla="*/ 7540 w 10000"/>
              <a:gd name="connsiteY1" fmla="*/ 26864 h 97360"/>
              <a:gd name="connsiteX2" fmla="*/ 3936 w 10000"/>
              <a:gd name="connsiteY2" fmla="*/ 1140 h 97360"/>
              <a:gd name="connsiteX3" fmla="*/ 0 w 10000"/>
              <a:gd name="connsiteY3" fmla="*/ 87358 h 97360"/>
              <a:gd name="connsiteX0" fmla="*/ 10000 w 10000"/>
              <a:gd name="connsiteY0" fmla="*/ 96218 h 96220"/>
              <a:gd name="connsiteX1" fmla="*/ 7540 w 10000"/>
              <a:gd name="connsiteY1" fmla="*/ 25724 h 96220"/>
              <a:gd name="connsiteX2" fmla="*/ 3936 w 10000"/>
              <a:gd name="connsiteY2" fmla="*/ 0 h 96220"/>
              <a:gd name="connsiteX3" fmla="*/ 0 w 10000"/>
              <a:gd name="connsiteY3" fmla="*/ 86218 h 96220"/>
              <a:gd name="connsiteX0" fmla="*/ 10000 w 10000"/>
              <a:gd name="connsiteY0" fmla="*/ 96218 h 96223"/>
              <a:gd name="connsiteX1" fmla="*/ 7540 w 10000"/>
              <a:gd name="connsiteY1" fmla="*/ 25724 h 96223"/>
              <a:gd name="connsiteX2" fmla="*/ 3936 w 10000"/>
              <a:gd name="connsiteY2" fmla="*/ 0 h 96223"/>
              <a:gd name="connsiteX3" fmla="*/ 0 w 10000"/>
              <a:gd name="connsiteY3" fmla="*/ 86218 h 96223"/>
              <a:gd name="connsiteX0" fmla="*/ 10000 w 10000"/>
              <a:gd name="connsiteY0" fmla="*/ 96218 h 96218"/>
              <a:gd name="connsiteX1" fmla="*/ 7540 w 10000"/>
              <a:gd name="connsiteY1" fmla="*/ 25724 h 96218"/>
              <a:gd name="connsiteX2" fmla="*/ 3936 w 10000"/>
              <a:gd name="connsiteY2" fmla="*/ 0 h 96218"/>
              <a:gd name="connsiteX3" fmla="*/ 0 w 10000"/>
              <a:gd name="connsiteY3" fmla="*/ 86218 h 96218"/>
              <a:gd name="connsiteX0" fmla="*/ 10000 w 10000"/>
              <a:gd name="connsiteY0" fmla="*/ 0 h 1842045"/>
              <a:gd name="connsiteX1" fmla="*/ 7540 w 10000"/>
              <a:gd name="connsiteY1" fmla="*/ 1781551 h 1842045"/>
              <a:gd name="connsiteX2" fmla="*/ 3936 w 10000"/>
              <a:gd name="connsiteY2" fmla="*/ 1755827 h 1842045"/>
              <a:gd name="connsiteX3" fmla="*/ 0 w 10000"/>
              <a:gd name="connsiteY3" fmla="*/ 1842045 h 1842045"/>
              <a:gd name="connsiteX0" fmla="*/ 10000 w 10000"/>
              <a:gd name="connsiteY0" fmla="*/ 8760 h 1850805"/>
              <a:gd name="connsiteX1" fmla="*/ 3791 w 10000"/>
              <a:gd name="connsiteY1" fmla="*/ 0 h 1850805"/>
              <a:gd name="connsiteX2" fmla="*/ 3936 w 10000"/>
              <a:gd name="connsiteY2" fmla="*/ 1764587 h 1850805"/>
              <a:gd name="connsiteX3" fmla="*/ 0 w 10000"/>
              <a:gd name="connsiteY3" fmla="*/ 1850805 h 1850805"/>
              <a:gd name="connsiteX0" fmla="*/ 10000 w 10000"/>
              <a:gd name="connsiteY0" fmla="*/ 8760 h 1975515"/>
              <a:gd name="connsiteX1" fmla="*/ 3791 w 10000"/>
              <a:gd name="connsiteY1" fmla="*/ 0 h 1975515"/>
              <a:gd name="connsiteX2" fmla="*/ 3972 w 10000"/>
              <a:gd name="connsiteY2" fmla="*/ 1975515 h 1975515"/>
              <a:gd name="connsiteX3" fmla="*/ 0 w 10000"/>
              <a:gd name="connsiteY3" fmla="*/ 1850805 h 1975515"/>
              <a:gd name="connsiteX0" fmla="*/ 10182 w 10182"/>
              <a:gd name="connsiteY0" fmla="*/ 8760 h 1975515"/>
              <a:gd name="connsiteX1" fmla="*/ 3973 w 10182"/>
              <a:gd name="connsiteY1" fmla="*/ 0 h 1975515"/>
              <a:gd name="connsiteX2" fmla="*/ 4154 w 10182"/>
              <a:gd name="connsiteY2" fmla="*/ 1975515 h 1975515"/>
              <a:gd name="connsiteX3" fmla="*/ 0 w 10182"/>
              <a:gd name="connsiteY3" fmla="*/ 1974275 h 1975515"/>
              <a:gd name="connsiteX0" fmla="*/ 10182 w 10182"/>
              <a:gd name="connsiteY0" fmla="*/ 13905 h 1980660"/>
              <a:gd name="connsiteX1" fmla="*/ 4119 w 10182"/>
              <a:gd name="connsiteY1" fmla="*/ 0 h 1980660"/>
              <a:gd name="connsiteX2" fmla="*/ 4154 w 10182"/>
              <a:gd name="connsiteY2" fmla="*/ 1980660 h 1980660"/>
              <a:gd name="connsiteX3" fmla="*/ 0 w 10182"/>
              <a:gd name="connsiteY3" fmla="*/ 1979420 h 1980660"/>
              <a:gd name="connsiteX0" fmla="*/ 10182 w 10182"/>
              <a:gd name="connsiteY0" fmla="*/ 8761 h 1975516"/>
              <a:gd name="connsiteX1" fmla="*/ 3973 w 10182"/>
              <a:gd name="connsiteY1" fmla="*/ 0 h 1975516"/>
              <a:gd name="connsiteX2" fmla="*/ 4154 w 10182"/>
              <a:gd name="connsiteY2" fmla="*/ 1975516 h 1975516"/>
              <a:gd name="connsiteX3" fmla="*/ 0 w 10182"/>
              <a:gd name="connsiteY3" fmla="*/ 1974276 h 1975516"/>
              <a:gd name="connsiteX0" fmla="*/ 10182 w 10182"/>
              <a:gd name="connsiteY0" fmla="*/ 0 h 1966755"/>
              <a:gd name="connsiteX1" fmla="*/ 4009 w 10182"/>
              <a:gd name="connsiteY1" fmla="*/ 1528 h 1966755"/>
              <a:gd name="connsiteX2" fmla="*/ 4154 w 10182"/>
              <a:gd name="connsiteY2" fmla="*/ 1966755 h 1966755"/>
              <a:gd name="connsiteX3" fmla="*/ 0 w 10182"/>
              <a:gd name="connsiteY3" fmla="*/ 1965515 h 1966755"/>
              <a:gd name="connsiteX0" fmla="*/ 10182 w 10182"/>
              <a:gd name="connsiteY0" fmla="*/ 0 h 1965515"/>
              <a:gd name="connsiteX1" fmla="*/ 4009 w 10182"/>
              <a:gd name="connsiteY1" fmla="*/ 1528 h 1965515"/>
              <a:gd name="connsiteX2" fmla="*/ 4045 w 10182"/>
              <a:gd name="connsiteY2" fmla="*/ 1961611 h 1965515"/>
              <a:gd name="connsiteX3" fmla="*/ 0 w 10182"/>
              <a:gd name="connsiteY3" fmla="*/ 1965515 h 1965515"/>
            </a:gdLst>
            <a:ahLst/>
            <a:cxnLst>
              <a:cxn ang="0">
                <a:pos x="connsiteX0" y="connsiteY0"/>
              </a:cxn>
              <a:cxn ang="0">
                <a:pos x="connsiteX1" y="connsiteY1"/>
              </a:cxn>
              <a:cxn ang="0">
                <a:pos x="connsiteX2" y="connsiteY2"/>
              </a:cxn>
              <a:cxn ang="0">
                <a:pos x="connsiteX3" y="connsiteY3"/>
              </a:cxn>
            </a:cxnLst>
            <a:rect l="l" t="t" r="r" b="b"/>
            <a:pathLst>
              <a:path w="10182" h="1965515">
                <a:moveTo>
                  <a:pt x="10182" y="0"/>
                </a:moveTo>
                <a:lnTo>
                  <a:pt x="4009" y="1528"/>
                </a:lnTo>
                <a:cubicBezTo>
                  <a:pt x="4057" y="589724"/>
                  <a:pt x="3997" y="1373415"/>
                  <a:pt x="4045" y="1961611"/>
                </a:cubicBezTo>
                <a:lnTo>
                  <a:pt x="0" y="1965515"/>
                </a:lnTo>
              </a:path>
            </a:pathLst>
          </a:custGeom>
          <a:noFill/>
          <a:ln w="28575" cap="flat" cmpd="sng" algn="ctr">
            <a:solidFill>
              <a:schemeClr val="accent1"/>
            </a:solidFill>
            <a:prstDash val="solid"/>
            <a:headEnd type="triangle" w="lg" len="med"/>
            <a:tailEnd type="none" w="lg" len="med"/>
          </a:ln>
          <a:effectLst/>
        </p:spPr>
        <p:txBody>
          <a:bodyPr rtlCol="0" anchor="ctr"/>
          <a:lstStyle/>
          <a:p>
            <a:pPr algn="ctr">
              <a:defRPr/>
            </a:pPr>
            <a:endParaRPr lang="en-CA" kern="0">
              <a:solidFill>
                <a:srgbClr val="FF0000"/>
              </a:solidFill>
              <a:latin typeface="Calibri"/>
            </a:endParaRPr>
          </a:p>
        </p:txBody>
      </p:sp>
      <p:sp>
        <p:nvSpPr>
          <p:cNvPr id="12" name="Title 11"/>
          <p:cNvSpPr>
            <a:spLocks noGrp="1"/>
          </p:cNvSpPr>
          <p:nvPr>
            <p:ph type="title"/>
          </p:nvPr>
        </p:nvSpPr>
        <p:spPr>
          <a:xfrm>
            <a:off x="256820" y="211792"/>
            <a:ext cx="7620000" cy="490922"/>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Today’s Command and Dispatch Flow</a:t>
            </a:r>
          </a:p>
        </p:txBody>
      </p:sp>
      <p:pic>
        <p:nvPicPr>
          <p:cNvPr id="22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4351" y="1410348"/>
            <a:ext cx="176894" cy="1768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29" name="Freeform 228"/>
          <p:cNvSpPr/>
          <p:nvPr/>
        </p:nvSpPr>
        <p:spPr>
          <a:xfrm flipV="1">
            <a:off x="4693662" y="2764715"/>
            <a:ext cx="860369" cy="6087"/>
          </a:xfrm>
          <a:custGeom>
            <a:avLst/>
            <a:gdLst>
              <a:gd name="connsiteX0" fmla="*/ 892454 w 892454"/>
              <a:gd name="connsiteY0" fmla="*/ 629107 h 629107"/>
              <a:gd name="connsiteX1" fmla="*/ 263347 w 892454"/>
              <a:gd name="connsiteY1" fmla="*/ 0 h 629107"/>
              <a:gd name="connsiteX2" fmla="*/ 0 w 892454"/>
              <a:gd name="connsiteY2" fmla="*/ 0 h 629107"/>
              <a:gd name="connsiteX0" fmla="*/ 718505 w 718505"/>
              <a:gd name="connsiteY0" fmla="*/ 576301 h 576301"/>
              <a:gd name="connsiteX1" fmla="*/ 263347 w 718505"/>
              <a:gd name="connsiteY1" fmla="*/ 0 h 576301"/>
              <a:gd name="connsiteX2" fmla="*/ 0 w 718505"/>
              <a:gd name="connsiteY2" fmla="*/ 0 h 576301"/>
              <a:gd name="connsiteX0" fmla="*/ 718505 w 718505"/>
              <a:gd name="connsiteY0" fmla="*/ 576301 h 576301"/>
              <a:gd name="connsiteX1" fmla="*/ 309941 w 718505"/>
              <a:gd name="connsiteY1" fmla="*/ 574654 h 576301"/>
              <a:gd name="connsiteX2" fmla="*/ 0 w 718505"/>
              <a:gd name="connsiteY2"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608307"/>
              <a:gd name="connsiteX1" fmla="*/ 309941 w 718505"/>
              <a:gd name="connsiteY1" fmla="*/ 574654 h 608307"/>
              <a:gd name="connsiteX2" fmla="*/ 262373 w 718505"/>
              <a:gd name="connsiteY2" fmla="*/ 126140 h 608307"/>
              <a:gd name="connsiteX3" fmla="*/ 0 w 718505"/>
              <a:gd name="connsiteY3" fmla="*/ 0 h 608307"/>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6397 h 866397"/>
              <a:gd name="connsiteX1" fmla="*/ 393809 w 802373"/>
              <a:gd name="connsiteY1" fmla="*/ 864750 h 866397"/>
              <a:gd name="connsiteX2" fmla="*/ 256160 w 802373"/>
              <a:gd name="connsiteY2" fmla="*/ 0 h 866397"/>
              <a:gd name="connsiteX3" fmla="*/ 0 w 802373"/>
              <a:gd name="connsiteY3" fmla="*/ 1216 h 866397"/>
              <a:gd name="connsiteX0" fmla="*/ 802373 w 802373"/>
              <a:gd name="connsiteY0" fmla="*/ 866397 h 1023168"/>
              <a:gd name="connsiteX1" fmla="*/ 254028 w 802373"/>
              <a:gd name="connsiteY1" fmla="*/ 1023168 h 1023168"/>
              <a:gd name="connsiteX2" fmla="*/ 256160 w 802373"/>
              <a:gd name="connsiteY2" fmla="*/ 0 h 1023168"/>
              <a:gd name="connsiteX3" fmla="*/ 0 w 802373"/>
              <a:gd name="connsiteY3" fmla="*/ 1216 h 1023168"/>
              <a:gd name="connsiteX0" fmla="*/ 687442 w 687442"/>
              <a:gd name="connsiteY0" fmla="*/ 1024815 h 1024815"/>
              <a:gd name="connsiteX1" fmla="*/ 254028 w 687442"/>
              <a:gd name="connsiteY1" fmla="*/ 1023168 h 1024815"/>
              <a:gd name="connsiteX2" fmla="*/ 256160 w 687442"/>
              <a:gd name="connsiteY2" fmla="*/ 0 h 1024815"/>
              <a:gd name="connsiteX3" fmla="*/ 0 w 687442"/>
              <a:gd name="connsiteY3" fmla="*/ 1216 h 1024815"/>
              <a:gd name="connsiteX0" fmla="*/ 724717 w 724717"/>
              <a:gd name="connsiteY0" fmla="*/ 1024815 h 1024815"/>
              <a:gd name="connsiteX1" fmla="*/ 254028 w 724717"/>
              <a:gd name="connsiteY1" fmla="*/ 1023168 h 1024815"/>
              <a:gd name="connsiteX2" fmla="*/ 256160 w 724717"/>
              <a:gd name="connsiteY2" fmla="*/ 0 h 1024815"/>
              <a:gd name="connsiteX3" fmla="*/ 0 w 724717"/>
              <a:gd name="connsiteY3" fmla="*/ 1216 h 1024815"/>
              <a:gd name="connsiteX0" fmla="*/ 724717 w 724717"/>
              <a:gd name="connsiteY0" fmla="*/ 1023599 h 1023599"/>
              <a:gd name="connsiteX1" fmla="*/ 254028 w 724717"/>
              <a:gd name="connsiteY1" fmla="*/ 1021952 h 1023599"/>
              <a:gd name="connsiteX2" fmla="*/ 0 w 724717"/>
              <a:gd name="connsiteY2" fmla="*/ 0 h 1023599"/>
              <a:gd name="connsiteX0" fmla="*/ 724717 w 724717"/>
              <a:gd name="connsiteY0" fmla="*/ 1023599 h 1023599"/>
              <a:gd name="connsiteX1" fmla="*/ 0 w 724717"/>
              <a:gd name="connsiteY1" fmla="*/ 0 h 1023599"/>
              <a:gd name="connsiteX0" fmla="*/ 801122 w 801122"/>
              <a:gd name="connsiteY0" fmla="*/ 0 h 2232"/>
              <a:gd name="connsiteX1" fmla="*/ 0 w 801122"/>
              <a:gd name="connsiteY1" fmla="*/ 2232 h 2232"/>
              <a:gd name="connsiteX0" fmla="*/ 10132 w 10132"/>
              <a:gd name="connsiteY0" fmla="*/ 30674 h 30674"/>
              <a:gd name="connsiteX1" fmla="*/ 0 w 10132"/>
              <a:gd name="connsiteY1" fmla="*/ 0 h 30674"/>
              <a:gd name="connsiteX0" fmla="*/ 9376 w 9376"/>
              <a:gd name="connsiteY0" fmla="*/ 20509 h 20509"/>
              <a:gd name="connsiteX1" fmla="*/ 0 w 9376"/>
              <a:gd name="connsiteY1" fmla="*/ 0 h 20509"/>
            </a:gdLst>
            <a:ahLst/>
            <a:cxnLst>
              <a:cxn ang="0">
                <a:pos x="connsiteX0" y="connsiteY0"/>
              </a:cxn>
              <a:cxn ang="0">
                <a:pos x="connsiteX1" y="connsiteY1"/>
              </a:cxn>
            </a:cxnLst>
            <a:rect l="l" t="t" r="r" b="b"/>
            <a:pathLst>
              <a:path w="9376" h="20509">
                <a:moveTo>
                  <a:pt x="9376" y="20509"/>
                </a:moveTo>
                <a:lnTo>
                  <a:pt x="0" y="0"/>
                </a:lnTo>
              </a:path>
            </a:pathLst>
          </a:custGeom>
          <a:noFill/>
          <a:ln w="28575" cap="flat" cmpd="sng" algn="ctr">
            <a:solidFill>
              <a:schemeClr val="accent1"/>
            </a:solidFill>
            <a:prstDash val="solid"/>
            <a:headEnd type="triangle" w="lg" len="med"/>
            <a:tailEnd type="none" w="lg" len="med"/>
          </a:ln>
          <a:effectLst/>
        </p:spPr>
        <p:txBody>
          <a:bodyPr rtlCol="0" anchor="ctr"/>
          <a:lstStyle/>
          <a:p>
            <a:pPr algn="ctr">
              <a:defRPr/>
            </a:pPr>
            <a:endParaRPr lang="en-CA" kern="0">
              <a:solidFill>
                <a:srgbClr val="FF0000"/>
              </a:solidFill>
              <a:latin typeface="Calibri"/>
            </a:endParaRPr>
          </a:p>
        </p:txBody>
      </p:sp>
      <p:pic>
        <p:nvPicPr>
          <p:cNvPr id="236"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4817" y="4120656"/>
            <a:ext cx="176894" cy="1768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37" name="Freeform 236"/>
          <p:cNvSpPr/>
          <p:nvPr/>
        </p:nvSpPr>
        <p:spPr>
          <a:xfrm>
            <a:off x="4677999" y="2844178"/>
            <a:ext cx="876028" cy="1357574"/>
          </a:xfrm>
          <a:custGeom>
            <a:avLst/>
            <a:gdLst>
              <a:gd name="connsiteX0" fmla="*/ 892454 w 892454"/>
              <a:gd name="connsiteY0" fmla="*/ 629107 h 629107"/>
              <a:gd name="connsiteX1" fmla="*/ 263347 w 892454"/>
              <a:gd name="connsiteY1" fmla="*/ 0 h 629107"/>
              <a:gd name="connsiteX2" fmla="*/ 0 w 892454"/>
              <a:gd name="connsiteY2" fmla="*/ 0 h 629107"/>
              <a:gd name="connsiteX0" fmla="*/ 718505 w 718505"/>
              <a:gd name="connsiteY0" fmla="*/ 576301 h 576301"/>
              <a:gd name="connsiteX1" fmla="*/ 263347 w 718505"/>
              <a:gd name="connsiteY1" fmla="*/ 0 h 576301"/>
              <a:gd name="connsiteX2" fmla="*/ 0 w 718505"/>
              <a:gd name="connsiteY2" fmla="*/ 0 h 576301"/>
              <a:gd name="connsiteX0" fmla="*/ 718505 w 718505"/>
              <a:gd name="connsiteY0" fmla="*/ 576301 h 576301"/>
              <a:gd name="connsiteX1" fmla="*/ 309941 w 718505"/>
              <a:gd name="connsiteY1" fmla="*/ 574654 h 576301"/>
              <a:gd name="connsiteX2" fmla="*/ 0 w 718505"/>
              <a:gd name="connsiteY2"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608307"/>
              <a:gd name="connsiteX1" fmla="*/ 309941 w 718505"/>
              <a:gd name="connsiteY1" fmla="*/ 574654 h 608307"/>
              <a:gd name="connsiteX2" fmla="*/ 262373 w 718505"/>
              <a:gd name="connsiteY2" fmla="*/ 126140 h 608307"/>
              <a:gd name="connsiteX3" fmla="*/ 0 w 718505"/>
              <a:gd name="connsiteY3" fmla="*/ 0 h 608307"/>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6397 h 866397"/>
              <a:gd name="connsiteX1" fmla="*/ 393809 w 802373"/>
              <a:gd name="connsiteY1" fmla="*/ 864750 h 866397"/>
              <a:gd name="connsiteX2" fmla="*/ 256160 w 802373"/>
              <a:gd name="connsiteY2" fmla="*/ 0 h 866397"/>
              <a:gd name="connsiteX3" fmla="*/ 0 w 802373"/>
              <a:gd name="connsiteY3" fmla="*/ 1216 h 866397"/>
              <a:gd name="connsiteX0" fmla="*/ 802373 w 802373"/>
              <a:gd name="connsiteY0" fmla="*/ 866397 h 1023168"/>
              <a:gd name="connsiteX1" fmla="*/ 254028 w 802373"/>
              <a:gd name="connsiteY1" fmla="*/ 1023168 h 1023168"/>
              <a:gd name="connsiteX2" fmla="*/ 256160 w 802373"/>
              <a:gd name="connsiteY2" fmla="*/ 0 h 1023168"/>
              <a:gd name="connsiteX3" fmla="*/ 0 w 802373"/>
              <a:gd name="connsiteY3" fmla="*/ 1216 h 1023168"/>
              <a:gd name="connsiteX0" fmla="*/ 687442 w 687442"/>
              <a:gd name="connsiteY0" fmla="*/ 1024815 h 1024815"/>
              <a:gd name="connsiteX1" fmla="*/ 254028 w 687442"/>
              <a:gd name="connsiteY1" fmla="*/ 1023168 h 1024815"/>
              <a:gd name="connsiteX2" fmla="*/ 256160 w 687442"/>
              <a:gd name="connsiteY2" fmla="*/ 0 h 1024815"/>
              <a:gd name="connsiteX3" fmla="*/ 0 w 687442"/>
              <a:gd name="connsiteY3" fmla="*/ 1216 h 1024815"/>
              <a:gd name="connsiteX0" fmla="*/ 724717 w 724717"/>
              <a:gd name="connsiteY0" fmla="*/ 1024815 h 1024815"/>
              <a:gd name="connsiteX1" fmla="*/ 254028 w 724717"/>
              <a:gd name="connsiteY1" fmla="*/ 1023168 h 1024815"/>
              <a:gd name="connsiteX2" fmla="*/ 256160 w 724717"/>
              <a:gd name="connsiteY2" fmla="*/ 0 h 1024815"/>
              <a:gd name="connsiteX3" fmla="*/ 0 w 724717"/>
              <a:gd name="connsiteY3" fmla="*/ 1216 h 1024815"/>
              <a:gd name="connsiteX0" fmla="*/ 724717 w 724717"/>
              <a:gd name="connsiteY0" fmla="*/ 1023599 h 1023599"/>
              <a:gd name="connsiteX1" fmla="*/ 254028 w 724717"/>
              <a:gd name="connsiteY1" fmla="*/ 1021952 h 1023599"/>
              <a:gd name="connsiteX2" fmla="*/ 0 w 724717"/>
              <a:gd name="connsiteY2" fmla="*/ 0 h 1023599"/>
              <a:gd name="connsiteX0" fmla="*/ 724717 w 724717"/>
              <a:gd name="connsiteY0" fmla="*/ 1023599 h 1023599"/>
              <a:gd name="connsiteX1" fmla="*/ 0 w 724717"/>
              <a:gd name="connsiteY1" fmla="*/ 0 h 1023599"/>
              <a:gd name="connsiteX0" fmla="*/ 801122 w 801122"/>
              <a:gd name="connsiteY0" fmla="*/ 0 h 2232"/>
              <a:gd name="connsiteX1" fmla="*/ 0 w 801122"/>
              <a:gd name="connsiteY1" fmla="*/ 2232 h 2232"/>
              <a:gd name="connsiteX0" fmla="*/ 10132 w 10132"/>
              <a:gd name="connsiteY0" fmla="*/ 30674 h 30674"/>
              <a:gd name="connsiteX1" fmla="*/ 0 w 10132"/>
              <a:gd name="connsiteY1" fmla="*/ 0 h 30674"/>
              <a:gd name="connsiteX0" fmla="*/ 9376 w 9376"/>
              <a:gd name="connsiteY0" fmla="*/ 20509 h 20509"/>
              <a:gd name="connsiteX1" fmla="*/ 0 w 9376"/>
              <a:gd name="connsiteY1" fmla="*/ 0 h 20509"/>
              <a:gd name="connsiteX0" fmla="*/ 10000 w 10000"/>
              <a:gd name="connsiteY0" fmla="*/ 70496 h 70498"/>
              <a:gd name="connsiteX1" fmla="*/ 7540 w 10000"/>
              <a:gd name="connsiteY1" fmla="*/ 2 h 70498"/>
              <a:gd name="connsiteX2" fmla="*/ 0 w 10000"/>
              <a:gd name="connsiteY2" fmla="*/ 60496 h 70498"/>
              <a:gd name="connsiteX0" fmla="*/ 10000 w 10000"/>
              <a:gd name="connsiteY0" fmla="*/ 97358 h 97360"/>
              <a:gd name="connsiteX1" fmla="*/ 7540 w 10000"/>
              <a:gd name="connsiteY1" fmla="*/ 26864 h 97360"/>
              <a:gd name="connsiteX2" fmla="*/ 3936 w 10000"/>
              <a:gd name="connsiteY2" fmla="*/ 1140 h 97360"/>
              <a:gd name="connsiteX3" fmla="*/ 0 w 10000"/>
              <a:gd name="connsiteY3" fmla="*/ 87358 h 97360"/>
              <a:gd name="connsiteX0" fmla="*/ 10000 w 10000"/>
              <a:gd name="connsiteY0" fmla="*/ 97358 h 97360"/>
              <a:gd name="connsiteX1" fmla="*/ 7540 w 10000"/>
              <a:gd name="connsiteY1" fmla="*/ 26864 h 97360"/>
              <a:gd name="connsiteX2" fmla="*/ 3936 w 10000"/>
              <a:gd name="connsiteY2" fmla="*/ 1140 h 97360"/>
              <a:gd name="connsiteX3" fmla="*/ 0 w 10000"/>
              <a:gd name="connsiteY3" fmla="*/ 87358 h 97360"/>
              <a:gd name="connsiteX0" fmla="*/ 10000 w 10000"/>
              <a:gd name="connsiteY0" fmla="*/ 96218 h 96220"/>
              <a:gd name="connsiteX1" fmla="*/ 7540 w 10000"/>
              <a:gd name="connsiteY1" fmla="*/ 25724 h 96220"/>
              <a:gd name="connsiteX2" fmla="*/ 3936 w 10000"/>
              <a:gd name="connsiteY2" fmla="*/ 0 h 96220"/>
              <a:gd name="connsiteX3" fmla="*/ 0 w 10000"/>
              <a:gd name="connsiteY3" fmla="*/ 86218 h 96220"/>
              <a:gd name="connsiteX0" fmla="*/ 10000 w 10000"/>
              <a:gd name="connsiteY0" fmla="*/ 96218 h 96223"/>
              <a:gd name="connsiteX1" fmla="*/ 7540 w 10000"/>
              <a:gd name="connsiteY1" fmla="*/ 25724 h 96223"/>
              <a:gd name="connsiteX2" fmla="*/ 3936 w 10000"/>
              <a:gd name="connsiteY2" fmla="*/ 0 h 96223"/>
              <a:gd name="connsiteX3" fmla="*/ 0 w 10000"/>
              <a:gd name="connsiteY3" fmla="*/ 86218 h 96223"/>
              <a:gd name="connsiteX0" fmla="*/ 10000 w 10000"/>
              <a:gd name="connsiteY0" fmla="*/ 96218 h 96218"/>
              <a:gd name="connsiteX1" fmla="*/ 7540 w 10000"/>
              <a:gd name="connsiteY1" fmla="*/ 25724 h 96218"/>
              <a:gd name="connsiteX2" fmla="*/ 3936 w 10000"/>
              <a:gd name="connsiteY2" fmla="*/ 0 h 96218"/>
              <a:gd name="connsiteX3" fmla="*/ 0 w 10000"/>
              <a:gd name="connsiteY3" fmla="*/ 86218 h 96218"/>
              <a:gd name="connsiteX0" fmla="*/ 10000 w 10000"/>
              <a:gd name="connsiteY0" fmla="*/ 0 h 1842045"/>
              <a:gd name="connsiteX1" fmla="*/ 7540 w 10000"/>
              <a:gd name="connsiteY1" fmla="*/ 1781551 h 1842045"/>
              <a:gd name="connsiteX2" fmla="*/ 3936 w 10000"/>
              <a:gd name="connsiteY2" fmla="*/ 1755827 h 1842045"/>
              <a:gd name="connsiteX3" fmla="*/ 0 w 10000"/>
              <a:gd name="connsiteY3" fmla="*/ 1842045 h 1842045"/>
              <a:gd name="connsiteX0" fmla="*/ 10000 w 10000"/>
              <a:gd name="connsiteY0" fmla="*/ 8760 h 1850805"/>
              <a:gd name="connsiteX1" fmla="*/ 3791 w 10000"/>
              <a:gd name="connsiteY1" fmla="*/ 0 h 1850805"/>
              <a:gd name="connsiteX2" fmla="*/ 3936 w 10000"/>
              <a:gd name="connsiteY2" fmla="*/ 1764587 h 1850805"/>
              <a:gd name="connsiteX3" fmla="*/ 0 w 10000"/>
              <a:gd name="connsiteY3" fmla="*/ 1850805 h 1850805"/>
              <a:gd name="connsiteX0" fmla="*/ 10000 w 10000"/>
              <a:gd name="connsiteY0" fmla="*/ 8760 h 1975515"/>
              <a:gd name="connsiteX1" fmla="*/ 3791 w 10000"/>
              <a:gd name="connsiteY1" fmla="*/ 0 h 1975515"/>
              <a:gd name="connsiteX2" fmla="*/ 3972 w 10000"/>
              <a:gd name="connsiteY2" fmla="*/ 1975515 h 1975515"/>
              <a:gd name="connsiteX3" fmla="*/ 0 w 10000"/>
              <a:gd name="connsiteY3" fmla="*/ 1850805 h 1975515"/>
              <a:gd name="connsiteX0" fmla="*/ 10182 w 10182"/>
              <a:gd name="connsiteY0" fmla="*/ 8760 h 1975515"/>
              <a:gd name="connsiteX1" fmla="*/ 3973 w 10182"/>
              <a:gd name="connsiteY1" fmla="*/ 0 h 1975515"/>
              <a:gd name="connsiteX2" fmla="*/ 4154 w 10182"/>
              <a:gd name="connsiteY2" fmla="*/ 1975515 h 1975515"/>
              <a:gd name="connsiteX3" fmla="*/ 0 w 10182"/>
              <a:gd name="connsiteY3" fmla="*/ 1974275 h 1975515"/>
              <a:gd name="connsiteX0" fmla="*/ 10182 w 10182"/>
              <a:gd name="connsiteY0" fmla="*/ 13905 h 1980660"/>
              <a:gd name="connsiteX1" fmla="*/ 4119 w 10182"/>
              <a:gd name="connsiteY1" fmla="*/ 0 h 1980660"/>
              <a:gd name="connsiteX2" fmla="*/ 4154 w 10182"/>
              <a:gd name="connsiteY2" fmla="*/ 1980660 h 1980660"/>
              <a:gd name="connsiteX3" fmla="*/ 0 w 10182"/>
              <a:gd name="connsiteY3" fmla="*/ 1979420 h 1980660"/>
              <a:gd name="connsiteX0" fmla="*/ 10182 w 10182"/>
              <a:gd name="connsiteY0" fmla="*/ 8761 h 1975516"/>
              <a:gd name="connsiteX1" fmla="*/ 3973 w 10182"/>
              <a:gd name="connsiteY1" fmla="*/ 0 h 1975516"/>
              <a:gd name="connsiteX2" fmla="*/ 4154 w 10182"/>
              <a:gd name="connsiteY2" fmla="*/ 1975516 h 1975516"/>
              <a:gd name="connsiteX3" fmla="*/ 0 w 10182"/>
              <a:gd name="connsiteY3" fmla="*/ 1974276 h 1975516"/>
              <a:gd name="connsiteX0" fmla="*/ 10182 w 10182"/>
              <a:gd name="connsiteY0" fmla="*/ 0 h 1966755"/>
              <a:gd name="connsiteX1" fmla="*/ 4009 w 10182"/>
              <a:gd name="connsiteY1" fmla="*/ 1528 h 1966755"/>
              <a:gd name="connsiteX2" fmla="*/ 4154 w 10182"/>
              <a:gd name="connsiteY2" fmla="*/ 1966755 h 1966755"/>
              <a:gd name="connsiteX3" fmla="*/ 0 w 10182"/>
              <a:gd name="connsiteY3" fmla="*/ 1965515 h 1966755"/>
              <a:gd name="connsiteX0" fmla="*/ 10182 w 10182"/>
              <a:gd name="connsiteY0" fmla="*/ 0 h 1965515"/>
              <a:gd name="connsiteX1" fmla="*/ 4009 w 10182"/>
              <a:gd name="connsiteY1" fmla="*/ 1528 h 1965515"/>
              <a:gd name="connsiteX2" fmla="*/ 4045 w 10182"/>
              <a:gd name="connsiteY2" fmla="*/ 1961611 h 1965515"/>
              <a:gd name="connsiteX3" fmla="*/ 0 w 10182"/>
              <a:gd name="connsiteY3" fmla="*/ 1965515 h 1965515"/>
            </a:gdLst>
            <a:ahLst/>
            <a:cxnLst>
              <a:cxn ang="0">
                <a:pos x="connsiteX0" y="connsiteY0"/>
              </a:cxn>
              <a:cxn ang="0">
                <a:pos x="connsiteX1" y="connsiteY1"/>
              </a:cxn>
              <a:cxn ang="0">
                <a:pos x="connsiteX2" y="connsiteY2"/>
              </a:cxn>
              <a:cxn ang="0">
                <a:pos x="connsiteX3" y="connsiteY3"/>
              </a:cxn>
            </a:cxnLst>
            <a:rect l="l" t="t" r="r" b="b"/>
            <a:pathLst>
              <a:path w="10182" h="1965515">
                <a:moveTo>
                  <a:pt x="10182" y="0"/>
                </a:moveTo>
                <a:lnTo>
                  <a:pt x="4009" y="1528"/>
                </a:lnTo>
                <a:cubicBezTo>
                  <a:pt x="4057" y="589724"/>
                  <a:pt x="3997" y="1373415"/>
                  <a:pt x="4045" y="1961611"/>
                </a:cubicBezTo>
                <a:lnTo>
                  <a:pt x="0" y="1965515"/>
                </a:lnTo>
              </a:path>
            </a:pathLst>
          </a:custGeom>
          <a:noFill/>
          <a:ln w="28575" cap="flat" cmpd="sng" algn="ctr">
            <a:solidFill>
              <a:schemeClr val="accent1"/>
            </a:solidFill>
            <a:prstDash val="solid"/>
            <a:headEnd type="triangle" w="lg" len="med"/>
            <a:tailEnd type="none" w="lg" len="med"/>
          </a:ln>
          <a:effectLst/>
        </p:spPr>
        <p:txBody>
          <a:bodyPr rtlCol="0" anchor="ctr"/>
          <a:lstStyle/>
          <a:p>
            <a:pPr algn="ctr">
              <a:defRPr/>
            </a:pPr>
            <a:endParaRPr lang="en-CA" kern="0">
              <a:solidFill>
                <a:srgbClr val="FF0000"/>
              </a:solidFill>
              <a:latin typeface="Calibri"/>
            </a:endParaRPr>
          </a:p>
        </p:txBody>
      </p:sp>
      <p:pic>
        <p:nvPicPr>
          <p:cNvPr id="330"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8553" y="2776912"/>
            <a:ext cx="176894" cy="1768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31"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816" y="2776912"/>
            <a:ext cx="176894" cy="1768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98" name="Donut 397"/>
          <p:cNvSpPr/>
          <p:nvPr/>
        </p:nvSpPr>
        <p:spPr>
          <a:xfrm>
            <a:off x="5584840" y="2020640"/>
            <a:ext cx="1654160" cy="1654160"/>
          </a:xfrm>
          <a:prstGeom prst="donut">
            <a:avLst>
              <a:gd name="adj" fmla="val 15345"/>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pic>
        <p:nvPicPr>
          <p:cNvPr id="410"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145367">
            <a:off x="5450816" y="2493312"/>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 name="Rectangle 410"/>
          <p:cNvSpPr/>
          <p:nvPr/>
        </p:nvSpPr>
        <p:spPr>
          <a:xfrm>
            <a:off x="6006581" y="3720571"/>
            <a:ext cx="839174" cy="338554"/>
          </a:xfrm>
          <a:prstGeom prst="rect">
            <a:avLst/>
          </a:prstGeom>
        </p:spPr>
        <p:txBody>
          <a:bodyPr wrap="square">
            <a:spAutoFit/>
          </a:bodyPr>
          <a:lstStyle/>
          <a:p>
            <a:pPr algn="ctr"/>
            <a:r>
              <a:rPr lang="en-CA" sz="800" b="1" dirty="0">
                <a:solidFill>
                  <a:schemeClr val="accent6">
                    <a:lumMod val="10000"/>
                  </a:schemeClr>
                </a:solidFill>
                <a:effectLst>
                  <a:outerShdw blurRad="50800" dist="38100" dir="5400000" algn="t" rotWithShape="0">
                    <a:prstClr val="black">
                      <a:alpha val="40000"/>
                    </a:prstClr>
                  </a:outerShdw>
                </a:effectLst>
                <a:cs typeface="Arial" pitchFamily="34" charset="0"/>
              </a:rPr>
              <a:t>Hardware Queue</a:t>
            </a:r>
          </a:p>
        </p:txBody>
      </p:sp>
      <p:sp>
        <p:nvSpPr>
          <p:cNvPr id="412" name="Rectangle 411"/>
          <p:cNvSpPr/>
          <p:nvPr/>
        </p:nvSpPr>
        <p:spPr>
          <a:xfrm>
            <a:off x="5581477" y="2605419"/>
            <a:ext cx="277640" cy="246221"/>
          </a:xfrm>
          <a:prstGeom prst="rect">
            <a:avLst/>
          </a:prstGeom>
          <a:ln>
            <a:solidFill>
              <a:schemeClr val="accent1"/>
            </a:solidFill>
          </a:ln>
        </p:spPr>
        <p:txBody>
          <a:bodyPr wrap="none">
            <a:spAutoFit/>
          </a:bodyPr>
          <a:lstStyle/>
          <a:p>
            <a:pPr>
              <a:defRPr/>
            </a:pPr>
            <a:r>
              <a:rPr lang="en-CA" sz="1000" b="1" kern="0" dirty="0">
                <a:solidFill>
                  <a:srgbClr val="FF0000"/>
                </a:solidFill>
                <a:effectLst>
                  <a:outerShdw blurRad="50800" dist="38100" dir="5400000" algn="t" rotWithShape="0">
                    <a:prstClr val="black">
                      <a:alpha val="40000"/>
                    </a:prstClr>
                  </a:outerShdw>
                </a:effectLst>
                <a:cs typeface="Arial" pitchFamily="34" charset="0"/>
              </a:rPr>
              <a:t>A</a:t>
            </a:r>
            <a:endParaRPr lang="en-CA" kern="0" dirty="0">
              <a:solidFill>
                <a:srgbClr val="FF0000"/>
              </a:solidFill>
            </a:endParaRPr>
          </a:p>
        </p:txBody>
      </p:sp>
      <p:pic>
        <p:nvPicPr>
          <p:cNvPr id="413"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488100">
            <a:off x="5547388" y="2236753"/>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4" name="Rectangle 413"/>
          <p:cNvSpPr/>
          <p:nvPr/>
        </p:nvSpPr>
        <p:spPr>
          <a:xfrm>
            <a:off x="5681065" y="2360929"/>
            <a:ext cx="277640" cy="246221"/>
          </a:xfrm>
          <a:prstGeom prst="rect">
            <a:avLst/>
          </a:prstGeom>
        </p:spPr>
        <p:txBody>
          <a:bodyPr wrap="none">
            <a:spAutoFit/>
          </a:bodyPr>
          <a:lstStyle/>
          <a:p>
            <a:pPr>
              <a:defRPr/>
            </a:pPr>
            <a:r>
              <a:rPr lang="en-CA" sz="1000" b="1" kern="0" dirty="0" smtClean="0">
                <a:solidFill>
                  <a:srgbClr val="FF0000"/>
                </a:solidFill>
                <a:effectLst>
                  <a:outerShdw blurRad="50800" dist="38100" dir="5400000" algn="t" rotWithShape="0">
                    <a:prstClr val="black">
                      <a:alpha val="40000"/>
                    </a:prstClr>
                  </a:outerShdw>
                </a:effectLst>
                <a:cs typeface="Arial" pitchFamily="34" charset="0"/>
              </a:rPr>
              <a:t>C</a:t>
            </a:r>
            <a:endParaRPr lang="en-CA" kern="0" dirty="0">
              <a:solidFill>
                <a:srgbClr val="FF0000"/>
              </a:solidFill>
            </a:endParaRPr>
          </a:p>
        </p:txBody>
      </p:sp>
      <p:pic>
        <p:nvPicPr>
          <p:cNvPr id="415"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664462">
            <a:off x="5725882" y="2030936"/>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6" name="Rectangle 415"/>
          <p:cNvSpPr/>
          <p:nvPr/>
        </p:nvSpPr>
        <p:spPr>
          <a:xfrm>
            <a:off x="5856430" y="2170770"/>
            <a:ext cx="277640" cy="246221"/>
          </a:xfrm>
          <a:prstGeom prst="rect">
            <a:avLst/>
          </a:prstGeom>
        </p:spPr>
        <p:txBody>
          <a:bodyPr wrap="none">
            <a:spAutoFit/>
          </a:bodyPr>
          <a:lstStyle/>
          <a:p>
            <a:pPr>
              <a:defRPr/>
            </a:pPr>
            <a:r>
              <a:rPr lang="en-CA" sz="1000" b="1" kern="0" dirty="0" smtClean="0">
                <a:solidFill>
                  <a:srgbClr val="FF0000"/>
                </a:solidFill>
                <a:effectLst>
                  <a:outerShdw blurRad="50800" dist="38100" dir="5400000" algn="t" rotWithShape="0">
                    <a:prstClr val="black">
                      <a:alpha val="40000"/>
                    </a:prstClr>
                  </a:outerShdw>
                </a:effectLst>
                <a:cs typeface="Arial" pitchFamily="34" charset="0"/>
              </a:rPr>
              <a:t>B</a:t>
            </a:r>
            <a:endParaRPr lang="en-CA" kern="0" dirty="0">
              <a:solidFill>
                <a:srgbClr val="FF0000"/>
              </a:solidFill>
            </a:endParaRPr>
          </a:p>
        </p:txBody>
      </p:sp>
      <p:pic>
        <p:nvPicPr>
          <p:cNvPr id="417"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980554">
            <a:off x="5968255" y="1904945"/>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8" name="Rectangle 417"/>
          <p:cNvSpPr/>
          <p:nvPr/>
        </p:nvSpPr>
        <p:spPr>
          <a:xfrm>
            <a:off x="6087785" y="2039271"/>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a:t>
            </a:r>
            <a:endParaRPr lang="en-CA" kern="0" dirty="0">
              <a:solidFill>
                <a:prstClr val="black"/>
              </a:solidFill>
            </a:endParaRPr>
          </a:p>
        </p:txBody>
      </p:sp>
      <p:pic>
        <p:nvPicPr>
          <p:cNvPr id="419"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8311193">
            <a:off x="6245025" y="1880157"/>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 name="Rectangle 419"/>
          <p:cNvSpPr/>
          <p:nvPr/>
        </p:nvSpPr>
        <p:spPr>
          <a:xfrm>
            <a:off x="6353539" y="2022746"/>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B</a:t>
            </a:r>
            <a:endParaRPr lang="en-CA" kern="0" dirty="0">
              <a:solidFill>
                <a:prstClr val="black"/>
              </a:solidFill>
            </a:endParaRPr>
          </a:p>
        </p:txBody>
      </p:sp>
      <p:sp>
        <p:nvSpPr>
          <p:cNvPr id="431" name="Rounded Rectangle 430"/>
          <p:cNvSpPr/>
          <p:nvPr/>
        </p:nvSpPr>
        <p:spPr>
          <a:xfrm>
            <a:off x="7813342" y="2180964"/>
            <a:ext cx="943661" cy="1157688"/>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GPU HARDWARE</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14" name="Group 13"/>
          <p:cNvGrpSpPr/>
          <p:nvPr/>
        </p:nvGrpSpPr>
        <p:grpSpPr>
          <a:xfrm>
            <a:off x="289580" y="680575"/>
            <a:ext cx="4719742" cy="3939741"/>
            <a:chOff x="289580" y="680574"/>
            <a:chExt cx="4719742" cy="3939740"/>
          </a:xfrm>
        </p:grpSpPr>
        <p:grpSp>
          <p:nvGrpSpPr>
            <p:cNvPr id="432" name="Group 431"/>
            <p:cNvGrpSpPr/>
            <p:nvPr/>
          </p:nvGrpSpPr>
          <p:grpSpPr>
            <a:xfrm>
              <a:off x="289580" y="680574"/>
              <a:ext cx="4719742" cy="1268069"/>
              <a:chOff x="289580" y="680574"/>
              <a:chExt cx="4719742" cy="1268069"/>
            </a:xfrm>
          </p:grpSpPr>
          <p:cxnSp>
            <p:nvCxnSpPr>
              <p:cNvPr id="433" name="Straight Connector 432"/>
              <p:cNvCxnSpPr/>
              <p:nvPr/>
            </p:nvCxnSpPr>
            <p:spPr>
              <a:xfrm>
                <a:off x="4367975" y="1453870"/>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pic>
            <p:nvPicPr>
              <p:cNvPr id="43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4351" y="1447940"/>
                <a:ext cx="176894" cy="176890"/>
              </a:xfrm>
              <a:prstGeom prst="rect">
                <a:avLst/>
              </a:prstGeom>
              <a:noFill/>
              <a:extLst>
                <a:ext uri="{909E8E84-426E-40DD-AFC4-6F175D3DCCD1}">
                  <a14:hiddenFill xmlns:a14="http://schemas.microsoft.com/office/drawing/2010/main">
                    <a:solidFill>
                      <a:srgbClr val="FFFFFF"/>
                    </a:solidFill>
                  </a14:hiddenFill>
                </a:ext>
              </a:extLst>
            </p:spPr>
          </p:pic>
          <p:cxnSp>
            <p:nvCxnSpPr>
              <p:cNvPr id="436" name="Straight Connector 435"/>
              <p:cNvCxnSpPr/>
              <p:nvPr/>
            </p:nvCxnSpPr>
            <p:spPr>
              <a:xfrm>
                <a:off x="2918390" y="1448521"/>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sp>
            <p:nvSpPr>
              <p:cNvPr id="437" name="Freeform 436"/>
              <p:cNvSpPr/>
              <p:nvPr/>
            </p:nvSpPr>
            <p:spPr>
              <a:xfrm>
                <a:off x="933960" y="859511"/>
                <a:ext cx="504830" cy="309454"/>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0548 h 290548"/>
                  <a:gd name="connsiteX1" fmla="*/ 0 w 1066800"/>
                  <a:gd name="connsiteY1" fmla="*/ 0 h 290548"/>
                  <a:gd name="connsiteX2" fmla="*/ 1066800 w 1066800"/>
                  <a:gd name="connsiteY2" fmla="*/ 0 h 290548"/>
                  <a:gd name="connsiteX3" fmla="*/ 1066800 w 1066800"/>
                  <a:gd name="connsiteY3" fmla="*/ 276225 h 290548"/>
                </a:gdLst>
                <a:ahLst/>
                <a:cxnLst>
                  <a:cxn ang="0">
                    <a:pos x="connsiteX0" y="connsiteY0"/>
                  </a:cxn>
                  <a:cxn ang="0">
                    <a:pos x="connsiteX1" y="connsiteY1"/>
                  </a:cxn>
                  <a:cxn ang="0">
                    <a:pos x="connsiteX2" y="connsiteY2"/>
                  </a:cxn>
                  <a:cxn ang="0">
                    <a:pos x="connsiteX3" y="connsiteY3"/>
                  </a:cxn>
                </a:cxnLst>
                <a:rect l="l" t="t" r="r" b="b"/>
                <a:pathLst>
                  <a:path w="1066800" h="290548">
                    <a:moveTo>
                      <a:pt x="0" y="290548"/>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pic>
            <p:nvPicPr>
              <p:cNvPr id="43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735" y="1143075"/>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439" name="Freeform 438"/>
              <p:cNvSpPr/>
              <p:nvPr/>
            </p:nvSpPr>
            <p:spPr>
              <a:xfrm>
                <a:off x="1716723" y="859512"/>
                <a:ext cx="504830" cy="320340"/>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9 h 300769"/>
                  <a:gd name="connsiteX1" fmla="*/ 0 w 1066800"/>
                  <a:gd name="connsiteY1" fmla="*/ 0 h 300769"/>
                  <a:gd name="connsiteX2" fmla="*/ 1066800 w 1066800"/>
                  <a:gd name="connsiteY2" fmla="*/ 0 h 300769"/>
                  <a:gd name="connsiteX3" fmla="*/ 1066800 w 1066800"/>
                  <a:gd name="connsiteY3" fmla="*/ 276225 h 300769"/>
                </a:gdLst>
                <a:ahLst/>
                <a:cxnLst>
                  <a:cxn ang="0">
                    <a:pos x="connsiteX0" y="connsiteY0"/>
                  </a:cxn>
                  <a:cxn ang="0">
                    <a:pos x="connsiteX1" y="connsiteY1"/>
                  </a:cxn>
                  <a:cxn ang="0">
                    <a:pos x="connsiteX2" y="connsiteY2"/>
                  </a:cxn>
                  <a:cxn ang="0">
                    <a:pos x="connsiteX3" y="connsiteY3"/>
                  </a:cxn>
                </a:cxnLst>
                <a:rect l="l" t="t" r="r" b="b"/>
                <a:pathLst>
                  <a:path w="1066800" h="300769">
                    <a:moveTo>
                      <a:pt x="0" y="300769"/>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440" name="Freeform 439"/>
              <p:cNvSpPr/>
              <p:nvPr/>
            </p:nvSpPr>
            <p:spPr>
              <a:xfrm>
                <a:off x="2397168" y="859512"/>
                <a:ext cx="371480" cy="31308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3954 h 293954"/>
                  <a:gd name="connsiteX1" fmla="*/ 0 w 1066800"/>
                  <a:gd name="connsiteY1" fmla="*/ 0 h 293954"/>
                  <a:gd name="connsiteX2" fmla="*/ 1066800 w 1066800"/>
                  <a:gd name="connsiteY2" fmla="*/ 0 h 293954"/>
                  <a:gd name="connsiteX3" fmla="*/ 1066800 w 1066800"/>
                  <a:gd name="connsiteY3" fmla="*/ 276225 h 293954"/>
                </a:gdLst>
                <a:ahLst/>
                <a:cxnLst>
                  <a:cxn ang="0">
                    <a:pos x="connsiteX0" y="connsiteY0"/>
                  </a:cxn>
                  <a:cxn ang="0">
                    <a:pos x="connsiteX1" y="connsiteY1"/>
                  </a:cxn>
                  <a:cxn ang="0">
                    <a:pos x="connsiteX2" y="connsiteY2"/>
                  </a:cxn>
                  <a:cxn ang="0">
                    <a:pos x="connsiteX3" y="connsiteY3"/>
                  </a:cxn>
                </a:cxnLst>
                <a:rect l="l" t="t" r="r" b="b"/>
                <a:pathLst>
                  <a:path w="1066800" h="293954">
                    <a:moveTo>
                      <a:pt x="0" y="293954"/>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441" name="Freeform 440"/>
              <p:cNvSpPr/>
              <p:nvPr/>
            </p:nvSpPr>
            <p:spPr>
              <a:xfrm>
                <a:off x="2886569" y="859511"/>
                <a:ext cx="1790117" cy="320339"/>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8 h 300768"/>
                  <a:gd name="connsiteX1" fmla="*/ 0 w 1066800"/>
                  <a:gd name="connsiteY1" fmla="*/ 0 h 300768"/>
                  <a:gd name="connsiteX2" fmla="*/ 1066800 w 1066800"/>
                  <a:gd name="connsiteY2" fmla="*/ 0 h 300768"/>
                  <a:gd name="connsiteX3" fmla="*/ 1066800 w 1066800"/>
                  <a:gd name="connsiteY3" fmla="*/ 276225 h 300768"/>
                </a:gdLst>
                <a:ahLst/>
                <a:cxnLst>
                  <a:cxn ang="0">
                    <a:pos x="connsiteX0" y="connsiteY0"/>
                  </a:cxn>
                  <a:cxn ang="0">
                    <a:pos x="connsiteX1" y="connsiteY1"/>
                  </a:cxn>
                  <a:cxn ang="0">
                    <a:pos x="connsiteX2" y="connsiteY2"/>
                  </a:cxn>
                  <a:cxn ang="0">
                    <a:pos x="connsiteX3" y="connsiteY3"/>
                  </a:cxn>
                </a:cxnLst>
                <a:rect l="l" t="t" r="r" b="b"/>
                <a:pathLst>
                  <a:path w="1066800" h="300768">
                    <a:moveTo>
                      <a:pt x="0" y="300768"/>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442" name="Freeform 441"/>
              <p:cNvSpPr/>
              <p:nvPr/>
            </p:nvSpPr>
            <p:spPr>
              <a:xfrm>
                <a:off x="4195423" y="946353"/>
                <a:ext cx="371480" cy="22481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5297 h 295297"/>
                  <a:gd name="connsiteX1" fmla="*/ 0 w 1066800"/>
                  <a:gd name="connsiteY1" fmla="*/ 0 h 295297"/>
                  <a:gd name="connsiteX2" fmla="*/ 1066800 w 1066800"/>
                  <a:gd name="connsiteY2" fmla="*/ 0 h 295297"/>
                  <a:gd name="connsiteX3" fmla="*/ 1066800 w 1066800"/>
                  <a:gd name="connsiteY3" fmla="*/ 276225 h 295297"/>
                </a:gdLst>
                <a:ahLst/>
                <a:cxnLst>
                  <a:cxn ang="0">
                    <a:pos x="connsiteX0" y="connsiteY0"/>
                  </a:cxn>
                  <a:cxn ang="0">
                    <a:pos x="connsiteX1" y="connsiteY1"/>
                  </a:cxn>
                  <a:cxn ang="0">
                    <a:pos x="connsiteX2" y="connsiteY2"/>
                  </a:cxn>
                  <a:cxn ang="0">
                    <a:pos x="connsiteX3" y="connsiteY3"/>
                  </a:cxn>
                </a:cxnLst>
                <a:rect l="l" t="t" r="r" b="b"/>
                <a:pathLst>
                  <a:path w="1066800" h="295297">
                    <a:moveTo>
                      <a:pt x="0" y="295297"/>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443" name="Rectangle 442"/>
              <p:cNvSpPr/>
              <p:nvPr/>
            </p:nvSpPr>
            <p:spPr>
              <a:xfrm>
                <a:off x="767301" y="680574"/>
                <a:ext cx="822964" cy="200055"/>
              </a:xfrm>
              <a:prstGeom prst="rect">
                <a:avLst/>
              </a:prstGeom>
            </p:spPr>
            <p:txBody>
              <a:bodyPr wrap="square">
                <a:spAutoFit/>
              </a:bodyPr>
              <a:lstStyle/>
              <a:p>
                <a:pPr algn="ctr"/>
                <a:r>
                  <a:rPr lang="en-CA" sz="70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Flow</a:t>
                </a:r>
                <a:endParaRPr lang="en-CA" sz="70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sp>
            <p:nvSpPr>
              <p:cNvPr id="444" name="Rectangle 443"/>
              <p:cNvSpPr/>
              <p:nvPr/>
            </p:nvSpPr>
            <p:spPr>
              <a:xfrm>
                <a:off x="2253242" y="680574"/>
                <a:ext cx="660349" cy="200055"/>
              </a:xfrm>
              <a:prstGeom prst="rect">
                <a:avLst/>
              </a:prstGeom>
            </p:spPr>
            <p:txBody>
              <a:bodyPr wrap="square">
                <a:spAutoFit/>
              </a:bodyPr>
              <a:lstStyle/>
              <a:p>
                <a:pPr algn="ctr"/>
                <a:r>
                  <a:rPr lang="en-CA" sz="700" dirty="0" smtClean="0">
                    <a:solidFill>
                      <a:schemeClr val="tx1">
                        <a:lumMod val="50000"/>
                      </a:schemeClr>
                    </a:solidFill>
                    <a:effectLst>
                      <a:outerShdw blurRad="50800" dist="38100" dir="5400000" algn="t" rotWithShape="0">
                        <a:prstClr val="black">
                          <a:alpha val="40000"/>
                        </a:prstClr>
                      </a:outerShdw>
                    </a:effectLst>
                    <a:cs typeface="Arial" pitchFamily="34" charset="0"/>
                  </a:rPr>
                  <a:t>Data Flow</a:t>
                </a:r>
                <a:endParaRPr lang="en-CA" sz="700" dirty="0">
                  <a:solidFill>
                    <a:schemeClr val="tx1">
                      <a:lumMod val="50000"/>
                    </a:schemeClr>
                  </a:solidFill>
                  <a:effectLst>
                    <a:outerShdw blurRad="50800" dist="38100" dir="5400000" algn="t" rotWithShape="0">
                      <a:prstClr val="black">
                        <a:alpha val="40000"/>
                      </a:prstClr>
                    </a:outerShdw>
                  </a:effectLst>
                  <a:cs typeface="Arial" pitchFamily="34" charset="0"/>
                </a:endParaRPr>
              </a:p>
            </p:txBody>
          </p:sp>
          <p:pic>
            <p:nvPicPr>
              <p:cNvPr id="44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763" y="1143076"/>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46"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935" y="1143076"/>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47"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164" y="1143076"/>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4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8449" y="1143076"/>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449" name="Rounded Rectangle 448"/>
              <p:cNvSpPr/>
              <p:nvPr/>
            </p:nvSpPr>
            <p:spPr>
              <a:xfrm>
                <a:off x="3047231" y="1155828"/>
                <a:ext cx="597693" cy="600075"/>
              </a:xfrm>
              <a:prstGeom prst="roundRect">
                <a:avLst>
                  <a:gd name="adj" fmla="val 11644"/>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Soft Queue</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450" name="Rounded Rectangle 449"/>
              <p:cNvSpPr/>
              <p:nvPr/>
            </p:nvSpPr>
            <p:spPr>
              <a:xfrm>
                <a:off x="3720911" y="1155828"/>
                <a:ext cx="691819" cy="600075"/>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Kernel Mode Driver</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pic>
            <p:nvPicPr>
              <p:cNvPr id="451"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859" y="1447940"/>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5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42" y="1142482"/>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53"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170" y="114248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54"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42" y="114248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5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700" y="1142482"/>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56"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728" y="114248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57"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8900" y="1142483"/>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458" name="Rounded Rectangle 457"/>
              <p:cNvSpPr/>
              <p:nvPr/>
            </p:nvSpPr>
            <p:spPr>
              <a:xfrm>
                <a:off x="289580" y="1155828"/>
                <a:ext cx="843223" cy="600075"/>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Application A</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459" name="Group 458"/>
              <p:cNvGrpSpPr/>
              <p:nvPr/>
            </p:nvGrpSpPr>
            <p:grpSpPr>
              <a:xfrm>
                <a:off x="2322056" y="1155828"/>
                <a:ext cx="1001590" cy="792815"/>
                <a:chOff x="2322056" y="3749956"/>
                <a:chExt cx="1001590" cy="792815"/>
              </a:xfrm>
            </p:grpSpPr>
            <p:grpSp>
              <p:nvGrpSpPr>
                <p:cNvPr id="483" name="Group 482"/>
                <p:cNvGrpSpPr/>
                <p:nvPr/>
              </p:nvGrpSpPr>
              <p:grpSpPr>
                <a:xfrm>
                  <a:off x="2690255" y="3749956"/>
                  <a:ext cx="280989" cy="600075"/>
                  <a:chOff x="2756785" y="1219943"/>
                  <a:chExt cx="280989" cy="600075"/>
                </a:xfrm>
              </p:grpSpPr>
              <p:sp>
                <p:nvSpPr>
                  <p:cNvPr id="485" name="Rounded Rectangle 484"/>
                  <p:cNvSpPr/>
                  <p:nvPr/>
                </p:nvSpPr>
                <p:spPr>
                  <a:xfrm>
                    <a:off x="2756785"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486" name="Rectangle 485"/>
                  <p:cNvSpPr/>
                  <p:nvPr/>
                </p:nvSpPr>
                <p:spPr>
                  <a:xfrm>
                    <a:off x="2835178"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7" name="Rectangle 486"/>
                  <p:cNvSpPr/>
                  <p:nvPr/>
                </p:nvSpPr>
                <p:spPr>
                  <a:xfrm>
                    <a:off x="2835178"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8" name="Rectangle 487"/>
                  <p:cNvSpPr/>
                  <p:nvPr/>
                </p:nvSpPr>
                <p:spPr>
                  <a:xfrm>
                    <a:off x="2835178"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9" name="Rectangle 488"/>
                  <p:cNvSpPr/>
                  <p:nvPr/>
                </p:nvSpPr>
                <p:spPr>
                  <a:xfrm>
                    <a:off x="2835178"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90" name="Rectangle 489"/>
                  <p:cNvSpPr/>
                  <p:nvPr/>
                </p:nvSpPr>
                <p:spPr>
                  <a:xfrm>
                    <a:off x="2835178"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91" name="Rectangle 490"/>
                  <p:cNvSpPr/>
                  <p:nvPr/>
                </p:nvSpPr>
                <p:spPr>
                  <a:xfrm>
                    <a:off x="2835178"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92" name="Rectangle 491"/>
                  <p:cNvSpPr/>
                  <p:nvPr/>
                </p:nvSpPr>
                <p:spPr>
                  <a:xfrm>
                    <a:off x="2835178"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484" name="Rectangle 483"/>
                <p:cNvSpPr/>
                <p:nvPr/>
              </p:nvSpPr>
              <p:spPr>
                <a:xfrm>
                  <a:off x="2322056" y="4342716"/>
                  <a:ext cx="100159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465" name="Rounded Rectangle 464"/>
              <p:cNvSpPr/>
              <p:nvPr/>
            </p:nvSpPr>
            <p:spPr>
              <a:xfrm>
                <a:off x="1994885" y="1155828"/>
                <a:ext cx="619383" cy="600075"/>
              </a:xfrm>
              <a:prstGeom prst="roundRect">
                <a:avLst>
                  <a:gd name="adj" fmla="val 13318"/>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a:solidFill>
                      <a:prstClr val="white"/>
                    </a:solidFill>
                    <a:effectLst>
                      <a:outerShdw blurRad="50800" dist="38100" dir="5400000" algn="t" rotWithShape="0">
                        <a:prstClr val="black">
                          <a:alpha val="40000"/>
                        </a:prstClr>
                      </a:outerShdw>
                    </a:effectLst>
                    <a:cs typeface="Arial" pitchFamily="34" charset="0"/>
                  </a:rPr>
                  <a:t>User Mode Driver</a:t>
                </a:r>
              </a:p>
            </p:txBody>
          </p:sp>
          <p:sp>
            <p:nvSpPr>
              <p:cNvPr id="466" name="Rounded Rectangle 465"/>
              <p:cNvSpPr/>
              <p:nvPr/>
            </p:nvSpPr>
            <p:spPr>
              <a:xfrm>
                <a:off x="1208790" y="1155828"/>
                <a:ext cx="710108" cy="600075"/>
              </a:xfrm>
              <a:prstGeom prst="roundRect">
                <a:avLst>
                  <a:gd name="adj" fmla="val 9969"/>
                </a:avLst>
              </a:prstGeom>
              <a:solidFill>
                <a:schemeClr val="tx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Direct3D</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467" name="Group 466"/>
              <p:cNvGrpSpPr/>
              <p:nvPr/>
            </p:nvGrpSpPr>
            <p:grpSpPr>
              <a:xfrm>
                <a:off x="4241642" y="1155828"/>
                <a:ext cx="767680" cy="792815"/>
                <a:chOff x="4241642" y="3749956"/>
                <a:chExt cx="767680" cy="792815"/>
              </a:xfrm>
            </p:grpSpPr>
            <p:grpSp>
              <p:nvGrpSpPr>
                <p:cNvPr id="473" name="Group 472"/>
                <p:cNvGrpSpPr/>
                <p:nvPr/>
              </p:nvGrpSpPr>
              <p:grpSpPr>
                <a:xfrm>
                  <a:off x="4480372" y="3749956"/>
                  <a:ext cx="280989" cy="600075"/>
                  <a:chOff x="4546902" y="1219943"/>
                  <a:chExt cx="280989" cy="600075"/>
                </a:xfrm>
              </p:grpSpPr>
              <p:sp>
                <p:nvSpPr>
                  <p:cNvPr id="475" name="Rounded Rectangle 474"/>
                  <p:cNvSpPr/>
                  <p:nvPr/>
                </p:nvSpPr>
                <p:spPr>
                  <a:xfrm>
                    <a:off x="4546902"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476" name="Rectangle 475"/>
                  <p:cNvSpPr/>
                  <p:nvPr/>
                </p:nvSpPr>
                <p:spPr>
                  <a:xfrm>
                    <a:off x="4625295"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77" name="Rectangle 476"/>
                  <p:cNvSpPr/>
                  <p:nvPr/>
                </p:nvSpPr>
                <p:spPr>
                  <a:xfrm>
                    <a:off x="4625295"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78" name="Rectangle 477"/>
                  <p:cNvSpPr/>
                  <p:nvPr/>
                </p:nvSpPr>
                <p:spPr>
                  <a:xfrm>
                    <a:off x="4625295"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79" name="Rectangle 478"/>
                  <p:cNvSpPr/>
                  <p:nvPr/>
                </p:nvSpPr>
                <p:spPr>
                  <a:xfrm>
                    <a:off x="4625295"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0" name="Rectangle 479"/>
                  <p:cNvSpPr/>
                  <p:nvPr/>
                </p:nvSpPr>
                <p:spPr>
                  <a:xfrm>
                    <a:off x="4625295"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1" name="Rectangle 480"/>
                  <p:cNvSpPr/>
                  <p:nvPr/>
                </p:nvSpPr>
                <p:spPr>
                  <a:xfrm>
                    <a:off x="4625295"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2" name="Rectangle 481"/>
                  <p:cNvSpPr/>
                  <p:nvPr/>
                </p:nvSpPr>
                <p:spPr>
                  <a:xfrm>
                    <a:off x="4625295"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474" name="Rectangle 473"/>
                <p:cNvSpPr/>
                <p:nvPr/>
              </p:nvSpPr>
              <p:spPr>
                <a:xfrm>
                  <a:off x="4241642" y="4342716"/>
                  <a:ext cx="76768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DMA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468" name="Rectangle 467"/>
              <p:cNvSpPr/>
              <p:nvPr/>
            </p:nvSpPr>
            <p:spPr>
              <a:xfrm>
                <a:off x="4559203" y="1630787"/>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69" name="Rectangle 468"/>
              <p:cNvSpPr/>
              <p:nvPr/>
            </p:nvSpPr>
            <p:spPr>
              <a:xfrm>
                <a:off x="4559203" y="1561833"/>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70" name="Rectangle 469"/>
              <p:cNvSpPr/>
              <p:nvPr/>
            </p:nvSpPr>
            <p:spPr>
              <a:xfrm>
                <a:off x="4559203" y="1423921"/>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71" name="Rectangle 470"/>
              <p:cNvSpPr/>
              <p:nvPr/>
            </p:nvSpPr>
            <p:spPr>
              <a:xfrm>
                <a:off x="4559203" y="1492877"/>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72" name="Rectangle 471"/>
              <p:cNvSpPr/>
              <p:nvPr/>
            </p:nvSpPr>
            <p:spPr>
              <a:xfrm>
                <a:off x="4559203" y="1354965"/>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493" name="Rectangle 492"/>
            <p:cNvSpPr/>
            <p:nvPr/>
          </p:nvSpPr>
          <p:spPr>
            <a:xfrm>
              <a:off x="3150453" y="2861535"/>
              <a:ext cx="115261" cy="115261"/>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endParaRPr lang="en-CA" kern="0" dirty="0">
                <a:solidFill>
                  <a:prstClr val="white"/>
                </a:solidFill>
                <a:latin typeface="Calibri"/>
              </a:endParaRPr>
            </a:p>
          </p:txBody>
        </p:sp>
        <p:cxnSp>
          <p:nvCxnSpPr>
            <p:cNvPr id="494" name="Straight Connector 493"/>
            <p:cNvCxnSpPr/>
            <p:nvPr/>
          </p:nvCxnSpPr>
          <p:spPr>
            <a:xfrm>
              <a:off x="4367975" y="4125541"/>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cxnSp>
          <p:nvCxnSpPr>
            <p:cNvPr id="495" name="Straight Connector 494"/>
            <p:cNvCxnSpPr/>
            <p:nvPr/>
          </p:nvCxnSpPr>
          <p:spPr>
            <a:xfrm>
              <a:off x="2918390" y="4120192"/>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sp>
          <p:nvSpPr>
            <p:cNvPr id="496" name="Freeform 495"/>
            <p:cNvSpPr/>
            <p:nvPr/>
          </p:nvSpPr>
          <p:spPr>
            <a:xfrm>
              <a:off x="933960" y="3531182"/>
              <a:ext cx="504830" cy="309454"/>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0548 h 290548"/>
                <a:gd name="connsiteX1" fmla="*/ 0 w 1066800"/>
                <a:gd name="connsiteY1" fmla="*/ 0 h 290548"/>
                <a:gd name="connsiteX2" fmla="*/ 1066800 w 1066800"/>
                <a:gd name="connsiteY2" fmla="*/ 0 h 290548"/>
                <a:gd name="connsiteX3" fmla="*/ 1066800 w 1066800"/>
                <a:gd name="connsiteY3" fmla="*/ 276225 h 290548"/>
              </a:gdLst>
              <a:ahLst/>
              <a:cxnLst>
                <a:cxn ang="0">
                  <a:pos x="connsiteX0" y="connsiteY0"/>
                </a:cxn>
                <a:cxn ang="0">
                  <a:pos x="connsiteX1" y="connsiteY1"/>
                </a:cxn>
                <a:cxn ang="0">
                  <a:pos x="connsiteX2" y="connsiteY2"/>
                </a:cxn>
                <a:cxn ang="0">
                  <a:pos x="connsiteX3" y="connsiteY3"/>
                </a:cxn>
              </a:cxnLst>
              <a:rect l="l" t="t" r="r" b="b"/>
              <a:pathLst>
                <a:path w="1066800" h="290548">
                  <a:moveTo>
                    <a:pt x="0" y="290548"/>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pic>
          <p:nvPicPr>
            <p:cNvPr id="497"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735" y="3814746"/>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498" name="Freeform 497"/>
            <p:cNvSpPr/>
            <p:nvPr/>
          </p:nvSpPr>
          <p:spPr>
            <a:xfrm>
              <a:off x="1716723" y="3531183"/>
              <a:ext cx="504830" cy="320340"/>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9 h 300769"/>
                <a:gd name="connsiteX1" fmla="*/ 0 w 1066800"/>
                <a:gd name="connsiteY1" fmla="*/ 0 h 300769"/>
                <a:gd name="connsiteX2" fmla="*/ 1066800 w 1066800"/>
                <a:gd name="connsiteY2" fmla="*/ 0 h 300769"/>
                <a:gd name="connsiteX3" fmla="*/ 1066800 w 1066800"/>
                <a:gd name="connsiteY3" fmla="*/ 276225 h 300769"/>
              </a:gdLst>
              <a:ahLst/>
              <a:cxnLst>
                <a:cxn ang="0">
                  <a:pos x="connsiteX0" y="connsiteY0"/>
                </a:cxn>
                <a:cxn ang="0">
                  <a:pos x="connsiteX1" y="connsiteY1"/>
                </a:cxn>
                <a:cxn ang="0">
                  <a:pos x="connsiteX2" y="connsiteY2"/>
                </a:cxn>
                <a:cxn ang="0">
                  <a:pos x="connsiteX3" y="connsiteY3"/>
                </a:cxn>
              </a:cxnLst>
              <a:rect l="l" t="t" r="r" b="b"/>
              <a:pathLst>
                <a:path w="1066800" h="300769">
                  <a:moveTo>
                    <a:pt x="0" y="300769"/>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499" name="Freeform 498"/>
            <p:cNvSpPr/>
            <p:nvPr/>
          </p:nvSpPr>
          <p:spPr>
            <a:xfrm>
              <a:off x="2397168" y="3531183"/>
              <a:ext cx="371480" cy="31308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3954 h 293954"/>
                <a:gd name="connsiteX1" fmla="*/ 0 w 1066800"/>
                <a:gd name="connsiteY1" fmla="*/ 0 h 293954"/>
                <a:gd name="connsiteX2" fmla="*/ 1066800 w 1066800"/>
                <a:gd name="connsiteY2" fmla="*/ 0 h 293954"/>
                <a:gd name="connsiteX3" fmla="*/ 1066800 w 1066800"/>
                <a:gd name="connsiteY3" fmla="*/ 276225 h 293954"/>
              </a:gdLst>
              <a:ahLst/>
              <a:cxnLst>
                <a:cxn ang="0">
                  <a:pos x="connsiteX0" y="connsiteY0"/>
                </a:cxn>
                <a:cxn ang="0">
                  <a:pos x="connsiteX1" y="connsiteY1"/>
                </a:cxn>
                <a:cxn ang="0">
                  <a:pos x="connsiteX2" y="connsiteY2"/>
                </a:cxn>
                <a:cxn ang="0">
                  <a:pos x="connsiteX3" y="connsiteY3"/>
                </a:cxn>
              </a:cxnLst>
              <a:rect l="l" t="t" r="r" b="b"/>
              <a:pathLst>
                <a:path w="1066800" h="293954">
                  <a:moveTo>
                    <a:pt x="0" y="293954"/>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500" name="Freeform 499"/>
            <p:cNvSpPr/>
            <p:nvPr/>
          </p:nvSpPr>
          <p:spPr>
            <a:xfrm>
              <a:off x="2886569" y="3531182"/>
              <a:ext cx="1790117" cy="320339"/>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8 h 300768"/>
                <a:gd name="connsiteX1" fmla="*/ 0 w 1066800"/>
                <a:gd name="connsiteY1" fmla="*/ 0 h 300768"/>
                <a:gd name="connsiteX2" fmla="*/ 1066800 w 1066800"/>
                <a:gd name="connsiteY2" fmla="*/ 0 h 300768"/>
                <a:gd name="connsiteX3" fmla="*/ 1066800 w 1066800"/>
                <a:gd name="connsiteY3" fmla="*/ 276225 h 300768"/>
              </a:gdLst>
              <a:ahLst/>
              <a:cxnLst>
                <a:cxn ang="0">
                  <a:pos x="connsiteX0" y="connsiteY0"/>
                </a:cxn>
                <a:cxn ang="0">
                  <a:pos x="connsiteX1" y="connsiteY1"/>
                </a:cxn>
                <a:cxn ang="0">
                  <a:pos x="connsiteX2" y="connsiteY2"/>
                </a:cxn>
                <a:cxn ang="0">
                  <a:pos x="connsiteX3" y="connsiteY3"/>
                </a:cxn>
              </a:cxnLst>
              <a:rect l="l" t="t" r="r" b="b"/>
              <a:pathLst>
                <a:path w="1066800" h="300768">
                  <a:moveTo>
                    <a:pt x="0" y="300768"/>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501" name="Freeform 500"/>
            <p:cNvSpPr/>
            <p:nvPr/>
          </p:nvSpPr>
          <p:spPr>
            <a:xfrm>
              <a:off x="4195423" y="3618024"/>
              <a:ext cx="371480" cy="22481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5297 h 295297"/>
                <a:gd name="connsiteX1" fmla="*/ 0 w 1066800"/>
                <a:gd name="connsiteY1" fmla="*/ 0 h 295297"/>
                <a:gd name="connsiteX2" fmla="*/ 1066800 w 1066800"/>
                <a:gd name="connsiteY2" fmla="*/ 0 h 295297"/>
                <a:gd name="connsiteX3" fmla="*/ 1066800 w 1066800"/>
                <a:gd name="connsiteY3" fmla="*/ 276225 h 295297"/>
              </a:gdLst>
              <a:ahLst/>
              <a:cxnLst>
                <a:cxn ang="0">
                  <a:pos x="connsiteX0" y="connsiteY0"/>
                </a:cxn>
                <a:cxn ang="0">
                  <a:pos x="connsiteX1" y="connsiteY1"/>
                </a:cxn>
                <a:cxn ang="0">
                  <a:pos x="connsiteX2" y="connsiteY2"/>
                </a:cxn>
                <a:cxn ang="0">
                  <a:pos x="connsiteX3" y="connsiteY3"/>
                </a:cxn>
              </a:cxnLst>
              <a:rect l="l" t="t" r="r" b="b"/>
              <a:pathLst>
                <a:path w="1066800" h="295297">
                  <a:moveTo>
                    <a:pt x="0" y="295297"/>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502" name="Rectangle 501"/>
            <p:cNvSpPr/>
            <p:nvPr/>
          </p:nvSpPr>
          <p:spPr>
            <a:xfrm>
              <a:off x="767301" y="3352245"/>
              <a:ext cx="822964" cy="200055"/>
            </a:xfrm>
            <a:prstGeom prst="rect">
              <a:avLst/>
            </a:prstGeom>
          </p:spPr>
          <p:txBody>
            <a:bodyPr wrap="square">
              <a:spAutoFit/>
            </a:bodyPr>
            <a:lstStyle/>
            <a:p>
              <a:pPr algn="ctr"/>
              <a:r>
                <a:rPr lang="en-CA" sz="70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Flow</a:t>
              </a:r>
              <a:endParaRPr lang="en-CA" sz="70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sp>
          <p:nvSpPr>
            <p:cNvPr id="503" name="Rectangle 502"/>
            <p:cNvSpPr/>
            <p:nvPr/>
          </p:nvSpPr>
          <p:spPr>
            <a:xfrm>
              <a:off x="2253242" y="3352245"/>
              <a:ext cx="660349" cy="200055"/>
            </a:xfrm>
            <a:prstGeom prst="rect">
              <a:avLst/>
            </a:prstGeom>
          </p:spPr>
          <p:txBody>
            <a:bodyPr wrap="square">
              <a:spAutoFit/>
            </a:bodyPr>
            <a:lstStyle/>
            <a:p>
              <a:pPr algn="ctr"/>
              <a:r>
                <a:rPr lang="en-CA" sz="700" dirty="0" smtClean="0">
                  <a:solidFill>
                    <a:schemeClr val="tx1">
                      <a:lumMod val="50000"/>
                    </a:schemeClr>
                  </a:solidFill>
                  <a:effectLst>
                    <a:outerShdw blurRad="50800" dist="38100" dir="5400000" algn="t" rotWithShape="0">
                      <a:prstClr val="black">
                        <a:alpha val="40000"/>
                      </a:prstClr>
                    </a:outerShdw>
                  </a:effectLst>
                  <a:cs typeface="Arial" pitchFamily="34" charset="0"/>
                </a:rPr>
                <a:t>Data Flow</a:t>
              </a:r>
              <a:endParaRPr lang="en-CA" sz="700" dirty="0">
                <a:solidFill>
                  <a:schemeClr val="tx1">
                    <a:lumMod val="50000"/>
                  </a:schemeClr>
                </a:solidFill>
                <a:effectLst>
                  <a:outerShdw blurRad="50800" dist="38100" dir="5400000" algn="t" rotWithShape="0">
                    <a:prstClr val="black">
                      <a:alpha val="40000"/>
                    </a:prstClr>
                  </a:outerShdw>
                </a:effectLst>
                <a:cs typeface="Arial" pitchFamily="34" charset="0"/>
              </a:endParaRPr>
            </a:p>
          </p:txBody>
        </p:sp>
        <p:pic>
          <p:nvPicPr>
            <p:cNvPr id="504"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763" y="381474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0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935" y="381474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06"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164" y="381474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07"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8449" y="3814747"/>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508" name="Rounded Rectangle 507"/>
            <p:cNvSpPr/>
            <p:nvPr/>
          </p:nvSpPr>
          <p:spPr>
            <a:xfrm>
              <a:off x="3047231" y="3827499"/>
              <a:ext cx="597693" cy="600075"/>
            </a:xfrm>
            <a:prstGeom prst="roundRect">
              <a:avLst>
                <a:gd name="adj" fmla="val 11644"/>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Soft Queue</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509" name="Rounded Rectangle 508"/>
            <p:cNvSpPr/>
            <p:nvPr/>
          </p:nvSpPr>
          <p:spPr>
            <a:xfrm>
              <a:off x="3720911" y="3827499"/>
              <a:ext cx="691819" cy="600075"/>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Kernel Mode Driver</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pic>
          <p:nvPicPr>
            <p:cNvPr id="510"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42" y="381415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11"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170" y="381415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1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42" y="381415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13"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700" y="381415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14"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728" y="381415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1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8900" y="3814154"/>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516" name="Rounded Rectangle 515"/>
            <p:cNvSpPr/>
            <p:nvPr/>
          </p:nvSpPr>
          <p:spPr>
            <a:xfrm>
              <a:off x="289580" y="3827499"/>
              <a:ext cx="843223" cy="600075"/>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Application C</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517" name="Group 516"/>
            <p:cNvGrpSpPr/>
            <p:nvPr/>
          </p:nvGrpSpPr>
          <p:grpSpPr>
            <a:xfrm>
              <a:off x="2322056" y="3827499"/>
              <a:ext cx="1001590" cy="792815"/>
              <a:chOff x="2322056" y="3749956"/>
              <a:chExt cx="1001590" cy="792815"/>
            </a:xfrm>
          </p:grpSpPr>
          <p:grpSp>
            <p:nvGrpSpPr>
              <p:cNvPr id="518" name="Group 517"/>
              <p:cNvGrpSpPr/>
              <p:nvPr/>
            </p:nvGrpSpPr>
            <p:grpSpPr>
              <a:xfrm>
                <a:off x="2690255" y="3749956"/>
                <a:ext cx="280989" cy="600075"/>
                <a:chOff x="2756785" y="1219943"/>
                <a:chExt cx="280989" cy="600075"/>
              </a:xfrm>
            </p:grpSpPr>
            <p:sp>
              <p:nvSpPr>
                <p:cNvPr id="520" name="Rounded Rectangle 519"/>
                <p:cNvSpPr/>
                <p:nvPr/>
              </p:nvSpPr>
              <p:spPr>
                <a:xfrm>
                  <a:off x="2756785"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521" name="Rectangle 520"/>
                <p:cNvSpPr/>
                <p:nvPr/>
              </p:nvSpPr>
              <p:spPr>
                <a:xfrm>
                  <a:off x="2835178"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22" name="Rectangle 521"/>
                <p:cNvSpPr/>
                <p:nvPr/>
              </p:nvSpPr>
              <p:spPr>
                <a:xfrm>
                  <a:off x="2835178"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23" name="Rectangle 522"/>
                <p:cNvSpPr/>
                <p:nvPr/>
              </p:nvSpPr>
              <p:spPr>
                <a:xfrm>
                  <a:off x="2835178"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24" name="Rectangle 523"/>
                <p:cNvSpPr/>
                <p:nvPr/>
              </p:nvSpPr>
              <p:spPr>
                <a:xfrm>
                  <a:off x="2835178"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25" name="Rectangle 524"/>
                <p:cNvSpPr/>
                <p:nvPr/>
              </p:nvSpPr>
              <p:spPr>
                <a:xfrm>
                  <a:off x="2835178"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26" name="Rectangle 525"/>
                <p:cNvSpPr/>
                <p:nvPr/>
              </p:nvSpPr>
              <p:spPr>
                <a:xfrm>
                  <a:off x="2835178"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27" name="Rectangle 526"/>
                <p:cNvSpPr/>
                <p:nvPr/>
              </p:nvSpPr>
              <p:spPr>
                <a:xfrm>
                  <a:off x="2835178"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519" name="Rectangle 518"/>
              <p:cNvSpPr/>
              <p:nvPr/>
            </p:nvSpPr>
            <p:spPr>
              <a:xfrm>
                <a:off x="2322056" y="4342716"/>
                <a:ext cx="100159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533" name="Rounded Rectangle 532"/>
            <p:cNvSpPr/>
            <p:nvPr/>
          </p:nvSpPr>
          <p:spPr>
            <a:xfrm>
              <a:off x="1994885" y="3827499"/>
              <a:ext cx="619383" cy="600075"/>
            </a:xfrm>
            <a:prstGeom prst="roundRect">
              <a:avLst>
                <a:gd name="adj" fmla="val 13318"/>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a:solidFill>
                    <a:prstClr val="white"/>
                  </a:solidFill>
                  <a:effectLst>
                    <a:outerShdw blurRad="50800" dist="38100" dir="5400000" algn="t" rotWithShape="0">
                      <a:prstClr val="black">
                        <a:alpha val="40000"/>
                      </a:prstClr>
                    </a:outerShdw>
                  </a:effectLst>
                  <a:cs typeface="Arial" pitchFamily="34" charset="0"/>
                </a:rPr>
                <a:t>User Mode Driver</a:t>
              </a:r>
            </a:p>
          </p:txBody>
        </p:sp>
        <p:sp>
          <p:nvSpPr>
            <p:cNvPr id="534" name="Rounded Rectangle 533"/>
            <p:cNvSpPr/>
            <p:nvPr/>
          </p:nvSpPr>
          <p:spPr>
            <a:xfrm>
              <a:off x="1208790" y="3827499"/>
              <a:ext cx="710108" cy="600075"/>
            </a:xfrm>
            <a:prstGeom prst="roundRect">
              <a:avLst>
                <a:gd name="adj" fmla="val 9969"/>
              </a:avLst>
            </a:prstGeom>
            <a:solidFill>
              <a:schemeClr val="tx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Direct3D</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535" name="Group 534"/>
            <p:cNvGrpSpPr/>
            <p:nvPr/>
          </p:nvGrpSpPr>
          <p:grpSpPr>
            <a:xfrm>
              <a:off x="4241642" y="3827499"/>
              <a:ext cx="767680" cy="792815"/>
              <a:chOff x="4241642" y="3749956"/>
              <a:chExt cx="767680" cy="792815"/>
            </a:xfrm>
          </p:grpSpPr>
          <p:grpSp>
            <p:nvGrpSpPr>
              <p:cNvPr id="536" name="Group 535"/>
              <p:cNvGrpSpPr/>
              <p:nvPr/>
            </p:nvGrpSpPr>
            <p:grpSpPr>
              <a:xfrm>
                <a:off x="4480372" y="3749956"/>
                <a:ext cx="280989" cy="600075"/>
                <a:chOff x="4546902" y="1219943"/>
                <a:chExt cx="280989" cy="600075"/>
              </a:xfrm>
            </p:grpSpPr>
            <p:sp>
              <p:nvSpPr>
                <p:cNvPr id="538" name="Rounded Rectangle 537"/>
                <p:cNvSpPr/>
                <p:nvPr/>
              </p:nvSpPr>
              <p:spPr>
                <a:xfrm>
                  <a:off x="4546902"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539" name="Rectangle 538"/>
                <p:cNvSpPr/>
                <p:nvPr/>
              </p:nvSpPr>
              <p:spPr>
                <a:xfrm>
                  <a:off x="4625295"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40" name="Rectangle 539"/>
                <p:cNvSpPr/>
                <p:nvPr/>
              </p:nvSpPr>
              <p:spPr>
                <a:xfrm>
                  <a:off x="4625295"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41" name="Rectangle 540"/>
                <p:cNvSpPr/>
                <p:nvPr/>
              </p:nvSpPr>
              <p:spPr>
                <a:xfrm>
                  <a:off x="4625295"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42" name="Rectangle 541"/>
                <p:cNvSpPr/>
                <p:nvPr/>
              </p:nvSpPr>
              <p:spPr>
                <a:xfrm>
                  <a:off x="4625295"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43" name="Rectangle 542"/>
                <p:cNvSpPr/>
                <p:nvPr/>
              </p:nvSpPr>
              <p:spPr>
                <a:xfrm>
                  <a:off x="4625295"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44" name="Rectangle 543"/>
                <p:cNvSpPr/>
                <p:nvPr/>
              </p:nvSpPr>
              <p:spPr>
                <a:xfrm>
                  <a:off x="4625295"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45" name="Rectangle 544"/>
                <p:cNvSpPr/>
                <p:nvPr/>
              </p:nvSpPr>
              <p:spPr>
                <a:xfrm>
                  <a:off x="4625295"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537" name="Rectangle 536"/>
              <p:cNvSpPr/>
              <p:nvPr/>
            </p:nvSpPr>
            <p:spPr>
              <a:xfrm>
                <a:off x="4241642" y="4342716"/>
                <a:ext cx="76768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DMA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546" name="Rectangle 545"/>
            <p:cNvSpPr/>
            <p:nvPr/>
          </p:nvSpPr>
          <p:spPr>
            <a:xfrm>
              <a:off x="4559203" y="4302458"/>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47" name="Rectangle 546"/>
            <p:cNvSpPr/>
            <p:nvPr/>
          </p:nvSpPr>
          <p:spPr>
            <a:xfrm>
              <a:off x="4559203" y="4233504"/>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48" name="Rectangle 547"/>
            <p:cNvSpPr/>
            <p:nvPr/>
          </p:nvSpPr>
          <p:spPr>
            <a:xfrm>
              <a:off x="4559203" y="4095592"/>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49" name="Rectangle 548"/>
            <p:cNvSpPr/>
            <p:nvPr/>
          </p:nvSpPr>
          <p:spPr>
            <a:xfrm>
              <a:off x="4559203" y="4164548"/>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50" name="Rectangle 549"/>
            <p:cNvSpPr/>
            <p:nvPr/>
          </p:nvSpPr>
          <p:spPr>
            <a:xfrm>
              <a:off x="4559203" y="4026636"/>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cxnSp>
          <p:nvCxnSpPr>
            <p:cNvPr id="551" name="Straight Connector 550"/>
            <p:cNvCxnSpPr/>
            <p:nvPr/>
          </p:nvCxnSpPr>
          <p:spPr>
            <a:xfrm>
              <a:off x="4367975" y="2783121"/>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cxnSp>
          <p:nvCxnSpPr>
            <p:cNvPr id="552" name="Straight Connector 551"/>
            <p:cNvCxnSpPr/>
            <p:nvPr/>
          </p:nvCxnSpPr>
          <p:spPr>
            <a:xfrm>
              <a:off x="2918390" y="2777772"/>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sp>
          <p:nvSpPr>
            <p:cNvPr id="553" name="Freeform 552"/>
            <p:cNvSpPr/>
            <p:nvPr/>
          </p:nvSpPr>
          <p:spPr>
            <a:xfrm>
              <a:off x="933960" y="2188762"/>
              <a:ext cx="504830" cy="309454"/>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0548 h 290548"/>
                <a:gd name="connsiteX1" fmla="*/ 0 w 1066800"/>
                <a:gd name="connsiteY1" fmla="*/ 0 h 290548"/>
                <a:gd name="connsiteX2" fmla="*/ 1066800 w 1066800"/>
                <a:gd name="connsiteY2" fmla="*/ 0 h 290548"/>
                <a:gd name="connsiteX3" fmla="*/ 1066800 w 1066800"/>
                <a:gd name="connsiteY3" fmla="*/ 276225 h 290548"/>
              </a:gdLst>
              <a:ahLst/>
              <a:cxnLst>
                <a:cxn ang="0">
                  <a:pos x="connsiteX0" y="connsiteY0"/>
                </a:cxn>
                <a:cxn ang="0">
                  <a:pos x="connsiteX1" y="connsiteY1"/>
                </a:cxn>
                <a:cxn ang="0">
                  <a:pos x="connsiteX2" y="connsiteY2"/>
                </a:cxn>
                <a:cxn ang="0">
                  <a:pos x="connsiteX3" y="connsiteY3"/>
                </a:cxn>
              </a:cxnLst>
              <a:rect l="l" t="t" r="r" b="b"/>
              <a:pathLst>
                <a:path w="1066800" h="290548">
                  <a:moveTo>
                    <a:pt x="0" y="290548"/>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pic>
          <p:nvPicPr>
            <p:cNvPr id="554"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735" y="2472326"/>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555" name="Freeform 554"/>
            <p:cNvSpPr/>
            <p:nvPr/>
          </p:nvSpPr>
          <p:spPr>
            <a:xfrm>
              <a:off x="1716723" y="2188763"/>
              <a:ext cx="504830" cy="320340"/>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9 h 300769"/>
                <a:gd name="connsiteX1" fmla="*/ 0 w 1066800"/>
                <a:gd name="connsiteY1" fmla="*/ 0 h 300769"/>
                <a:gd name="connsiteX2" fmla="*/ 1066800 w 1066800"/>
                <a:gd name="connsiteY2" fmla="*/ 0 h 300769"/>
                <a:gd name="connsiteX3" fmla="*/ 1066800 w 1066800"/>
                <a:gd name="connsiteY3" fmla="*/ 276225 h 300769"/>
              </a:gdLst>
              <a:ahLst/>
              <a:cxnLst>
                <a:cxn ang="0">
                  <a:pos x="connsiteX0" y="connsiteY0"/>
                </a:cxn>
                <a:cxn ang="0">
                  <a:pos x="connsiteX1" y="connsiteY1"/>
                </a:cxn>
                <a:cxn ang="0">
                  <a:pos x="connsiteX2" y="connsiteY2"/>
                </a:cxn>
                <a:cxn ang="0">
                  <a:pos x="connsiteX3" y="connsiteY3"/>
                </a:cxn>
              </a:cxnLst>
              <a:rect l="l" t="t" r="r" b="b"/>
              <a:pathLst>
                <a:path w="1066800" h="300769">
                  <a:moveTo>
                    <a:pt x="0" y="300769"/>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556" name="Freeform 555"/>
            <p:cNvSpPr/>
            <p:nvPr/>
          </p:nvSpPr>
          <p:spPr>
            <a:xfrm>
              <a:off x="2397168" y="2188763"/>
              <a:ext cx="371480" cy="31308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3954 h 293954"/>
                <a:gd name="connsiteX1" fmla="*/ 0 w 1066800"/>
                <a:gd name="connsiteY1" fmla="*/ 0 h 293954"/>
                <a:gd name="connsiteX2" fmla="*/ 1066800 w 1066800"/>
                <a:gd name="connsiteY2" fmla="*/ 0 h 293954"/>
                <a:gd name="connsiteX3" fmla="*/ 1066800 w 1066800"/>
                <a:gd name="connsiteY3" fmla="*/ 276225 h 293954"/>
              </a:gdLst>
              <a:ahLst/>
              <a:cxnLst>
                <a:cxn ang="0">
                  <a:pos x="connsiteX0" y="connsiteY0"/>
                </a:cxn>
                <a:cxn ang="0">
                  <a:pos x="connsiteX1" y="connsiteY1"/>
                </a:cxn>
                <a:cxn ang="0">
                  <a:pos x="connsiteX2" y="connsiteY2"/>
                </a:cxn>
                <a:cxn ang="0">
                  <a:pos x="connsiteX3" y="connsiteY3"/>
                </a:cxn>
              </a:cxnLst>
              <a:rect l="l" t="t" r="r" b="b"/>
              <a:pathLst>
                <a:path w="1066800" h="293954">
                  <a:moveTo>
                    <a:pt x="0" y="293954"/>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557" name="Freeform 556"/>
            <p:cNvSpPr/>
            <p:nvPr/>
          </p:nvSpPr>
          <p:spPr>
            <a:xfrm>
              <a:off x="2886569" y="2188762"/>
              <a:ext cx="1790117" cy="320339"/>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8 h 300768"/>
                <a:gd name="connsiteX1" fmla="*/ 0 w 1066800"/>
                <a:gd name="connsiteY1" fmla="*/ 0 h 300768"/>
                <a:gd name="connsiteX2" fmla="*/ 1066800 w 1066800"/>
                <a:gd name="connsiteY2" fmla="*/ 0 h 300768"/>
                <a:gd name="connsiteX3" fmla="*/ 1066800 w 1066800"/>
                <a:gd name="connsiteY3" fmla="*/ 276225 h 300768"/>
              </a:gdLst>
              <a:ahLst/>
              <a:cxnLst>
                <a:cxn ang="0">
                  <a:pos x="connsiteX0" y="connsiteY0"/>
                </a:cxn>
                <a:cxn ang="0">
                  <a:pos x="connsiteX1" y="connsiteY1"/>
                </a:cxn>
                <a:cxn ang="0">
                  <a:pos x="connsiteX2" y="connsiteY2"/>
                </a:cxn>
                <a:cxn ang="0">
                  <a:pos x="connsiteX3" y="connsiteY3"/>
                </a:cxn>
              </a:cxnLst>
              <a:rect l="l" t="t" r="r" b="b"/>
              <a:pathLst>
                <a:path w="1066800" h="300768">
                  <a:moveTo>
                    <a:pt x="0" y="300768"/>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558" name="Freeform 557"/>
            <p:cNvSpPr/>
            <p:nvPr/>
          </p:nvSpPr>
          <p:spPr>
            <a:xfrm>
              <a:off x="4195423" y="2275604"/>
              <a:ext cx="371480" cy="22481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5297 h 295297"/>
                <a:gd name="connsiteX1" fmla="*/ 0 w 1066800"/>
                <a:gd name="connsiteY1" fmla="*/ 0 h 295297"/>
                <a:gd name="connsiteX2" fmla="*/ 1066800 w 1066800"/>
                <a:gd name="connsiteY2" fmla="*/ 0 h 295297"/>
                <a:gd name="connsiteX3" fmla="*/ 1066800 w 1066800"/>
                <a:gd name="connsiteY3" fmla="*/ 276225 h 295297"/>
              </a:gdLst>
              <a:ahLst/>
              <a:cxnLst>
                <a:cxn ang="0">
                  <a:pos x="connsiteX0" y="connsiteY0"/>
                </a:cxn>
                <a:cxn ang="0">
                  <a:pos x="connsiteX1" y="connsiteY1"/>
                </a:cxn>
                <a:cxn ang="0">
                  <a:pos x="connsiteX2" y="connsiteY2"/>
                </a:cxn>
                <a:cxn ang="0">
                  <a:pos x="connsiteX3" y="connsiteY3"/>
                </a:cxn>
              </a:cxnLst>
              <a:rect l="l" t="t" r="r" b="b"/>
              <a:pathLst>
                <a:path w="1066800" h="295297">
                  <a:moveTo>
                    <a:pt x="0" y="295297"/>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559" name="Rectangle 558"/>
            <p:cNvSpPr/>
            <p:nvPr/>
          </p:nvSpPr>
          <p:spPr>
            <a:xfrm>
              <a:off x="767301" y="2009825"/>
              <a:ext cx="822964" cy="200055"/>
            </a:xfrm>
            <a:prstGeom prst="rect">
              <a:avLst/>
            </a:prstGeom>
          </p:spPr>
          <p:txBody>
            <a:bodyPr wrap="square">
              <a:spAutoFit/>
            </a:bodyPr>
            <a:lstStyle/>
            <a:p>
              <a:pPr algn="ctr"/>
              <a:r>
                <a:rPr lang="en-CA" sz="70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Flow</a:t>
              </a:r>
              <a:endParaRPr lang="en-CA" sz="70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sp>
          <p:nvSpPr>
            <p:cNvPr id="560" name="Rectangle 559"/>
            <p:cNvSpPr/>
            <p:nvPr/>
          </p:nvSpPr>
          <p:spPr>
            <a:xfrm>
              <a:off x="2253242" y="2009825"/>
              <a:ext cx="660349" cy="200055"/>
            </a:xfrm>
            <a:prstGeom prst="rect">
              <a:avLst/>
            </a:prstGeom>
          </p:spPr>
          <p:txBody>
            <a:bodyPr wrap="square">
              <a:spAutoFit/>
            </a:bodyPr>
            <a:lstStyle/>
            <a:p>
              <a:pPr algn="ctr"/>
              <a:r>
                <a:rPr lang="en-CA" sz="700" dirty="0" smtClean="0">
                  <a:solidFill>
                    <a:schemeClr val="tx1">
                      <a:lumMod val="50000"/>
                    </a:schemeClr>
                  </a:solidFill>
                  <a:effectLst>
                    <a:outerShdw blurRad="50800" dist="38100" dir="5400000" algn="t" rotWithShape="0">
                      <a:prstClr val="black">
                        <a:alpha val="40000"/>
                      </a:prstClr>
                    </a:outerShdw>
                  </a:effectLst>
                  <a:cs typeface="Arial" pitchFamily="34" charset="0"/>
                </a:rPr>
                <a:t>Data Flow</a:t>
              </a:r>
              <a:endParaRPr lang="en-CA" sz="700" dirty="0">
                <a:solidFill>
                  <a:schemeClr val="tx1">
                    <a:lumMod val="50000"/>
                  </a:schemeClr>
                </a:solidFill>
                <a:effectLst>
                  <a:outerShdw blurRad="50800" dist="38100" dir="5400000" algn="t" rotWithShape="0">
                    <a:prstClr val="black">
                      <a:alpha val="40000"/>
                    </a:prstClr>
                  </a:outerShdw>
                </a:effectLst>
                <a:cs typeface="Arial" pitchFamily="34" charset="0"/>
              </a:endParaRPr>
            </a:p>
          </p:txBody>
        </p:sp>
        <p:pic>
          <p:nvPicPr>
            <p:cNvPr id="561"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763" y="247232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6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935" y="247232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63"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164" y="247232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64"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8449" y="2472327"/>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565" name="Rounded Rectangle 564"/>
            <p:cNvSpPr/>
            <p:nvPr/>
          </p:nvSpPr>
          <p:spPr>
            <a:xfrm>
              <a:off x="3047231" y="2485079"/>
              <a:ext cx="597693" cy="600075"/>
            </a:xfrm>
            <a:prstGeom prst="roundRect">
              <a:avLst>
                <a:gd name="adj" fmla="val 11644"/>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Soft Queue</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566" name="Rounded Rectangle 565"/>
            <p:cNvSpPr/>
            <p:nvPr/>
          </p:nvSpPr>
          <p:spPr>
            <a:xfrm>
              <a:off x="3720911" y="2485079"/>
              <a:ext cx="691819" cy="600075"/>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Kernel Mode Driver</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pic>
          <p:nvPicPr>
            <p:cNvPr id="567"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42" y="247173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6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170" y="247173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69"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42" y="247173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70"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700" y="247173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71"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728" y="247173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7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8900" y="2471734"/>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573" name="Rounded Rectangle 572"/>
            <p:cNvSpPr/>
            <p:nvPr/>
          </p:nvSpPr>
          <p:spPr>
            <a:xfrm>
              <a:off x="289580" y="2485079"/>
              <a:ext cx="843223" cy="600075"/>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Application B</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574" name="Group 573"/>
            <p:cNvGrpSpPr/>
            <p:nvPr/>
          </p:nvGrpSpPr>
          <p:grpSpPr>
            <a:xfrm>
              <a:off x="2322056" y="2485079"/>
              <a:ext cx="1001590" cy="792815"/>
              <a:chOff x="2322056" y="3749956"/>
              <a:chExt cx="1001590" cy="792815"/>
            </a:xfrm>
          </p:grpSpPr>
          <p:grpSp>
            <p:nvGrpSpPr>
              <p:cNvPr id="575" name="Group 574"/>
              <p:cNvGrpSpPr/>
              <p:nvPr/>
            </p:nvGrpSpPr>
            <p:grpSpPr>
              <a:xfrm>
                <a:off x="2690255" y="3749956"/>
                <a:ext cx="280989" cy="600075"/>
                <a:chOff x="2756785" y="1219943"/>
                <a:chExt cx="280989" cy="600075"/>
              </a:xfrm>
            </p:grpSpPr>
            <p:sp>
              <p:nvSpPr>
                <p:cNvPr id="577" name="Rounded Rectangle 576"/>
                <p:cNvSpPr/>
                <p:nvPr/>
              </p:nvSpPr>
              <p:spPr>
                <a:xfrm>
                  <a:off x="2756785"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578" name="Rectangle 577"/>
                <p:cNvSpPr/>
                <p:nvPr/>
              </p:nvSpPr>
              <p:spPr>
                <a:xfrm>
                  <a:off x="2835178"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79" name="Rectangle 578"/>
                <p:cNvSpPr/>
                <p:nvPr/>
              </p:nvSpPr>
              <p:spPr>
                <a:xfrm>
                  <a:off x="2835178"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80" name="Rectangle 579"/>
                <p:cNvSpPr/>
                <p:nvPr/>
              </p:nvSpPr>
              <p:spPr>
                <a:xfrm>
                  <a:off x="2835178"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81" name="Rectangle 580"/>
                <p:cNvSpPr/>
                <p:nvPr/>
              </p:nvSpPr>
              <p:spPr>
                <a:xfrm>
                  <a:off x="2835178"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82" name="Rectangle 581"/>
                <p:cNvSpPr/>
                <p:nvPr/>
              </p:nvSpPr>
              <p:spPr>
                <a:xfrm>
                  <a:off x="2835178"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83" name="Rectangle 582"/>
                <p:cNvSpPr/>
                <p:nvPr/>
              </p:nvSpPr>
              <p:spPr>
                <a:xfrm>
                  <a:off x="2835178"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84" name="Rectangle 583"/>
                <p:cNvSpPr/>
                <p:nvPr/>
              </p:nvSpPr>
              <p:spPr>
                <a:xfrm>
                  <a:off x="2835178"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576" name="Rectangle 575"/>
              <p:cNvSpPr/>
              <p:nvPr/>
            </p:nvSpPr>
            <p:spPr>
              <a:xfrm>
                <a:off x="2322056" y="4342716"/>
                <a:ext cx="100159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590" name="Rounded Rectangle 589"/>
            <p:cNvSpPr/>
            <p:nvPr/>
          </p:nvSpPr>
          <p:spPr>
            <a:xfrm>
              <a:off x="1994885" y="2485079"/>
              <a:ext cx="619383" cy="600075"/>
            </a:xfrm>
            <a:prstGeom prst="roundRect">
              <a:avLst>
                <a:gd name="adj" fmla="val 13318"/>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a:solidFill>
                    <a:prstClr val="white"/>
                  </a:solidFill>
                  <a:effectLst>
                    <a:outerShdw blurRad="50800" dist="38100" dir="5400000" algn="t" rotWithShape="0">
                      <a:prstClr val="black">
                        <a:alpha val="40000"/>
                      </a:prstClr>
                    </a:outerShdw>
                  </a:effectLst>
                  <a:cs typeface="Arial" pitchFamily="34" charset="0"/>
                </a:rPr>
                <a:t>User Mode Driver</a:t>
              </a:r>
            </a:p>
          </p:txBody>
        </p:sp>
        <p:sp>
          <p:nvSpPr>
            <p:cNvPr id="591" name="Rounded Rectangle 590"/>
            <p:cNvSpPr/>
            <p:nvPr/>
          </p:nvSpPr>
          <p:spPr>
            <a:xfrm>
              <a:off x="1208790" y="2485079"/>
              <a:ext cx="710108" cy="600075"/>
            </a:xfrm>
            <a:prstGeom prst="roundRect">
              <a:avLst>
                <a:gd name="adj" fmla="val 9969"/>
              </a:avLst>
            </a:prstGeom>
            <a:solidFill>
              <a:schemeClr val="tx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Direct3D</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592" name="Group 591"/>
            <p:cNvGrpSpPr/>
            <p:nvPr/>
          </p:nvGrpSpPr>
          <p:grpSpPr>
            <a:xfrm>
              <a:off x="4241642" y="2485079"/>
              <a:ext cx="767680" cy="792815"/>
              <a:chOff x="4241642" y="3749956"/>
              <a:chExt cx="767680" cy="792815"/>
            </a:xfrm>
          </p:grpSpPr>
          <p:grpSp>
            <p:nvGrpSpPr>
              <p:cNvPr id="593" name="Group 592"/>
              <p:cNvGrpSpPr/>
              <p:nvPr/>
            </p:nvGrpSpPr>
            <p:grpSpPr>
              <a:xfrm>
                <a:off x="4480372" y="3749956"/>
                <a:ext cx="280989" cy="600075"/>
                <a:chOff x="4546902" y="1219943"/>
                <a:chExt cx="280989" cy="600075"/>
              </a:xfrm>
            </p:grpSpPr>
            <p:sp>
              <p:nvSpPr>
                <p:cNvPr id="595" name="Rounded Rectangle 594"/>
                <p:cNvSpPr/>
                <p:nvPr/>
              </p:nvSpPr>
              <p:spPr>
                <a:xfrm>
                  <a:off x="4546902"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596" name="Rectangle 595"/>
                <p:cNvSpPr/>
                <p:nvPr/>
              </p:nvSpPr>
              <p:spPr>
                <a:xfrm>
                  <a:off x="4625295"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97" name="Rectangle 596"/>
                <p:cNvSpPr/>
                <p:nvPr/>
              </p:nvSpPr>
              <p:spPr>
                <a:xfrm>
                  <a:off x="4625295"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98" name="Rectangle 597"/>
                <p:cNvSpPr/>
                <p:nvPr/>
              </p:nvSpPr>
              <p:spPr>
                <a:xfrm>
                  <a:off x="4625295"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99" name="Rectangle 598"/>
                <p:cNvSpPr/>
                <p:nvPr/>
              </p:nvSpPr>
              <p:spPr>
                <a:xfrm>
                  <a:off x="4625295"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00" name="Rectangle 599"/>
                <p:cNvSpPr/>
                <p:nvPr/>
              </p:nvSpPr>
              <p:spPr>
                <a:xfrm>
                  <a:off x="4625295"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01" name="Rectangle 600"/>
                <p:cNvSpPr/>
                <p:nvPr/>
              </p:nvSpPr>
              <p:spPr>
                <a:xfrm>
                  <a:off x="4625295"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02" name="Rectangle 601"/>
                <p:cNvSpPr/>
                <p:nvPr/>
              </p:nvSpPr>
              <p:spPr>
                <a:xfrm>
                  <a:off x="4625295"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594" name="Rectangle 593"/>
              <p:cNvSpPr/>
              <p:nvPr/>
            </p:nvSpPr>
            <p:spPr>
              <a:xfrm>
                <a:off x="4241642" y="4342716"/>
                <a:ext cx="76768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DMA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603" name="Rectangle 602"/>
            <p:cNvSpPr/>
            <p:nvPr/>
          </p:nvSpPr>
          <p:spPr>
            <a:xfrm>
              <a:off x="4559203" y="2960038"/>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04" name="Rectangle 603"/>
            <p:cNvSpPr/>
            <p:nvPr/>
          </p:nvSpPr>
          <p:spPr>
            <a:xfrm>
              <a:off x="4559203" y="2891084"/>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05" name="Rectangle 604"/>
            <p:cNvSpPr/>
            <p:nvPr/>
          </p:nvSpPr>
          <p:spPr>
            <a:xfrm>
              <a:off x="4559203" y="2753172"/>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06" name="Rectangle 605"/>
            <p:cNvSpPr/>
            <p:nvPr/>
          </p:nvSpPr>
          <p:spPr>
            <a:xfrm>
              <a:off x="4559203" y="2822128"/>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07" name="Rectangle 606"/>
            <p:cNvSpPr/>
            <p:nvPr/>
          </p:nvSpPr>
          <p:spPr>
            <a:xfrm>
              <a:off x="4559203" y="2684216"/>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Tree>
    <p:extLst>
      <p:ext uri="{BB962C8B-B14F-4D97-AF65-F5344CB8AC3E}">
        <p14:creationId xmlns:p14="http://schemas.microsoft.com/office/powerpoint/2010/main" val="411346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36"/>
                                        </p:tgtEl>
                                        <p:attrNameLst>
                                          <p:attrName>style.visibility</p:attrName>
                                        </p:attrNameLst>
                                      </p:cBhvr>
                                      <p:to>
                                        <p:strVal val="visible"/>
                                      </p:to>
                                    </p:set>
                                  </p:childTnLst>
                                </p:cTn>
                              </p:par>
                              <p:par>
                                <p:cTn id="11" presetID="0" presetClass="path" presetSubtype="0" accel="50000" decel="50000" fill="hold" nodeType="withEffect">
                                  <p:stCondLst>
                                    <p:cond delay="500"/>
                                  </p:stCondLst>
                                  <p:childTnLst>
                                    <p:animMotion origin="layout" path="M -0.0007 -0.00062 L 0.0401 -0.00062 L 0.0401 -0.2642 L 0.1151 -0.2642 " pathEditMode="relative" rAng="0" ptsTypes="AAAA">
                                      <p:cBhvr>
                                        <p:cTn id="12" dur="1000" fill="hold"/>
                                        <p:tgtEl>
                                          <p:spTgt spid="236"/>
                                        </p:tgtEl>
                                        <p:attrNameLst>
                                          <p:attrName>ppt_x</p:attrName>
                                          <p:attrName>ppt_y</p:attrName>
                                        </p:attrNameLst>
                                      </p:cBhvr>
                                      <p:rCtr x="5781" y="-13179"/>
                                    </p:animMotion>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413"/>
                                        </p:tgtEl>
                                        <p:attrNameLst>
                                          <p:attrName>style.visibility</p:attrName>
                                        </p:attrNameLst>
                                      </p:cBhvr>
                                      <p:to>
                                        <p:strVal val="visible"/>
                                      </p:to>
                                    </p:set>
                                    <p:animEffect transition="in" filter="fade">
                                      <p:cBhvr>
                                        <p:cTn id="16" dur="700"/>
                                        <p:tgtEl>
                                          <p:spTgt spid="413"/>
                                        </p:tgtEl>
                                      </p:cBhvr>
                                    </p:animEffect>
                                  </p:childTnLst>
                                </p:cTn>
                              </p:par>
                              <p:par>
                                <p:cTn id="17" presetID="10" presetClass="exit" presetSubtype="0" fill="hold" nodeType="withEffect">
                                  <p:stCondLst>
                                    <p:cond delay="0"/>
                                  </p:stCondLst>
                                  <p:childTnLst>
                                    <p:animEffect transition="out" filter="fade">
                                      <p:cBhvr>
                                        <p:cTn id="18" dur="500"/>
                                        <p:tgtEl>
                                          <p:spTgt spid="236"/>
                                        </p:tgtEl>
                                      </p:cBhvr>
                                    </p:animEffect>
                                    <p:set>
                                      <p:cBhvr>
                                        <p:cTn id="19" dur="1" fill="hold">
                                          <p:stCondLst>
                                            <p:cond delay="499"/>
                                          </p:stCondLst>
                                        </p:cTn>
                                        <p:tgtEl>
                                          <p:spTgt spid="236"/>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14"/>
                                        </p:tgtEl>
                                        <p:attrNameLst>
                                          <p:attrName>style.visibility</p:attrName>
                                        </p:attrNameLst>
                                      </p:cBhvr>
                                      <p:to>
                                        <p:strVal val="visible"/>
                                      </p:to>
                                    </p:set>
                                    <p:animEffect transition="in" filter="fade">
                                      <p:cBhvr>
                                        <p:cTn id="22" dur="500"/>
                                        <p:tgtEl>
                                          <p:spTgt spid="414"/>
                                        </p:tgtEl>
                                      </p:cBhvr>
                                    </p:animEffect>
                                  </p:childTnLst>
                                </p:cTn>
                              </p:par>
                            </p:childTnLst>
                          </p:cTn>
                        </p:par>
                        <p:par>
                          <p:cTn id="23" fill="hold">
                            <p:stCondLst>
                              <p:cond delay="2700"/>
                            </p:stCondLst>
                            <p:childTnLst>
                              <p:par>
                                <p:cTn id="24" presetID="10" presetClass="entr" presetSubtype="0" fill="hold" grpId="0" nodeType="afterEffect">
                                  <p:stCondLst>
                                    <p:cond delay="0"/>
                                  </p:stCondLst>
                                  <p:childTnLst>
                                    <p:set>
                                      <p:cBhvr>
                                        <p:cTn id="25" dur="1" fill="hold">
                                          <p:stCondLst>
                                            <p:cond delay="0"/>
                                          </p:stCondLst>
                                        </p:cTn>
                                        <p:tgtEl>
                                          <p:spTgt spid="229"/>
                                        </p:tgtEl>
                                        <p:attrNameLst>
                                          <p:attrName>style.visibility</p:attrName>
                                        </p:attrNameLst>
                                      </p:cBhvr>
                                      <p:to>
                                        <p:strVal val="visible"/>
                                      </p:to>
                                    </p:set>
                                    <p:animEffect transition="in" filter="fade">
                                      <p:cBhvr>
                                        <p:cTn id="26" dur="500"/>
                                        <p:tgtEl>
                                          <p:spTgt spid="229"/>
                                        </p:tgtEl>
                                      </p:cBhvr>
                                    </p:animEffect>
                                  </p:childTnLst>
                                </p:cTn>
                              </p:par>
                            </p:childTnLst>
                          </p:cTn>
                        </p:par>
                        <p:par>
                          <p:cTn id="27" fill="hold">
                            <p:stCondLst>
                              <p:cond delay="3200"/>
                            </p:stCondLst>
                            <p:childTnLst>
                              <p:par>
                                <p:cTn id="28" presetID="1" presetClass="entr" presetSubtype="0" fill="hold" nodeType="afterEffect">
                                  <p:stCondLst>
                                    <p:cond delay="0"/>
                                  </p:stCondLst>
                                  <p:childTnLst>
                                    <p:set>
                                      <p:cBhvr>
                                        <p:cTn id="29" dur="1" fill="hold">
                                          <p:stCondLst>
                                            <p:cond delay="0"/>
                                          </p:stCondLst>
                                        </p:cTn>
                                        <p:tgtEl>
                                          <p:spTgt spid="330"/>
                                        </p:tgtEl>
                                        <p:attrNameLst>
                                          <p:attrName>style.visibility</p:attrName>
                                        </p:attrNameLst>
                                      </p:cBhvr>
                                      <p:to>
                                        <p:strVal val="visible"/>
                                      </p:to>
                                    </p:set>
                                  </p:childTnLst>
                                </p:cTn>
                              </p:par>
                              <p:par>
                                <p:cTn id="30" presetID="0" presetClass="path" presetSubtype="0" accel="50000" decel="50000" fill="hold" nodeType="withEffect">
                                  <p:stCondLst>
                                    <p:cond delay="500"/>
                                  </p:stCondLst>
                                  <p:childTnLst>
                                    <p:animMotion origin="layout" path="M -0.00243 -0.01729 L 0.11754 -0.02007 " pathEditMode="relative" rAng="0" ptsTypes="AA">
                                      <p:cBhvr>
                                        <p:cTn id="31" dur="1000" fill="hold"/>
                                        <p:tgtEl>
                                          <p:spTgt spid="330"/>
                                        </p:tgtEl>
                                        <p:attrNameLst>
                                          <p:attrName>ppt_x</p:attrName>
                                          <p:attrName>ppt_y</p:attrName>
                                        </p:attrNameLst>
                                      </p:cBhvr>
                                      <p:rCtr x="5990" y="-154"/>
                                    </p:animMotion>
                                  </p:childTnLst>
                                </p:cTn>
                              </p:par>
                            </p:childTnLst>
                          </p:cTn>
                        </p:par>
                        <p:par>
                          <p:cTn id="32" fill="hold">
                            <p:stCondLst>
                              <p:cond delay="4700"/>
                            </p:stCondLst>
                            <p:childTnLst>
                              <p:par>
                                <p:cTn id="33" presetID="10" presetClass="entr" presetSubtype="0" fill="hold" nodeType="afterEffect">
                                  <p:stCondLst>
                                    <p:cond delay="0"/>
                                  </p:stCondLst>
                                  <p:childTnLst>
                                    <p:set>
                                      <p:cBhvr>
                                        <p:cTn id="34" dur="1" fill="hold">
                                          <p:stCondLst>
                                            <p:cond delay="0"/>
                                          </p:stCondLst>
                                        </p:cTn>
                                        <p:tgtEl>
                                          <p:spTgt spid="415"/>
                                        </p:tgtEl>
                                        <p:attrNameLst>
                                          <p:attrName>style.visibility</p:attrName>
                                        </p:attrNameLst>
                                      </p:cBhvr>
                                      <p:to>
                                        <p:strVal val="visible"/>
                                      </p:to>
                                    </p:set>
                                    <p:animEffect transition="in" filter="fade">
                                      <p:cBhvr>
                                        <p:cTn id="35" dur="700"/>
                                        <p:tgtEl>
                                          <p:spTgt spid="415"/>
                                        </p:tgtEl>
                                      </p:cBhvr>
                                    </p:animEffect>
                                  </p:childTnLst>
                                </p:cTn>
                              </p:par>
                              <p:par>
                                <p:cTn id="36" presetID="10" presetClass="exit" presetSubtype="0" fill="hold" nodeType="withEffect">
                                  <p:stCondLst>
                                    <p:cond delay="0"/>
                                  </p:stCondLst>
                                  <p:childTnLst>
                                    <p:animEffect transition="out" filter="fade">
                                      <p:cBhvr>
                                        <p:cTn id="37" dur="500"/>
                                        <p:tgtEl>
                                          <p:spTgt spid="330"/>
                                        </p:tgtEl>
                                      </p:cBhvr>
                                    </p:animEffect>
                                    <p:set>
                                      <p:cBhvr>
                                        <p:cTn id="38" dur="1" fill="hold">
                                          <p:stCondLst>
                                            <p:cond delay="499"/>
                                          </p:stCondLst>
                                        </p:cTn>
                                        <p:tgtEl>
                                          <p:spTgt spid="330"/>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416"/>
                                        </p:tgtEl>
                                        <p:attrNameLst>
                                          <p:attrName>style.visibility</p:attrName>
                                        </p:attrNameLst>
                                      </p:cBhvr>
                                      <p:to>
                                        <p:strVal val="visible"/>
                                      </p:to>
                                    </p:set>
                                    <p:animEffect transition="in" filter="fade">
                                      <p:cBhvr>
                                        <p:cTn id="41" dur="500"/>
                                        <p:tgtEl>
                                          <p:spTgt spid="416"/>
                                        </p:tgtEl>
                                      </p:cBhvr>
                                    </p:animEffect>
                                  </p:childTnLst>
                                </p:cTn>
                              </p:par>
                            </p:childTnLst>
                          </p:cTn>
                        </p:par>
                        <p:par>
                          <p:cTn id="42" fill="hold">
                            <p:stCondLst>
                              <p:cond delay="5400"/>
                            </p:stCondLst>
                            <p:childTnLst>
                              <p:par>
                                <p:cTn id="43" presetID="1" presetClass="entr" presetSubtype="0" fill="hold" nodeType="afterEffect">
                                  <p:stCondLst>
                                    <p:cond delay="0"/>
                                  </p:stCondLst>
                                  <p:childTnLst>
                                    <p:set>
                                      <p:cBhvr>
                                        <p:cTn id="44" dur="1" fill="hold">
                                          <p:stCondLst>
                                            <p:cond delay="0"/>
                                          </p:stCondLst>
                                        </p:cTn>
                                        <p:tgtEl>
                                          <p:spTgt spid="228"/>
                                        </p:tgtEl>
                                        <p:attrNameLst>
                                          <p:attrName>style.visibility</p:attrName>
                                        </p:attrNameLst>
                                      </p:cBhvr>
                                      <p:to>
                                        <p:strVal val="visible"/>
                                      </p:to>
                                    </p:set>
                                  </p:childTnLst>
                                </p:cTn>
                              </p:par>
                              <p:par>
                                <p:cTn id="45" presetID="10" presetClass="entr" presetSubtype="0" fill="hold" grpId="0" nodeType="withEffect">
                                  <p:stCondLst>
                                    <p:cond delay="0"/>
                                  </p:stCondLst>
                                  <p:childTnLst>
                                    <p:set>
                                      <p:cBhvr>
                                        <p:cTn id="46" dur="1" fill="hold">
                                          <p:stCondLst>
                                            <p:cond delay="0"/>
                                          </p:stCondLst>
                                        </p:cTn>
                                        <p:tgtEl>
                                          <p:spTgt spid="609"/>
                                        </p:tgtEl>
                                        <p:attrNameLst>
                                          <p:attrName>style.visibility</p:attrName>
                                        </p:attrNameLst>
                                      </p:cBhvr>
                                      <p:to>
                                        <p:strVal val="visible"/>
                                      </p:to>
                                    </p:set>
                                    <p:animEffect transition="in" filter="fade">
                                      <p:cBhvr>
                                        <p:cTn id="47" dur="500"/>
                                        <p:tgtEl>
                                          <p:spTgt spid="609"/>
                                        </p:tgtEl>
                                      </p:cBhvr>
                                    </p:animEffect>
                                  </p:childTnLst>
                                </p:cTn>
                              </p:par>
                              <p:par>
                                <p:cTn id="48" presetID="0" presetClass="path" presetSubtype="0" accel="50000" decel="50000" fill="hold" nodeType="withEffect">
                                  <p:stCondLst>
                                    <p:cond delay="500"/>
                                  </p:stCondLst>
                                  <p:childTnLst>
                                    <p:animMotion origin="layout" path="M -0.00052 -0.00093 L 0.03368 -0.00031 L 0.03402 0.22839 L 0.11041 0.22932 " pathEditMode="relative" rAng="0" ptsTypes="AAAA">
                                      <p:cBhvr>
                                        <p:cTn id="49" dur="1000" fill="hold"/>
                                        <p:tgtEl>
                                          <p:spTgt spid="228"/>
                                        </p:tgtEl>
                                        <p:attrNameLst>
                                          <p:attrName>ppt_x</p:attrName>
                                          <p:attrName>ppt_y</p:attrName>
                                        </p:attrNameLst>
                                      </p:cBhvr>
                                      <p:rCtr x="5538" y="11512"/>
                                    </p:animMotion>
                                  </p:childTnLst>
                                </p:cTn>
                              </p:par>
                            </p:childTnLst>
                          </p:cTn>
                        </p:par>
                        <p:par>
                          <p:cTn id="50" fill="hold">
                            <p:stCondLst>
                              <p:cond delay="6900"/>
                            </p:stCondLst>
                            <p:childTnLst>
                              <p:par>
                                <p:cTn id="51" presetID="10" presetClass="entr" presetSubtype="0" fill="hold" nodeType="afterEffect">
                                  <p:stCondLst>
                                    <p:cond delay="0"/>
                                  </p:stCondLst>
                                  <p:childTnLst>
                                    <p:set>
                                      <p:cBhvr>
                                        <p:cTn id="52" dur="1" fill="hold">
                                          <p:stCondLst>
                                            <p:cond delay="0"/>
                                          </p:stCondLst>
                                        </p:cTn>
                                        <p:tgtEl>
                                          <p:spTgt spid="417"/>
                                        </p:tgtEl>
                                        <p:attrNameLst>
                                          <p:attrName>style.visibility</p:attrName>
                                        </p:attrNameLst>
                                      </p:cBhvr>
                                      <p:to>
                                        <p:strVal val="visible"/>
                                      </p:to>
                                    </p:set>
                                    <p:animEffect transition="in" filter="fade">
                                      <p:cBhvr>
                                        <p:cTn id="53" dur="700"/>
                                        <p:tgtEl>
                                          <p:spTgt spid="417"/>
                                        </p:tgtEl>
                                      </p:cBhvr>
                                    </p:animEffect>
                                  </p:childTnLst>
                                </p:cTn>
                              </p:par>
                              <p:par>
                                <p:cTn id="54" presetID="10" presetClass="exit" presetSubtype="0" fill="hold" nodeType="withEffect">
                                  <p:stCondLst>
                                    <p:cond delay="0"/>
                                  </p:stCondLst>
                                  <p:childTnLst>
                                    <p:animEffect transition="out" filter="fade">
                                      <p:cBhvr>
                                        <p:cTn id="55" dur="500"/>
                                        <p:tgtEl>
                                          <p:spTgt spid="228"/>
                                        </p:tgtEl>
                                      </p:cBhvr>
                                    </p:animEffect>
                                    <p:set>
                                      <p:cBhvr>
                                        <p:cTn id="56" dur="1" fill="hold">
                                          <p:stCondLst>
                                            <p:cond delay="499"/>
                                          </p:stCondLst>
                                        </p:cTn>
                                        <p:tgtEl>
                                          <p:spTgt spid="228"/>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418"/>
                                        </p:tgtEl>
                                        <p:attrNameLst>
                                          <p:attrName>style.visibility</p:attrName>
                                        </p:attrNameLst>
                                      </p:cBhvr>
                                      <p:to>
                                        <p:strVal val="visible"/>
                                      </p:to>
                                    </p:set>
                                    <p:animEffect transition="in" filter="fade">
                                      <p:cBhvr>
                                        <p:cTn id="59" dur="500"/>
                                        <p:tgtEl>
                                          <p:spTgt spid="418"/>
                                        </p:tgtEl>
                                      </p:cBhvr>
                                    </p:animEffect>
                                  </p:childTnLst>
                                </p:cTn>
                              </p:par>
                            </p:childTnLst>
                          </p:cTn>
                        </p:par>
                        <p:par>
                          <p:cTn id="60" fill="hold">
                            <p:stCondLst>
                              <p:cond delay="7600"/>
                            </p:stCondLst>
                            <p:childTnLst>
                              <p:par>
                                <p:cTn id="61" presetID="1" presetClass="entr" presetSubtype="0" fill="hold" nodeType="afterEffect">
                                  <p:stCondLst>
                                    <p:cond delay="0"/>
                                  </p:stCondLst>
                                  <p:childTnLst>
                                    <p:set>
                                      <p:cBhvr>
                                        <p:cTn id="62" dur="1" fill="hold">
                                          <p:stCondLst>
                                            <p:cond delay="0"/>
                                          </p:stCondLst>
                                        </p:cTn>
                                        <p:tgtEl>
                                          <p:spTgt spid="331"/>
                                        </p:tgtEl>
                                        <p:attrNameLst>
                                          <p:attrName>style.visibility</p:attrName>
                                        </p:attrNameLst>
                                      </p:cBhvr>
                                      <p:to>
                                        <p:strVal val="visible"/>
                                      </p:to>
                                    </p:set>
                                  </p:childTnLst>
                                </p:cTn>
                              </p:par>
                              <p:par>
                                <p:cTn id="63" presetID="0" presetClass="path" presetSubtype="0" accel="50000" decel="50000" fill="hold" nodeType="withEffect">
                                  <p:stCondLst>
                                    <p:cond delay="500"/>
                                  </p:stCondLst>
                                  <p:childTnLst>
                                    <p:animMotion origin="layout" path="M -0.00243 -0.01729 L 0.11754 -0.02007 " pathEditMode="relative" rAng="0" ptsTypes="AA">
                                      <p:cBhvr>
                                        <p:cTn id="64" dur="1000" fill="hold"/>
                                        <p:tgtEl>
                                          <p:spTgt spid="331"/>
                                        </p:tgtEl>
                                        <p:attrNameLst>
                                          <p:attrName>ppt_x</p:attrName>
                                          <p:attrName>ppt_y</p:attrName>
                                        </p:attrNameLst>
                                      </p:cBhvr>
                                      <p:rCtr x="5990" y="-154"/>
                                    </p:animMotion>
                                  </p:childTnLst>
                                </p:cTn>
                              </p:par>
                              <p:par>
                                <p:cTn id="65" presetID="10" presetClass="entr" presetSubtype="0" fill="hold" grpId="1" nodeType="withEffect">
                                  <p:stCondLst>
                                    <p:cond delay="500"/>
                                  </p:stCondLst>
                                  <p:childTnLst>
                                    <p:set>
                                      <p:cBhvr>
                                        <p:cTn id="66" dur="1" fill="hold">
                                          <p:stCondLst>
                                            <p:cond delay="0"/>
                                          </p:stCondLst>
                                        </p:cTn>
                                        <p:tgtEl>
                                          <p:spTgt spid="229"/>
                                        </p:tgtEl>
                                        <p:attrNameLst>
                                          <p:attrName>style.visibility</p:attrName>
                                        </p:attrNameLst>
                                      </p:cBhvr>
                                      <p:to>
                                        <p:strVal val="visible"/>
                                      </p:to>
                                    </p:set>
                                    <p:animEffect transition="in" filter="fade">
                                      <p:cBhvr>
                                        <p:cTn id="67" dur="500"/>
                                        <p:tgtEl>
                                          <p:spTgt spid="229"/>
                                        </p:tgtEl>
                                      </p:cBhvr>
                                    </p:animEffect>
                                  </p:childTnLst>
                                </p:cTn>
                              </p:par>
                            </p:childTnLst>
                          </p:cTn>
                        </p:par>
                        <p:par>
                          <p:cTn id="68" fill="hold">
                            <p:stCondLst>
                              <p:cond delay="9100"/>
                            </p:stCondLst>
                            <p:childTnLst>
                              <p:par>
                                <p:cTn id="69" presetID="10" presetClass="entr" presetSubtype="0" fill="hold" nodeType="afterEffect">
                                  <p:stCondLst>
                                    <p:cond delay="0"/>
                                  </p:stCondLst>
                                  <p:childTnLst>
                                    <p:set>
                                      <p:cBhvr>
                                        <p:cTn id="70" dur="1" fill="hold">
                                          <p:stCondLst>
                                            <p:cond delay="0"/>
                                          </p:stCondLst>
                                        </p:cTn>
                                        <p:tgtEl>
                                          <p:spTgt spid="419"/>
                                        </p:tgtEl>
                                        <p:attrNameLst>
                                          <p:attrName>style.visibility</p:attrName>
                                        </p:attrNameLst>
                                      </p:cBhvr>
                                      <p:to>
                                        <p:strVal val="visible"/>
                                      </p:to>
                                    </p:set>
                                    <p:animEffect transition="in" filter="fade">
                                      <p:cBhvr>
                                        <p:cTn id="71" dur="700"/>
                                        <p:tgtEl>
                                          <p:spTgt spid="419"/>
                                        </p:tgtEl>
                                      </p:cBhvr>
                                    </p:animEffect>
                                  </p:childTnLst>
                                </p:cTn>
                              </p:par>
                              <p:par>
                                <p:cTn id="72" presetID="10" presetClass="exit" presetSubtype="0" fill="hold" nodeType="withEffect">
                                  <p:stCondLst>
                                    <p:cond delay="0"/>
                                  </p:stCondLst>
                                  <p:childTnLst>
                                    <p:animEffect transition="out" filter="fade">
                                      <p:cBhvr>
                                        <p:cTn id="73" dur="500"/>
                                        <p:tgtEl>
                                          <p:spTgt spid="331"/>
                                        </p:tgtEl>
                                      </p:cBhvr>
                                    </p:animEffect>
                                    <p:set>
                                      <p:cBhvr>
                                        <p:cTn id="74" dur="1" fill="hold">
                                          <p:stCondLst>
                                            <p:cond delay="499"/>
                                          </p:stCondLst>
                                        </p:cTn>
                                        <p:tgtEl>
                                          <p:spTgt spid="331"/>
                                        </p:tgtEl>
                                        <p:attrNameLst>
                                          <p:attrName>style.visibility</p:attrName>
                                        </p:attrNameLst>
                                      </p:cBhvr>
                                      <p:to>
                                        <p:strVal val="hidden"/>
                                      </p:to>
                                    </p:set>
                                  </p:childTnLst>
                                </p:cTn>
                              </p:par>
                              <p:par>
                                <p:cTn id="75" presetID="10" presetClass="entr" presetSubtype="0" fill="hold" grpId="0" nodeType="withEffect">
                                  <p:stCondLst>
                                    <p:cond delay="0"/>
                                  </p:stCondLst>
                                  <p:childTnLst>
                                    <p:set>
                                      <p:cBhvr>
                                        <p:cTn id="76" dur="1" fill="hold">
                                          <p:stCondLst>
                                            <p:cond delay="0"/>
                                          </p:stCondLst>
                                        </p:cTn>
                                        <p:tgtEl>
                                          <p:spTgt spid="420"/>
                                        </p:tgtEl>
                                        <p:attrNameLst>
                                          <p:attrName>style.visibility</p:attrName>
                                        </p:attrNameLst>
                                      </p:cBhvr>
                                      <p:to>
                                        <p:strVal val="visible"/>
                                      </p:to>
                                    </p:set>
                                    <p:animEffect transition="in" filter="fade">
                                      <p:cBhvr>
                                        <p:cTn id="77" dur="5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 grpId="0" animBg="1"/>
      <p:bldP spid="229" grpId="0" animBg="1"/>
      <p:bldP spid="229" grpId="1" animBg="1"/>
      <p:bldP spid="237" grpId="0" animBg="1"/>
      <p:bldP spid="414" grpId="0"/>
      <p:bldP spid="416" grpId="0"/>
      <p:bldP spid="418" grpId="0"/>
      <p:bldP spid="4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Freeform 552"/>
          <p:cNvSpPr/>
          <p:nvPr/>
        </p:nvSpPr>
        <p:spPr>
          <a:xfrm flipV="1">
            <a:off x="4677999" y="1487756"/>
            <a:ext cx="876028" cy="1196411"/>
          </a:xfrm>
          <a:custGeom>
            <a:avLst/>
            <a:gdLst>
              <a:gd name="connsiteX0" fmla="*/ 892454 w 892454"/>
              <a:gd name="connsiteY0" fmla="*/ 629107 h 629107"/>
              <a:gd name="connsiteX1" fmla="*/ 263347 w 892454"/>
              <a:gd name="connsiteY1" fmla="*/ 0 h 629107"/>
              <a:gd name="connsiteX2" fmla="*/ 0 w 892454"/>
              <a:gd name="connsiteY2" fmla="*/ 0 h 629107"/>
              <a:gd name="connsiteX0" fmla="*/ 718505 w 718505"/>
              <a:gd name="connsiteY0" fmla="*/ 576301 h 576301"/>
              <a:gd name="connsiteX1" fmla="*/ 263347 w 718505"/>
              <a:gd name="connsiteY1" fmla="*/ 0 h 576301"/>
              <a:gd name="connsiteX2" fmla="*/ 0 w 718505"/>
              <a:gd name="connsiteY2" fmla="*/ 0 h 576301"/>
              <a:gd name="connsiteX0" fmla="*/ 718505 w 718505"/>
              <a:gd name="connsiteY0" fmla="*/ 576301 h 576301"/>
              <a:gd name="connsiteX1" fmla="*/ 309941 w 718505"/>
              <a:gd name="connsiteY1" fmla="*/ 574654 h 576301"/>
              <a:gd name="connsiteX2" fmla="*/ 0 w 718505"/>
              <a:gd name="connsiteY2"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608307"/>
              <a:gd name="connsiteX1" fmla="*/ 309941 w 718505"/>
              <a:gd name="connsiteY1" fmla="*/ 574654 h 608307"/>
              <a:gd name="connsiteX2" fmla="*/ 262373 w 718505"/>
              <a:gd name="connsiteY2" fmla="*/ 126140 h 608307"/>
              <a:gd name="connsiteX3" fmla="*/ 0 w 718505"/>
              <a:gd name="connsiteY3" fmla="*/ 0 h 608307"/>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6397 h 866397"/>
              <a:gd name="connsiteX1" fmla="*/ 393809 w 802373"/>
              <a:gd name="connsiteY1" fmla="*/ 864750 h 866397"/>
              <a:gd name="connsiteX2" fmla="*/ 256160 w 802373"/>
              <a:gd name="connsiteY2" fmla="*/ 0 h 866397"/>
              <a:gd name="connsiteX3" fmla="*/ 0 w 802373"/>
              <a:gd name="connsiteY3" fmla="*/ 1216 h 866397"/>
              <a:gd name="connsiteX0" fmla="*/ 802373 w 802373"/>
              <a:gd name="connsiteY0" fmla="*/ 866397 h 1023168"/>
              <a:gd name="connsiteX1" fmla="*/ 254028 w 802373"/>
              <a:gd name="connsiteY1" fmla="*/ 1023168 h 1023168"/>
              <a:gd name="connsiteX2" fmla="*/ 256160 w 802373"/>
              <a:gd name="connsiteY2" fmla="*/ 0 h 1023168"/>
              <a:gd name="connsiteX3" fmla="*/ 0 w 802373"/>
              <a:gd name="connsiteY3" fmla="*/ 1216 h 1023168"/>
              <a:gd name="connsiteX0" fmla="*/ 687442 w 687442"/>
              <a:gd name="connsiteY0" fmla="*/ 1024815 h 1024815"/>
              <a:gd name="connsiteX1" fmla="*/ 254028 w 687442"/>
              <a:gd name="connsiteY1" fmla="*/ 1023168 h 1024815"/>
              <a:gd name="connsiteX2" fmla="*/ 256160 w 687442"/>
              <a:gd name="connsiteY2" fmla="*/ 0 h 1024815"/>
              <a:gd name="connsiteX3" fmla="*/ 0 w 687442"/>
              <a:gd name="connsiteY3" fmla="*/ 1216 h 1024815"/>
              <a:gd name="connsiteX0" fmla="*/ 724717 w 724717"/>
              <a:gd name="connsiteY0" fmla="*/ 1024815 h 1024815"/>
              <a:gd name="connsiteX1" fmla="*/ 254028 w 724717"/>
              <a:gd name="connsiteY1" fmla="*/ 1023168 h 1024815"/>
              <a:gd name="connsiteX2" fmla="*/ 256160 w 724717"/>
              <a:gd name="connsiteY2" fmla="*/ 0 h 1024815"/>
              <a:gd name="connsiteX3" fmla="*/ 0 w 724717"/>
              <a:gd name="connsiteY3" fmla="*/ 1216 h 1024815"/>
              <a:gd name="connsiteX0" fmla="*/ 724717 w 724717"/>
              <a:gd name="connsiteY0" fmla="*/ 1023599 h 1023599"/>
              <a:gd name="connsiteX1" fmla="*/ 254028 w 724717"/>
              <a:gd name="connsiteY1" fmla="*/ 1021952 h 1023599"/>
              <a:gd name="connsiteX2" fmla="*/ 0 w 724717"/>
              <a:gd name="connsiteY2" fmla="*/ 0 h 1023599"/>
              <a:gd name="connsiteX0" fmla="*/ 724717 w 724717"/>
              <a:gd name="connsiteY0" fmla="*/ 1023599 h 1023599"/>
              <a:gd name="connsiteX1" fmla="*/ 0 w 724717"/>
              <a:gd name="connsiteY1" fmla="*/ 0 h 1023599"/>
              <a:gd name="connsiteX0" fmla="*/ 801122 w 801122"/>
              <a:gd name="connsiteY0" fmla="*/ 0 h 2232"/>
              <a:gd name="connsiteX1" fmla="*/ 0 w 801122"/>
              <a:gd name="connsiteY1" fmla="*/ 2232 h 2232"/>
              <a:gd name="connsiteX0" fmla="*/ 10132 w 10132"/>
              <a:gd name="connsiteY0" fmla="*/ 30674 h 30674"/>
              <a:gd name="connsiteX1" fmla="*/ 0 w 10132"/>
              <a:gd name="connsiteY1" fmla="*/ 0 h 30674"/>
              <a:gd name="connsiteX0" fmla="*/ 9376 w 9376"/>
              <a:gd name="connsiteY0" fmla="*/ 20509 h 20509"/>
              <a:gd name="connsiteX1" fmla="*/ 0 w 9376"/>
              <a:gd name="connsiteY1" fmla="*/ 0 h 20509"/>
              <a:gd name="connsiteX0" fmla="*/ 10000 w 10000"/>
              <a:gd name="connsiteY0" fmla="*/ 70496 h 70498"/>
              <a:gd name="connsiteX1" fmla="*/ 7540 w 10000"/>
              <a:gd name="connsiteY1" fmla="*/ 2 h 70498"/>
              <a:gd name="connsiteX2" fmla="*/ 0 w 10000"/>
              <a:gd name="connsiteY2" fmla="*/ 60496 h 70498"/>
              <a:gd name="connsiteX0" fmla="*/ 10000 w 10000"/>
              <a:gd name="connsiteY0" fmla="*/ 97358 h 97360"/>
              <a:gd name="connsiteX1" fmla="*/ 7540 w 10000"/>
              <a:gd name="connsiteY1" fmla="*/ 26864 h 97360"/>
              <a:gd name="connsiteX2" fmla="*/ 3936 w 10000"/>
              <a:gd name="connsiteY2" fmla="*/ 1140 h 97360"/>
              <a:gd name="connsiteX3" fmla="*/ 0 w 10000"/>
              <a:gd name="connsiteY3" fmla="*/ 87358 h 97360"/>
              <a:gd name="connsiteX0" fmla="*/ 10000 w 10000"/>
              <a:gd name="connsiteY0" fmla="*/ 97358 h 97360"/>
              <a:gd name="connsiteX1" fmla="*/ 7540 w 10000"/>
              <a:gd name="connsiteY1" fmla="*/ 26864 h 97360"/>
              <a:gd name="connsiteX2" fmla="*/ 3936 w 10000"/>
              <a:gd name="connsiteY2" fmla="*/ 1140 h 97360"/>
              <a:gd name="connsiteX3" fmla="*/ 0 w 10000"/>
              <a:gd name="connsiteY3" fmla="*/ 87358 h 97360"/>
              <a:gd name="connsiteX0" fmla="*/ 10000 w 10000"/>
              <a:gd name="connsiteY0" fmla="*/ 96218 h 96220"/>
              <a:gd name="connsiteX1" fmla="*/ 7540 w 10000"/>
              <a:gd name="connsiteY1" fmla="*/ 25724 h 96220"/>
              <a:gd name="connsiteX2" fmla="*/ 3936 w 10000"/>
              <a:gd name="connsiteY2" fmla="*/ 0 h 96220"/>
              <a:gd name="connsiteX3" fmla="*/ 0 w 10000"/>
              <a:gd name="connsiteY3" fmla="*/ 86218 h 96220"/>
              <a:gd name="connsiteX0" fmla="*/ 10000 w 10000"/>
              <a:gd name="connsiteY0" fmla="*/ 96218 h 96223"/>
              <a:gd name="connsiteX1" fmla="*/ 7540 w 10000"/>
              <a:gd name="connsiteY1" fmla="*/ 25724 h 96223"/>
              <a:gd name="connsiteX2" fmla="*/ 3936 w 10000"/>
              <a:gd name="connsiteY2" fmla="*/ 0 h 96223"/>
              <a:gd name="connsiteX3" fmla="*/ 0 w 10000"/>
              <a:gd name="connsiteY3" fmla="*/ 86218 h 96223"/>
              <a:gd name="connsiteX0" fmla="*/ 10000 w 10000"/>
              <a:gd name="connsiteY0" fmla="*/ 96218 h 96218"/>
              <a:gd name="connsiteX1" fmla="*/ 7540 w 10000"/>
              <a:gd name="connsiteY1" fmla="*/ 25724 h 96218"/>
              <a:gd name="connsiteX2" fmla="*/ 3936 w 10000"/>
              <a:gd name="connsiteY2" fmla="*/ 0 h 96218"/>
              <a:gd name="connsiteX3" fmla="*/ 0 w 10000"/>
              <a:gd name="connsiteY3" fmla="*/ 86218 h 96218"/>
              <a:gd name="connsiteX0" fmla="*/ 10000 w 10000"/>
              <a:gd name="connsiteY0" fmla="*/ 0 h 1842045"/>
              <a:gd name="connsiteX1" fmla="*/ 7540 w 10000"/>
              <a:gd name="connsiteY1" fmla="*/ 1781551 h 1842045"/>
              <a:gd name="connsiteX2" fmla="*/ 3936 w 10000"/>
              <a:gd name="connsiteY2" fmla="*/ 1755827 h 1842045"/>
              <a:gd name="connsiteX3" fmla="*/ 0 w 10000"/>
              <a:gd name="connsiteY3" fmla="*/ 1842045 h 1842045"/>
              <a:gd name="connsiteX0" fmla="*/ 10000 w 10000"/>
              <a:gd name="connsiteY0" fmla="*/ 8760 h 1850805"/>
              <a:gd name="connsiteX1" fmla="*/ 3791 w 10000"/>
              <a:gd name="connsiteY1" fmla="*/ 0 h 1850805"/>
              <a:gd name="connsiteX2" fmla="*/ 3936 w 10000"/>
              <a:gd name="connsiteY2" fmla="*/ 1764587 h 1850805"/>
              <a:gd name="connsiteX3" fmla="*/ 0 w 10000"/>
              <a:gd name="connsiteY3" fmla="*/ 1850805 h 1850805"/>
              <a:gd name="connsiteX0" fmla="*/ 10000 w 10000"/>
              <a:gd name="connsiteY0" fmla="*/ 8760 h 1975515"/>
              <a:gd name="connsiteX1" fmla="*/ 3791 w 10000"/>
              <a:gd name="connsiteY1" fmla="*/ 0 h 1975515"/>
              <a:gd name="connsiteX2" fmla="*/ 3972 w 10000"/>
              <a:gd name="connsiteY2" fmla="*/ 1975515 h 1975515"/>
              <a:gd name="connsiteX3" fmla="*/ 0 w 10000"/>
              <a:gd name="connsiteY3" fmla="*/ 1850805 h 1975515"/>
              <a:gd name="connsiteX0" fmla="*/ 10182 w 10182"/>
              <a:gd name="connsiteY0" fmla="*/ 8760 h 1975515"/>
              <a:gd name="connsiteX1" fmla="*/ 3973 w 10182"/>
              <a:gd name="connsiteY1" fmla="*/ 0 h 1975515"/>
              <a:gd name="connsiteX2" fmla="*/ 4154 w 10182"/>
              <a:gd name="connsiteY2" fmla="*/ 1975515 h 1975515"/>
              <a:gd name="connsiteX3" fmla="*/ 0 w 10182"/>
              <a:gd name="connsiteY3" fmla="*/ 1974275 h 1975515"/>
              <a:gd name="connsiteX0" fmla="*/ 10182 w 10182"/>
              <a:gd name="connsiteY0" fmla="*/ 13905 h 1980660"/>
              <a:gd name="connsiteX1" fmla="*/ 4119 w 10182"/>
              <a:gd name="connsiteY1" fmla="*/ 0 h 1980660"/>
              <a:gd name="connsiteX2" fmla="*/ 4154 w 10182"/>
              <a:gd name="connsiteY2" fmla="*/ 1980660 h 1980660"/>
              <a:gd name="connsiteX3" fmla="*/ 0 w 10182"/>
              <a:gd name="connsiteY3" fmla="*/ 1979420 h 1980660"/>
              <a:gd name="connsiteX0" fmla="*/ 10182 w 10182"/>
              <a:gd name="connsiteY0" fmla="*/ 8761 h 1975516"/>
              <a:gd name="connsiteX1" fmla="*/ 3973 w 10182"/>
              <a:gd name="connsiteY1" fmla="*/ 0 h 1975516"/>
              <a:gd name="connsiteX2" fmla="*/ 4154 w 10182"/>
              <a:gd name="connsiteY2" fmla="*/ 1975516 h 1975516"/>
              <a:gd name="connsiteX3" fmla="*/ 0 w 10182"/>
              <a:gd name="connsiteY3" fmla="*/ 1974276 h 1975516"/>
              <a:gd name="connsiteX0" fmla="*/ 10182 w 10182"/>
              <a:gd name="connsiteY0" fmla="*/ 0 h 1966755"/>
              <a:gd name="connsiteX1" fmla="*/ 4009 w 10182"/>
              <a:gd name="connsiteY1" fmla="*/ 1528 h 1966755"/>
              <a:gd name="connsiteX2" fmla="*/ 4154 w 10182"/>
              <a:gd name="connsiteY2" fmla="*/ 1966755 h 1966755"/>
              <a:gd name="connsiteX3" fmla="*/ 0 w 10182"/>
              <a:gd name="connsiteY3" fmla="*/ 1965515 h 1966755"/>
              <a:gd name="connsiteX0" fmla="*/ 10182 w 10182"/>
              <a:gd name="connsiteY0" fmla="*/ 0 h 1965515"/>
              <a:gd name="connsiteX1" fmla="*/ 4009 w 10182"/>
              <a:gd name="connsiteY1" fmla="*/ 1528 h 1965515"/>
              <a:gd name="connsiteX2" fmla="*/ 4045 w 10182"/>
              <a:gd name="connsiteY2" fmla="*/ 1961611 h 1965515"/>
              <a:gd name="connsiteX3" fmla="*/ 0 w 10182"/>
              <a:gd name="connsiteY3" fmla="*/ 1965515 h 1965515"/>
            </a:gdLst>
            <a:ahLst/>
            <a:cxnLst>
              <a:cxn ang="0">
                <a:pos x="connsiteX0" y="connsiteY0"/>
              </a:cxn>
              <a:cxn ang="0">
                <a:pos x="connsiteX1" y="connsiteY1"/>
              </a:cxn>
              <a:cxn ang="0">
                <a:pos x="connsiteX2" y="connsiteY2"/>
              </a:cxn>
              <a:cxn ang="0">
                <a:pos x="connsiteX3" y="connsiteY3"/>
              </a:cxn>
            </a:cxnLst>
            <a:rect l="l" t="t" r="r" b="b"/>
            <a:pathLst>
              <a:path w="10182" h="1965515">
                <a:moveTo>
                  <a:pt x="10182" y="0"/>
                </a:moveTo>
                <a:lnTo>
                  <a:pt x="4009" y="1528"/>
                </a:lnTo>
                <a:cubicBezTo>
                  <a:pt x="4057" y="589724"/>
                  <a:pt x="3997" y="1373415"/>
                  <a:pt x="4045" y="1961611"/>
                </a:cubicBezTo>
                <a:lnTo>
                  <a:pt x="0" y="1965515"/>
                </a:lnTo>
              </a:path>
            </a:pathLst>
          </a:custGeom>
          <a:noFill/>
          <a:ln w="28575" cap="flat" cmpd="sng" algn="ctr">
            <a:solidFill>
              <a:sysClr val="window" lastClr="FFFFFF"/>
            </a:solidFill>
            <a:prstDash val="solid"/>
            <a:headEnd type="triangle" w="lg" len="med"/>
            <a:tailEnd type="none" w="lg" len="med"/>
          </a:ln>
          <a:effectLst/>
        </p:spPr>
        <p:txBody>
          <a:bodyPr rtlCol="0" anchor="ctr"/>
          <a:lstStyle/>
          <a:p>
            <a:pPr algn="ctr">
              <a:defRPr/>
            </a:pPr>
            <a:endParaRPr lang="en-CA" kern="0">
              <a:solidFill>
                <a:prstClr val="black"/>
              </a:solidFill>
              <a:latin typeface="Calibri"/>
            </a:endParaRPr>
          </a:p>
        </p:txBody>
      </p:sp>
      <p:sp>
        <p:nvSpPr>
          <p:cNvPr id="555" name="Freeform 554"/>
          <p:cNvSpPr/>
          <p:nvPr/>
        </p:nvSpPr>
        <p:spPr>
          <a:xfrm flipV="1">
            <a:off x="4693662" y="2764715"/>
            <a:ext cx="860369" cy="6087"/>
          </a:xfrm>
          <a:custGeom>
            <a:avLst/>
            <a:gdLst>
              <a:gd name="connsiteX0" fmla="*/ 892454 w 892454"/>
              <a:gd name="connsiteY0" fmla="*/ 629107 h 629107"/>
              <a:gd name="connsiteX1" fmla="*/ 263347 w 892454"/>
              <a:gd name="connsiteY1" fmla="*/ 0 h 629107"/>
              <a:gd name="connsiteX2" fmla="*/ 0 w 892454"/>
              <a:gd name="connsiteY2" fmla="*/ 0 h 629107"/>
              <a:gd name="connsiteX0" fmla="*/ 718505 w 718505"/>
              <a:gd name="connsiteY0" fmla="*/ 576301 h 576301"/>
              <a:gd name="connsiteX1" fmla="*/ 263347 w 718505"/>
              <a:gd name="connsiteY1" fmla="*/ 0 h 576301"/>
              <a:gd name="connsiteX2" fmla="*/ 0 w 718505"/>
              <a:gd name="connsiteY2" fmla="*/ 0 h 576301"/>
              <a:gd name="connsiteX0" fmla="*/ 718505 w 718505"/>
              <a:gd name="connsiteY0" fmla="*/ 576301 h 576301"/>
              <a:gd name="connsiteX1" fmla="*/ 309941 w 718505"/>
              <a:gd name="connsiteY1" fmla="*/ 574654 h 576301"/>
              <a:gd name="connsiteX2" fmla="*/ 0 w 718505"/>
              <a:gd name="connsiteY2"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608307"/>
              <a:gd name="connsiteX1" fmla="*/ 309941 w 718505"/>
              <a:gd name="connsiteY1" fmla="*/ 574654 h 608307"/>
              <a:gd name="connsiteX2" fmla="*/ 262373 w 718505"/>
              <a:gd name="connsiteY2" fmla="*/ 126140 h 608307"/>
              <a:gd name="connsiteX3" fmla="*/ 0 w 718505"/>
              <a:gd name="connsiteY3" fmla="*/ 0 h 608307"/>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6397 h 866397"/>
              <a:gd name="connsiteX1" fmla="*/ 393809 w 802373"/>
              <a:gd name="connsiteY1" fmla="*/ 864750 h 866397"/>
              <a:gd name="connsiteX2" fmla="*/ 256160 w 802373"/>
              <a:gd name="connsiteY2" fmla="*/ 0 h 866397"/>
              <a:gd name="connsiteX3" fmla="*/ 0 w 802373"/>
              <a:gd name="connsiteY3" fmla="*/ 1216 h 866397"/>
              <a:gd name="connsiteX0" fmla="*/ 802373 w 802373"/>
              <a:gd name="connsiteY0" fmla="*/ 866397 h 1023168"/>
              <a:gd name="connsiteX1" fmla="*/ 254028 w 802373"/>
              <a:gd name="connsiteY1" fmla="*/ 1023168 h 1023168"/>
              <a:gd name="connsiteX2" fmla="*/ 256160 w 802373"/>
              <a:gd name="connsiteY2" fmla="*/ 0 h 1023168"/>
              <a:gd name="connsiteX3" fmla="*/ 0 w 802373"/>
              <a:gd name="connsiteY3" fmla="*/ 1216 h 1023168"/>
              <a:gd name="connsiteX0" fmla="*/ 687442 w 687442"/>
              <a:gd name="connsiteY0" fmla="*/ 1024815 h 1024815"/>
              <a:gd name="connsiteX1" fmla="*/ 254028 w 687442"/>
              <a:gd name="connsiteY1" fmla="*/ 1023168 h 1024815"/>
              <a:gd name="connsiteX2" fmla="*/ 256160 w 687442"/>
              <a:gd name="connsiteY2" fmla="*/ 0 h 1024815"/>
              <a:gd name="connsiteX3" fmla="*/ 0 w 687442"/>
              <a:gd name="connsiteY3" fmla="*/ 1216 h 1024815"/>
              <a:gd name="connsiteX0" fmla="*/ 724717 w 724717"/>
              <a:gd name="connsiteY0" fmla="*/ 1024815 h 1024815"/>
              <a:gd name="connsiteX1" fmla="*/ 254028 w 724717"/>
              <a:gd name="connsiteY1" fmla="*/ 1023168 h 1024815"/>
              <a:gd name="connsiteX2" fmla="*/ 256160 w 724717"/>
              <a:gd name="connsiteY2" fmla="*/ 0 h 1024815"/>
              <a:gd name="connsiteX3" fmla="*/ 0 w 724717"/>
              <a:gd name="connsiteY3" fmla="*/ 1216 h 1024815"/>
              <a:gd name="connsiteX0" fmla="*/ 724717 w 724717"/>
              <a:gd name="connsiteY0" fmla="*/ 1023599 h 1023599"/>
              <a:gd name="connsiteX1" fmla="*/ 254028 w 724717"/>
              <a:gd name="connsiteY1" fmla="*/ 1021952 h 1023599"/>
              <a:gd name="connsiteX2" fmla="*/ 0 w 724717"/>
              <a:gd name="connsiteY2" fmla="*/ 0 h 1023599"/>
              <a:gd name="connsiteX0" fmla="*/ 724717 w 724717"/>
              <a:gd name="connsiteY0" fmla="*/ 1023599 h 1023599"/>
              <a:gd name="connsiteX1" fmla="*/ 0 w 724717"/>
              <a:gd name="connsiteY1" fmla="*/ 0 h 1023599"/>
              <a:gd name="connsiteX0" fmla="*/ 801122 w 801122"/>
              <a:gd name="connsiteY0" fmla="*/ 0 h 2232"/>
              <a:gd name="connsiteX1" fmla="*/ 0 w 801122"/>
              <a:gd name="connsiteY1" fmla="*/ 2232 h 2232"/>
              <a:gd name="connsiteX0" fmla="*/ 10132 w 10132"/>
              <a:gd name="connsiteY0" fmla="*/ 30674 h 30674"/>
              <a:gd name="connsiteX1" fmla="*/ 0 w 10132"/>
              <a:gd name="connsiteY1" fmla="*/ 0 h 30674"/>
              <a:gd name="connsiteX0" fmla="*/ 9376 w 9376"/>
              <a:gd name="connsiteY0" fmla="*/ 20509 h 20509"/>
              <a:gd name="connsiteX1" fmla="*/ 0 w 9376"/>
              <a:gd name="connsiteY1" fmla="*/ 0 h 20509"/>
            </a:gdLst>
            <a:ahLst/>
            <a:cxnLst>
              <a:cxn ang="0">
                <a:pos x="connsiteX0" y="connsiteY0"/>
              </a:cxn>
              <a:cxn ang="0">
                <a:pos x="connsiteX1" y="connsiteY1"/>
              </a:cxn>
            </a:cxnLst>
            <a:rect l="l" t="t" r="r" b="b"/>
            <a:pathLst>
              <a:path w="9376" h="20509">
                <a:moveTo>
                  <a:pt x="9376" y="20509"/>
                </a:moveTo>
                <a:lnTo>
                  <a:pt x="0" y="0"/>
                </a:lnTo>
              </a:path>
            </a:pathLst>
          </a:custGeom>
          <a:noFill/>
          <a:ln w="28575" cap="flat" cmpd="sng" algn="ctr">
            <a:solidFill>
              <a:sysClr val="window" lastClr="FFFFFF"/>
            </a:solidFill>
            <a:prstDash val="solid"/>
            <a:headEnd type="triangle" w="lg" len="med"/>
            <a:tailEnd type="none" w="lg" len="med"/>
          </a:ln>
          <a:effectLst/>
        </p:spPr>
        <p:txBody>
          <a:bodyPr rtlCol="0" anchor="ctr"/>
          <a:lstStyle/>
          <a:p>
            <a:pPr algn="ctr">
              <a:defRPr/>
            </a:pPr>
            <a:endParaRPr lang="en-CA" kern="0">
              <a:solidFill>
                <a:prstClr val="black"/>
              </a:solidFill>
              <a:latin typeface="Calibri"/>
            </a:endParaRPr>
          </a:p>
        </p:txBody>
      </p:sp>
      <p:sp>
        <p:nvSpPr>
          <p:cNvPr id="556" name="Freeform 555"/>
          <p:cNvSpPr/>
          <p:nvPr/>
        </p:nvSpPr>
        <p:spPr>
          <a:xfrm>
            <a:off x="4677999" y="2844178"/>
            <a:ext cx="876028" cy="1357574"/>
          </a:xfrm>
          <a:custGeom>
            <a:avLst/>
            <a:gdLst>
              <a:gd name="connsiteX0" fmla="*/ 892454 w 892454"/>
              <a:gd name="connsiteY0" fmla="*/ 629107 h 629107"/>
              <a:gd name="connsiteX1" fmla="*/ 263347 w 892454"/>
              <a:gd name="connsiteY1" fmla="*/ 0 h 629107"/>
              <a:gd name="connsiteX2" fmla="*/ 0 w 892454"/>
              <a:gd name="connsiteY2" fmla="*/ 0 h 629107"/>
              <a:gd name="connsiteX0" fmla="*/ 718505 w 718505"/>
              <a:gd name="connsiteY0" fmla="*/ 576301 h 576301"/>
              <a:gd name="connsiteX1" fmla="*/ 263347 w 718505"/>
              <a:gd name="connsiteY1" fmla="*/ 0 h 576301"/>
              <a:gd name="connsiteX2" fmla="*/ 0 w 718505"/>
              <a:gd name="connsiteY2" fmla="*/ 0 h 576301"/>
              <a:gd name="connsiteX0" fmla="*/ 718505 w 718505"/>
              <a:gd name="connsiteY0" fmla="*/ 576301 h 576301"/>
              <a:gd name="connsiteX1" fmla="*/ 309941 w 718505"/>
              <a:gd name="connsiteY1" fmla="*/ 574654 h 576301"/>
              <a:gd name="connsiteX2" fmla="*/ 0 w 718505"/>
              <a:gd name="connsiteY2"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608307"/>
              <a:gd name="connsiteX1" fmla="*/ 309941 w 718505"/>
              <a:gd name="connsiteY1" fmla="*/ 574654 h 608307"/>
              <a:gd name="connsiteX2" fmla="*/ 262373 w 718505"/>
              <a:gd name="connsiteY2" fmla="*/ 126140 h 608307"/>
              <a:gd name="connsiteX3" fmla="*/ 0 w 718505"/>
              <a:gd name="connsiteY3" fmla="*/ 0 h 608307"/>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718505 w 718505"/>
              <a:gd name="connsiteY0" fmla="*/ 576301 h 576301"/>
              <a:gd name="connsiteX1" fmla="*/ 309941 w 718505"/>
              <a:gd name="connsiteY1" fmla="*/ 574654 h 576301"/>
              <a:gd name="connsiteX2" fmla="*/ 262373 w 718505"/>
              <a:gd name="connsiteY2" fmla="*/ 126140 h 576301"/>
              <a:gd name="connsiteX3" fmla="*/ 0 w 718505"/>
              <a:gd name="connsiteY3" fmla="*/ 0 h 57630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865181"/>
              <a:gd name="connsiteX1" fmla="*/ 393809 w 802373"/>
              <a:gd name="connsiteY1" fmla="*/ 863534 h 865181"/>
              <a:gd name="connsiteX2" fmla="*/ 346241 w 802373"/>
              <a:gd name="connsiteY2" fmla="*/ 415020 h 865181"/>
              <a:gd name="connsiteX3" fmla="*/ 0 w 802373"/>
              <a:gd name="connsiteY3" fmla="*/ 0 h 865181"/>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922266"/>
              <a:gd name="connsiteX1" fmla="*/ 393809 w 802373"/>
              <a:gd name="connsiteY1" fmla="*/ 863534 h 922266"/>
              <a:gd name="connsiteX2" fmla="*/ 305860 w 802373"/>
              <a:gd name="connsiteY2" fmla="*/ 76439 h 922266"/>
              <a:gd name="connsiteX3" fmla="*/ 0 w 802373"/>
              <a:gd name="connsiteY3" fmla="*/ 0 h 922266"/>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5181 h 865181"/>
              <a:gd name="connsiteX1" fmla="*/ 393809 w 802373"/>
              <a:gd name="connsiteY1" fmla="*/ 863534 h 865181"/>
              <a:gd name="connsiteX2" fmla="*/ 305860 w 802373"/>
              <a:gd name="connsiteY2" fmla="*/ 76439 h 865181"/>
              <a:gd name="connsiteX3" fmla="*/ 0 w 802373"/>
              <a:gd name="connsiteY3" fmla="*/ 0 h 865181"/>
              <a:gd name="connsiteX0" fmla="*/ 802373 w 802373"/>
              <a:gd name="connsiteY0" fmla="*/ 866397 h 866397"/>
              <a:gd name="connsiteX1" fmla="*/ 393809 w 802373"/>
              <a:gd name="connsiteY1" fmla="*/ 864750 h 866397"/>
              <a:gd name="connsiteX2" fmla="*/ 256160 w 802373"/>
              <a:gd name="connsiteY2" fmla="*/ 0 h 866397"/>
              <a:gd name="connsiteX3" fmla="*/ 0 w 802373"/>
              <a:gd name="connsiteY3" fmla="*/ 1216 h 866397"/>
              <a:gd name="connsiteX0" fmla="*/ 802373 w 802373"/>
              <a:gd name="connsiteY0" fmla="*/ 866397 h 1023168"/>
              <a:gd name="connsiteX1" fmla="*/ 254028 w 802373"/>
              <a:gd name="connsiteY1" fmla="*/ 1023168 h 1023168"/>
              <a:gd name="connsiteX2" fmla="*/ 256160 w 802373"/>
              <a:gd name="connsiteY2" fmla="*/ 0 h 1023168"/>
              <a:gd name="connsiteX3" fmla="*/ 0 w 802373"/>
              <a:gd name="connsiteY3" fmla="*/ 1216 h 1023168"/>
              <a:gd name="connsiteX0" fmla="*/ 687442 w 687442"/>
              <a:gd name="connsiteY0" fmla="*/ 1024815 h 1024815"/>
              <a:gd name="connsiteX1" fmla="*/ 254028 w 687442"/>
              <a:gd name="connsiteY1" fmla="*/ 1023168 h 1024815"/>
              <a:gd name="connsiteX2" fmla="*/ 256160 w 687442"/>
              <a:gd name="connsiteY2" fmla="*/ 0 h 1024815"/>
              <a:gd name="connsiteX3" fmla="*/ 0 w 687442"/>
              <a:gd name="connsiteY3" fmla="*/ 1216 h 1024815"/>
              <a:gd name="connsiteX0" fmla="*/ 724717 w 724717"/>
              <a:gd name="connsiteY0" fmla="*/ 1024815 h 1024815"/>
              <a:gd name="connsiteX1" fmla="*/ 254028 w 724717"/>
              <a:gd name="connsiteY1" fmla="*/ 1023168 h 1024815"/>
              <a:gd name="connsiteX2" fmla="*/ 256160 w 724717"/>
              <a:gd name="connsiteY2" fmla="*/ 0 h 1024815"/>
              <a:gd name="connsiteX3" fmla="*/ 0 w 724717"/>
              <a:gd name="connsiteY3" fmla="*/ 1216 h 1024815"/>
              <a:gd name="connsiteX0" fmla="*/ 724717 w 724717"/>
              <a:gd name="connsiteY0" fmla="*/ 1023599 h 1023599"/>
              <a:gd name="connsiteX1" fmla="*/ 254028 w 724717"/>
              <a:gd name="connsiteY1" fmla="*/ 1021952 h 1023599"/>
              <a:gd name="connsiteX2" fmla="*/ 0 w 724717"/>
              <a:gd name="connsiteY2" fmla="*/ 0 h 1023599"/>
              <a:gd name="connsiteX0" fmla="*/ 724717 w 724717"/>
              <a:gd name="connsiteY0" fmla="*/ 1023599 h 1023599"/>
              <a:gd name="connsiteX1" fmla="*/ 0 w 724717"/>
              <a:gd name="connsiteY1" fmla="*/ 0 h 1023599"/>
              <a:gd name="connsiteX0" fmla="*/ 801122 w 801122"/>
              <a:gd name="connsiteY0" fmla="*/ 0 h 2232"/>
              <a:gd name="connsiteX1" fmla="*/ 0 w 801122"/>
              <a:gd name="connsiteY1" fmla="*/ 2232 h 2232"/>
              <a:gd name="connsiteX0" fmla="*/ 10132 w 10132"/>
              <a:gd name="connsiteY0" fmla="*/ 30674 h 30674"/>
              <a:gd name="connsiteX1" fmla="*/ 0 w 10132"/>
              <a:gd name="connsiteY1" fmla="*/ 0 h 30674"/>
              <a:gd name="connsiteX0" fmla="*/ 9376 w 9376"/>
              <a:gd name="connsiteY0" fmla="*/ 20509 h 20509"/>
              <a:gd name="connsiteX1" fmla="*/ 0 w 9376"/>
              <a:gd name="connsiteY1" fmla="*/ 0 h 20509"/>
              <a:gd name="connsiteX0" fmla="*/ 10000 w 10000"/>
              <a:gd name="connsiteY0" fmla="*/ 70496 h 70498"/>
              <a:gd name="connsiteX1" fmla="*/ 7540 w 10000"/>
              <a:gd name="connsiteY1" fmla="*/ 2 h 70498"/>
              <a:gd name="connsiteX2" fmla="*/ 0 w 10000"/>
              <a:gd name="connsiteY2" fmla="*/ 60496 h 70498"/>
              <a:gd name="connsiteX0" fmla="*/ 10000 w 10000"/>
              <a:gd name="connsiteY0" fmla="*/ 97358 h 97360"/>
              <a:gd name="connsiteX1" fmla="*/ 7540 w 10000"/>
              <a:gd name="connsiteY1" fmla="*/ 26864 h 97360"/>
              <a:gd name="connsiteX2" fmla="*/ 3936 w 10000"/>
              <a:gd name="connsiteY2" fmla="*/ 1140 h 97360"/>
              <a:gd name="connsiteX3" fmla="*/ 0 w 10000"/>
              <a:gd name="connsiteY3" fmla="*/ 87358 h 97360"/>
              <a:gd name="connsiteX0" fmla="*/ 10000 w 10000"/>
              <a:gd name="connsiteY0" fmla="*/ 97358 h 97360"/>
              <a:gd name="connsiteX1" fmla="*/ 7540 w 10000"/>
              <a:gd name="connsiteY1" fmla="*/ 26864 h 97360"/>
              <a:gd name="connsiteX2" fmla="*/ 3936 w 10000"/>
              <a:gd name="connsiteY2" fmla="*/ 1140 h 97360"/>
              <a:gd name="connsiteX3" fmla="*/ 0 w 10000"/>
              <a:gd name="connsiteY3" fmla="*/ 87358 h 97360"/>
              <a:gd name="connsiteX0" fmla="*/ 10000 w 10000"/>
              <a:gd name="connsiteY0" fmla="*/ 96218 h 96220"/>
              <a:gd name="connsiteX1" fmla="*/ 7540 w 10000"/>
              <a:gd name="connsiteY1" fmla="*/ 25724 h 96220"/>
              <a:gd name="connsiteX2" fmla="*/ 3936 w 10000"/>
              <a:gd name="connsiteY2" fmla="*/ 0 h 96220"/>
              <a:gd name="connsiteX3" fmla="*/ 0 w 10000"/>
              <a:gd name="connsiteY3" fmla="*/ 86218 h 96220"/>
              <a:gd name="connsiteX0" fmla="*/ 10000 w 10000"/>
              <a:gd name="connsiteY0" fmla="*/ 96218 h 96223"/>
              <a:gd name="connsiteX1" fmla="*/ 7540 w 10000"/>
              <a:gd name="connsiteY1" fmla="*/ 25724 h 96223"/>
              <a:gd name="connsiteX2" fmla="*/ 3936 w 10000"/>
              <a:gd name="connsiteY2" fmla="*/ 0 h 96223"/>
              <a:gd name="connsiteX3" fmla="*/ 0 w 10000"/>
              <a:gd name="connsiteY3" fmla="*/ 86218 h 96223"/>
              <a:gd name="connsiteX0" fmla="*/ 10000 w 10000"/>
              <a:gd name="connsiteY0" fmla="*/ 96218 h 96218"/>
              <a:gd name="connsiteX1" fmla="*/ 7540 w 10000"/>
              <a:gd name="connsiteY1" fmla="*/ 25724 h 96218"/>
              <a:gd name="connsiteX2" fmla="*/ 3936 w 10000"/>
              <a:gd name="connsiteY2" fmla="*/ 0 h 96218"/>
              <a:gd name="connsiteX3" fmla="*/ 0 w 10000"/>
              <a:gd name="connsiteY3" fmla="*/ 86218 h 96218"/>
              <a:gd name="connsiteX0" fmla="*/ 10000 w 10000"/>
              <a:gd name="connsiteY0" fmla="*/ 0 h 1842045"/>
              <a:gd name="connsiteX1" fmla="*/ 7540 w 10000"/>
              <a:gd name="connsiteY1" fmla="*/ 1781551 h 1842045"/>
              <a:gd name="connsiteX2" fmla="*/ 3936 w 10000"/>
              <a:gd name="connsiteY2" fmla="*/ 1755827 h 1842045"/>
              <a:gd name="connsiteX3" fmla="*/ 0 w 10000"/>
              <a:gd name="connsiteY3" fmla="*/ 1842045 h 1842045"/>
              <a:gd name="connsiteX0" fmla="*/ 10000 w 10000"/>
              <a:gd name="connsiteY0" fmla="*/ 8760 h 1850805"/>
              <a:gd name="connsiteX1" fmla="*/ 3791 w 10000"/>
              <a:gd name="connsiteY1" fmla="*/ 0 h 1850805"/>
              <a:gd name="connsiteX2" fmla="*/ 3936 w 10000"/>
              <a:gd name="connsiteY2" fmla="*/ 1764587 h 1850805"/>
              <a:gd name="connsiteX3" fmla="*/ 0 w 10000"/>
              <a:gd name="connsiteY3" fmla="*/ 1850805 h 1850805"/>
              <a:gd name="connsiteX0" fmla="*/ 10000 w 10000"/>
              <a:gd name="connsiteY0" fmla="*/ 8760 h 1975515"/>
              <a:gd name="connsiteX1" fmla="*/ 3791 w 10000"/>
              <a:gd name="connsiteY1" fmla="*/ 0 h 1975515"/>
              <a:gd name="connsiteX2" fmla="*/ 3972 w 10000"/>
              <a:gd name="connsiteY2" fmla="*/ 1975515 h 1975515"/>
              <a:gd name="connsiteX3" fmla="*/ 0 w 10000"/>
              <a:gd name="connsiteY3" fmla="*/ 1850805 h 1975515"/>
              <a:gd name="connsiteX0" fmla="*/ 10182 w 10182"/>
              <a:gd name="connsiteY0" fmla="*/ 8760 h 1975515"/>
              <a:gd name="connsiteX1" fmla="*/ 3973 w 10182"/>
              <a:gd name="connsiteY1" fmla="*/ 0 h 1975515"/>
              <a:gd name="connsiteX2" fmla="*/ 4154 w 10182"/>
              <a:gd name="connsiteY2" fmla="*/ 1975515 h 1975515"/>
              <a:gd name="connsiteX3" fmla="*/ 0 w 10182"/>
              <a:gd name="connsiteY3" fmla="*/ 1974275 h 1975515"/>
              <a:gd name="connsiteX0" fmla="*/ 10182 w 10182"/>
              <a:gd name="connsiteY0" fmla="*/ 13905 h 1980660"/>
              <a:gd name="connsiteX1" fmla="*/ 4119 w 10182"/>
              <a:gd name="connsiteY1" fmla="*/ 0 h 1980660"/>
              <a:gd name="connsiteX2" fmla="*/ 4154 w 10182"/>
              <a:gd name="connsiteY2" fmla="*/ 1980660 h 1980660"/>
              <a:gd name="connsiteX3" fmla="*/ 0 w 10182"/>
              <a:gd name="connsiteY3" fmla="*/ 1979420 h 1980660"/>
              <a:gd name="connsiteX0" fmla="*/ 10182 w 10182"/>
              <a:gd name="connsiteY0" fmla="*/ 8761 h 1975516"/>
              <a:gd name="connsiteX1" fmla="*/ 3973 w 10182"/>
              <a:gd name="connsiteY1" fmla="*/ 0 h 1975516"/>
              <a:gd name="connsiteX2" fmla="*/ 4154 w 10182"/>
              <a:gd name="connsiteY2" fmla="*/ 1975516 h 1975516"/>
              <a:gd name="connsiteX3" fmla="*/ 0 w 10182"/>
              <a:gd name="connsiteY3" fmla="*/ 1974276 h 1975516"/>
              <a:gd name="connsiteX0" fmla="*/ 10182 w 10182"/>
              <a:gd name="connsiteY0" fmla="*/ 0 h 1966755"/>
              <a:gd name="connsiteX1" fmla="*/ 4009 w 10182"/>
              <a:gd name="connsiteY1" fmla="*/ 1528 h 1966755"/>
              <a:gd name="connsiteX2" fmla="*/ 4154 w 10182"/>
              <a:gd name="connsiteY2" fmla="*/ 1966755 h 1966755"/>
              <a:gd name="connsiteX3" fmla="*/ 0 w 10182"/>
              <a:gd name="connsiteY3" fmla="*/ 1965515 h 1966755"/>
              <a:gd name="connsiteX0" fmla="*/ 10182 w 10182"/>
              <a:gd name="connsiteY0" fmla="*/ 0 h 1965515"/>
              <a:gd name="connsiteX1" fmla="*/ 4009 w 10182"/>
              <a:gd name="connsiteY1" fmla="*/ 1528 h 1965515"/>
              <a:gd name="connsiteX2" fmla="*/ 4045 w 10182"/>
              <a:gd name="connsiteY2" fmla="*/ 1961611 h 1965515"/>
              <a:gd name="connsiteX3" fmla="*/ 0 w 10182"/>
              <a:gd name="connsiteY3" fmla="*/ 1965515 h 1965515"/>
            </a:gdLst>
            <a:ahLst/>
            <a:cxnLst>
              <a:cxn ang="0">
                <a:pos x="connsiteX0" y="connsiteY0"/>
              </a:cxn>
              <a:cxn ang="0">
                <a:pos x="connsiteX1" y="connsiteY1"/>
              </a:cxn>
              <a:cxn ang="0">
                <a:pos x="connsiteX2" y="connsiteY2"/>
              </a:cxn>
              <a:cxn ang="0">
                <a:pos x="connsiteX3" y="connsiteY3"/>
              </a:cxn>
            </a:cxnLst>
            <a:rect l="l" t="t" r="r" b="b"/>
            <a:pathLst>
              <a:path w="10182" h="1965515">
                <a:moveTo>
                  <a:pt x="10182" y="0"/>
                </a:moveTo>
                <a:lnTo>
                  <a:pt x="4009" y="1528"/>
                </a:lnTo>
                <a:cubicBezTo>
                  <a:pt x="4057" y="589724"/>
                  <a:pt x="3997" y="1373415"/>
                  <a:pt x="4045" y="1961611"/>
                </a:cubicBezTo>
                <a:lnTo>
                  <a:pt x="0" y="1965515"/>
                </a:lnTo>
              </a:path>
            </a:pathLst>
          </a:custGeom>
          <a:noFill/>
          <a:ln w="28575" cap="flat" cmpd="sng" algn="ctr">
            <a:solidFill>
              <a:sysClr val="window" lastClr="FFFFFF"/>
            </a:solidFill>
            <a:prstDash val="solid"/>
            <a:headEnd type="triangle" w="lg" len="med"/>
            <a:tailEnd type="none" w="lg" len="med"/>
          </a:ln>
          <a:effectLst/>
        </p:spPr>
        <p:txBody>
          <a:bodyPr rtlCol="0" anchor="ctr"/>
          <a:lstStyle/>
          <a:p>
            <a:pPr algn="ctr">
              <a:defRPr/>
            </a:pPr>
            <a:endParaRPr lang="en-CA" kern="0">
              <a:solidFill>
                <a:prstClr val="black"/>
              </a:solidFill>
              <a:latin typeface="Calibri"/>
            </a:endParaRPr>
          </a:p>
        </p:txBody>
      </p:sp>
      <p:grpSp>
        <p:nvGrpSpPr>
          <p:cNvPr id="557" name="Group 556"/>
          <p:cNvGrpSpPr/>
          <p:nvPr/>
        </p:nvGrpSpPr>
        <p:grpSpPr>
          <a:xfrm>
            <a:off x="295201" y="680575"/>
            <a:ext cx="4719742" cy="3939741"/>
            <a:chOff x="289580" y="680574"/>
            <a:chExt cx="4719742" cy="3939740"/>
          </a:xfrm>
        </p:grpSpPr>
        <p:grpSp>
          <p:nvGrpSpPr>
            <p:cNvPr id="558" name="Group 557"/>
            <p:cNvGrpSpPr/>
            <p:nvPr/>
          </p:nvGrpSpPr>
          <p:grpSpPr>
            <a:xfrm>
              <a:off x="289580" y="680574"/>
              <a:ext cx="4719742" cy="1268069"/>
              <a:chOff x="289580" y="680574"/>
              <a:chExt cx="4719742" cy="1268069"/>
            </a:xfrm>
          </p:grpSpPr>
          <p:cxnSp>
            <p:nvCxnSpPr>
              <p:cNvPr id="664" name="Straight Connector 663"/>
              <p:cNvCxnSpPr/>
              <p:nvPr/>
            </p:nvCxnSpPr>
            <p:spPr>
              <a:xfrm>
                <a:off x="4367975" y="1453870"/>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pic>
            <p:nvPicPr>
              <p:cNvPr id="66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4351" y="1447940"/>
                <a:ext cx="176894" cy="176890"/>
              </a:xfrm>
              <a:prstGeom prst="rect">
                <a:avLst/>
              </a:prstGeom>
              <a:noFill/>
              <a:extLst>
                <a:ext uri="{909E8E84-426E-40DD-AFC4-6F175D3DCCD1}">
                  <a14:hiddenFill xmlns:a14="http://schemas.microsoft.com/office/drawing/2010/main">
                    <a:solidFill>
                      <a:srgbClr val="FFFFFF"/>
                    </a:solidFill>
                  </a14:hiddenFill>
                </a:ext>
              </a:extLst>
            </p:spPr>
          </p:pic>
          <p:cxnSp>
            <p:nvCxnSpPr>
              <p:cNvPr id="666" name="Straight Connector 665"/>
              <p:cNvCxnSpPr/>
              <p:nvPr/>
            </p:nvCxnSpPr>
            <p:spPr>
              <a:xfrm>
                <a:off x="2918390" y="1448521"/>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sp>
            <p:nvSpPr>
              <p:cNvPr id="667" name="Freeform 666"/>
              <p:cNvSpPr/>
              <p:nvPr/>
            </p:nvSpPr>
            <p:spPr>
              <a:xfrm>
                <a:off x="933960" y="859511"/>
                <a:ext cx="504830" cy="309454"/>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0548 h 290548"/>
                  <a:gd name="connsiteX1" fmla="*/ 0 w 1066800"/>
                  <a:gd name="connsiteY1" fmla="*/ 0 h 290548"/>
                  <a:gd name="connsiteX2" fmla="*/ 1066800 w 1066800"/>
                  <a:gd name="connsiteY2" fmla="*/ 0 h 290548"/>
                  <a:gd name="connsiteX3" fmla="*/ 1066800 w 1066800"/>
                  <a:gd name="connsiteY3" fmla="*/ 276225 h 290548"/>
                </a:gdLst>
                <a:ahLst/>
                <a:cxnLst>
                  <a:cxn ang="0">
                    <a:pos x="connsiteX0" y="connsiteY0"/>
                  </a:cxn>
                  <a:cxn ang="0">
                    <a:pos x="connsiteX1" y="connsiteY1"/>
                  </a:cxn>
                  <a:cxn ang="0">
                    <a:pos x="connsiteX2" y="connsiteY2"/>
                  </a:cxn>
                  <a:cxn ang="0">
                    <a:pos x="connsiteX3" y="connsiteY3"/>
                  </a:cxn>
                </a:cxnLst>
                <a:rect l="l" t="t" r="r" b="b"/>
                <a:pathLst>
                  <a:path w="1066800" h="290548">
                    <a:moveTo>
                      <a:pt x="0" y="290548"/>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pic>
            <p:nvPicPr>
              <p:cNvPr id="66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735" y="1143075"/>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669" name="Freeform 668"/>
              <p:cNvSpPr/>
              <p:nvPr/>
            </p:nvSpPr>
            <p:spPr>
              <a:xfrm>
                <a:off x="1716723" y="859512"/>
                <a:ext cx="504830" cy="320340"/>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9 h 300769"/>
                  <a:gd name="connsiteX1" fmla="*/ 0 w 1066800"/>
                  <a:gd name="connsiteY1" fmla="*/ 0 h 300769"/>
                  <a:gd name="connsiteX2" fmla="*/ 1066800 w 1066800"/>
                  <a:gd name="connsiteY2" fmla="*/ 0 h 300769"/>
                  <a:gd name="connsiteX3" fmla="*/ 1066800 w 1066800"/>
                  <a:gd name="connsiteY3" fmla="*/ 276225 h 300769"/>
                </a:gdLst>
                <a:ahLst/>
                <a:cxnLst>
                  <a:cxn ang="0">
                    <a:pos x="connsiteX0" y="connsiteY0"/>
                  </a:cxn>
                  <a:cxn ang="0">
                    <a:pos x="connsiteX1" y="connsiteY1"/>
                  </a:cxn>
                  <a:cxn ang="0">
                    <a:pos x="connsiteX2" y="connsiteY2"/>
                  </a:cxn>
                  <a:cxn ang="0">
                    <a:pos x="connsiteX3" y="connsiteY3"/>
                  </a:cxn>
                </a:cxnLst>
                <a:rect l="l" t="t" r="r" b="b"/>
                <a:pathLst>
                  <a:path w="1066800" h="300769">
                    <a:moveTo>
                      <a:pt x="0" y="300769"/>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670" name="Freeform 669"/>
              <p:cNvSpPr/>
              <p:nvPr/>
            </p:nvSpPr>
            <p:spPr>
              <a:xfrm>
                <a:off x="2397168" y="859512"/>
                <a:ext cx="371480" cy="31308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3954 h 293954"/>
                  <a:gd name="connsiteX1" fmla="*/ 0 w 1066800"/>
                  <a:gd name="connsiteY1" fmla="*/ 0 h 293954"/>
                  <a:gd name="connsiteX2" fmla="*/ 1066800 w 1066800"/>
                  <a:gd name="connsiteY2" fmla="*/ 0 h 293954"/>
                  <a:gd name="connsiteX3" fmla="*/ 1066800 w 1066800"/>
                  <a:gd name="connsiteY3" fmla="*/ 276225 h 293954"/>
                </a:gdLst>
                <a:ahLst/>
                <a:cxnLst>
                  <a:cxn ang="0">
                    <a:pos x="connsiteX0" y="connsiteY0"/>
                  </a:cxn>
                  <a:cxn ang="0">
                    <a:pos x="connsiteX1" y="connsiteY1"/>
                  </a:cxn>
                  <a:cxn ang="0">
                    <a:pos x="connsiteX2" y="connsiteY2"/>
                  </a:cxn>
                  <a:cxn ang="0">
                    <a:pos x="connsiteX3" y="connsiteY3"/>
                  </a:cxn>
                </a:cxnLst>
                <a:rect l="l" t="t" r="r" b="b"/>
                <a:pathLst>
                  <a:path w="1066800" h="293954">
                    <a:moveTo>
                      <a:pt x="0" y="293954"/>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671" name="Freeform 670"/>
              <p:cNvSpPr/>
              <p:nvPr/>
            </p:nvSpPr>
            <p:spPr>
              <a:xfrm>
                <a:off x="2886569" y="859511"/>
                <a:ext cx="1790117" cy="320339"/>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8 h 300768"/>
                  <a:gd name="connsiteX1" fmla="*/ 0 w 1066800"/>
                  <a:gd name="connsiteY1" fmla="*/ 0 h 300768"/>
                  <a:gd name="connsiteX2" fmla="*/ 1066800 w 1066800"/>
                  <a:gd name="connsiteY2" fmla="*/ 0 h 300768"/>
                  <a:gd name="connsiteX3" fmla="*/ 1066800 w 1066800"/>
                  <a:gd name="connsiteY3" fmla="*/ 276225 h 300768"/>
                </a:gdLst>
                <a:ahLst/>
                <a:cxnLst>
                  <a:cxn ang="0">
                    <a:pos x="connsiteX0" y="connsiteY0"/>
                  </a:cxn>
                  <a:cxn ang="0">
                    <a:pos x="connsiteX1" y="connsiteY1"/>
                  </a:cxn>
                  <a:cxn ang="0">
                    <a:pos x="connsiteX2" y="connsiteY2"/>
                  </a:cxn>
                  <a:cxn ang="0">
                    <a:pos x="connsiteX3" y="connsiteY3"/>
                  </a:cxn>
                </a:cxnLst>
                <a:rect l="l" t="t" r="r" b="b"/>
                <a:pathLst>
                  <a:path w="1066800" h="300768">
                    <a:moveTo>
                      <a:pt x="0" y="300768"/>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672" name="Freeform 671"/>
              <p:cNvSpPr/>
              <p:nvPr/>
            </p:nvSpPr>
            <p:spPr>
              <a:xfrm>
                <a:off x="4195423" y="946353"/>
                <a:ext cx="371480" cy="22481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5297 h 295297"/>
                  <a:gd name="connsiteX1" fmla="*/ 0 w 1066800"/>
                  <a:gd name="connsiteY1" fmla="*/ 0 h 295297"/>
                  <a:gd name="connsiteX2" fmla="*/ 1066800 w 1066800"/>
                  <a:gd name="connsiteY2" fmla="*/ 0 h 295297"/>
                  <a:gd name="connsiteX3" fmla="*/ 1066800 w 1066800"/>
                  <a:gd name="connsiteY3" fmla="*/ 276225 h 295297"/>
                </a:gdLst>
                <a:ahLst/>
                <a:cxnLst>
                  <a:cxn ang="0">
                    <a:pos x="connsiteX0" y="connsiteY0"/>
                  </a:cxn>
                  <a:cxn ang="0">
                    <a:pos x="connsiteX1" y="connsiteY1"/>
                  </a:cxn>
                  <a:cxn ang="0">
                    <a:pos x="connsiteX2" y="connsiteY2"/>
                  </a:cxn>
                  <a:cxn ang="0">
                    <a:pos x="connsiteX3" y="connsiteY3"/>
                  </a:cxn>
                </a:cxnLst>
                <a:rect l="l" t="t" r="r" b="b"/>
                <a:pathLst>
                  <a:path w="1066800" h="295297">
                    <a:moveTo>
                      <a:pt x="0" y="295297"/>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673" name="Rectangle 672"/>
              <p:cNvSpPr/>
              <p:nvPr/>
            </p:nvSpPr>
            <p:spPr>
              <a:xfrm>
                <a:off x="767301" y="680574"/>
                <a:ext cx="822964" cy="200055"/>
              </a:xfrm>
              <a:prstGeom prst="rect">
                <a:avLst/>
              </a:prstGeom>
            </p:spPr>
            <p:txBody>
              <a:bodyPr wrap="square">
                <a:spAutoFit/>
              </a:bodyPr>
              <a:lstStyle/>
              <a:p>
                <a:pPr algn="ctr"/>
                <a:r>
                  <a:rPr lang="en-CA" sz="70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Flow</a:t>
                </a:r>
                <a:endParaRPr lang="en-CA" sz="70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sp>
            <p:nvSpPr>
              <p:cNvPr id="674" name="Rectangle 673"/>
              <p:cNvSpPr/>
              <p:nvPr/>
            </p:nvSpPr>
            <p:spPr>
              <a:xfrm>
                <a:off x="2253242" y="680574"/>
                <a:ext cx="660349" cy="200055"/>
              </a:xfrm>
              <a:prstGeom prst="rect">
                <a:avLst/>
              </a:prstGeom>
            </p:spPr>
            <p:txBody>
              <a:bodyPr wrap="square">
                <a:spAutoFit/>
              </a:bodyPr>
              <a:lstStyle/>
              <a:p>
                <a:pPr algn="ctr"/>
                <a:r>
                  <a:rPr lang="en-CA" sz="700" dirty="0" smtClean="0">
                    <a:solidFill>
                      <a:schemeClr val="tx1">
                        <a:lumMod val="50000"/>
                      </a:schemeClr>
                    </a:solidFill>
                    <a:effectLst>
                      <a:outerShdw blurRad="50800" dist="38100" dir="5400000" algn="t" rotWithShape="0">
                        <a:prstClr val="black">
                          <a:alpha val="40000"/>
                        </a:prstClr>
                      </a:outerShdw>
                    </a:effectLst>
                    <a:cs typeface="Arial" pitchFamily="34" charset="0"/>
                  </a:rPr>
                  <a:t>Data Flow</a:t>
                </a:r>
                <a:endParaRPr lang="en-CA" sz="700" dirty="0">
                  <a:solidFill>
                    <a:schemeClr val="tx1">
                      <a:lumMod val="50000"/>
                    </a:schemeClr>
                  </a:solidFill>
                  <a:effectLst>
                    <a:outerShdw blurRad="50800" dist="38100" dir="5400000" algn="t" rotWithShape="0">
                      <a:prstClr val="black">
                        <a:alpha val="40000"/>
                      </a:prstClr>
                    </a:outerShdw>
                  </a:effectLst>
                  <a:cs typeface="Arial" pitchFamily="34" charset="0"/>
                </a:endParaRPr>
              </a:p>
            </p:txBody>
          </p:sp>
          <p:pic>
            <p:nvPicPr>
              <p:cNvPr id="67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763" y="1143076"/>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76"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935" y="1143076"/>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77"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164" y="1143076"/>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7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8449" y="1143076"/>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679" name="Rounded Rectangle 678"/>
              <p:cNvSpPr/>
              <p:nvPr/>
            </p:nvSpPr>
            <p:spPr>
              <a:xfrm>
                <a:off x="3047231" y="1155828"/>
                <a:ext cx="597693" cy="600075"/>
              </a:xfrm>
              <a:prstGeom prst="roundRect">
                <a:avLst>
                  <a:gd name="adj" fmla="val 11644"/>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Soft Queue</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680" name="Rounded Rectangle 679"/>
              <p:cNvSpPr/>
              <p:nvPr/>
            </p:nvSpPr>
            <p:spPr>
              <a:xfrm>
                <a:off x="3720911" y="1155828"/>
                <a:ext cx="691819" cy="600075"/>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Kernel Mode Driver</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pic>
            <p:nvPicPr>
              <p:cNvPr id="681"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9859" y="1447940"/>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8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42" y="1142482"/>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83"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170" y="114248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84"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42" y="114248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8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700" y="1142482"/>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86"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728" y="114248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87"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8900" y="1142483"/>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688" name="Rounded Rectangle 687"/>
              <p:cNvSpPr/>
              <p:nvPr/>
            </p:nvSpPr>
            <p:spPr>
              <a:xfrm>
                <a:off x="289580" y="1155828"/>
                <a:ext cx="843223" cy="600075"/>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Application A</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689" name="Group 688"/>
              <p:cNvGrpSpPr/>
              <p:nvPr/>
            </p:nvGrpSpPr>
            <p:grpSpPr>
              <a:xfrm>
                <a:off x="2322056" y="1155828"/>
                <a:ext cx="1001590" cy="792815"/>
                <a:chOff x="2322056" y="3749956"/>
                <a:chExt cx="1001590" cy="792815"/>
              </a:xfrm>
            </p:grpSpPr>
            <p:grpSp>
              <p:nvGrpSpPr>
                <p:cNvPr id="708" name="Group 707"/>
                <p:cNvGrpSpPr/>
                <p:nvPr/>
              </p:nvGrpSpPr>
              <p:grpSpPr>
                <a:xfrm>
                  <a:off x="2690255" y="3749956"/>
                  <a:ext cx="280989" cy="600075"/>
                  <a:chOff x="2756785" y="1219943"/>
                  <a:chExt cx="280989" cy="600075"/>
                </a:xfrm>
              </p:grpSpPr>
              <p:sp>
                <p:nvSpPr>
                  <p:cNvPr id="710" name="Rounded Rectangle 709"/>
                  <p:cNvSpPr/>
                  <p:nvPr/>
                </p:nvSpPr>
                <p:spPr>
                  <a:xfrm>
                    <a:off x="2756785"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711" name="Rectangle 710"/>
                  <p:cNvSpPr/>
                  <p:nvPr/>
                </p:nvSpPr>
                <p:spPr>
                  <a:xfrm>
                    <a:off x="2835178"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712" name="Rectangle 711"/>
                  <p:cNvSpPr/>
                  <p:nvPr/>
                </p:nvSpPr>
                <p:spPr>
                  <a:xfrm>
                    <a:off x="2835178"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713" name="Rectangle 712"/>
                  <p:cNvSpPr/>
                  <p:nvPr/>
                </p:nvSpPr>
                <p:spPr>
                  <a:xfrm>
                    <a:off x="2835178"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714" name="Rectangle 713"/>
                  <p:cNvSpPr/>
                  <p:nvPr/>
                </p:nvSpPr>
                <p:spPr>
                  <a:xfrm>
                    <a:off x="2835178"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715" name="Rectangle 714"/>
                  <p:cNvSpPr/>
                  <p:nvPr/>
                </p:nvSpPr>
                <p:spPr>
                  <a:xfrm>
                    <a:off x="2835178"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716" name="Rectangle 715"/>
                  <p:cNvSpPr/>
                  <p:nvPr/>
                </p:nvSpPr>
                <p:spPr>
                  <a:xfrm>
                    <a:off x="2835178"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717" name="Rectangle 716"/>
                  <p:cNvSpPr/>
                  <p:nvPr/>
                </p:nvSpPr>
                <p:spPr>
                  <a:xfrm>
                    <a:off x="2835178"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709" name="Rectangle 708"/>
                <p:cNvSpPr/>
                <p:nvPr/>
              </p:nvSpPr>
              <p:spPr>
                <a:xfrm>
                  <a:off x="2322056" y="4342716"/>
                  <a:ext cx="100159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690" name="Rounded Rectangle 689"/>
              <p:cNvSpPr/>
              <p:nvPr/>
            </p:nvSpPr>
            <p:spPr>
              <a:xfrm>
                <a:off x="1994885" y="1155828"/>
                <a:ext cx="619383" cy="600075"/>
              </a:xfrm>
              <a:prstGeom prst="roundRect">
                <a:avLst>
                  <a:gd name="adj" fmla="val 13318"/>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a:solidFill>
                      <a:prstClr val="white"/>
                    </a:solidFill>
                    <a:effectLst>
                      <a:outerShdw blurRad="50800" dist="38100" dir="5400000" algn="t" rotWithShape="0">
                        <a:prstClr val="black">
                          <a:alpha val="40000"/>
                        </a:prstClr>
                      </a:outerShdw>
                    </a:effectLst>
                    <a:cs typeface="Arial" pitchFamily="34" charset="0"/>
                  </a:rPr>
                  <a:t>User Mode Driver</a:t>
                </a:r>
              </a:p>
            </p:txBody>
          </p:sp>
          <p:sp>
            <p:nvSpPr>
              <p:cNvPr id="691" name="Rounded Rectangle 690"/>
              <p:cNvSpPr/>
              <p:nvPr/>
            </p:nvSpPr>
            <p:spPr>
              <a:xfrm>
                <a:off x="1208790" y="1155828"/>
                <a:ext cx="710108" cy="600075"/>
              </a:xfrm>
              <a:prstGeom prst="roundRect">
                <a:avLst>
                  <a:gd name="adj" fmla="val 9969"/>
                </a:avLst>
              </a:prstGeom>
              <a:solidFill>
                <a:schemeClr val="tx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Direct3D</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692" name="Group 691"/>
              <p:cNvGrpSpPr/>
              <p:nvPr/>
            </p:nvGrpSpPr>
            <p:grpSpPr>
              <a:xfrm>
                <a:off x="4241642" y="1155828"/>
                <a:ext cx="767680" cy="792815"/>
                <a:chOff x="4241642" y="3749956"/>
                <a:chExt cx="767680" cy="792815"/>
              </a:xfrm>
            </p:grpSpPr>
            <p:grpSp>
              <p:nvGrpSpPr>
                <p:cNvPr id="698" name="Group 697"/>
                <p:cNvGrpSpPr/>
                <p:nvPr/>
              </p:nvGrpSpPr>
              <p:grpSpPr>
                <a:xfrm>
                  <a:off x="4480372" y="3749956"/>
                  <a:ext cx="280989" cy="600075"/>
                  <a:chOff x="4546902" y="1219943"/>
                  <a:chExt cx="280989" cy="600075"/>
                </a:xfrm>
              </p:grpSpPr>
              <p:sp>
                <p:nvSpPr>
                  <p:cNvPr id="700" name="Rounded Rectangle 699"/>
                  <p:cNvSpPr/>
                  <p:nvPr/>
                </p:nvSpPr>
                <p:spPr>
                  <a:xfrm>
                    <a:off x="4546902"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701" name="Rectangle 700"/>
                  <p:cNvSpPr/>
                  <p:nvPr/>
                </p:nvSpPr>
                <p:spPr>
                  <a:xfrm>
                    <a:off x="4625295"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702" name="Rectangle 701"/>
                  <p:cNvSpPr/>
                  <p:nvPr/>
                </p:nvSpPr>
                <p:spPr>
                  <a:xfrm>
                    <a:off x="4625295"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703" name="Rectangle 702"/>
                  <p:cNvSpPr/>
                  <p:nvPr/>
                </p:nvSpPr>
                <p:spPr>
                  <a:xfrm>
                    <a:off x="4625295"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704" name="Rectangle 703"/>
                  <p:cNvSpPr/>
                  <p:nvPr/>
                </p:nvSpPr>
                <p:spPr>
                  <a:xfrm>
                    <a:off x="4625295"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705" name="Rectangle 704"/>
                  <p:cNvSpPr/>
                  <p:nvPr/>
                </p:nvSpPr>
                <p:spPr>
                  <a:xfrm>
                    <a:off x="4625295"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706" name="Rectangle 705"/>
                  <p:cNvSpPr/>
                  <p:nvPr/>
                </p:nvSpPr>
                <p:spPr>
                  <a:xfrm>
                    <a:off x="4625295"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707" name="Rectangle 706"/>
                  <p:cNvSpPr/>
                  <p:nvPr/>
                </p:nvSpPr>
                <p:spPr>
                  <a:xfrm>
                    <a:off x="4625295"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699" name="Rectangle 698"/>
                <p:cNvSpPr/>
                <p:nvPr/>
              </p:nvSpPr>
              <p:spPr>
                <a:xfrm>
                  <a:off x="4241642" y="4342716"/>
                  <a:ext cx="76768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DMA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grpSp>
        <p:sp>
          <p:nvSpPr>
            <p:cNvPr id="559" name="Rectangle 558"/>
            <p:cNvSpPr/>
            <p:nvPr/>
          </p:nvSpPr>
          <p:spPr>
            <a:xfrm>
              <a:off x="3150453" y="2861535"/>
              <a:ext cx="115261" cy="115261"/>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endParaRPr lang="en-CA" kern="0" dirty="0">
                <a:solidFill>
                  <a:prstClr val="white"/>
                </a:solidFill>
                <a:latin typeface="Calibri"/>
              </a:endParaRPr>
            </a:p>
          </p:txBody>
        </p:sp>
        <p:cxnSp>
          <p:nvCxnSpPr>
            <p:cNvPr id="560" name="Straight Connector 559"/>
            <p:cNvCxnSpPr/>
            <p:nvPr/>
          </p:nvCxnSpPr>
          <p:spPr>
            <a:xfrm>
              <a:off x="4367975" y="4125541"/>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cxnSp>
          <p:nvCxnSpPr>
            <p:cNvPr id="561" name="Straight Connector 560"/>
            <p:cNvCxnSpPr/>
            <p:nvPr/>
          </p:nvCxnSpPr>
          <p:spPr>
            <a:xfrm>
              <a:off x="2918390" y="4120192"/>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sp>
          <p:nvSpPr>
            <p:cNvPr id="562" name="Freeform 561"/>
            <p:cNvSpPr/>
            <p:nvPr/>
          </p:nvSpPr>
          <p:spPr>
            <a:xfrm>
              <a:off x="933960" y="3531182"/>
              <a:ext cx="504830" cy="309454"/>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0548 h 290548"/>
                <a:gd name="connsiteX1" fmla="*/ 0 w 1066800"/>
                <a:gd name="connsiteY1" fmla="*/ 0 h 290548"/>
                <a:gd name="connsiteX2" fmla="*/ 1066800 w 1066800"/>
                <a:gd name="connsiteY2" fmla="*/ 0 h 290548"/>
                <a:gd name="connsiteX3" fmla="*/ 1066800 w 1066800"/>
                <a:gd name="connsiteY3" fmla="*/ 276225 h 290548"/>
              </a:gdLst>
              <a:ahLst/>
              <a:cxnLst>
                <a:cxn ang="0">
                  <a:pos x="connsiteX0" y="connsiteY0"/>
                </a:cxn>
                <a:cxn ang="0">
                  <a:pos x="connsiteX1" y="connsiteY1"/>
                </a:cxn>
                <a:cxn ang="0">
                  <a:pos x="connsiteX2" y="connsiteY2"/>
                </a:cxn>
                <a:cxn ang="0">
                  <a:pos x="connsiteX3" y="connsiteY3"/>
                </a:cxn>
              </a:cxnLst>
              <a:rect l="l" t="t" r="r" b="b"/>
              <a:pathLst>
                <a:path w="1066800" h="290548">
                  <a:moveTo>
                    <a:pt x="0" y="290548"/>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pic>
          <p:nvPicPr>
            <p:cNvPr id="563"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735" y="3814746"/>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564" name="Freeform 563"/>
            <p:cNvSpPr/>
            <p:nvPr/>
          </p:nvSpPr>
          <p:spPr>
            <a:xfrm>
              <a:off x="1716723" y="3531183"/>
              <a:ext cx="504830" cy="320340"/>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9 h 300769"/>
                <a:gd name="connsiteX1" fmla="*/ 0 w 1066800"/>
                <a:gd name="connsiteY1" fmla="*/ 0 h 300769"/>
                <a:gd name="connsiteX2" fmla="*/ 1066800 w 1066800"/>
                <a:gd name="connsiteY2" fmla="*/ 0 h 300769"/>
                <a:gd name="connsiteX3" fmla="*/ 1066800 w 1066800"/>
                <a:gd name="connsiteY3" fmla="*/ 276225 h 300769"/>
              </a:gdLst>
              <a:ahLst/>
              <a:cxnLst>
                <a:cxn ang="0">
                  <a:pos x="connsiteX0" y="connsiteY0"/>
                </a:cxn>
                <a:cxn ang="0">
                  <a:pos x="connsiteX1" y="connsiteY1"/>
                </a:cxn>
                <a:cxn ang="0">
                  <a:pos x="connsiteX2" y="connsiteY2"/>
                </a:cxn>
                <a:cxn ang="0">
                  <a:pos x="connsiteX3" y="connsiteY3"/>
                </a:cxn>
              </a:cxnLst>
              <a:rect l="l" t="t" r="r" b="b"/>
              <a:pathLst>
                <a:path w="1066800" h="300769">
                  <a:moveTo>
                    <a:pt x="0" y="300769"/>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565" name="Freeform 564"/>
            <p:cNvSpPr/>
            <p:nvPr/>
          </p:nvSpPr>
          <p:spPr>
            <a:xfrm>
              <a:off x="2397168" y="3531183"/>
              <a:ext cx="371480" cy="31308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3954 h 293954"/>
                <a:gd name="connsiteX1" fmla="*/ 0 w 1066800"/>
                <a:gd name="connsiteY1" fmla="*/ 0 h 293954"/>
                <a:gd name="connsiteX2" fmla="*/ 1066800 w 1066800"/>
                <a:gd name="connsiteY2" fmla="*/ 0 h 293954"/>
                <a:gd name="connsiteX3" fmla="*/ 1066800 w 1066800"/>
                <a:gd name="connsiteY3" fmla="*/ 276225 h 293954"/>
              </a:gdLst>
              <a:ahLst/>
              <a:cxnLst>
                <a:cxn ang="0">
                  <a:pos x="connsiteX0" y="connsiteY0"/>
                </a:cxn>
                <a:cxn ang="0">
                  <a:pos x="connsiteX1" y="connsiteY1"/>
                </a:cxn>
                <a:cxn ang="0">
                  <a:pos x="connsiteX2" y="connsiteY2"/>
                </a:cxn>
                <a:cxn ang="0">
                  <a:pos x="connsiteX3" y="connsiteY3"/>
                </a:cxn>
              </a:cxnLst>
              <a:rect l="l" t="t" r="r" b="b"/>
              <a:pathLst>
                <a:path w="1066800" h="293954">
                  <a:moveTo>
                    <a:pt x="0" y="293954"/>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566" name="Freeform 565"/>
            <p:cNvSpPr/>
            <p:nvPr/>
          </p:nvSpPr>
          <p:spPr>
            <a:xfrm>
              <a:off x="2886569" y="3531182"/>
              <a:ext cx="1790117" cy="320339"/>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8 h 300768"/>
                <a:gd name="connsiteX1" fmla="*/ 0 w 1066800"/>
                <a:gd name="connsiteY1" fmla="*/ 0 h 300768"/>
                <a:gd name="connsiteX2" fmla="*/ 1066800 w 1066800"/>
                <a:gd name="connsiteY2" fmla="*/ 0 h 300768"/>
                <a:gd name="connsiteX3" fmla="*/ 1066800 w 1066800"/>
                <a:gd name="connsiteY3" fmla="*/ 276225 h 300768"/>
              </a:gdLst>
              <a:ahLst/>
              <a:cxnLst>
                <a:cxn ang="0">
                  <a:pos x="connsiteX0" y="connsiteY0"/>
                </a:cxn>
                <a:cxn ang="0">
                  <a:pos x="connsiteX1" y="connsiteY1"/>
                </a:cxn>
                <a:cxn ang="0">
                  <a:pos x="connsiteX2" y="connsiteY2"/>
                </a:cxn>
                <a:cxn ang="0">
                  <a:pos x="connsiteX3" y="connsiteY3"/>
                </a:cxn>
              </a:cxnLst>
              <a:rect l="l" t="t" r="r" b="b"/>
              <a:pathLst>
                <a:path w="1066800" h="300768">
                  <a:moveTo>
                    <a:pt x="0" y="300768"/>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567" name="Freeform 566"/>
            <p:cNvSpPr/>
            <p:nvPr/>
          </p:nvSpPr>
          <p:spPr>
            <a:xfrm>
              <a:off x="4195423" y="3618024"/>
              <a:ext cx="371480" cy="22481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5297 h 295297"/>
                <a:gd name="connsiteX1" fmla="*/ 0 w 1066800"/>
                <a:gd name="connsiteY1" fmla="*/ 0 h 295297"/>
                <a:gd name="connsiteX2" fmla="*/ 1066800 w 1066800"/>
                <a:gd name="connsiteY2" fmla="*/ 0 h 295297"/>
                <a:gd name="connsiteX3" fmla="*/ 1066800 w 1066800"/>
                <a:gd name="connsiteY3" fmla="*/ 276225 h 295297"/>
              </a:gdLst>
              <a:ahLst/>
              <a:cxnLst>
                <a:cxn ang="0">
                  <a:pos x="connsiteX0" y="connsiteY0"/>
                </a:cxn>
                <a:cxn ang="0">
                  <a:pos x="connsiteX1" y="connsiteY1"/>
                </a:cxn>
                <a:cxn ang="0">
                  <a:pos x="connsiteX2" y="connsiteY2"/>
                </a:cxn>
                <a:cxn ang="0">
                  <a:pos x="connsiteX3" y="connsiteY3"/>
                </a:cxn>
              </a:cxnLst>
              <a:rect l="l" t="t" r="r" b="b"/>
              <a:pathLst>
                <a:path w="1066800" h="295297">
                  <a:moveTo>
                    <a:pt x="0" y="295297"/>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568" name="Rectangle 567"/>
            <p:cNvSpPr/>
            <p:nvPr/>
          </p:nvSpPr>
          <p:spPr>
            <a:xfrm>
              <a:off x="767301" y="3352245"/>
              <a:ext cx="822964" cy="200055"/>
            </a:xfrm>
            <a:prstGeom prst="rect">
              <a:avLst/>
            </a:prstGeom>
          </p:spPr>
          <p:txBody>
            <a:bodyPr wrap="square">
              <a:spAutoFit/>
            </a:bodyPr>
            <a:lstStyle/>
            <a:p>
              <a:pPr algn="ctr"/>
              <a:r>
                <a:rPr lang="en-CA" sz="70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Flow</a:t>
              </a:r>
              <a:endParaRPr lang="en-CA" sz="70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sp>
          <p:nvSpPr>
            <p:cNvPr id="569" name="Rectangle 568"/>
            <p:cNvSpPr/>
            <p:nvPr/>
          </p:nvSpPr>
          <p:spPr>
            <a:xfrm>
              <a:off x="2253242" y="3352245"/>
              <a:ext cx="660349" cy="200055"/>
            </a:xfrm>
            <a:prstGeom prst="rect">
              <a:avLst/>
            </a:prstGeom>
          </p:spPr>
          <p:txBody>
            <a:bodyPr wrap="square">
              <a:spAutoFit/>
            </a:bodyPr>
            <a:lstStyle/>
            <a:p>
              <a:pPr algn="ctr"/>
              <a:r>
                <a:rPr lang="en-CA" sz="700" dirty="0" smtClean="0">
                  <a:solidFill>
                    <a:schemeClr val="tx1">
                      <a:lumMod val="50000"/>
                    </a:schemeClr>
                  </a:solidFill>
                  <a:effectLst>
                    <a:outerShdw blurRad="50800" dist="38100" dir="5400000" algn="t" rotWithShape="0">
                      <a:prstClr val="black">
                        <a:alpha val="40000"/>
                      </a:prstClr>
                    </a:outerShdw>
                  </a:effectLst>
                  <a:cs typeface="Arial" pitchFamily="34" charset="0"/>
                </a:rPr>
                <a:t>Data Flow</a:t>
              </a:r>
              <a:endParaRPr lang="en-CA" sz="700" dirty="0">
                <a:solidFill>
                  <a:schemeClr val="tx1">
                    <a:lumMod val="50000"/>
                  </a:schemeClr>
                </a:solidFill>
                <a:effectLst>
                  <a:outerShdw blurRad="50800" dist="38100" dir="5400000" algn="t" rotWithShape="0">
                    <a:prstClr val="black">
                      <a:alpha val="40000"/>
                    </a:prstClr>
                  </a:outerShdw>
                </a:effectLst>
                <a:cs typeface="Arial" pitchFamily="34" charset="0"/>
              </a:endParaRPr>
            </a:p>
          </p:txBody>
        </p:sp>
        <p:pic>
          <p:nvPicPr>
            <p:cNvPr id="570"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763" y="381474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71"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935" y="381474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7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164" y="381474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73"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8449" y="3814747"/>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574" name="Rounded Rectangle 573"/>
            <p:cNvSpPr/>
            <p:nvPr/>
          </p:nvSpPr>
          <p:spPr>
            <a:xfrm>
              <a:off x="3047231" y="3827499"/>
              <a:ext cx="597693" cy="600075"/>
            </a:xfrm>
            <a:prstGeom prst="roundRect">
              <a:avLst>
                <a:gd name="adj" fmla="val 11644"/>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Soft Queue</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575" name="Rounded Rectangle 574"/>
            <p:cNvSpPr/>
            <p:nvPr/>
          </p:nvSpPr>
          <p:spPr>
            <a:xfrm>
              <a:off x="3720911" y="3827499"/>
              <a:ext cx="691819" cy="600075"/>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Kernel Mode Driver</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pic>
          <p:nvPicPr>
            <p:cNvPr id="576"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42" y="381415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77"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170" y="381415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7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42" y="381415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79"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700" y="381415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80"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728" y="381415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81"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8900" y="3814154"/>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582" name="Rounded Rectangle 581"/>
            <p:cNvSpPr/>
            <p:nvPr/>
          </p:nvSpPr>
          <p:spPr>
            <a:xfrm>
              <a:off x="289580" y="3827499"/>
              <a:ext cx="843223" cy="600075"/>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Application C</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583" name="Group 582"/>
            <p:cNvGrpSpPr/>
            <p:nvPr/>
          </p:nvGrpSpPr>
          <p:grpSpPr>
            <a:xfrm>
              <a:off x="2322056" y="3827499"/>
              <a:ext cx="1001590" cy="792815"/>
              <a:chOff x="2322056" y="3749956"/>
              <a:chExt cx="1001590" cy="792815"/>
            </a:xfrm>
          </p:grpSpPr>
          <p:grpSp>
            <p:nvGrpSpPr>
              <p:cNvPr id="654" name="Group 653"/>
              <p:cNvGrpSpPr/>
              <p:nvPr/>
            </p:nvGrpSpPr>
            <p:grpSpPr>
              <a:xfrm>
                <a:off x="2690255" y="3749956"/>
                <a:ext cx="280989" cy="600075"/>
                <a:chOff x="2756785" y="1219943"/>
                <a:chExt cx="280989" cy="600075"/>
              </a:xfrm>
            </p:grpSpPr>
            <p:sp>
              <p:nvSpPr>
                <p:cNvPr id="656" name="Rounded Rectangle 655"/>
                <p:cNvSpPr/>
                <p:nvPr/>
              </p:nvSpPr>
              <p:spPr>
                <a:xfrm>
                  <a:off x="2756785"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657" name="Rectangle 656"/>
                <p:cNvSpPr/>
                <p:nvPr/>
              </p:nvSpPr>
              <p:spPr>
                <a:xfrm>
                  <a:off x="2835178"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58" name="Rectangle 657"/>
                <p:cNvSpPr/>
                <p:nvPr/>
              </p:nvSpPr>
              <p:spPr>
                <a:xfrm>
                  <a:off x="2835178"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59" name="Rectangle 658"/>
                <p:cNvSpPr/>
                <p:nvPr/>
              </p:nvSpPr>
              <p:spPr>
                <a:xfrm>
                  <a:off x="2835178"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60" name="Rectangle 659"/>
                <p:cNvSpPr/>
                <p:nvPr/>
              </p:nvSpPr>
              <p:spPr>
                <a:xfrm>
                  <a:off x="2835178"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61" name="Rectangle 660"/>
                <p:cNvSpPr/>
                <p:nvPr/>
              </p:nvSpPr>
              <p:spPr>
                <a:xfrm>
                  <a:off x="2835178"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62" name="Rectangle 661"/>
                <p:cNvSpPr/>
                <p:nvPr/>
              </p:nvSpPr>
              <p:spPr>
                <a:xfrm>
                  <a:off x="2835178"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63" name="Rectangle 662"/>
                <p:cNvSpPr/>
                <p:nvPr/>
              </p:nvSpPr>
              <p:spPr>
                <a:xfrm>
                  <a:off x="2835178"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655" name="Rectangle 654"/>
              <p:cNvSpPr/>
              <p:nvPr/>
            </p:nvSpPr>
            <p:spPr>
              <a:xfrm>
                <a:off x="2322056" y="4342716"/>
                <a:ext cx="100159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584" name="Rounded Rectangle 583"/>
            <p:cNvSpPr/>
            <p:nvPr/>
          </p:nvSpPr>
          <p:spPr>
            <a:xfrm>
              <a:off x="1994885" y="3827499"/>
              <a:ext cx="619383" cy="600075"/>
            </a:xfrm>
            <a:prstGeom prst="roundRect">
              <a:avLst>
                <a:gd name="adj" fmla="val 13318"/>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a:solidFill>
                    <a:prstClr val="white"/>
                  </a:solidFill>
                  <a:effectLst>
                    <a:outerShdw blurRad="50800" dist="38100" dir="5400000" algn="t" rotWithShape="0">
                      <a:prstClr val="black">
                        <a:alpha val="40000"/>
                      </a:prstClr>
                    </a:outerShdw>
                  </a:effectLst>
                  <a:cs typeface="Arial" pitchFamily="34" charset="0"/>
                </a:rPr>
                <a:t>User Mode Driver</a:t>
              </a:r>
            </a:p>
          </p:txBody>
        </p:sp>
        <p:sp>
          <p:nvSpPr>
            <p:cNvPr id="585" name="Rounded Rectangle 584"/>
            <p:cNvSpPr/>
            <p:nvPr/>
          </p:nvSpPr>
          <p:spPr>
            <a:xfrm>
              <a:off x="1208790" y="3827499"/>
              <a:ext cx="710108" cy="600075"/>
            </a:xfrm>
            <a:prstGeom prst="roundRect">
              <a:avLst>
                <a:gd name="adj" fmla="val 9969"/>
              </a:avLst>
            </a:prstGeom>
            <a:solidFill>
              <a:schemeClr val="tx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Direct3D</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586" name="Group 585"/>
            <p:cNvGrpSpPr/>
            <p:nvPr/>
          </p:nvGrpSpPr>
          <p:grpSpPr>
            <a:xfrm>
              <a:off x="4241642" y="3827499"/>
              <a:ext cx="767680" cy="792815"/>
              <a:chOff x="4241642" y="3749956"/>
              <a:chExt cx="767680" cy="792815"/>
            </a:xfrm>
          </p:grpSpPr>
          <p:grpSp>
            <p:nvGrpSpPr>
              <p:cNvPr id="644" name="Group 643"/>
              <p:cNvGrpSpPr/>
              <p:nvPr/>
            </p:nvGrpSpPr>
            <p:grpSpPr>
              <a:xfrm>
                <a:off x="4480372" y="3749956"/>
                <a:ext cx="280989" cy="600075"/>
                <a:chOff x="4546902" y="1219943"/>
                <a:chExt cx="280989" cy="600075"/>
              </a:xfrm>
            </p:grpSpPr>
            <p:sp>
              <p:nvSpPr>
                <p:cNvPr id="646" name="Rounded Rectangle 645"/>
                <p:cNvSpPr/>
                <p:nvPr/>
              </p:nvSpPr>
              <p:spPr>
                <a:xfrm>
                  <a:off x="4546902"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647" name="Rectangle 646"/>
                <p:cNvSpPr/>
                <p:nvPr/>
              </p:nvSpPr>
              <p:spPr>
                <a:xfrm>
                  <a:off x="4625295"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48" name="Rectangle 647"/>
                <p:cNvSpPr/>
                <p:nvPr/>
              </p:nvSpPr>
              <p:spPr>
                <a:xfrm>
                  <a:off x="4625295"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49" name="Rectangle 648"/>
                <p:cNvSpPr/>
                <p:nvPr/>
              </p:nvSpPr>
              <p:spPr>
                <a:xfrm>
                  <a:off x="4625295"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50" name="Rectangle 649"/>
                <p:cNvSpPr/>
                <p:nvPr/>
              </p:nvSpPr>
              <p:spPr>
                <a:xfrm>
                  <a:off x="4625295"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51" name="Rectangle 650"/>
                <p:cNvSpPr/>
                <p:nvPr/>
              </p:nvSpPr>
              <p:spPr>
                <a:xfrm>
                  <a:off x="4625295"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52" name="Rectangle 651"/>
                <p:cNvSpPr/>
                <p:nvPr/>
              </p:nvSpPr>
              <p:spPr>
                <a:xfrm>
                  <a:off x="4625295"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53" name="Rectangle 652"/>
                <p:cNvSpPr/>
                <p:nvPr/>
              </p:nvSpPr>
              <p:spPr>
                <a:xfrm>
                  <a:off x="4625295"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645" name="Rectangle 644"/>
              <p:cNvSpPr/>
              <p:nvPr/>
            </p:nvSpPr>
            <p:spPr>
              <a:xfrm>
                <a:off x="4241642" y="4342716"/>
                <a:ext cx="76768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DMA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cxnSp>
          <p:nvCxnSpPr>
            <p:cNvPr id="592" name="Straight Connector 591"/>
            <p:cNvCxnSpPr/>
            <p:nvPr/>
          </p:nvCxnSpPr>
          <p:spPr>
            <a:xfrm>
              <a:off x="4367975" y="2783121"/>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cxnSp>
          <p:nvCxnSpPr>
            <p:cNvPr id="593" name="Straight Connector 592"/>
            <p:cNvCxnSpPr/>
            <p:nvPr/>
          </p:nvCxnSpPr>
          <p:spPr>
            <a:xfrm>
              <a:off x="2918390" y="2777772"/>
              <a:ext cx="177290" cy="0"/>
            </a:xfrm>
            <a:prstGeom prst="line">
              <a:avLst/>
            </a:prstGeom>
            <a:noFill/>
            <a:ln w="25400" cap="flat" cmpd="sng" algn="ctr">
              <a:solidFill>
                <a:sysClr val="window" lastClr="FFFFFF"/>
              </a:solidFill>
              <a:prstDash val="solid"/>
            </a:ln>
            <a:effectLst>
              <a:outerShdw blurRad="40000" dist="20000" dir="5400000" rotWithShape="0">
                <a:srgbClr val="000000">
                  <a:alpha val="38000"/>
                </a:srgbClr>
              </a:outerShdw>
            </a:effectLst>
          </p:spPr>
        </p:cxnSp>
        <p:sp>
          <p:nvSpPr>
            <p:cNvPr id="594" name="Freeform 593"/>
            <p:cNvSpPr/>
            <p:nvPr/>
          </p:nvSpPr>
          <p:spPr>
            <a:xfrm>
              <a:off x="933960" y="2188762"/>
              <a:ext cx="504830" cy="309454"/>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0548 h 290548"/>
                <a:gd name="connsiteX1" fmla="*/ 0 w 1066800"/>
                <a:gd name="connsiteY1" fmla="*/ 0 h 290548"/>
                <a:gd name="connsiteX2" fmla="*/ 1066800 w 1066800"/>
                <a:gd name="connsiteY2" fmla="*/ 0 h 290548"/>
                <a:gd name="connsiteX3" fmla="*/ 1066800 w 1066800"/>
                <a:gd name="connsiteY3" fmla="*/ 276225 h 290548"/>
              </a:gdLst>
              <a:ahLst/>
              <a:cxnLst>
                <a:cxn ang="0">
                  <a:pos x="connsiteX0" y="connsiteY0"/>
                </a:cxn>
                <a:cxn ang="0">
                  <a:pos x="connsiteX1" y="connsiteY1"/>
                </a:cxn>
                <a:cxn ang="0">
                  <a:pos x="connsiteX2" y="connsiteY2"/>
                </a:cxn>
                <a:cxn ang="0">
                  <a:pos x="connsiteX3" y="connsiteY3"/>
                </a:cxn>
              </a:cxnLst>
              <a:rect l="l" t="t" r="r" b="b"/>
              <a:pathLst>
                <a:path w="1066800" h="290548">
                  <a:moveTo>
                    <a:pt x="0" y="290548"/>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pic>
          <p:nvPicPr>
            <p:cNvPr id="59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735" y="2472326"/>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596" name="Freeform 595"/>
            <p:cNvSpPr/>
            <p:nvPr/>
          </p:nvSpPr>
          <p:spPr>
            <a:xfrm>
              <a:off x="1716723" y="2188763"/>
              <a:ext cx="504830" cy="320340"/>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9 h 300769"/>
                <a:gd name="connsiteX1" fmla="*/ 0 w 1066800"/>
                <a:gd name="connsiteY1" fmla="*/ 0 h 300769"/>
                <a:gd name="connsiteX2" fmla="*/ 1066800 w 1066800"/>
                <a:gd name="connsiteY2" fmla="*/ 0 h 300769"/>
                <a:gd name="connsiteX3" fmla="*/ 1066800 w 1066800"/>
                <a:gd name="connsiteY3" fmla="*/ 276225 h 300769"/>
              </a:gdLst>
              <a:ahLst/>
              <a:cxnLst>
                <a:cxn ang="0">
                  <a:pos x="connsiteX0" y="connsiteY0"/>
                </a:cxn>
                <a:cxn ang="0">
                  <a:pos x="connsiteX1" y="connsiteY1"/>
                </a:cxn>
                <a:cxn ang="0">
                  <a:pos x="connsiteX2" y="connsiteY2"/>
                </a:cxn>
                <a:cxn ang="0">
                  <a:pos x="connsiteX3" y="connsiteY3"/>
                </a:cxn>
              </a:cxnLst>
              <a:rect l="l" t="t" r="r" b="b"/>
              <a:pathLst>
                <a:path w="1066800" h="300769">
                  <a:moveTo>
                    <a:pt x="0" y="300769"/>
                  </a:moveTo>
                  <a:lnTo>
                    <a:pt x="0" y="0"/>
                  </a:lnTo>
                  <a:lnTo>
                    <a:pt x="1066800" y="0"/>
                  </a:lnTo>
                  <a:lnTo>
                    <a:pt x="1066800" y="276225"/>
                  </a:lnTo>
                </a:path>
              </a:pathLst>
            </a:custGeom>
            <a:noFill/>
            <a:ln w="28575" cap="flat" cmpd="sng" algn="ctr">
              <a:solidFill>
                <a:sysClr val="window" lastClr="FFFFFF"/>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597" name="Freeform 596"/>
            <p:cNvSpPr/>
            <p:nvPr/>
          </p:nvSpPr>
          <p:spPr>
            <a:xfrm>
              <a:off x="2397168" y="2188763"/>
              <a:ext cx="371480" cy="31308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3954 h 293954"/>
                <a:gd name="connsiteX1" fmla="*/ 0 w 1066800"/>
                <a:gd name="connsiteY1" fmla="*/ 0 h 293954"/>
                <a:gd name="connsiteX2" fmla="*/ 1066800 w 1066800"/>
                <a:gd name="connsiteY2" fmla="*/ 0 h 293954"/>
                <a:gd name="connsiteX3" fmla="*/ 1066800 w 1066800"/>
                <a:gd name="connsiteY3" fmla="*/ 276225 h 293954"/>
              </a:gdLst>
              <a:ahLst/>
              <a:cxnLst>
                <a:cxn ang="0">
                  <a:pos x="connsiteX0" y="connsiteY0"/>
                </a:cxn>
                <a:cxn ang="0">
                  <a:pos x="connsiteX1" y="connsiteY1"/>
                </a:cxn>
                <a:cxn ang="0">
                  <a:pos x="connsiteX2" y="connsiteY2"/>
                </a:cxn>
                <a:cxn ang="0">
                  <a:pos x="connsiteX3" y="connsiteY3"/>
                </a:cxn>
              </a:cxnLst>
              <a:rect l="l" t="t" r="r" b="b"/>
              <a:pathLst>
                <a:path w="1066800" h="293954">
                  <a:moveTo>
                    <a:pt x="0" y="293954"/>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598" name="Freeform 597"/>
            <p:cNvSpPr/>
            <p:nvPr/>
          </p:nvSpPr>
          <p:spPr>
            <a:xfrm>
              <a:off x="2886569" y="2188762"/>
              <a:ext cx="1790117" cy="320339"/>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300768 h 300768"/>
                <a:gd name="connsiteX1" fmla="*/ 0 w 1066800"/>
                <a:gd name="connsiteY1" fmla="*/ 0 h 300768"/>
                <a:gd name="connsiteX2" fmla="*/ 1066800 w 1066800"/>
                <a:gd name="connsiteY2" fmla="*/ 0 h 300768"/>
                <a:gd name="connsiteX3" fmla="*/ 1066800 w 1066800"/>
                <a:gd name="connsiteY3" fmla="*/ 276225 h 300768"/>
              </a:gdLst>
              <a:ahLst/>
              <a:cxnLst>
                <a:cxn ang="0">
                  <a:pos x="connsiteX0" y="connsiteY0"/>
                </a:cxn>
                <a:cxn ang="0">
                  <a:pos x="connsiteX1" y="connsiteY1"/>
                </a:cxn>
                <a:cxn ang="0">
                  <a:pos x="connsiteX2" y="connsiteY2"/>
                </a:cxn>
                <a:cxn ang="0">
                  <a:pos x="connsiteX3" y="connsiteY3"/>
                </a:cxn>
              </a:cxnLst>
              <a:rect l="l" t="t" r="r" b="b"/>
              <a:pathLst>
                <a:path w="1066800" h="300768">
                  <a:moveTo>
                    <a:pt x="0" y="300768"/>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599" name="Freeform 598"/>
            <p:cNvSpPr/>
            <p:nvPr/>
          </p:nvSpPr>
          <p:spPr>
            <a:xfrm>
              <a:off x="4195423" y="2275604"/>
              <a:ext cx="371480" cy="224812"/>
            </a:xfrm>
            <a:custGeom>
              <a:avLst/>
              <a:gdLst>
                <a:gd name="connsiteX0" fmla="*/ 0 w 1066800"/>
                <a:gd name="connsiteY0" fmla="*/ 266700 h 276225"/>
                <a:gd name="connsiteX1" fmla="*/ 0 w 1066800"/>
                <a:gd name="connsiteY1" fmla="*/ 0 h 276225"/>
                <a:gd name="connsiteX2" fmla="*/ 1066800 w 1066800"/>
                <a:gd name="connsiteY2" fmla="*/ 0 h 276225"/>
                <a:gd name="connsiteX3" fmla="*/ 1066800 w 1066800"/>
                <a:gd name="connsiteY3" fmla="*/ 276225 h 276225"/>
                <a:gd name="connsiteX0" fmla="*/ 0 w 1066800"/>
                <a:gd name="connsiteY0" fmla="*/ 295297 h 295297"/>
                <a:gd name="connsiteX1" fmla="*/ 0 w 1066800"/>
                <a:gd name="connsiteY1" fmla="*/ 0 h 295297"/>
                <a:gd name="connsiteX2" fmla="*/ 1066800 w 1066800"/>
                <a:gd name="connsiteY2" fmla="*/ 0 h 295297"/>
                <a:gd name="connsiteX3" fmla="*/ 1066800 w 1066800"/>
                <a:gd name="connsiteY3" fmla="*/ 276225 h 295297"/>
              </a:gdLst>
              <a:ahLst/>
              <a:cxnLst>
                <a:cxn ang="0">
                  <a:pos x="connsiteX0" y="connsiteY0"/>
                </a:cxn>
                <a:cxn ang="0">
                  <a:pos x="connsiteX1" y="connsiteY1"/>
                </a:cxn>
                <a:cxn ang="0">
                  <a:pos x="connsiteX2" y="connsiteY2"/>
                </a:cxn>
                <a:cxn ang="0">
                  <a:pos x="connsiteX3" y="connsiteY3"/>
                </a:cxn>
              </a:cxnLst>
              <a:rect l="l" t="t" r="r" b="b"/>
              <a:pathLst>
                <a:path w="1066800" h="295297">
                  <a:moveTo>
                    <a:pt x="0" y="295297"/>
                  </a:moveTo>
                  <a:lnTo>
                    <a:pt x="0" y="0"/>
                  </a:lnTo>
                  <a:lnTo>
                    <a:pt x="1066800" y="0"/>
                  </a:lnTo>
                  <a:lnTo>
                    <a:pt x="1066800" y="276225"/>
                  </a:lnTo>
                </a:path>
              </a:pathLst>
            </a:custGeom>
            <a:noFill/>
            <a:ln w="28575" cap="flat" cmpd="sng" algn="ctr">
              <a:solidFill>
                <a:srgbClr val="FFC000"/>
              </a:solidFill>
              <a:prstDash val="solid"/>
              <a:headEnd type="none" w="med" len="med"/>
              <a:tailEnd type="triangle" w="med" len="sm"/>
            </a:ln>
            <a:effectLst/>
          </p:spPr>
          <p:txBody>
            <a:bodyPr rtlCol="0" anchor="ctr"/>
            <a:lstStyle/>
            <a:p>
              <a:pPr algn="ctr">
                <a:defRPr/>
              </a:pPr>
              <a:endParaRPr lang="en-CA" kern="0">
                <a:solidFill>
                  <a:prstClr val="black"/>
                </a:solidFill>
                <a:latin typeface="Calibri"/>
              </a:endParaRPr>
            </a:p>
          </p:txBody>
        </p:sp>
        <p:sp>
          <p:nvSpPr>
            <p:cNvPr id="600" name="Rectangle 599"/>
            <p:cNvSpPr/>
            <p:nvPr/>
          </p:nvSpPr>
          <p:spPr>
            <a:xfrm>
              <a:off x="767301" y="2009825"/>
              <a:ext cx="822964" cy="200055"/>
            </a:xfrm>
            <a:prstGeom prst="rect">
              <a:avLst/>
            </a:prstGeom>
          </p:spPr>
          <p:txBody>
            <a:bodyPr wrap="square">
              <a:spAutoFit/>
            </a:bodyPr>
            <a:lstStyle/>
            <a:p>
              <a:pPr algn="ctr"/>
              <a:r>
                <a:rPr lang="en-CA" sz="70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Flow</a:t>
              </a:r>
              <a:endParaRPr lang="en-CA" sz="70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sp>
          <p:nvSpPr>
            <p:cNvPr id="601" name="Rectangle 600"/>
            <p:cNvSpPr/>
            <p:nvPr/>
          </p:nvSpPr>
          <p:spPr>
            <a:xfrm>
              <a:off x="2253242" y="2009825"/>
              <a:ext cx="660349" cy="200055"/>
            </a:xfrm>
            <a:prstGeom prst="rect">
              <a:avLst/>
            </a:prstGeom>
          </p:spPr>
          <p:txBody>
            <a:bodyPr wrap="square">
              <a:spAutoFit/>
            </a:bodyPr>
            <a:lstStyle/>
            <a:p>
              <a:pPr algn="ctr"/>
              <a:r>
                <a:rPr lang="en-CA" sz="700" dirty="0" smtClean="0">
                  <a:solidFill>
                    <a:schemeClr val="tx1">
                      <a:lumMod val="50000"/>
                    </a:schemeClr>
                  </a:solidFill>
                  <a:effectLst>
                    <a:outerShdw blurRad="50800" dist="38100" dir="5400000" algn="t" rotWithShape="0">
                      <a:prstClr val="black">
                        <a:alpha val="40000"/>
                      </a:prstClr>
                    </a:outerShdw>
                  </a:effectLst>
                  <a:cs typeface="Arial" pitchFamily="34" charset="0"/>
                </a:rPr>
                <a:t>Data Flow</a:t>
              </a:r>
              <a:endParaRPr lang="en-CA" sz="700" dirty="0">
                <a:solidFill>
                  <a:schemeClr val="tx1">
                    <a:lumMod val="50000"/>
                  </a:schemeClr>
                </a:solidFill>
                <a:effectLst>
                  <a:outerShdw blurRad="50800" dist="38100" dir="5400000" algn="t" rotWithShape="0">
                    <a:prstClr val="black">
                      <a:alpha val="40000"/>
                    </a:prstClr>
                  </a:outerShdw>
                </a:effectLst>
                <a:cs typeface="Arial" pitchFamily="34" charset="0"/>
              </a:endParaRPr>
            </a:p>
          </p:txBody>
        </p:sp>
        <p:pic>
          <p:nvPicPr>
            <p:cNvPr id="60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763" y="247232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03"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935" y="247232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04"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164" y="247232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0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8449" y="2472327"/>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606" name="Rounded Rectangle 605"/>
            <p:cNvSpPr/>
            <p:nvPr/>
          </p:nvSpPr>
          <p:spPr>
            <a:xfrm>
              <a:off x="3047231" y="2485079"/>
              <a:ext cx="597693" cy="600075"/>
            </a:xfrm>
            <a:prstGeom prst="roundRect">
              <a:avLst>
                <a:gd name="adj" fmla="val 11644"/>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Soft Queue</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607" name="Rounded Rectangle 606"/>
            <p:cNvSpPr/>
            <p:nvPr/>
          </p:nvSpPr>
          <p:spPr>
            <a:xfrm>
              <a:off x="3720911" y="2485079"/>
              <a:ext cx="691819" cy="600075"/>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Kernel Mode Driver</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pic>
          <p:nvPicPr>
            <p:cNvPr id="60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142" y="247173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09"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3170" y="247173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10"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5342" y="247173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11"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700" y="247173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1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6728" y="247173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613"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8900" y="2471734"/>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614" name="Rounded Rectangle 613"/>
            <p:cNvSpPr/>
            <p:nvPr/>
          </p:nvSpPr>
          <p:spPr>
            <a:xfrm>
              <a:off x="289580" y="2485079"/>
              <a:ext cx="843223" cy="600075"/>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Application B</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615" name="Group 614"/>
            <p:cNvGrpSpPr/>
            <p:nvPr/>
          </p:nvGrpSpPr>
          <p:grpSpPr>
            <a:xfrm>
              <a:off x="2322056" y="2485079"/>
              <a:ext cx="1001590" cy="792815"/>
              <a:chOff x="2322056" y="3749956"/>
              <a:chExt cx="1001590" cy="792815"/>
            </a:xfrm>
          </p:grpSpPr>
          <p:grpSp>
            <p:nvGrpSpPr>
              <p:cNvPr id="634" name="Group 633"/>
              <p:cNvGrpSpPr/>
              <p:nvPr/>
            </p:nvGrpSpPr>
            <p:grpSpPr>
              <a:xfrm>
                <a:off x="2690255" y="3749956"/>
                <a:ext cx="280989" cy="600075"/>
                <a:chOff x="2756785" y="1219943"/>
                <a:chExt cx="280989" cy="600075"/>
              </a:xfrm>
            </p:grpSpPr>
            <p:sp>
              <p:nvSpPr>
                <p:cNvPr id="636" name="Rounded Rectangle 635"/>
                <p:cNvSpPr/>
                <p:nvPr/>
              </p:nvSpPr>
              <p:spPr>
                <a:xfrm>
                  <a:off x="2756785"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637" name="Rectangle 636"/>
                <p:cNvSpPr/>
                <p:nvPr/>
              </p:nvSpPr>
              <p:spPr>
                <a:xfrm>
                  <a:off x="2835178"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38" name="Rectangle 637"/>
                <p:cNvSpPr/>
                <p:nvPr/>
              </p:nvSpPr>
              <p:spPr>
                <a:xfrm>
                  <a:off x="2835178"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39" name="Rectangle 638"/>
                <p:cNvSpPr/>
                <p:nvPr/>
              </p:nvSpPr>
              <p:spPr>
                <a:xfrm>
                  <a:off x="2835178"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40" name="Rectangle 639"/>
                <p:cNvSpPr/>
                <p:nvPr/>
              </p:nvSpPr>
              <p:spPr>
                <a:xfrm>
                  <a:off x="2835178"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41" name="Rectangle 640"/>
                <p:cNvSpPr/>
                <p:nvPr/>
              </p:nvSpPr>
              <p:spPr>
                <a:xfrm>
                  <a:off x="2835178"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42" name="Rectangle 641"/>
                <p:cNvSpPr/>
                <p:nvPr/>
              </p:nvSpPr>
              <p:spPr>
                <a:xfrm>
                  <a:off x="2835178"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43" name="Rectangle 642"/>
                <p:cNvSpPr/>
                <p:nvPr/>
              </p:nvSpPr>
              <p:spPr>
                <a:xfrm>
                  <a:off x="2835178"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635" name="Rectangle 634"/>
              <p:cNvSpPr/>
              <p:nvPr/>
            </p:nvSpPr>
            <p:spPr>
              <a:xfrm>
                <a:off x="2322056" y="4342716"/>
                <a:ext cx="100159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Command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sp>
          <p:nvSpPr>
            <p:cNvPr id="616" name="Rounded Rectangle 615"/>
            <p:cNvSpPr/>
            <p:nvPr/>
          </p:nvSpPr>
          <p:spPr>
            <a:xfrm>
              <a:off x="1994885" y="2485079"/>
              <a:ext cx="619383" cy="600075"/>
            </a:xfrm>
            <a:prstGeom prst="roundRect">
              <a:avLst>
                <a:gd name="adj" fmla="val 13318"/>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a:solidFill>
                    <a:prstClr val="white"/>
                  </a:solidFill>
                  <a:effectLst>
                    <a:outerShdw blurRad="50800" dist="38100" dir="5400000" algn="t" rotWithShape="0">
                      <a:prstClr val="black">
                        <a:alpha val="40000"/>
                      </a:prstClr>
                    </a:outerShdw>
                  </a:effectLst>
                  <a:cs typeface="Arial" pitchFamily="34" charset="0"/>
                </a:rPr>
                <a:t>User Mode Driver</a:t>
              </a:r>
            </a:p>
          </p:txBody>
        </p:sp>
        <p:sp>
          <p:nvSpPr>
            <p:cNvPr id="617" name="Rounded Rectangle 616"/>
            <p:cNvSpPr/>
            <p:nvPr/>
          </p:nvSpPr>
          <p:spPr>
            <a:xfrm>
              <a:off x="1208790" y="2485079"/>
              <a:ext cx="710108" cy="600075"/>
            </a:xfrm>
            <a:prstGeom prst="roundRect">
              <a:avLst>
                <a:gd name="adj" fmla="val 9969"/>
              </a:avLst>
            </a:prstGeom>
            <a:solidFill>
              <a:schemeClr val="tx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Direct3D</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618" name="Group 617"/>
            <p:cNvGrpSpPr/>
            <p:nvPr/>
          </p:nvGrpSpPr>
          <p:grpSpPr>
            <a:xfrm>
              <a:off x="4241642" y="2485079"/>
              <a:ext cx="767680" cy="792815"/>
              <a:chOff x="4241642" y="3749956"/>
              <a:chExt cx="767680" cy="792815"/>
            </a:xfrm>
          </p:grpSpPr>
          <p:grpSp>
            <p:nvGrpSpPr>
              <p:cNvPr id="624" name="Group 623"/>
              <p:cNvGrpSpPr/>
              <p:nvPr/>
            </p:nvGrpSpPr>
            <p:grpSpPr>
              <a:xfrm>
                <a:off x="4480372" y="3749956"/>
                <a:ext cx="280989" cy="600075"/>
                <a:chOff x="4546902" y="1219943"/>
                <a:chExt cx="280989" cy="600075"/>
              </a:xfrm>
            </p:grpSpPr>
            <p:sp>
              <p:nvSpPr>
                <p:cNvPr id="626" name="Rounded Rectangle 625"/>
                <p:cNvSpPr/>
                <p:nvPr/>
              </p:nvSpPr>
              <p:spPr>
                <a:xfrm>
                  <a:off x="4546902" y="1219943"/>
                  <a:ext cx="280989" cy="600075"/>
                </a:xfrm>
                <a:prstGeom prst="roundRect">
                  <a:avLst/>
                </a:prstGeom>
                <a:solidFill>
                  <a:srgbClr val="33CCCC"/>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627" name="Rectangle 626"/>
                <p:cNvSpPr/>
                <p:nvPr/>
              </p:nvSpPr>
              <p:spPr>
                <a:xfrm>
                  <a:off x="4625295"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28" name="Rectangle 627"/>
                <p:cNvSpPr/>
                <p:nvPr/>
              </p:nvSpPr>
              <p:spPr>
                <a:xfrm>
                  <a:off x="4625295"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29" name="Rectangle 628"/>
                <p:cNvSpPr/>
                <p:nvPr/>
              </p:nvSpPr>
              <p:spPr>
                <a:xfrm>
                  <a:off x="4625295"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30" name="Rectangle 629"/>
                <p:cNvSpPr/>
                <p:nvPr/>
              </p:nvSpPr>
              <p:spPr>
                <a:xfrm>
                  <a:off x="4625295"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31" name="Rectangle 630"/>
                <p:cNvSpPr/>
                <p:nvPr/>
              </p:nvSpPr>
              <p:spPr>
                <a:xfrm>
                  <a:off x="4625295"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32" name="Rectangle 631"/>
                <p:cNvSpPr/>
                <p:nvPr/>
              </p:nvSpPr>
              <p:spPr>
                <a:xfrm>
                  <a:off x="4625295"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633" name="Rectangle 632"/>
                <p:cNvSpPr/>
                <p:nvPr/>
              </p:nvSpPr>
              <p:spPr>
                <a:xfrm>
                  <a:off x="4625295"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sp>
            <p:nvSpPr>
              <p:cNvPr id="625" name="Rectangle 624"/>
              <p:cNvSpPr/>
              <p:nvPr/>
            </p:nvSpPr>
            <p:spPr>
              <a:xfrm>
                <a:off x="4241642" y="4342716"/>
                <a:ext cx="767680" cy="200055"/>
              </a:xfrm>
              <a:prstGeom prst="rect">
                <a:avLst/>
              </a:prstGeom>
            </p:spPr>
            <p:txBody>
              <a:bodyPr wrap="square">
                <a:spAutoFit/>
              </a:bodyPr>
              <a:lstStyle/>
              <a:p>
                <a:pPr algn="ctr">
                  <a:defRPr/>
                </a:pPr>
                <a:r>
                  <a:rPr lang="en-CA" sz="700"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DMA Buffer</a:t>
                </a:r>
                <a:endPar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grpSp>
      </p:grpSp>
      <p:sp>
        <p:nvSpPr>
          <p:cNvPr id="12" name="Title 11"/>
          <p:cNvSpPr>
            <a:spLocks noGrp="1"/>
          </p:cNvSpPr>
          <p:nvPr>
            <p:ph type="title"/>
          </p:nvPr>
        </p:nvSpPr>
        <p:spPr>
          <a:xfrm>
            <a:off x="304800" y="171450"/>
            <a:ext cx="7315200" cy="40005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Today’s Command and Dispatch Flow</a:t>
            </a:r>
            <a:endParaRPr lang="en-CA" sz="2200" b="1" i="1" dirty="0">
              <a:solidFill>
                <a:schemeClr val="accent6">
                  <a:lumMod val="10000"/>
                </a:schemeClr>
              </a:solidFill>
              <a:latin typeface="Arial" pitchFamily="34" charset="0"/>
              <a:cs typeface="Arial" pitchFamily="34" charset="0"/>
            </a:endParaRPr>
          </a:p>
        </p:txBody>
      </p:sp>
      <p:sp>
        <p:nvSpPr>
          <p:cNvPr id="398" name="Rectangle 397"/>
          <p:cNvSpPr/>
          <p:nvPr/>
        </p:nvSpPr>
        <p:spPr>
          <a:xfrm>
            <a:off x="4556185" y="2968494"/>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399" name="Rectangle 398"/>
          <p:cNvSpPr/>
          <p:nvPr/>
        </p:nvSpPr>
        <p:spPr>
          <a:xfrm>
            <a:off x="4556185" y="2899540"/>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00" name="Rectangle 399"/>
          <p:cNvSpPr/>
          <p:nvPr/>
        </p:nvSpPr>
        <p:spPr>
          <a:xfrm>
            <a:off x="4556185" y="2761628"/>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01" name="Rectangle 400"/>
          <p:cNvSpPr/>
          <p:nvPr/>
        </p:nvSpPr>
        <p:spPr>
          <a:xfrm>
            <a:off x="4556185" y="2830584"/>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02" name="Rectangle 401"/>
          <p:cNvSpPr/>
          <p:nvPr/>
        </p:nvSpPr>
        <p:spPr>
          <a:xfrm>
            <a:off x="4556185" y="2692670"/>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39" name="Rectangle 438"/>
          <p:cNvSpPr/>
          <p:nvPr/>
        </p:nvSpPr>
        <p:spPr>
          <a:xfrm>
            <a:off x="4556185" y="1635218"/>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40" name="Rectangle 439"/>
          <p:cNvSpPr/>
          <p:nvPr/>
        </p:nvSpPr>
        <p:spPr>
          <a:xfrm>
            <a:off x="4556185" y="1566264"/>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41" name="Rectangle 440"/>
          <p:cNvSpPr/>
          <p:nvPr/>
        </p:nvSpPr>
        <p:spPr>
          <a:xfrm>
            <a:off x="4556185" y="1428352"/>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42" name="Rectangle 441"/>
          <p:cNvSpPr/>
          <p:nvPr/>
        </p:nvSpPr>
        <p:spPr>
          <a:xfrm>
            <a:off x="4556185" y="1497308"/>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43" name="Rectangle 442"/>
          <p:cNvSpPr/>
          <p:nvPr/>
        </p:nvSpPr>
        <p:spPr>
          <a:xfrm>
            <a:off x="4556185" y="1359396"/>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07" name="Rectangle 506"/>
          <p:cNvSpPr/>
          <p:nvPr/>
        </p:nvSpPr>
        <p:spPr>
          <a:xfrm>
            <a:off x="4559203" y="4302738"/>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08" name="Rectangle 507"/>
          <p:cNvSpPr/>
          <p:nvPr/>
        </p:nvSpPr>
        <p:spPr>
          <a:xfrm>
            <a:off x="4559203" y="4233784"/>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09" name="Rectangle 508"/>
          <p:cNvSpPr/>
          <p:nvPr/>
        </p:nvSpPr>
        <p:spPr>
          <a:xfrm>
            <a:off x="4559203" y="4095872"/>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10" name="Rectangle 509"/>
          <p:cNvSpPr/>
          <p:nvPr/>
        </p:nvSpPr>
        <p:spPr>
          <a:xfrm>
            <a:off x="4559203" y="4164828"/>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11" name="Rectangle 510"/>
          <p:cNvSpPr/>
          <p:nvPr/>
        </p:nvSpPr>
        <p:spPr>
          <a:xfrm>
            <a:off x="4559203" y="4026916"/>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pic>
        <p:nvPicPr>
          <p:cNvPr id="523"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4908" y="2666013"/>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524" name="Freeform 523"/>
          <p:cNvSpPr/>
          <p:nvPr/>
        </p:nvSpPr>
        <p:spPr>
          <a:xfrm>
            <a:off x="7088834" y="2759156"/>
            <a:ext cx="706024" cy="924"/>
          </a:xfrm>
          <a:custGeom>
            <a:avLst/>
            <a:gdLst>
              <a:gd name="connsiteX0" fmla="*/ 0 w 2026310"/>
              <a:gd name="connsiteY0" fmla="*/ 0 h 321869"/>
              <a:gd name="connsiteX1" fmla="*/ 321869 w 2026310"/>
              <a:gd name="connsiteY1" fmla="*/ 321869 h 321869"/>
              <a:gd name="connsiteX2" fmla="*/ 2026310 w 2026310"/>
              <a:gd name="connsiteY2" fmla="*/ 321869 h 321869"/>
              <a:gd name="connsiteX0" fmla="*/ 0 w 1704441"/>
              <a:gd name="connsiteY0" fmla="*/ 0 h 0"/>
              <a:gd name="connsiteX1" fmla="*/ 1704441 w 1704441"/>
              <a:gd name="connsiteY1" fmla="*/ 0 h 0"/>
              <a:gd name="connsiteX0" fmla="*/ 0 w 10000"/>
              <a:gd name="connsiteY0" fmla="*/ 29 h 392"/>
              <a:gd name="connsiteX1" fmla="*/ 6554 w 10000"/>
              <a:gd name="connsiteY1" fmla="*/ 231 h 392"/>
              <a:gd name="connsiteX2" fmla="*/ 10000 w 10000"/>
              <a:gd name="connsiteY2" fmla="*/ 29 h 392"/>
              <a:gd name="connsiteX0" fmla="*/ 1341 w 4787"/>
              <a:gd name="connsiteY0" fmla="*/ 5151 h 9275"/>
              <a:gd name="connsiteX1" fmla="*/ 4787 w 4787"/>
              <a:gd name="connsiteY1" fmla="*/ -2 h 9275"/>
              <a:gd name="connsiteX0" fmla="*/ 2801 w 10000"/>
              <a:gd name="connsiteY0" fmla="*/ 5554 h 10000"/>
              <a:gd name="connsiteX1" fmla="*/ 10000 w 10000"/>
              <a:gd name="connsiteY1" fmla="*/ -2 h 10000"/>
              <a:gd name="connsiteX0" fmla="*/ 0 w 7199"/>
              <a:gd name="connsiteY0" fmla="*/ 5554 h 5556"/>
              <a:gd name="connsiteX1" fmla="*/ 7199 w 7199"/>
              <a:gd name="connsiteY1" fmla="*/ -2 h 5556"/>
            </a:gdLst>
            <a:ahLst/>
            <a:cxnLst>
              <a:cxn ang="0">
                <a:pos x="connsiteX0" y="connsiteY0"/>
              </a:cxn>
              <a:cxn ang="0">
                <a:pos x="connsiteX1" y="connsiteY1"/>
              </a:cxn>
            </a:cxnLst>
            <a:rect l="l" t="t" r="r" b="b"/>
            <a:pathLst>
              <a:path w="7199" h="5556">
                <a:moveTo>
                  <a:pt x="0" y="5554"/>
                </a:moveTo>
                <a:lnTo>
                  <a:pt x="7199" y="-2"/>
                </a:lnTo>
              </a:path>
            </a:pathLst>
          </a:custGeom>
          <a:noFill/>
          <a:ln w="28575" cap="flat" cmpd="sng" algn="ctr">
            <a:solidFill>
              <a:schemeClr val="accent6">
                <a:lumMod val="25000"/>
              </a:schemeClr>
            </a:solidFill>
            <a:prstDash val="solid"/>
            <a:headEnd type="none" w="med" len="med"/>
            <a:tailEnd type="triangle" w="lg" len="med"/>
          </a:ln>
          <a:effectLst>
            <a:outerShdw blurRad="50800" dist="38100" dir="5400000" algn="t" rotWithShape="0">
              <a:prstClr val="black">
                <a:alpha val="40000"/>
              </a:prstClr>
            </a:outerShdw>
          </a:effectLst>
        </p:spPr>
        <p:txBody>
          <a:bodyPr rtlCol="0" anchor="ctr"/>
          <a:lstStyle/>
          <a:p>
            <a:pPr algn="ctr">
              <a:defRPr/>
            </a:pPr>
            <a:endParaRPr lang="en-CA" kern="0">
              <a:solidFill>
                <a:prstClr val="black"/>
              </a:solidFill>
              <a:latin typeface="Calibri"/>
            </a:endParaRPr>
          </a:p>
        </p:txBody>
      </p:sp>
      <p:pic>
        <p:nvPicPr>
          <p:cNvPr id="52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4908" y="266601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26"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4908" y="266601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27"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4908" y="2666013"/>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52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4908" y="2666013"/>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529" name="Rectangle 528"/>
          <p:cNvSpPr/>
          <p:nvPr/>
        </p:nvSpPr>
        <p:spPr>
          <a:xfrm>
            <a:off x="6006581" y="3720571"/>
            <a:ext cx="839174" cy="338554"/>
          </a:xfrm>
          <a:prstGeom prst="rect">
            <a:avLst/>
          </a:prstGeom>
        </p:spPr>
        <p:txBody>
          <a:bodyPr wrap="square">
            <a:spAutoFit/>
          </a:bodyPr>
          <a:lstStyle/>
          <a:p>
            <a:pPr algn="ctr"/>
            <a:r>
              <a:rPr lang="en-CA" sz="800" b="1" dirty="0">
                <a:solidFill>
                  <a:schemeClr val="accent6">
                    <a:lumMod val="10000"/>
                  </a:schemeClr>
                </a:solidFill>
                <a:effectLst>
                  <a:outerShdw blurRad="50800" dist="38100" dir="5400000" algn="t" rotWithShape="0">
                    <a:prstClr val="black">
                      <a:alpha val="40000"/>
                    </a:prstClr>
                  </a:outerShdw>
                </a:effectLst>
                <a:cs typeface="Arial" pitchFamily="34" charset="0"/>
              </a:rPr>
              <a:t>Hardware Queue</a:t>
            </a:r>
          </a:p>
        </p:txBody>
      </p:sp>
      <p:sp>
        <p:nvSpPr>
          <p:cNvPr id="530" name="Donut 529"/>
          <p:cNvSpPr/>
          <p:nvPr/>
        </p:nvSpPr>
        <p:spPr>
          <a:xfrm>
            <a:off x="5584840" y="2020640"/>
            <a:ext cx="1654160" cy="1654160"/>
          </a:xfrm>
          <a:prstGeom prst="donut">
            <a:avLst>
              <a:gd name="adj" fmla="val 15345"/>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pic>
        <p:nvPicPr>
          <p:cNvPr id="531"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145367">
            <a:off x="5450816" y="2493312"/>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 name="Rectangle 531"/>
          <p:cNvSpPr/>
          <p:nvPr/>
        </p:nvSpPr>
        <p:spPr>
          <a:xfrm>
            <a:off x="5581477" y="2605419"/>
            <a:ext cx="277640" cy="246221"/>
          </a:xfrm>
          <a:prstGeom prst="rect">
            <a:avLst/>
          </a:prstGeom>
        </p:spPr>
        <p:txBody>
          <a:bodyPr wrap="none">
            <a:spAutoFit/>
          </a:bodyPr>
          <a:lstStyle/>
          <a:p>
            <a:pPr>
              <a:defRPr/>
            </a:pPr>
            <a:r>
              <a:rPr lang="en-CA" sz="1000" b="1" kern="0" dirty="0">
                <a:solidFill>
                  <a:prstClr val="white"/>
                </a:solidFill>
                <a:effectLst>
                  <a:outerShdw blurRad="50800" dist="38100" dir="5400000" algn="t" rotWithShape="0">
                    <a:prstClr val="black">
                      <a:alpha val="40000"/>
                    </a:prstClr>
                  </a:outerShdw>
                </a:effectLst>
                <a:cs typeface="Arial" pitchFamily="34" charset="0"/>
              </a:rPr>
              <a:t>A</a:t>
            </a:r>
            <a:endParaRPr lang="en-CA" kern="0" dirty="0">
              <a:solidFill>
                <a:prstClr val="black"/>
              </a:solidFill>
            </a:endParaRPr>
          </a:p>
        </p:txBody>
      </p:sp>
      <p:sp>
        <p:nvSpPr>
          <p:cNvPr id="533" name="Rounded Rectangle 532"/>
          <p:cNvSpPr/>
          <p:nvPr/>
        </p:nvSpPr>
        <p:spPr>
          <a:xfrm>
            <a:off x="7813342" y="2180964"/>
            <a:ext cx="943661" cy="1157688"/>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GPU HARDWARE</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pic>
        <p:nvPicPr>
          <p:cNvPr id="534"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488100">
            <a:off x="5547388" y="2236753"/>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5" name="Rectangle 534"/>
          <p:cNvSpPr/>
          <p:nvPr/>
        </p:nvSpPr>
        <p:spPr>
          <a:xfrm>
            <a:off x="5681065" y="2360929"/>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C</a:t>
            </a:r>
            <a:endParaRPr lang="en-CA" kern="0" dirty="0">
              <a:solidFill>
                <a:prstClr val="black"/>
              </a:solidFill>
            </a:endParaRPr>
          </a:p>
        </p:txBody>
      </p:sp>
      <p:pic>
        <p:nvPicPr>
          <p:cNvPr id="536"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664462">
            <a:off x="5725882" y="2030936"/>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7" name="Rectangle 536"/>
          <p:cNvSpPr/>
          <p:nvPr/>
        </p:nvSpPr>
        <p:spPr>
          <a:xfrm>
            <a:off x="5856430" y="2170770"/>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B</a:t>
            </a:r>
            <a:endParaRPr lang="en-CA" kern="0" dirty="0">
              <a:solidFill>
                <a:prstClr val="black"/>
              </a:solidFill>
            </a:endParaRPr>
          </a:p>
        </p:txBody>
      </p:sp>
      <p:pic>
        <p:nvPicPr>
          <p:cNvPr id="538"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980554">
            <a:off x="5968255" y="1904945"/>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9" name="Rectangle 538"/>
          <p:cNvSpPr/>
          <p:nvPr/>
        </p:nvSpPr>
        <p:spPr>
          <a:xfrm>
            <a:off x="6087785" y="2039271"/>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a:t>
            </a:r>
            <a:endParaRPr lang="en-CA" kern="0" dirty="0">
              <a:solidFill>
                <a:prstClr val="black"/>
              </a:solidFill>
            </a:endParaRPr>
          </a:p>
        </p:txBody>
      </p:sp>
      <p:pic>
        <p:nvPicPr>
          <p:cNvPr id="540" name="Picture 3"/>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8311193">
            <a:off x="6245025" y="1880157"/>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1" name="Rectangle 540"/>
          <p:cNvSpPr/>
          <p:nvPr/>
        </p:nvSpPr>
        <p:spPr>
          <a:xfrm>
            <a:off x="6353539" y="2022746"/>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B</a:t>
            </a:r>
            <a:endParaRPr lang="en-CA" kern="0" dirty="0">
              <a:solidFill>
                <a:prstClr val="black"/>
              </a:solidFill>
            </a:endParaRPr>
          </a:p>
        </p:txBody>
      </p:sp>
      <p:sp>
        <p:nvSpPr>
          <p:cNvPr id="542" name="Rectangle 541"/>
          <p:cNvSpPr/>
          <p:nvPr/>
        </p:nvSpPr>
        <p:spPr>
          <a:xfrm>
            <a:off x="4557693" y="2963967"/>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43" name="Rectangle 542"/>
          <p:cNvSpPr/>
          <p:nvPr/>
        </p:nvSpPr>
        <p:spPr>
          <a:xfrm>
            <a:off x="4557693" y="2895013"/>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44" name="Rectangle 543"/>
          <p:cNvSpPr/>
          <p:nvPr/>
        </p:nvSpPr>
        <p:spPr>
          <a:xfrm>
            <a:off x="4557693" y="2757101"/>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45" name="Rectangle 544"/>
          <p:cNvSpPr/>
          <p:nvPr/>
        </p:nvSpPr>
        <p:spPr>
          <a:xfrm>
            <a:off x="4557693" y="2826056"/>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46" name="Rectangle 545"/>
          <p:cNvSpPr/>
          <p:nvPr/>
        </p:nvSpPr>
        <p:spPr>
          <a:xfrm>
            <a:off x="4557693" y="2688145"/>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47" name="Rectangle 546"/>
          <p:cNvSpPr/>
          <p:nvPr/>
        </p:nvSpPr>
        <p:spPr>
          <a:xfrm>
            <a:off x="4557693" y="1630691"/>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48" name="Rectangle 547"/>
          <p:cNvSpPr/>
          <p:nvPr/>
        </p:nvSpPr>
        <p:spPr>
          <a:xfrm>
            <a:off x="4557693" y="1561737"/>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49" name="Rectangle 548"/>
          <p:cNvSpPr/>
          <p:nvPr/>
        </p:nvSpPr>
        <p:spPr>
          <a:xfrm>
            <a:off x="4557693" y="1423825"/>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50" name="Rectangle 549"/>
          <p:cNvSpPr/>
          <p:nvPr/>
        </p:nvSpPr>
        <p:spPr>
          <a:xfrm>
            <a:off x="4557693" y="1492781"/>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551" name="Rectangle 550"/>
          <p:cNvSpPr/>
          <p:nvPr/>
        </p:nvSpPr>
        <p:spPr>
          <a:xfrm>
            <a:off x="4557693" y="1354869"/>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Tree>
    <p:extLst>
      <p:ext uri="{BB962C8B-B14F-4D97-AF65-F5344CB8AC3E}">
        <p14:creationId xmlns:p14="http://schemas.microsoft.com/office/powerpoint/2010/main" val="364369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532"/>
                                        </p:tgtEl>
                                      </p:cBhvr>
                                    </p:animEffect>
                                    <p:set>
                                      <p:cBhvr>
                                        <p:cTn id="7" dur="1" fill="hold">
                                          <p:stCondLst>
                                            <p:cond delay="499"/>
                                          </p:stCondLst>
                                        </p:cTn>
                                        <p:tgtEl>
                                          <p:spTgt spid="53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31"/>
                                        </p:tgtEl>
                                      </p:cBhvr>
                                    </p:animEffect>
                                    <p:set>
                                      <p:cBhvr>
                                        <p:cTn id="10" dur="1" fill="hold">
                                          <p:stCondLst>
                                            <p:cond delay="499"/>
                                          </p:stCondLst>
                                        </p:cTn>
                                        <p:tgtEl>
                                          <p:spTgt spid="531"/>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524"/>
                                        </p:tgtEl>
                                        <p:attrNameLst>
                                          <p:attrName>style.visibility</p:attrName>
                                        </p:attrNameLst>
                                      </p:cBhvr>
                                      <p:to>
                                        <p:strVal val="visible"/>
                                      </p:to>
                                    </p:set>
                                    <p:animEffect transition="in" filter="fade">
                                      <p:cBhvr>
                                        <p:cTn id="13" dur="500"/>
                                        <p:tgtEl>
                                          <p:spTgt spid="524"/>
                                        </p:tgtEl>
                                      </p:cBhvr>
                                    </p:animEffect>
                                  </p:childTnLst>
                                </p:cTn>
                              </p:par>
                              <p:par>
                                <p:cTn id="14" presetID="1" presetClass="entr" presetSubtype="0" fill="hold" nodeType="withEffect">
                                  <p:stCondLst>
                                    <p:cond delay="0"/>
                                  </p:stCondLst>
                                  <p:childTnLst>
                                    <p:set>
                                      <p:cBhvr>
                                        <p:cTn id="15" dur="1" fill="hold">
                                          <p:stCondLst>
                                            <p:cond delay="0"/>
                                          </p:stCondLst>
                                        </p:cTn>
                                        <p:tgtEl>
                                          <p:spTgt spid="523"/>
                                        </p:tgtEl>
                                        <p:attrNameLst>
                                          <p:attrName>style.visibility</p:attrName>
                                        </p:attrNameLst>
                                      </p:cBhvr>
                                      <p:to>
                                        <p:strVal val="visible"/>
                                      </p:to>
                                    </p:set>
                                  </p:childTnLst>
                                </p:cTn>
                              </p:par>
                              <p:par>
                                <p:cTn id="16" presetID="0" presetClass="path" presetSubtype="0" accel="50000" decel="50000" fill="hold" nodeType="withEffect">
                                  <p:stCondLst>
                                    <p:cond delay="0"/>
                                  </p:stCondLst>
                                  <p:childTnLst>
                                    <p:animMotion origin="layout" path="M -3.05556E-6 0.00062 L 0.10018 0.00062 " pathEditMode="relative" rAng="0" ptsTypes="AA">
                                      <p:cBhvr>
                                        <p:cTn id="17" dur="1000" fill="hold"/>
                                        <p:tgtEl>
                                          <p:spTgt spid="523"/>
                                        </p:tgtEl>
                                        <p:attrNameLst>
                                          <p:attrName>ppt_x</p:attrName>
                                          <p:attrName>ppt_y</p:attrName>
                                        </p:attrNameLst>
                                      </p:cBhvr>
                                      <p:rCtr x="5000" y="0"/>
                                    </p:animMotion>
                                  </p:childTnLst>
                                </p:cTn>
                              </p:par>
                            </p:childTnLst>
                          </p:cTn>
                        </p:par>
                        <p:par>
                          <p:cTn id="18" fill="hold">
                            <p:stCondLst>
                              <p:cond delay="1000"/>
                            </p:stCondLst>
                            <p:childTnLst>
                              <p:par>
                                <p:cTn id="19" presetID="10" presetClass="exit" presetSubtype="0" fill="hold" grpId="0" nodeType="afterEffect">
                                  <p:stCondLst>
                                    <p:cond delay="0"/>
                                  </p:stCondLst>
                                  <p:childTnLst>
                                    <p:animEffect transition="out" filter="fade">
                                      <p:cBhvr>
                                        <p:cTn id="20" dur="500"/>
                                        <p:tgtEl>
                                          <p:spTgt spid="535"/>
                                        </p:tgtEl>
                                      </p:cBhvr>
                                    </p:animEffect>
                                    <p:set>
                                      <p:cBhvr>
                                        <p:cTn id="21" dur="1" fill="hold">
                                          <p:stCondLst>
                                            <p:cond delay="499"/>
                                          </p:stCondLst>
                                        </p:cTn>
                                        <p:tgtEl>
                                          <p:spTgt spid="53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534"/>
                                        </p:tgtEl>
                                      </p:cBhvr>
                                    </p:animEffect>
                                    <p:set>
                                      <p:cBhvr>
                                        <p:cTn id="24" dur="1" fill="hold">
                                          <p:stCondLst>
                                            <p:cond delay="499"/>
                                          </p:stCondLst>
                                        </p:cTn>
                                        <p:tgtEl>
                                          <p:spTgt spid="53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25"/>
                                        </p:tgtEl>
                                        <p:attrNameLst>
                                          <p:attrName>style.visibility</p:attrName>
                                        </p:attrNameLst>
                                      </p:cBhvr>
                                      <p:to>
                                        <p:strVal val="visible"/>
                                      </p:to>
                                    </p:set>
                                  </p:childTnLst>
                                </p:cTn>
                              </p:par>
                              <p:par>
                                <p:cTn id="27" presetID="0" presetClass="path" presetSubtype="0" accel="50000" decel="50000" fill="hold" nodeType="withEffect">
                                  <p:stCondLst>
                                    <p:cond delay="0"/>
                                  </p:stCondLst>
                                  <p:childTnLst>
                                    <p:animMotion origin="layout" path="M -3.05556E-6 0.00062 L 0.09914 0.00062 " pathEditMode="relative" rAng="0" ptsTypes="AA">
                                      <p:cBhvr>
                                        <p:cTn id="28" dur="1000" fill="hold"/>
                                        <p:tgtEl>
                                          <p:spTgt spid="525"/>
                                        </p:tgtEl>
                                        <p:attrNameLst>
                                          <p:attrName>ppt_x</p:attrName>
                                          <p:attrName>ppt_y</p:attrName>
                                        </p:attrNameLst>
                                      </p:cBhvr>
                                      <p:rCtr x="4948" y="0"/>
                                    </p:animMotion>
                                  </p:childTnLst>
                                </p:cTn>
                              </p:par>
                            </p:childTnLst>
                          </p:cTn>
                        </p:par>
                        <p:par>
                          <p:cTn id="29" fill="hold">
                            <p:stCondLst>
                              <p:cond delay="2000"/>
                            </p:stCondLst>
                            <p:childTnLst>
                              <p:par>
                                <p:cTn id="30" presetID="10" presetClass="exit" presetSubtype="0" fill="hold" grpId="0" nodeType="afterEffect">
                                  <p:stCondLst>
                                    <p:cond delay="0"/>
                                  </p:stCondLst>
                                  <p:childTnLst>
                                    <p:animEffect transition="out" filter="fade">
                                      <p:cBhvr>
                                        <p:cTn id="31" dur="500"/>
                                        <p:tgtEl>
                                          <p:spTgt spid="537"/>
                                        </p:tgtEl>
                                      </p:cBhvr>
                                    </p:animEffect>
                                    <p:set>
                                      <p:cBhvr>
                                        <p:cTn id="32" dur="1" fill="hold">
                                          <p:stCondLst>
                                            <p:cond delay="499"/>
                                          </p:stCondLst>
                                        </p:cTn>
                                        <p:tgtEl>
                                          <p:spTgt spid="537"/>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36"/>
                                        </p:tgtEl>
                                      </p:cBhvr>
                                    </p:animEffect>
                                    <p:set>
                                      <p:cBhvr>
                                        <p:cTn id="35" dur="1" fill="hold">
                                          <p:stCondLst>
                                            <p:cond delay="499"/>
                                          </p:stCondLst>
                                        </p:cTn>
                                        <p:tgtEl>
                                          <p:spTgt spid="536"/>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526"/>
                                        </p:tgtEl>
                                        <p:attrNameLst>
                                          <p:attrName>style.visibility</p:attrName>
                                        </p:attrNameLst>
                                      </p:cBhvr>
                                      <p:to>
                                        <p:strVal val="visible"/>
                                      </p:to>
                                    </p:set>
                                  </p:childTnLst>
                                </p:cTn>
                              </p:par>
                              <p:par>
                                <p:cTn id="38" presetID="0" presetClass="path" presetSubtype="0" accel="50000" decel="50000" fill="hold" nodeType="withEffect">
                                  <p:stCondLst>
                                    <p:cond delay="0"/>
                                  </p:stCondLst>
                                  <p:childTnLst>
                                    <p:animMotion origin="layout" path="M -3.05556E-6 0.00062 L 0.09931 0.00062 " pathEditMode="relative" rAng="0" ptsTypes="AA">
                                      <p:cBhvr>
                                        <p:cTn id="39" dur="1000" fill="hold"/>
                                        <p:tgtEl>
                                          <p:spTgt spid="526"/>
                                        </p:tgtEl>
                                        <p:attrNameLst>
                                          <p:attrName>ppt_x</p:attrName>
                                          <p:attrName>ppt_y</p:attrName>
                                        </p:attrNameLst>
                                      </p:cBhvr>
                                      <p:rCtr x="4965" y="0"/>
                                    </p:animMotion>
                                  </p:childTnLst>
                                </p:cTn>
                              </p:par>
                            </p:childTnLst>
                          </p:cTn>
                        </p:par>
                        <p:par>
                          <p:cTn id="40" fill="hold">
                            <p:stCondLst>
                              <p:cond delay="3000"/>
                            </p:stCondLst>
                            <p:childTnLst>
                              <p:par>
                                <p:cTn id="41" presetID="10" presetClass="exit" presetSubtype="0" fill="hold" grpId="0" nodeType="afterEffect">
                                  <p:stCondLst>
                                    <p:cond delay="0"/>
                                  </p:stCondLst>
                                  <p:childTnLst>
                                    <p:animEffect transition="out" filter="fade">
                                      <p:cBhvr>
                                        <p:cTn id="42" dur="500"/>
                                        <p:tgtEl>
                                          <p:spTgt spid="539"/>
                                        </p:tgtEl>
                                      </p:cBhvr>
                                    </p:animEffect>
                                    <p:set>
                                      <p:cBhvr>
                                        <p:cTn id="43" dur="1" fill="hold">
                                          <p:stCondLst>
                                            <p:cond delay="499"/>
                                          </p:stCondLst>
                                        </p:cTn>
                                        <p:tgtEl>
                                          <p:spTgt spid="539"/>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538"/>
                                        </p:tgtEl>
                                      </p:cBhvr>
                                    </p:animEffect>
                                    <p:set>
                                      <p:cBhvr>
                                        <p:cTn id="46" dur="1" fill="hold">
                                          <p:stCondLst>
                                            <p:cond delay="499"/>
                                          </p:stCondLst>
                                        </p:cTn>
                                        <p:tgtEl>
                                          <p:spTgt spid="538"/>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527"/>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3.05556E-6 0.00062 L 0.10087 0.00062 " pathEditMode="relative" rAng="0" ptsTypes="AA">
                                      <p:cBhvr>
                                        <p:cTn id="50" dur="1000" fill="hold"/>
                                        <p:tgtEl>
                                          <p:spTgt spid="527"/>
                                        </p:tgtEl>
                                        <p:attrNameLst>
                                          <p:attrName>ppt_x</p:attrName>
                                          <p:attrName>ppt_y</p:attrName>
                                        </p:attrNameLst>
                                      </p:cBhvr>
                                      <p:rCtr x="5035" y="0"/>
                                    </p:animMotion>
                                  </p:childTnLst>
                                </p:cTn>
                              </p:par>
                            </p:childTnLst>
                          </p:cTn>
                        </p:par>
                        <p:par>
                          <p:cTn id="51" fill="hold">
                            <p:stCondLst>
                              <p:cond delay="4000"/>
                            </p:stCondLst>
                            <p:childTnLst>
                              <p:par>
                                <p:cTn id="52" presetID="10" presetClass="exit" presetSubtype="0" fill="hold" grpId="0" nodeType="afterEffect">
                                  <p:stCondLst>
                                    <p:cond delay="0"/>
                                  </p:stCondLst>
                                  <p:childTnLst>
                                    <p:animEffect transition="out" filter="fade">
                                      <p:cBhvr>
                                        <p:cTn id="53" dur="500"/>
                                        <p:tgtEl>
                                          <p:spTgt spid="541"/>
                                        </p:tgtEl>
                                      </p:cBhvr>
                                    </p:animEffect>
                                    <p:set>
                                      <p:cBhvr>
                                        <p:cTn id="54" dur="1" fill="hold">
                                          <p:stCondLst>
                                            <p:cond delay="499"/>
                                          </p:stCondLst>
                                        </p:cTn>
                                        <p:tgtEl>
                                          <p:spTgt spid="541"/>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540"/>
                                        </p:tgtEl>
                                      </p:cBhvr>
                                    </p:animEffect>
                                    <p:set>
                                      <p:cBhvr>
                                        <p:cTn id="57" dur="1" fill="hold">
                                          <p:stCondLst>
                                            <p:cond delay="499"/>
                                          </p:stCondLst>
                                        </p:cTn>
                                        <p:tgtEl>
                                          <p:spTgt spid="540"/>
                                        </p:tgtEl>
                                        <p:attrNameLst>
                                          <p:attrName>style.visibility</p:attrName>
                                        </p:attrNameLst>
                                      </p:cBhvr>
                                      <p:to>
                                        <p:strVal val="hidden"/>
                                      </p:to>
                                    </p:set>
                                  </p:childTnLst>
                                </p:cTn>
                              </p:par>
                              <p:par>
                                <p:cTn id="58" presetID="1" presetClass="entr" presetSubtype="0" fill="hold" nodeType="withEffect">
                                  <p:stCondLst>
                                    <p:cond delay="0"/>
                                  </p:stCondLst>
                                  <p:childTnLst>
                                    <p:set>
                                      <p:cBhvr>
                                        <p:cTn id="59" dur="1" fill="hold">
                                          <p:stCondLst>
                                            <p:cond delay="0"/>
                                          </p:stCondLst>
                                        </p:cTn>
                                        <p:tgtEl>
                                          <p:spTgt spid="528"/>
                                        </p:tgtEl>
                                        <p:attrNameLst>
                                          <p:attrName>style.visibility</p:attrName>
                                        </p:attrNameLst>
                                      </p:cBhvr>
                                      <p:to>
                                        <p:strVal val="visible"/>
                                      </p:to>
                                    </p:set>
                                  </p:childTnLst>
                                </p:cTn>
                              </p:par>
                              <p:par>
                                <p:cTn id="60" presetID="0" presetClass="path" presetSubtype="0" accel="50000" decel="50000" fill="hold" nodeType="withEffect">
                                  <p:stCondLst>
                                    <p:cond delay="0"/>
                                  </p:stCondLst>
                                  <p:childTnLst>
                                    <p:animMotion origin="layout" path="M -3.05556E-6 0.00062 L 0.09844 0.00062 " pathEditMode="relative" rAng="0" ptsTypes="AA">
                                      <p:cBhvr>
                                        <p:cTn id="61" dur="1000" fill="hold"/>
                                        <p:tgtEl>
                                          <p:spTgt spid="528"/>
                                        </p:tgtEl>
                                        <p:attrNameLst>
                                          <p:attrName>ppt_x</p:attrName>
                                          <p:attrName>ppt_y</p:attrName>
                                        </p:attrNameLst>
                                      </p:cBhvr>
                                      <p:rCtr x="4913" y="0"/>
                                    </p:animMotion>
                                  </p:childTnLst>
                                </p:cTn>
                              </p:par>
                            </p:childTnLst>
                          </p:cTn>
                        </p:par>
                        <p:par>
                          <p:cTn id="62" fill="hold">
                            <p:stCondLst>
                              <p:cond delay="5000"/>
                            </p:stCondLst>
                            <p:childTnLst>
                              <p:par>
                                <p:cTn id="63" presetID="10" presetClass="exit" presetSubtype="0" fill="hold" grpId="0" nodeType="afterEffect">
                                  <p:stCondLst>
                                    <p:cond delay="0"/>
                                  </p:stCondLst>
                                  <p:childTnLst>
                                    <p:animEffect transition="out" filter="fade">
                                      <p:cBhvr>
                                        <p:cTn id="64" dur="250"/>
                                        <p:tgtEl>
                                          <p:spTgt spid="507"/>
                                        </p:tgtEl>
                                      </p:cBhvr>
                                    </p:animEffect>
                                    <p:set>
                                      <p:cBhvr>
                                        <p:cTn id="65" dur="1" fill="hold">
                                          <p:stCondLst>
                                            <p:cond delay="249"/>
                                          </p:stCondLst>
                                        </p:cTn>
                                        <p:tgtEl>
                                          <p:spTgt spid="507"/>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250"/>
                                        <p:tgtEl>
                                          <p:spTgt spid="508"/>
                                        </p:tgtEl>
                                      </p:cBhvr>
                                    </p:animEffect>
                                    <p:set>
                                      <p:cBhvr>
                                        <p:cTn id="68" dur="1" fill="hold">
                                          <p:stCondLst>
                                            <p:cond delay="249"/>
                                          </p:stCondLst>
                                        </p:cTn>
                                        <p:tgtEl>
                                          <p:spTgt spid="508"/>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250"/>
                                        <p:tgtEl>
                                          <p:spTgt spid="509"/>
                                        </p:tgtEl>
                                      </p:cBhvr>
                                    </p:animEffect>
                                    <p:set>
                                      <p:cBhvr>
                                        <p:cTn id="71" dur="1" fill="hold">
                                          <p:stCondLst>
                                            <p:cond delay="249"/>
                                          </p:stCondLst>
                                        </p:cTn>
                                        <p:tgtEl>
                                          <p:spTgt spid="509"/>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250"/>
                                        <p:tgtEl>
                                          <p:spTgt spid="510"/>
                                        </p:tgtEl>
                                      </p:cBhvr>
                                    </p:animEffect>
                                    <p:set>
                                      <p:cBhvr>
                                        <p:cTn id="74" dur="1" fill="hold">
                                          <p:stCondLst>
                                            <p:cond delay="249"/>
                                          </p:stCondLst>
                                        </p:cTn>
                                        <p:tgtEl>
                                          <p:spTgt spid="510"/>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250"/>
                                        <p:tgtEl>
                                          <p:spTgt spid="511"/>
                                        </p:tgtEl>
                                      </p:cBhvr>
                                    </p:animEffect>
                                    <p:set>
                                      <p:cBhvr>
                                        <p:cTn id="77" dur="1" fill="hold">
                                          <p:stCondLst>
                                            <p:cond delay="249"/>
                                          </p:stCondLst>
                                        </p:cTn>
                                        <p:tgtEl>
                                          <p:spTgt spid="511"/>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250"/>
                                        <p:tgtEl>
                                          <p:spTgt spid="398"/>
                                        </p:tgtEl>
                                      </p:cBhvr>
                                    </p:animEffect>
                                    <p:set>
                                      <p:cBhvr>
                                        <p:cTn id="80" dur="1" fill="hold">
                                          <p:stCondLst>
                                            <p:cond delay="249"/>
                                          </p:stCondLst>
                                        </p:cTn>
                                        <p:tgtEl>
                                          <p:spTgt spid="398"/>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250"/>
                                        <p:tgtEl>
                                          <p:spTgt spid="399"/>
                                        </p:tgtEl>
                                      </p:cBhvr>
                                    </p:animEffect>
                                    <p:set>
                                      <p:cBhvr>
                                        <p:cTn id="83" dur="1" fill="hold">
                                          <p:stCondLst>
                                            <p:cond delay="249"/>
                                          </p:stCondLst>
                                        </p:cTn>
                                        <p:tgtEl>
                                          <p:spTgt spid="399"/>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250"/>
                                        <p:tgtEl>
                                          <p:spTgt spid="400"/>
                                        </p:tgtEl>
                                      </p:cBhvr>
                                    </p:animEffect>
                                    <p:set>
                                      <p:cBhvr>
                                        <p:cTn id="86" dur="1" fill="hold">
                                          <p:stCondLst>
                                            <p:cond delay="249"/>
                                          </p:stCondLst>
                                        </p:cTn>
                                        <p:tgtEl>
                                          <p:spTgt spid="400"/>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250"/>
                                        <p:tgtEl>
                                          <p:spTgt spid="401"/>
                                        </p:tgtEl>
                                      </p:cBhvr>
                                    </p:animEffect>
                                    <p:set>
                                      <p:cBhvr>
                                        <p:cTn id="89" dur="1" fill="hold">
                                          <p:stCondLst>
                                            <p:cond delay="249"/>
                                          </p:stCondLst>
                                        </p:cTn>
                                        <p:tgtEl>
                                          <p:spTgt spid="401"/>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250"/>
                                        <p:tgtEl>
                                          <p:spTgt spid="402"/>
                                        </p:tgtEl>
                                      </p:cBhvr>
                                    </p:animEffect>
                                    <p:set>
                                      <p:cBhvr>
                                        <p:cTn id="92" dur="1" fill="hold">
                                          <p:stCondLst>
                                            <p:cond delay="249"/>
                                          </p:stCondLst>
                                        </p:cTn>
                                        <p:tgtEl>
                                          <p:spTgt spid="402"/>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250"/>
                                        <p:tgtEl>
                                          <p:spTgt spid="542"/>
                                        </p:tgtEl>
                                      </p:cBhvr>
                                    </p:animEffect>
                                    <p:set>
                                      <p:cBhvr>
                                        <p:cTn id="95" dur="1" fill="hold">
                                          <p:stCondLst>
                                            <p:cond delay="249"/>
                                          </p:stCondLst>
                                        </p:cTn>
                                        <p:tgtEl>
                                          <p:spTgt spid="542"/>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250"/>
                                        <p:tgtEl>
                                          <p:spTgt spid="543"/>
                                        </p:tgtEl>
                                      </p:cBhvr>
                                    </p:animEffect>
                                    <p:set>
                                      <p:cBhvr>
                                        <p:cTn id="98" dur="1" fill="hold">
                                          <p:stCondLst>
                                            <p:cond delay="249"/>
                                          </p:stCondLst>
                                        </p:cTn>
                                        <p:tgtEl>
                                          <p:spTgt spid="543"/>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250"/>
                                        <p:tgtEl>
                                          <p:spTgt spid="544"/>
                                        </p:tgtEl>
                                      </p:cBhvr>
                                    </p:animEffect>
                                    <p:set>
                                      <p:cBhvr>
                                        <p:cTn id="101" dur="1" fill="hold">
                                          <p:stCondLst>
                                            <p:cond delay="249"/>
                                          </p:stCondLst>
                                        </p:cTn>
                                        <p:tgtEl>
                                          <p:spTgt spid="544"/>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250"/>
                                        <p:tgtEl>
                                          <p:spTgt spid="545"/>
                                        </p:tgtEl>
                                      </p:cBhvr>
                                    </p:animEffect>
                                    <p:set>
                                      <p:cBhvr>
                                        <p:cTn id="104" dur="1" fill="hold">
                                          <p:stCondLst>
                                            <p:cond delay="249"/>
                                          </p:stCondLst>
                                        </p:cTn>
                                        <p:tgtEl>
                                          <p:spTgt spid="545"/>
                                        </p:tgtEl>
                                        <p:attrNameLst>
                                          <p:attrName>style.visibility</p:attrName>
                                        </p:attrNameLst>
                                      </p:cBhvr>
                                      <p:to>
                                        <p:strVal val="hidden"/>
                                      </p:to>
                                    </p:set>
                                  </p:childTnLst>
                                </p:cTn>
                              </p:par>
                              <p:par>
                                <p:cTn id="105" presetID="10" presetClass="exit" presetSubtype="0" fill="hold" grpId="0" nodeType="withEffect">
                                  <p:stCondLst>
                                    <p:cond delay="0"/>
                                  </p:stCondLst>
                                  <p:childTnLst>
                                    <p:animEffect transition="out" filter="fade">
                                      <p:cBhvr>
                                        <p:cTn id="106" dur="250"/>
                                        <p:tgtEl>
                                          <p:spTgt spid="546"/>
                                        </p:tgtEl>
                                      </p:cBhvr>
                                    </p:animEffect>
                                    <p:set>
                                      <p:cBhvr>
                                        <p:cTn id="107" dur="1" fill="hold">
                                          <p:stCondLst>
                                            <p:cond delay="249"/>
                                          </p:stCondLst>
                                        </p:cTn>
                                        <p:tgtEl>
                                          <p:spTgt spid="546"/>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250"/>
                                        <p:tgtEl>
                                          <p:spTgt spid="439"/>
                                        </p:tgtEl>
                                      </p:cBhvr>
                                    </p:animEffect>
                                    <p:set>
                                      <p:cBhvr>
                                        <p:cTn id="110" dur="1" fill="hold">
                                          <p:stCondLst>
                                            <p:cond delay="249"/>
                                          </p:stCondLst>
                                        </p:cTn>
                                        <p:tgtEl>
                                          <p:spTgt spid="439"/>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250"/>
                                        <p:tgtEl>
                                          <p:spTgt spid="440"/>
                                        </p:tgtEl>
                                      </p:cBhvr>
                                    </p:animEffect>
                                    <p:set>
                                      <p:cBhvr>
                                        <p:cTn id="113" dur="1" fill="hold">
                                          <p:stCondLst>
                                            <p:cond delay="249"/>
                                          </p:stCondLst>
                                        </p:cTn>
                                        <p:tgtEl>
                                          <p:spTgt spid="440"/>
                                        </p:tgtEl>
                                        <p:attrNameLst>
                                          <p:attrName>style.visibility</p:attrName>
                                        </p:attrNameLst>
                                      </p:cBhvr>
                                      <p:to>
                                        <p:strVal val="hidden"/>
                                      </p:to>
                                    </p:set>
                                  </p:childTnLst>
                                </p:cTn>
                              </p:par>
                              <p:par>
                                <p:cTn id="114" presetID="10" presetClass="exit" presetSubtype="0" fill="hold" grpId="0" nodeType="withEffect">
                                  <p:stCondLst>
                                    <p:cond delay="0"/>
                                  </p:stCondLst>
                                  <p:childTnLst>
                                    <p:animEffect transition="out" filter="fade">
                                      <p:cBhvr>
                                        <p:cTn id="115" dur="250"/>
                                        <p:tgtEl>
                                          <p:spTgt spid="441"/>
                                        </p:tgtEl>
                                      </p:cBhvr>
                                    </p:animEffect>
                                    <p:set>
                                      <p:cBhvr>
                                        <p:cTn id="116" dur="1" fill="hold">
                                          <p:stCondLst>
                                            <p:cond delay="249"/>
                                          </p:stCondLst>
                                        </p:cTn>
                                        <p:tgtEl>
                                          <p:spTgt spid="441"/>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250"/>
                                        <p:tgtEl>
                                          <p:spTgt spid="442"/>
                                        </p:tgtEl>
                                      </p:cBhvr>
                                    </p:animEffect>
                                    <p:set>
                                      <p:cBhvr>
                                        <p:cTn id="119" dur="1" fill="hold">
                                          <p:stCondLst>
                                            <p:cond delay="249"/>
                                          </p:stCondLst>
                                        </p:cTn>
                                        <p:tgtEl>
                                          <p:spTgt spid="442"/>
                                        </p:tgtEl>
                                        <p:attrNameLst>
                                          <p:attrName>style.visibility</p:attrName>
                                        </p:attrNameLst>
                                      </p:cBhvr>
                                      <p:to>
                                        <p:strVal val="hidden"/>
                                      </p:to>
                                    </p:set>
                                  </p:childTnLst>
                                </p:cTn>
                              </p:par>
                              <p:par>
                                <p:cTn id="120" presetID="10" presetClass="exit" presetSubtype="0" fill="hold" grpId="0" nodeType="withEffect">
                                  <p:stCondLst>
                                    <p:cond delay="0"/>
                                  </p:stCondLst>
                                  <p:childTnLst>
                                    <p:animEffect transition="out" filter="fade">
                                      <p:cBhvr>
                                        <p:cTn id="121" dur="250"/>
                                        <p:tgtEl>
                                          <p:spTgt spid="443"/>
                                        </p:tgtEl>
                                      </p:cBhvr>
                                    </p:animEffect>
                                    <p:set>
                                      <p:cBhvr>
                                        <p:cTn id="122" dur="1" fill="hold">
                                          <p:stCondLst>
                                            <p:cond delay="249"/>
                                          </p:stCondLst>
                                        </p:cTn>
                                        <p:tgtEl>
                                          <p:spTgt spid="443"/>
                                        </p:tgtEl>
                                        <p:attrNameLst>
                                          <p:attrName>style.visibility</p:attrName>
                                        </p:attrNameLst>
                                      </p:cBhvr>
                                      <p:to>
                                        <p:strVal val="hidden"/>
                                      </p:to>
                                    </p:set>
                                  </p:childTnLst>
                                </p:cTn>
                              </p:par>
                              <p:par>
                                <p:cTn id="123" presetID="10" presetClass="exit" presetSubtype="0" fill="hold" grpId="0" nodeType="withEffect">
                                  <p:stCondLst>
                                    <p:cond delay="0"/>
                                  </p:stCondLst>
                                  <p:childTnLst>
                                    <p:animEffect transition="out" filter="fade">
                                      <p:cBhvr>
                                        <p:cTn id="124" dur="250"/>
                                        <p:tgtEl>
                                          <p:spTgt spid="547"/>
                                        </p:tgtEl>
                                      </p:cBhvr>
                                    </p:animEffect>
                                    <p:set>
                                      <p:cBhvr>
                                        <p:cTn id="125" dur="1" fill="hold">
                                          <p:stCondLst>
                                            <p:cond delay="249"/>
                                          </p:stCondLst>
                                        </p:cTn>
                                        <p:tgtEl>
                                          <p:spTgt spid="547"/>
                                        </p:tgtEl>
                                        <p:attrNameLst>
                                          <p:attrName>style.visibility</p:attrName>
                                        </p:attrNameLst>
                                      </p:cBhvr>
                                      <p:to>
                                        <p:strVal val="hidden"/>
                                      </p:to>
                                    </p:set>
                                  </p:childTnLst>
                                </p:cTn>
                              </p:par>
                              <p:par>
                                <p:cTn id="126" presetID="10" presetClass="exit" presetSubtype="0" fill="hold" grpId="0" nodeType="withEffect">
                                  <p:stCondLst>
                                    <p:cond delay="0"/>
                                  </p:stCondLst>
                                  <p:childTnLst>
                                    <p:animEffect transition="out" filter="fade">
                                      <p:cBhvr>
                                        <p:cTn id="127" dur="250"/>
                                        <p:tgtEl>
                                          <p:spTgt spid="548"/>
                                        </p:tgtEl>
                                      </p:cBhvr>
                                    </p:animEffect>
                                    <p:set>
                                      <p:cBhvr>
                                        <p:cTn id="128" dur="1" fill="hold">
                                          <p:stCondLst>
                                            <p:cond delay="249"/>
                                          </p:stCondLst>
                                        </p:cTn>
                                        <p:tgtEl>
                                          <p:spTgt spid="548"/>
                                        </p:tgtEl>
                                        <p:attrNameLst>
                                          <p:attrName>style.visibility</p:attrName>
                                        </p:attrNameLst>
                                      </p:cBhvr>
                                      <p:to>
                                        <p:strVal val="hidden"/>
                                      </p:to>
                                    </p:set>
                                  </p:childTnLst>
                                </p:cTn>
                              </p:par>
                              <p:par>
                                <p:cTn id="129" presetID="10" presetClass="exit" presetSubtype="0" fill="hold" grpId="0" nodeType="withEffect">
                                  <p:stCondLst>
                                    <p:cond delay="0"/>
                                  </p:stCondLst>
                                  <p:childTnLst>
                                    <p:animEffect transition="out" filter="fade">
                                      <p:cBhvr>
                                        <p:cTn id="130" dur="250"/>
                                        <p:tgtEl>
                                          <p:spTgt spid="549"/>
                                        </p:tgtEl>
                                      </p:cBhvr>
                                    </p:animEffect>
                                    <p:set>
                                      <p:cBhvr>
                                        <p:cTn id="131" dur="1" fill="hold">
                                          <p:stCondLst>
                                            <p:cond delay="249"/>
                                          </p:stCondLst>
                                        </p:cTn>
                                        <p:tgtEl>
                                          <p:spTgt spid="549"/>
                                        </p:tgtEl>
                                        <p:attrNameLst>
                                          <p:attrName>style.visibility</p:attrName>
                                        </p:attrNameLst>
                                      </p:cBhvr>
                                      <p:to>
                                        <p:strVal val="hidden"/>
                                      </p:to>
                                    </p:set>
                                  </p:childTnLst>
                                </p:cTn>
                              </p:par>
                              <p:par>
                                <p:cTn id="132" presetID="10" presetClass="exit" presetSubtype="0" fill="hold" grpId="0" nodeType="withEffect">
                                  <p:stCondLst>
                                    <p:cond delay="0"/>
                                  </p:stCondLst>
                                  <p:childTnLst>
                                    <p:animEffect transition="out" filter="fade">
                                      <p:cBhvr>
                                        <p:cTn id="133" dur="250"/>
                                        <p:tgtEl>
                                          <p:spTgt spid="550"/>
                                        </p:tgtEl>
                                      </p:cBhvr>
                                    </p:animEffect>
                                    <p:set>
                                      <p:cBhvr>
                                        <p:cTn id="134" dur="1" fill="hold">
                                          <p:stCondLst>
                                            <p:cond delay="249"/>
                                          </p:stCondLst>
                                        </p:cTn>
                                        <p:tgtEl>
                                          <p:spTgt spid="550"/>
                                        </p:tgtEl>
                                        <p:attrNameLst>
                                          <p:attrName>style.visibility</p:attrName>
                                        </p:attrNameLst>
                                      </p:cBhvr>
                                      <p:to>
                                        <p:strVal val="hidden"/>
                                      </p:to>
                                    </p:set>
                                  </p:childTnLst>
                                </p:cTn>
                              </p:par>
                              <p:par>
                                <p:cTn id="135" presetID="10" presetClass="exit" presetSubtype="0" fill="hold" grpId="0" nodeType="withEffect">
                                  <p:stCondLst>
                                    <p:cond delay="0"/>
                                  </p:stCondLst>
                                  <p:childTnLst>
                                    <p:animEffect transition="out" filter="fade">
                                      <p:cBhvr>
                                        <p:cTn id="136" dur="250"/>
                                        <p:tgtEl>
                                          <p:spTgt spid="551"/>
                                        </p:tgtEl>
                                      </p:cBhvr>
                                    </p:animEffect>
                                    <p:set>
                                      <p:cBhvr>
                                        <p:cTn id="137" dur="1" fill="hold">
                                          <p:stCondLst>
                                            <p:cond delay="249"/>
                                          </p:stCondLst>
                                        </p:cTn>
                                        <p:tgtEl>
                                          <p:spTgt spid="5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animBg="1"/>
      <p:bldP spid="399" grpId="0" animBg="1"/>
      <p:bldP spid="400" grpId="0" animBg="1"/>
      <p:bldP spid="401" grpId="0" animBg="1"/>
      <p:bldP spid="402" grpId="0" animBg="1"/>
      <p:bldP spid="439" grpId="0" animBg="1"/>
      <p:bldP spid="440" grpId="0" animBg="1"/>
      <p:bldP spid="441" grpId="0" animBg="1"/>
      <p:bldP spid="442" grpId="0" animBg="1"/>
      <p:bldP spid="443" grpId="0" animBg="1"/>
      <p:bldP spid="507" grpId="0" animBg="1"/>
      <p:bldP spid="508" grpId="0" animBg="1"/>
      <p:bldP spid="509" grpId="0" animBg="1"/>
      <p:bldP spid="510" grpId="0" animBg="1"/>
      <p:bldP spid="511" grpId="0" animBg="1"/>
      <p:bldP spid="524" grpId="0" animBg="1"/>
      <p:bldP spid="532" grpId="0"/>
      <p:bldP spid="535" grpId="0"/>
      <p:bldP spid="537" grpId="0"/>
      <p:bldP spid="539" grpId="0"/>
      <p:bldP spid="541" grpId="0"/>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1683" y="251527"/>
            <a:ext cx="7315200" cy="433772"/>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HSA Command and Dispatch Flow</a:t>
            </a:r>
          </a:p>
        </p:txBody>
      </p:sp>
      <p:sp>
        <p:nvSpPr>
          <p:cNvPr id="368" name="Donut 367"/>
          <p:cNvSpPr/>
          <p:nvPr/>
        </p:nvSpPr>
        <p:spPr>
          <a:xfrm>
            <a:off x="3059297" y="3288866"/>
            <a:ext cx="1212768" cy="1212768"/>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cxnSp>
        <p:nvCxnSpPr>
          <p:cNvPr id="369" name="Straight Connector 368"/>
          <p:cNvCxnSpPr/>
          <p:nvPr/>
        </p:nvCxnSpPr>
        <p:spPr>
          <a:xfrm flipH="1">
            <a:off x="4061366" y="2567524"/>
            <a:ext cx="742207" cy="0"/>
          </a:xfrm>
          <a:prstGeom prst="line">
            <a:avLst/>
          </a:pr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cxnSp>
      <p:sp>
        <p:nvSpPr>
          <p:cNvPr id="370" name="Freeform 369"/>
          <p:cNvSpPr/>
          <p:nvPr/>
        </p:nvSpPr>
        <p:spPr>
          <a:xfrm>
            <a:off x="3984171" y="1459964"/>
            <a:ext cx="813460" cy="629513"/>
          </a:xfrm>
          <a:custGeom>
            <a:avLst/>
            <a:gdLst>
              <a:gd name="connsiteX0" fmla="*/ 892454 w 892454"/>
              <a:gd name="connsiteY0" fmla="*/ 629107 h 629107"/>
              <a:gd name="connsiteX1" fmla="*/ 263347 w 892454"/>
              <a:gd name="connsiteY1" fmla="*/ 0 h 629107"/>
              <a:gd name="connsiteX2" fmla="*/ 0 w 892454"/>
              <a:gd name="connsiteY2" fmla="*/ 0 h 629107"/>
              <a:gd name="connsiteX0" fmla="*/ 892454 w 892454"/>
              <a:gd name="connsiteY0" fmla="*/ 630662 h 630662"/>
              <a:gd name="connsiteX1" fmla="*/ 166082 w 892454"/>
              <a:gd name="connsiteY1" fmla="*/ 0 h 630662"/>
              <a:gd name="connsiteX2" fmla="*/ 0 w 892454"/>
              <a:gd name="connsiteY2" fmla="*/ 1555 h 630662"/>
              <a:gd name="connsiteX0" fmla="*/ 892454 w 892454"/>
              <a:gd name="connsiteY0" fmla="*/ 630662 h 630662"/>
              <a:gd name="connsiteX1" fmla="*/ 321257 w 892454"/>
              <a:gd name="connsiteY1" fmla="*/ 135894 h 630662"/>
              <a:gd name="connsiteX2" fmla="*/ 166082 w 892454"/>
              <a:gd name="connsiteY2" fmla="*/ 0 h 630662"/>
              <a:gd name="connsiteX3" fmla="*/ 0 w 892454"/>
              <a:gd name="connsiteY3" fmla="*/ 1555 h 630662"/>
              <a:gd name="connsiteX0" fmla="*/ 726372 w 726372"/>
              <a:gd name="connsiteY0" fmla="*/ 630662 h 630662"/>
              <a:gd name="connsiteX1" fmla="*/ 155175 w 726372"/>
              <a:gd name="connsiteY1" fmla="*/ 135894 h 630662"/>
              <a:gd name="connsiteX2" fmla="*/ 0 w 726372"/>
              <a:gd name="connsiteY2" fmla="*/ 0 h 630662"/>
              <a:gd name="connsiteX0" fmla="*/ 571197 w 571197"/>
              <a:gd name="connsiteY0" fmla="*/ 494768 h 494768"/>
              <a:gd name="connsiteX1" fmla="*/ 0 w 571197"/>
              <a:gd name="connsiteY1" fmla="*/ 0 h 494768"/>
              <a:gd name="connsiteX0" fmla="*/ 571197 w 571197"/>
              <a:gd name="connsiteY0" fmla="*/ 494768 h 494768"/>
              <a:gd name="connsiteX1" fmla="*/ 0 w 571197"/>
              <a:gd name="connsiteY1" fmla="*/ 0 h 494768"/>
            </a:gdLst>
            <a:ahLst/>
            <a:cxnLst>
              <a:cxn ang="0">
                <a:pos x="connsiteX0" y="connsiteY0"/>
              </a:cxn>
              <a:cxn ang="0">
                <a:pos x="connsiteX1" y="connsiteY1"/>
              </a:cxn>
            </a:cxnLst>
            <a:rect l="l" t="t" r="r" b="b"/>
            <a:pathLst>
              <a:path w="571197" h="494768">
                <a:moveTo>
                  <a:pt x="571197" y="494768"/>
                </a:moveTo>
                <a:lnTo>
                  <a:pt x="0" y="0"/>
                </a:lnTo>
              </a:path>
            </a:pathLst>
          </a:cu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txBody>
          <a:bodyPr rtlCol="0" anchor="ctr"/>
          <a:lstStyle/>
          <a:p>
            <a:pPr algn="ctr">
              <a:defRPr/>
            </a:pPr>
            <a:endParaRPr lang="en-CA" kern="0">
              <a:solidFill>
                <a:prstClr val="black"/>
              </a:solidFill>
              <a:latin typeface="Calibri"/>
            </a:endParaRPr>
          </a:p>
        </p:txBody>
      </p:sp>
      <p:sp>
        <p:nvSpPr>
          <p:cNvPr id="371" name="Freeform 370"/>
          <p:cNvSpPr/>
          <p:nvPr/>
        </p:nvSpPr>
        <p:spPr>
          <a:xfrm flipV="1">
            <a:off x="4003356" y="3051256"/>
            <a:ext cx="797588" cy="620714"/>
          </a:xfrm>
          <a:custGeom>
            <a:avLst/>
            <a:gdLst>
              <a:gd name="connsiteX0" fmla="*/ 892454 w 892454"/>
              <a:gd name="connsiteY0" fmla="*/ 629107 h 629107"/>
              <a:gd name="connsiteX1" fmla="*/ 263347 w 892454"/>
              <a:gd name="connsiteY1" fmla="*/ 0 h 629107"/>
              <a:gd name="connsiteX2" fmla="*/ 0 w 892454"/>
              <a:gd name="connsiteY2" fmla="*/ 0 h 629107"/>
              <a:gd name="connsiteX0" fmla="*/ 892454 w 892454"/>
              <a:gd name="connsiteY0" fmla="*/ 630662 h 630662"/>
              <a:gd name="connsiteX1" fmla="*/ 166082 w 892454"/>
              <a:gd name="connsiteY1" fmla="*/ 0 h 630662"/>
              <a:gd name="connsiteX2" fmla="*/ 0 w 892454"/>
              <a:gd name="connsiteY2" fmla="*/ 1555 h 630662"/>
              <a:gd name="connsiteX0" fmla="*/ 892454 w 892454"/>
              <a:gd name="connsiteY0" fmla="*/ 630662 h 630662"/>
              <a:gd name="connsiteX1" fmla="*/ 333053 w 892454"/>
              <a:gd name="connsiteY1" fmla="*/ 143377 h 630662"/>
              <a:gd name="connsiteX2" fmla="*/ 166082 w 892454"/>
              <a:gd name="connsiteY2" fmla="*/ 0 h 630662"/>
              <a:gd name="connsiteX3" fmla="*/ 0 w 892454"/>
              <a:gd name="connsiteY3" fmla="*/ 1555 h 630662"/>
              <a:gd name="connsiteX0" fmla="*/ 892454 w 892454"/>
              <a:gd name="connsiteY0" fmla="*/ 630662 h 630662"/>
              <a:gd name="connsiteX1" fmla="*/ 333053 w 892454"/>
              <a:gd name="connsiteY1" fmla="*/ 143377 h 630662"/>
              <a:gd name="connsiteX2" fmla="*/ 166082 w 892454"/>
              <a:gd name="connsiteY2" fmla="*/ 0 h 630662"/>
              <a:gd name="connsiteX3" fmla="*/ 0 w 892454"/>
              <a:gd name="connsiteY3" fmla="*/ 1555 h 630662"/>
              <a:gd name="connsiteX0" fmla="*/ 892454 w 892454"/>
              <a:gd name="connsiteY0" fmla="*/ 629107 h 629107"/>
              <a:gd name="connsiteX1" fmla="*/ 333053 w 892454"/>
              <a:gd name="connsiteY1" fmla="*/ 141822 h 629107"/>
              <a:gd name="connsiteX2" fmla="*/ 0 w 892454"/>
              <a:gd name="connsiteY2" fmla="*/ 0 h 629107"/>
              <a:gd name="connsiteX0" fmla="*/ 892454 w 892454"/>
              <a:gd name="connsiteY0" fmla="*/ 665402 h 665402"/>
              <a:gd name="connsiteX1" fmla="*/ 333053 w 892454"/>
              <a:gd name="connsiteY1" fmla="*/ 178117 h 665402"/>
              <a:gd name="connsiteX2" fmla="*/ 140894 w 892454"/>
              <a:gd name="connsiteY2" fmla="*/ 0 h 665402"/>
              <a:gd name="connsiteX3" fmla="*/ 0 w 892454"/>
              <a:gd name="connsiteY3" fmla="*/ 36295 h 665402"/>
              <a:gd name="connsiteX0" fmla="*/ 872938 w 872938"/>
              <a:gd name="connsiteY0" fmla="*/ 665402 h 665402"/>
              <a:gd name="connsiteX1" fmla="*/ 313537 w 872938"/>
              <a:gd name="connsiteY1" fmla="*/ 178117 h 665402"/>
              <a:gd name="connsiteX2" fmla="*/ 121378 w 872938"/>
              <a:gd name="connsiteY2" fmla="*/ 0 h 665402"/>
              <a:gd name="connsiteX3" fmla="*/ 0 w 872938"/>
              <a:gd name="connsiteY3" fmla="*/ 129914 h 665402"/>
              <a:gd name="connsiteX0" fmla="*/ 751560 w 751560"/>
              <a:gd name="connsiteY0" fmla="*/ 665402 h 665402"/>
              <a:gd name="connsiteX1" fmla="*/ 192159 w 751560"/>
              <a:gd name="connsiteY1" fmla="*/ 178117 h 665402"/>
              <a:gd name="connsiteX2" fmla="*/ 0 w 751560"/>
              <a:gd name="connsiteY2" fmla="*/ 0 h 665402"/>
              <a:gd name="connsiteX0" fmla="*/ 559401 w 559401"/>
              <a:gd name="connsiteY0" fmla="*/ 487285 h 487285"/>
              <a:gd name="connsiteX1" fmla="*/ 0 w 559401"/>
              <a:gd name="connsiteY1" fmla="*/ 0 h 487285"/>
            </a:gdLst>
            <a:ahLst/>
            <a:cxnLst>
              <a:cxn ang="0">
                <a:pos x="connsiteX0" y="connsiteY0"/>
              </a:cxn>
              <a:cxn ang="0">
                <a:pos x="connsiteX1" y="connsiteY1"/>
              </a:cxn>
            </a:cxnLst>
            <a:rect l="l" t="t" r="r" b="b"/>
            <a:pathLst>
              <a:path w="559401" h="487285">
                <a:moveTo>
                  <a:pt x="559401" y="487285"/>
                </a:moveTo>
                <a:lnTo>
                  <a:pt x="0" y="0"/>
                </a:lnTo>
              </a:path>
            </a:pathLst>
          </a:cu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txBody>
          <a:bodyPr rtlCol="0" anchor="ctr"/>
          <a:lstStyle/>
          <a:p>
            <a:pPr algn="ctr">
              <a:defRPr/>
            </a:pPr>
            <a:endParaRPr lang="en-CA" kern="0">
              <a:solidFill>
                <a:prstClr val="black"/>
              </a:solidFill>
              <a:latin typeface="Calibri"/>
            </a:endParaRPr>
          </a:p>
        </p:txBody>
      </p:sp>
      <p:pic>
        <p:nvPicPr>
          <p:cNvPr id="37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8841" y="355817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73"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225" y="2483001"/>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74"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8841" y="1407825"/>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75"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8841" y="1407825"/>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76"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8841" y="355817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77"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8841" y="1407825"/>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7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8841" y="1407825"/>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79"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8841" y="1407825"/>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80"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225" y="2483001"/>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81"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8841" y="355817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8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9225" y="2483001"/>
            <a:ext cx="176894" cy="176890"/>
          </a:xfrm>
          <a:prstGeom prst="rect">
            <a:avLst/>
          </a:prstGeom>
          <a:noFill/>
          <a:extLst>
            <a:ext uri="{909E8E84-426E-40DD-AFC4-6F175D3DCCD1}">
              <a14:hiddenFill xmlns:a14="http://schemas.microsoft.com/office/drawing/2010/main">
                <a:solidFill>
                  <a:srgbClr val="FFFFFF"/>
                </a:solidFill>
              </a14:hiddenFill>
            </a:ext>
          </a:extLst>
        </p:spPr>
      </p:pic>
      <p:cxnSp>
        <p:nvCxnSpPr>
          <p:cNvPr id="383" name="Straight Connector 382"/>
          <p:cNvCxnSpPr/>
          <p:nvPr/>
        </p:nvCxnSpPr>
        <p:spPr>
          <a:xfrm flipH="1">
            <a:off x="894944" y="3900214"/>
            <a:ext cx="2198452" cy="0"/>
          </a:xfrm>
          <a:prstGeom prst="line">
            <a:avLst/>
          </a:pr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cxnSp>
      <p:pic>
        <p:nvPicPr>
          <p:cNvPr id="384"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805" y="3817755"/>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385" name="Rounded Rectangle 384"/>
          <p:cNvSpPr/>
          <p:nvPr/>
        </p:nvSpPr>
        <p:spPr>
          <a:xfrm>
            <a:off x="289582" y="3593738"/>
            <a:ext cx="843223" cy="600075"/>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Application A</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386" name="Freeform 385"/>
          <p:cNvSpPr/>
          <p:nvPr/>
        </p:nvSpPr>
        <p:spPr>
          <a:xfrm>
            <a:off x="972768" y="2265968"/>
            <a:ext cx="710119" cy="282102"/>
          </a:xfrm>
          <a:custGeom>
            <a:avLst/>
            <a:gdLst>
              <a:gd name="connsiteX0" fmla="*/ 0 w 856034"/>
              <a:gd name="connsiteY0" fmla="*/ 282102 h 282102"/>
              <a:gd name="connsiteX1" fmla="*/ 535021 w 856034"/>
              <a:gd name="connsiteY1" fmla="*/ 282102 h 282102"/>
              <a:gd name="connsiteX2" fmla="*/ 535021 w 856034"/>
              <a:gd name="connsiteY2" fmla="*/ 0 h 282102"/>
              <a:gd name="connsiteX3" fmla="*/ 856034 w 856034"/>
              <a:gd name="connsiteY3" fmla="*/ 0 h 282102"/>
            </a:gdLst>
            <a:ahLst/>
            <a:cxnLst>
              <a:cxn ang="0">
                <a:pos x="connsiteX0" y="connsiteY0"/>
              </a:cxn>
              <a:cxn ang="0">
                <a:pos x="connsiteX1" y="connsiteY1"/>
              </a:cxn>
              <a:cxn ang="0">
                <a:pos x="connsiteX2" y="connsiteY2"/>
              </a:cxn>
              <a:cxn ang="0">
                <a:pos x="connsiteX3" y="connsiteY3"/>
              </a:cxn>
            </a:cxnLst>
            <a:rect l="l" t="t" r="r" b="b"/>
            <a:pathLst>
              <a:path w="856034" h="282102">
                <a:moveTo>
                  <a:pt x="0" y="282102"/>
                </a:moveTo>
                <a:lnTo>
                  <a:pt x="535021" y="282102"/>
                </a:lnTo>
                <a:lnTo>
                  <a:pt x="535021" y="0"/>
                </a:lnTo>
                <a:lnTo>
                  <a:pt x="856034" y="0"/>
                </a:lnTo>
              </a:path>
            </a:pathLst>
          </a:custGeom>
          <a:noFill/>
          <a:ln w="28575" cap="flat" cmpd="sng" algn="ctr">
            <a:solidFill>
              <a:schemeClr val="accent6">
                <a:lumMod val="25000"/>
              </a:schemeClr>
            </a:solidFill>
            <a:prstDash val="solid"/>
            <a:headEnd type="none" w="lg" len="med"/>
            <a:tailEnd type="triangle" w="lg" len="med"/>
          </a:ln>
          <a:effectLst>
            <a:outerShdw blurRad="50800" dist="38100" dir="5400000" algn="t" rotWithShape="0">
              <a:prstClr val="black">
                <a:alpha val="40000"/>
              </a:prstClr>
            </a:outerShdw>
          </a:effectLst>
        </p:spPr>
        <p:txBody>
          <a:bodyPr rtlCol="0" anchor="ctr"/>
          <a:lstStyle/>
          <a:p>
            <a:pPr algn="ctr">
              <a:defRPr/>
            </a:pPr>
            <a:endParaRPr lang="en-CA" kern="0">
              <a:solidFill>
                <a:prstClr val="black"/>
              </a:solidFill>
              <a:latin typeface="Calibri"/>
            </a:endParaRPr>
          </a:p>
        </p:txBody>
      </p:sp>
      <p:sp>
        <p:nvSpPr>
          <p:cNvPr id="387" name="Freeform 386"/>
          <p:cNvSpPr/>
          <p:nvPr/>
        </p:nvSpPr>
        <p:spPr>
          <a:xfrm flipH="1">
            <a:off x="2283892" y="2151246"/>
            <a:ext cx="1024806" cy="118057"/>
          </a:xfrm>
          <a:custGeom>
            <a:avLst/>
            <a:gdLst>
              <a:gd name="connsiteX0" fmla="*/ 0 w 856034"/>
              <a:gd name="connsiteY0" fmla="*/ 282102 h 282102"/>
              <a:gd name="connsiteX1" fmla="*/ 535021 w 856034"/>
              <a:gd name="connsiteY1" fmla="*/ 282102 h 282102"/>
              <a:gd name="connsiteX2" fmla="*/ 535021 w 856034"/>
              <a:gd name="connsiteY2" fmla="*/ 0 h 282102"/>
              <a:gd name="connsiteX3" fmla="*/ 856034 w 856034"/>
              <a:gd name="connsiteY3" fmla="*/ 0 h 282102"/>
              <a:gd name="connsiteX0" fmla="*/ 0 w 856034"/>
              <a:gd name="connsiteY0" fmla="*/ 484488 h 484488"/>
              <a:gd name="connsiteX1" fmla="*/ 531631 w 856034"/>
              <a:gd name="connsiteY1" fmla="*/ 0 h 484488"/>
              <a:gd name="connsiteX2" fmla="*/ 535021 w 856034"/>
              <a:gd name="connsiteY2" fmla="*/ 202386 h 484488"/>
              <a:gd name="connsiteX3" fmla="*/ 856034 w 856034"/>
              <a:gd name="connsiteY3" fmla="*/ 202386 h 484488"/>
              <a:gd name="connsiteX0" fmla="*/ 0 w 1086541"/>
              <a:gd name="connsiteY0" fmla="*/ 0 h 208021"/>
              <a:gd name="connsiteX1" fmla="*/ 762138 w 1086541"/>
              <a:gd name="connsiteY1" fmla="*/ 5635 h 208021"/>
              <a:gd name="connsiteX2" fmla="*/ 765528 w 1086541"/>
              <a:gd name="connsiteY2" fmla="*/ 208021 h 208021"/>
              <a:gd name="connsiteX3" fmla="*/ 1086541 w 1086541"/>
              <a:gd name="connsiteY3" fmla="*/ 208021 h 208021"/>
            </a:gdLst>
            <a:ahLst/>
            <a:cxnLst>
              <a:cxn ang="0">
                <a:pos x="connsiteX0" y="connsiteY0"/>
              </a:cxn>
              <a:cxn ang="0">
                <a:pos x="connsiteX1" y="connsiteY1"/>
              </a:cxn>
              <a:cxn ang="0">
                <a:pos x="connsiteX2" y="connsiteY2"/>
              </a:cxn>
              <a:cxn ang="0">
                <a:pos x="connsiteX3" y="connsiteY3"/>
              </a:cxn>
            </a:cxnLst>
            <a:rect l="l" t="t" r="r" b="b"/>
            <a:pathLst>
              <a:path w="1086541" h="208021">
                <a:moveTo>
                  <a:pt x="0" y="0"/>
                </a:moveTo>
                <a:lnTo>
                  <a:pt x="762138" y="5635"/>
                </a:lnTo>
                <a:lnTo>
                  <a:pt x="765528" y="208021"/>
                </a:lnTo>
                <a:lnTo>
                  <a:pt x="1086541" y="208021"/>
                </a:lnTo>
              </a:path>
            </a:pathLst>
          </a:cu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txBody>
          <a:bodyPr rtlCol="0" anchor="ctr"/>
          <a:lstStyle/>
          <a:p>
            <a:pPr algn="ctr">
              <a:defRPr/>
            </a:pPr>
            <a:endParaRPr lang="en-CA" kern="0">
              <a:solidFill>
                <a:prstClr val="black"/>
              </a:solidFill>
              <a:latin typeface="Calibri"/>
            </a:endParaRPr>
          </a:p>
        </p:txBody>
      </p:sp>
      <p:cxnSp>
        <p:nvCxnSpPr>
          <p:cNvPr id="388" name="Straight Connector 387"/>
          <p:cNvCxnSpPr/>
          <p:nvPr/>
        </p:nvCxnSpPr>
        <p:spPr>
          <a:xfrm flipH="1">
            <a:off x="894944" y="2548069"/>
            <a:ext cx="2198452" cy="0"/>
          </a:xfrm>
          <a:prstGeom prst="line">
            <a:avLst/>
          </a:pr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cxnSp>
      <p:pic>
        <p:nvPicPr>
          <p:cNvPr id="389"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805" y="2465610"/>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90"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784" y="2465610"/>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91"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784" y="2465610"/>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9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4784" y="2465610"/>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93"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8541" y="2202708"/>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394" name="Rounded Rectangle 393"/>
          <p:cNvSpPr/>
          <p:nvPr/>
        </p:nvSpPr>
        <p:spPr>
          <a:xfrm>
            <a:off x="289582" y="2261048"/>
            <a:ext cx="843223" cy="600075"/>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Application B</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cxnSp>
        <p:nvCxnSpPr>
          <p:cNvPr id="395" name="Straight Connector 394"/>
          <p:cNvCxnSpPr/>
          <p:nvPr/>
        </p:nvCxnSpPr>
        <p:spPr>
          <a:xfrm flipH="1">
            <a:off x="875894" y="1214164"/>
            <a:ext cx="2198452" cy="0"/>
          </a:xfrm>
          <a:prstGeom prst="line">
            <a:avLst/>
          </a:pr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cxnSp>
      <p:pic>
        <p:nvPicPr>
          <p:cNvPr id="396"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755" y="1131705"/>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398"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755" y="1131705"/>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00"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755" y="1131705"/>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02"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755" y="1131705"/>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404"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755" y="1131705"/>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405" name="Rounded Rectangle 404"/>
          <p:cNvSpPr/>
          <p:nvPr/>
        </p:nvSpPr>
        <p:spPr>
          <a:xfrm>
            <a:off x="289582" y="918626"/>
            <a:ext cx="843223" cy="600075"/>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Application C</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pic>
        <p:nvPicPr>
          <p:cNvPr id="406" name="Picture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8541" y="2202708"/>
            <a:ext cx="176894" cy="176890"/>
          </a:xfrm>
          <a:prstGeom prst="rect">
            <a:avLst/>
          </a:prstGeom>
          <a:noFill/>
          <a:extLst>
            <a:ext uri="{909E8E84-426E-40DD-AFC4-6F175D3DCCD1}">
              <a14:hiddenFill xmlns:a14="http://schemas.microsoft.com/office/drawing/2010/main">
                <a:solidFill>
                  <a:srgbClr val="FFFFFF"/>
                </a:solidFill>
              </a14:hiddenFill>
            </a:ext>
          </a:extLst>
        </p:spPr>
      </p:pic>
      <p:grpSp>
        <p:nvGrpSpPr>
          <p:cNvPr id="407" name="Group 406"/>
          <p:cNvGrpSpPr/>
          <p:nvPr/>
        </p:nvGrpSpPr>
        <p:grpSpPr>
          <a:xfrm>
            <a:off x="1514657" y="1832400"/>
            <a:ext cx="1001590" cy="577350"/>
            <a:chOff x="1514657" y="1939980"/>
            <a:chExt cx="1001590" cy="577350"/>
          </a:xfrm>
        </p:grpSpPr>
        <p:sp>
          <p:nvSpPr>
            <p:cNvPr id="408" name="Rectangle 407"/>
            <p:cNvSpPr/>
            <p:nvPr/>
          </p:nvSpPr>
          <p:spPr>
            <a:xfrm>
              <a:off x="1514657" y="1939980"/>
              <a:ext cx="1001590" cy="307777"/>
            </a:xfrm>
            <a:prstGeom prst="rect">
              <a:avLst/>
            </a:prstGeom>
          </p:spPr>
          <p:txBody>
            <a:bodyPr wrap="square">
              <a:spAutoFit/>
            </a:bodyPr>
            <a:lstStyle/>
            <a:p>
              <a:pPr algn="ctr">
                <a:defRPr/>
              </a:pPr>
              <a:r>
                <a:rPr lang="en-CA" sz="700" kern="0" dirty="0">
                  <a:solidFill>
                    <a:schemeClr val="accent6">
                      <a:lumMod val="10000"/>
                    </a:schemeClr>
                  </a:solidFill>
                  <a:effectLst>
                    <a:outerShdw blurRad="50800" dist="38100" dir="5400000" algn="t" rotWithShape="0">
                      <a:prstClr val="black">
                        <a:alpha val="40000"/>
                      </a:prstClr>
                    </a:outerShdw>
                  </a:effectLst>
                  <a:cs typeface="Arial" pitchFamily="34" charset="0"/>
                </a:rPr>
                <a:t>Optional Dispatch Buffer</a:t>
              </a:r>
            </a:p>
          </p:txBody>
        </p:sp>
        <p:grpSp>
          <p:nvGrpSpPr>
            <p:cNvPr id="409" name="Group 408"/>
            <p:cNvGrpSpPr/>
            <p:nvPr/>
          </p:nvGrpSpPr>
          <p:grpSpPr>
            <a:xfrm rot="5400000">
              <a:off x="1873129" y="2076798"/>
              <a:ext cx="280989" cy="600075"/>
              <a:chOff x="2756785" y="1219943"/>
              <a:chExt cx="280989" cy="600075"/>
            </a:xfrm>
          </p:grpSpPr>
          <p:sp>
            <p:nvSpPr>
              <p:cNvPr id="410" name="Rounded Rectangle 409"/>
              <p:cNvSpPr/>
              <p:nvPr/>
            </p:nvSpPr>
            <p:spPr>
              <a:xfrm>
                <a:off x="2756785" y="1219943"/>
                <a:ext cx="280989" cy="600075"/>
              </a:xfrm>
              <a:prstGeom prst="roundRect">
                <a:avLst/>
              </a:prstGeom>
              <a:solidFill>
                <a:srgbClr val="1F497D">
                  <a:lumMod val="60000"/>
                  <a:lumOff val="40000"/>
                </a:srgb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411" name="Rectangle 410"/>
              <p:cNvSpPr/>
              <p:nvPr/>
            </p:nvSpPr>
            <p:spPr>
              <a:xfrm>
                <a:off x="2835178" y="169490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12" name="Rectangle 411"/>
              <p:cNvSpPr/>
              <p:nvPr/>
            </p:nvSpPr>
            <p:spPr>
              <a:xfrm>
                <a:off x="2835178" y="162594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13" name="Rectangle 412"/>
              <p:cNvSpPr/>
              <p:nvPr/>
            </p:nvSpPr>
            <p:spPr>
              <a:xfrm>
                <a:off x="2835178" y="1488036"/>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14" name="Rectangle 413"/>
              <p:cNvSpPr/>
              <p:nvPr/>
            </p:nvSpPr>
            <p:spPr>
              <a:xfrm>
                <a:off x="2835178" y="1556992"/>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15" name="Rectangle 414"/>
              <p:cNvSpPr/>
              <p:nvPr/>
            </p:nvSpPr>
            <p:spPr>
              <a:xfrm>
                <a:off x="2835178" y="1419080"/>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16" name="Rectangle 415"/>
              <p:cNvSpPr/>
              <p:nvPr/>
            </p:nvSpPr>
            <p:spPr>
              <a:xfrm>
                <a:off x="2835178" y="1350124"/>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17" name="Rectangle 416"/>
              <p:cNvSpPr/>
              <p:nvPr/>
            </p:nvSpPr>
            <p:spPr>
              <a:xfrm>
                <a:off x="2835178" y="1281168"/>
                <a:ext cx="117922" cy="49201"/>
              </a:xfrm>
              <a:prstGeom prst="rect">
                <a:avLst/>
              </a:prstGeom>
              <a:solidFill>
                <a:sysClr val="window" lastClr="FFFFFF"/>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grpSp>
      <p:sp>
        <p:nvSpPr>
          <p:cNvPr id="418" name="Rectangle 417"/>
          <p:cNvSpPr/>
          <p:nvPr/>
        </p:nvSpPr>
        <p:spPr>
          <a:xfrm rot="5400000">
            <a:off x="1755143" y="2241517"/>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19" name="Rectangle 418"/>
          <p:cNvSpPr/>
          <p:nvPr/>
        </p:nvSpPr>
        <p:spPr>
          <a:xfrm rot="5400000">
            <a:off x="1824097" y="2241517"/>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20" name="Rectangle 419"/>
          <p:cNvSpPr/>
          <p:nvPr/>
        </p:nvSpPr>
        <p:spPr>
          <a:xfrm rot="5400000">
            <a:off x="1962009" y="2241517"/>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21" name="Rectangle 420"/>
          <p:cNvSpPr/>
          <p:nvPr/>
        </p:nvSpPr>
        <p:spPr>
          <a:xfrm rot="5400000">
            <a:off x="1893053" y="2241517"/>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22" name="Rectangle 421"/>
          <p:cNvSpPr/>
          <p:nvPr/>
        </p:nvSpPr>
        <p:spPr>
          <a:xfrm rot="5400000">
            <a:off x="2031872" y="2241518"/>
            <a:ext cx="117922" cy="49201"/>
          </a:xfrm>
          <a:prstGeom prst="rect">
            <a:avLst/>
          </a:prstGeom>
          <a:solidFill>
            <a:srgbClr val="FFC000"/>
          </a:solidFill>
          <a:ln w="9525" cap="flat" cmpd="sng" algn="ctr">
            <a:noFill/>
            <a:prstDash val="solid"/>
          </a:ln>
          <a:effectLst/>
          <a:scene3d>
            <a:camera prst="orthographicFront"/>
            <a:lightRig rig="soft" dir="t">
              <a:rot lat="0" lon="0" rev="16800000"/>
            </a:lightRig>
          </a:scene3d>
          <a:sp3d prstMaterial="plastic">
            <a:bevelT prst="angle"/>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23" name="Rounded Rectangle 422"/>
          <p:cNvSpPr/>
          <p:nvPr/>
        </p:nvSpPr>
        <p:spPr>
          <a:xfrm>
            <a:off x="4848414" y="1961271"/>
            <a:ext cx="943661" cy="1157688"/>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GPU HARDWARE</a:t>
            </a:r>
            <a:endParaRPr lang="en-CA" sz="1000" b="1" kern="0" dirty="0">
              <a:solidFill>
                <a:prstClr val="white"/>
              </a:solidFill>
              <a:effectLst>
                <a:outerShdw blurRad="50800" dist="38100" dir="5400000" algn="t" rotWithShape="0">
                  <a:prstClr val="black">
                    <a:alpha val="40000"/>
                  </a:prstClr>
                </a:outerShdw>
              </a:effectLst>
              <a:cs typeface="Arial" pitchFamily="34" charset="0"/>
            </a:endParaRPr>
          </a:p>
        </p:txBody>
      </p:sp>
      <p:grpSp>
        <p:nvGrpSpPr>
          <p:cNvPr id="424" name="Group 423"/>
          <p:cNvGrpSpPr/>
          <p:nvPr/>
        </p:nvGrpSpPr>
        <p:grpSpPr>
          <a:xfrm>
            <a:off x="2951576" y="3361824"/>
            <a:ext cx="1462192" cy="1281665"/>
            <a:chOff x="2951576" y="3469404"/>
            <a:chExt cx="1462192" cy="1281665"/>
          </a:xfrm>
        </p:grpSpPr>
        <p:sp>
          <p:nvSpPr>
            <p:cNvPr id="425" name="Rectangle 424"/>
            <p:cNvSpPr/>
            <p:nvPr/>
          </p:nvSpPr>
          <p:spPr>
            <a:xfrm>
              <a:off x="2951576" y="4535625"/>
              <a:ext cx="1462192" cy="215444"/>
            </a:xfrm>
            <a:prstGeom prst="rect">
              <a:avLst/>
            </a:prstGeom>
          </p:spPr>
          <p:txBody>
            <a:bodyPr wrap="square">
              <a:spAutoFit/>
            </a:bodyPr>
            <a:lstStyle/>
            <a:p>
              <a:pPr algn="ctr">
                <a:defRPr/>
              </a:pPr>
              <a:r>
                <a:rPr lang="en-CA" sz="800" b="1"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Hardware Queue</a:t>
              </a:r>
              <a:endParaRPr lang="en-CA" sz="800" b="1"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sp>
          <p:nvSpPr>
            <p:cNvPr id="426" name="Donut 425"/>
            <p:cNvSpPr/>
            <p:nvPr/>
          </p:nvSpPr>
          <p:spPr>
            <a:xfrm>
              <a:off x="3127392" y="3469404"/>
              <a:ext cx="1072075" cy="1072075"/>
            </a:xfrm>
            <a:prstGeom prst="donut">
              <a:avLst>
                <a:gd name="adj" fmla="val 21619"/>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grpSp>
        <p:nvGrpSpPr>
          <p:cNvPr id="427" name="Group 426"/>
          <p:cNvGrpSpPr/>
          <p:nvPr/>
        </p:nvGrpSpPr>
        <p:grpSpPr>
          <a:xfrm>
            <a:off x="3087973" y="3515444"/>
            <a:ext cx="371475" cy="493713"/>
            <a:chOff x="3087969" y="3623024"/>
            <a:chExt cx="371475" cy="493713"/>
          </a:xfrm>
        </p:grpSpPr>
        <p:pic>
          <p:nvPicPr>
            <p:cNvPr id="428"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73980">
              <a:off x="3087969" y="3623024"/>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9" name="Rectangle 428"/>
            <p:cNvSpPr/>
            <p:nvPr/>
          </p:nvSpPr>
          <p:spPr>
            <a:xfrm>
              <a:off x="3133683" y="3734811"/>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a:t>
              </a:r>
              <a:endParaRPr lang="en-CA" kern="0" dirty="0">
                <a:solidFill>
                  <a:prstClr val="black"/>
                </a:solidFill>
              </a:endParaRPr>
            </a:p>
          </p:txBody>
        </p:sp>
      </p:grpSp>
      <p:grpSp>
        <p:nvGrpSpPr>
          <p:cNvPr id="430" name="Group 429"/>
          <p:cNvGrpSpPr/>
          <p:nvPr/>
        </p:nvGrpSpPr>
        <p:grpSpPr>
          <a:xfrm>
            <a:off x="3222212" y="3351545"/>
            <a:ext cx="493713" cy="371475"/>
            <a:chOff x="3222208" y="3459123"/>
            <a:chExt cx="493713" cy="371475"/>
          </a:xfrm>
        </p:grpSpPr>
        <p:pic>
          <p:nvPicPr>
            <p:cNvPr id="431"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733110">
              <a:off x="3283327" y="3398004"/>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2" name="Rectangle 431"/>
            <p:cNvSpPr/>
            <p:nvPr/>
          </p:nvSpPr>
          <p:spPr>
            <a:xfrm>
              <a:off x="3337964" y="3511075"/>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a:t>
              </a:r>
              <a:endParaRPr lang="en-CA" kern="0" dirty="0">
                <a:solidFill>
                  <a:prstClr val="black"/>
                </a:solidFill>
              </a:endParaRPr>
            </a:p>
          </p:txBody>
        </p:sp>
      </p:grpSp>
      <p:grpSp>
        <p:nvGrpSpPr>
          <p:cNvPr id="433" name="Group 432"/>
          <p:cNvGrpSpPr/>
          <p:nvPr/>
        </p:nvGrpSpPr>
        <p:grpSpPr>
          <a:xfrm>
            <a:off x="3526166" y="3322688"/>
            <a:ext cx="493713" cy="371475"/>
            <a:chOff x="3526162" y="3430267"/>
            <a:chExt cx="493713" cy="371475"/>
          </a:xfrm>
        </p:grpSpPr>
        <p:pic>
          <p:nvPicPr>
            <p:cNvPr id="434"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218665">
              <a:off x="3587281" y="3369148"/>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5" name="Rectangle 434"/>
            <p:cNvSpPr/>
            <p:nvPr/>
          </p:nvSpPr>
          <p:spPr>
            <a:xfrm>
              <a:off x="3639522" y="3491620"/>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A</a:t>
              </a:r>
              <a:endParaRPr lang="en-CA" kern="0" dirty="0">
                <a:solidFill>
                  <a:prstClr val="black"/>
                </a:solidFill>
              </a:endParaRPr>
            </a:p>
          </p:txBody>
        </p:sp>
      </p:grpSp>
      <p:grpSp>
        <p:nvGrpSpPr>
          <p:cNvPr id="436" name="Group 435"/>
          <p:cNvGrpSpPr/>
          <p:nvPr/>
        </p:nvGrpSpPr>
        <p:grpSpPr>
          <a:xfrm>
            <a:off x="2951576" y="2028324"/>
            <a:ext cx="1462192" cy="1281665"/>
            <a:chOff x="2951576" y="2135904"/>
            <a:chExt cx="1462192" cy="1281665"/>
          </a:xfrm>
        </p:grpSpPr>
        <p:sp>
          <p:nvSpPr>
            <p:cNvPr id="437" name="Rectangle 436"/>
            <p:cNvSpPr/>
            <p:nvPr/>
          </p:nvSpPr>
          <p:spPr>
            <a:xfrm>
              <a:off x="2951576" y="3202125"/>
              <a:ext cx="1462192" cy="215444"/>
            </a:xfrm>
            <a:prstGeom prst="rect">
              <a:avLst/>
            </a:prstGeom>
          </p:spPr>
          <p:txBody>
            <a:bodyPr wrap="square">
              <a:spAutoFit/>
            </a:bodyPr>
            <a:lstStyle/>
            <a:p>
              <a:pPr algn="ctr">
                <a:defRPr/>
              </a:pPr>
              <a:r>
                <a:rPr lang="en-CA" sz="800" b="1"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Hardware Queue</a:t>
              </a:r>
              <a:endParaRPr lang="en-CA" sz="800" b="1"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sp>
          <p:nvSpPr>
            <p:cNvPr id="438" name="Donut 437"/>
            <p:cNvSpPr/>
            <p:nvPr/>
          </p:nvSpPr>
          <p:spPr>
            <a:xfrm>
              <a:off x="3127392" y="2135904"/>
              <a:ext cx="1072075" cy="1072075"/>
            </a:xfrm>
            <a:prstGeom prst="donut">
              <a:avLst>
                <a:gd name="adj" fmla="val 21619"/>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grpSp>
        <p:nvGrpSpPr>
          <p:cNvPr id="439" name="Group 438"/>
          <p:cNvGrpSpPr/>
          <p:nvPr/>
        </p:nvGrpSpPr>
        <p:grpSpPr>
          <a:xfrm>
            <a:off x="3087973" y="2181944"/>
            <a:ext cx="371475" cy="493713"/>
            <a:chOff x="3087969" y="2289524"/>
            <a:chExt cx="371475" cy="493713"/>
          </a:xfrm>
        </p:grpSpPr>
        <p:pic>
          <p:nvPicPr>
            <p:cNvPr id="440"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73980">
              <a:off x="3087969" y="2289524"/>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1" name="Rectangle 440"/>
            <p:cNvSpPr/>
            <p:nvPr/>
          </p:nvSpPr>
          <p:spPr>
            <a:xfrm>
              <a:off x="3123955" y="2421578"/>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B</a:t>
              </a:r>
              <a:endParaRPr lang="en-CA" kern="0" dirty="0">
                <a:solidFill>
                  <a:prstClr val="black"/>
                </a:solidFill>
              </a:endParaRPr>
            </a:p>
          </p:txBody>
        </p:sp>
      </p:grpSp>
      <p:grpSp>
        <p:nvGrpSpPr>
          <p:cNvPr id="442" name="Group 441"/>
          <p:cNvGrpSpPr/>
          <p:nvPr/>
        </p:nvGrpSpPr>
        <p:grpSpPr>
          <a:xfrm>
            <a:off x="3222212" y="2018045"/>
            <a:ext cx="493713" cy="371475"/>
            <a:chOff x="3222208" y="2125623"/>
            <a:chExt cx="493713" cy="371475"/>
          </a:xfrm>
        </p:grpSpPr>
        <p:pic>
          <p:nvPicPr>
            <p:cNvPr id="443"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733110">
              <a:off x="3283327" y="2064504"/>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4" name="Rectangle 443"/>
            <p:cNvSpPr/>
            <p:nvPr/>
          </p:nvSpPr>
          <p:spPr>
            <a:xfrm>
              <a:off x="3347692" y="2178386"/>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B</a:t>
              </a:r>
              <a:endParaRPr lang="en-CA" kern="0" dirty="0">
                <a:solidFill>
                  <a:prstClr val="black"/>
                </a:solidFill>
              </a:endParaRPr>
            </a:p>
          </p:txBody>
        </p:sp>
      </p:grpSp>
      <p:grpSp>
        <p:nvGrpSpPr>
          <p:cNvPr id="445" name="Group 444"/>
          <p:cNvGrpSpPr/>
          <p:nvPr/>
        </p:nvGrpSpPr>
        <p:grpSpPr>
          <a:xfrm>
            <a:off x="3526166" y="1989188"/>
            <a:ext cx="493713" cy="371475"/>
            <a:chOff x="3526162" y="2096767"/>
            <a:chExt cx="493713" cy="371475"/>
          </a:xfrm>
        </p:grpSpPr>
        <p:pic>
          <p:nvPicPr>
            <p:cNvPr id="446"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218665">
              <a:off x="3587281" y="2035648"/>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7" name="Rectangle 446"/>
            <p:cNvSpPr/>
            <p:nvPr/>
          </p:nvSpPr>
          <p:spPr>
            <a:xfrm>
              <a:off x="3639522" y="2149203"/>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B</a:t>
              </a:r>
              <a:endParaRPr lang="en-CA" kern="0" dirty="0">
                <a:solidFill>
                  <a:prstClr val="black"/>
                </a:solidFill>
              </a:endParaRPr>
            </a:p>
          </p:txBody>
        </p:sp>
      </p:grpSp>
      <p:grpSp>
        <p:nvGrpSpPr>
          <p:cNvPr id="448" name="Group 447"/>
          <p:cNvGrpSpPr/>
          <p:nvPr/>
        </p:nvGrpSpPr>
        <p:grpSpPr>
          <a:xfrm>
            <a:off x="2951576" y="685299"/>
            <a:ext cx="1462192" cy="1281665"/>
            <a:chOff x="2951576" y="792879"/>
            <a:chExt cx="1462192" cy="1281665"/>
          </a:xfrm>
        </p:grpSpPr>
        <p:sp>
          <p:nvSpPr>
            <p:cNvPr id="449" name="Rectangle 448"/>
            <p:cNvSpPr/>
            <p:nvPr/>
          </p:nvSpPr>
          <p:spPr>
            <a:xfrm>
              <a:off x="2951576" y="1859100"/>
              <a:ext cx="1462192" cy="215444"/>
            </a:xfrm>
            <a:prstGeom prst="rect">
              <a:avLst/>
            </a:prstGeom>
          </p:spPr>
          <p:txBody>
            <a:bodyPr wrap="square">
              <a:spAutoFit/>
            </a:bodyPr>
            <a:lstStyle/>
            <a:p>
              <a:pPr algn="ctr">
                <a:defRPr/>
              </a:pPr>
              <a:r>
                <a:rPr lang="en-CA" sz="800" b="1" kern="0" dirty="0" smtClean="0">
                  <a:solidFill>
                    <a:schemeClr val="accent6">
                      <a:lumMod val="10000"/>
                    </a:schemeClr>
                  </a:solidFill>
                  <a:effectLst>
                    <a:outerShdw blurRad="50800" dist="38100" dir="5400000" algn="t" rotWithShape="0">
                      <a:prstClr val="black">
                        <a:alpha val="40000"/>
                      </a:prstClr>
                    </a:outerShdw>
                  </a:effectLst>
                  <a:cs typeface="Arial" pitchFamily="34" charset="0"/>
                </a:rPr>
                <a:t>Hardware Queue</a:t>
              </a:r>
              <a:endParaRPr lang="en-CA" sz="800" b="1" kern="0" dirty="0">
                <a:solidFill>
                  <a:schemeClr val="accent6">
                    <a:lumMod val="10000"/>
                  </a:schemeClr>
                </a:solidFill>
                <a:effectLst>
                  <a:outerShdw blurRad="50800" dist="38100" dir="5400000" algn="t" rotWithShape="0">
                    <a:prstClr val="black">
                      <a:alpha val="40000"/>
                    </a:prstClr>
                  </a:outerShdw>
                </a:effectLst>
                <a:cs typeface="Arial" pitchFamily="34" charset="0"/>
              </a:endParaRPr>
            </a:p>
          </p:txBody>
        </p:sp>
        <p:sp>
          <p:nvSpPr>
            <p:cNvPr id="450" name="Donut 449"/>
            <p:cNvSpPr/>
            <p:nvPr/>
          </p:nvSpPr>
          <p:spPr>
            <a:xfrm>
              <a:off x="3127392" y="792879"/>
              <a:ext cx="1072075" cy="1072075"/>
            </a:xfrm>
            <a:prstGeom prst="donut">
              <a:avLst>
                <a:gd name="adj" fmla="val 21619"/>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grpSp>
        <p:nvGrpSpPr>
          <p:cNvPr id="451" name="Group 450"/>
          <p:cNvGrpSpPr/>
          <p:nvPr/>
        </p:nvGrpSpPr>
        <p:grpSpPr>
          <a:xfrm>
            <a:off x="3087973" y="838919"/>
            <a:ext cx="371475" cy="493713"/>
            <a:chOff x="3087969" y="946499"/>
            <a:chExt cx="371475" cy="493713"/>
          </a:xfrm>
        </p:grpSpPr>
        <p:pic>
          <p:nvPicPr>
            <p:cNvPr id="452"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73980">
              <a:off x="3087969" y="946499"/>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3" name="Rectangle 452"/>
            <p:cNvSpPr/>
            <p:nvPr/>
          </p:nvSpPr>
          <p:spPr>
            <a:xfrm>
              <a:off x="3123955" y="1059706"/>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C</a:t>
              </a:r>
              <a:endParaRPr lang="en-CA" kern="0" dirty="0">
                <a:solidFill>
                  <a:prstClr val="black"/>
                </a:solidFill>
              </a:endParaRPr>
            </a:p>
          </p:txBody>
        </p:sp>
      </p:grpSp>
      <p:grpSp>
        <p:nvGrpSpPr>
          <p:cNvPr id="454" name="Group 453"/>
          <p:cNvGrpSpPr/>
          <p:nvPr/>
        </p:nvGrpSpPr>
        <p:grpSpPr>
          <a:xfrm>
            <a:off x="3222212" y="675020"/>
            <a:ext cx="493713" cy="371475"/>
            <a:chOff x="3222208" y="782598"/>
            <a:chExt cx="493713" cy="371475"/>
          </a:xfrm>
        </p:grpSpPr>
        <p:pic>
          <p:nvPicPr>
            <p:cNvPr id="455"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3733110">
              <a:off x="3283327" y="721479"/>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6" name="Rectangle 455"/>
            <p:cNvSpPr/>
            <p:nvPr/>
          </p:nvSpPr>
          <p:spPr>
            <a:xfrm>
              <a:off x="3337964" y="855426"/>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C</a:t>
              </a:r>
              <a:endParaRPr lang="en-CA" kern="0" dirty="0">
                <a:solidFill>
                  <a:prstClr val="black"/>
                </a:solidFill>
              </a:endParaRPr>
            </a:p>
          </p:txBody>
        </p:sp>
      </p:grpSp>
      <p:grpSp>
        <p:nvGrpSpPr>
          <p:cNvPr id="457" name="Group 456"/>
          <p:cNvGrpSpPr/>
          <p:nvPr/>
        </p:nvGrpSpPr>
        <p:grpSpPr>
          <a:xfrm>
            <a:off x="3526166" y="646163"/>
            <a:ext cx="493713" cy="371475"/>
            <a:chOff x="3526162" y="753742"/>
            <a:chExt cx="493713" cy="371475"/>
          </a:xfrm>
        </p:grpSpPr>
        <p:pic>
          <p:nvPicPr>
            <p:cNvPr id="458"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6218665">
              <a:off x="3587281" y="692623"/>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9" name="Rectangle 458"/>
            <p:cNvSpPr/>
            <p:nvPr/>
          </p:nvSpPr>
          <p:spPr>
            <a:xfrm>
              <a:off x="3639522" y="816515"/>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C</a:t>
              </a:r>
              <a:endParaRPr lang="en-CA" kern="0" dirty="0">
                <a:solidFill>
                  <a:prstClr val="black"/>
                </a:solidFill>
              </a:endParaRPr>
            </a:p>
          </p:txBody>
        </p:sp>
      </p:grpSp>
      <p:grpSp>
        <p:nvGrpSpPr>
          <p:cNvPr id="460" name="Group 459"/>
          <p:cNvGrpSpPr/>
          <p:nvPr/>
        </p:nvGrpSpPr>
        <p:grpSpPr>
          <a:xfrm>
            <a:off x="3826179" y="763166"/>
            <a:ext cx="371475" cy="493713"/>
            <a:chOff x="3826176" y="870746"/>
            <a:chExt cx="371475" cy="493713"/>
          </a:xfrm>
        </p:grpSpPr>
        <p:pic>
          <p:nvPicPr>
            <p:cNvPr id="461"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8877795">
              <a:off x="3826176" y="870746"/>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2" name="Rectangle 461"/>
            <p:cNvSpPr/>
            <p:nvPr/>
          </p:nvSpPr>
          <p:spPr>
            <a:xfrm>
              <a:off x="3882713" y="1011069"/>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C</a:t>
              </a:r>
              <a:endParaRPr lang="en-CA" kern="0" dirty="0">
                <a:solidFill>
                  <a:prstClr val="black"/>
                </a:solidFill>
              </a:endParaRPr>
            </a:p>
          </p:txBody>
        </p:sp>
      </p:grpSp>
      <p:grpSp>
        <p:nvGrpSpPr>
          <p:cNvPr id="463" name="Group 462"/>
          <p:cNvGrpSpPr/>
          <p:nvPr/>
        </p:nvGrpSpPr>
        <p:grpSpPr>
          <a:xfrm>
            <a:off x="3877325" y="1062854"/>
            <a:ext cx="371475" cy="493713"/>
            <a:chOff x="3877321" y="1170432"/>
            <a:chExt cx="371475" cy="493713"/>
          </a:xfrm>
        </p:grpSpPr>
        <p:pic>
          <p:nvPicPr>
            <p:cNvPr id="464" name="Picture 2"/>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1333080">
              <a:off x="3877321" y="1170432"/>
              <a:ext cx="37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5" name="Rectangle 464"/>
            <p:cNvSpPr/>
            <p:nvPr/>
          </p:nvSpPr>
          <p:spPr>
            <a:xfrm>
              <a:off x="3921623" y="1322355"/>
              <a:ext cx="277640" cy="246221"/>
            </a:xfrm>
            <a:prstGeom prst="rect">
              <a:avLst/>
            </a:prstGeom>
          </p:spPr>
          <p:txBody>
            <a:bodyPr wrap="none">
              <a:spAutoFit/>
            </a:bodyPr>
            <a:lstStyle/>
            <a:p>
              <a:pPr>
                <a:defRPr/>
              </a:pPr>
              <a:r>
                <a:rPr lang="en-CA" sz="1000" b="1" kern="0" dirty="0" smtClean="0">
                  <a:solidFill>
                    <a:prstClr val="white"/>
                  </a:solidFill>
                  <a:effectLst>
                    <a:outerShdw blurRad="50800" dist="38100" dir="5400000" algn="t" rotWithShape="0">
                      <a:prstClr val="black">
                        <a:alpha val="40000"/>
                      </a:prstClr>
                    </a:outerShdw>
                  </a:effectLst>
                  <a:cs typeface="Arial" pitchFamily="34" charset="0"/>
                </a:rPr>
                <a:t>C</a:t>
              </a:r>
              <a:endParaRPr lang="en-CA" kern="0" dirty="0">
                <a:solidFill>
                  <a:prstClr val="black"/>
                </a:solidFill>
              </a:endParaRPr>
            </a:p>
          </p:txBody>
        </p:sp>
      </p:grpSp>
      <p:grpSp>
        <p:nvGrpSpPr>
          <p:cNvPr id="466" name="Group 465"/>
          <p:cNvGrpSpPr/>
          <p:nvPr/>
        </p:nvGrpSpPr>
        <p:grpSpPr>
          <a:xfrm>
            <a:off x="-2371724" y="-4429126"/>
            <a:ext cx="11153774" cy="3600451"/>
            <a:chOff x="-8860522" y="6402471"/>
            <a:chExt cx="11696377" cy="3063649"/>
          </a:xfrm>
          <a:effectLst/>
          <a:scene3d>
            <a:camera prst="perspectiveFront"/>
            <a:lightRig rig="glow" dir="t"/>
          </a:scene3d>
        </p:grpSpPr>
        <p:sp>
          <p:nvSpPr>
            <p:cNvPr id="467" name="Rectangle 466"/>
            <p:cNvSpPr/>
            <p:nvPr/>
          </p:nvSpPr>
          <p:spPr bwMode="auto">
            <a:xfrm>
              <a:off x="89055" y="6402471"/>
              <a:ext cx="2746800" cy="1459795"/>
            </a:xfrm>
            <a:prstGeom prst="rect">
              <a:avLst/>
            </a:prstGeom>
            <a:gradFill flip="none" rotWithShape="1">
              <a:gsLst>
                <a:gs pos="77000">
                  <a:sysClr val="windowText" lastClr="000000">
                    <a:lumMod val="85000"/>
                    <a:lumOff val="15000"/>
                  </a:sysClr>
                </a:gs>
                <a:gs pos="26000">
                  <a:sysClr val="windowText" lastClr="000000"/>
                </a:gs>
                <a:gs pos="0">
                  <a:sysClr val="windowText" lastClr="000000"/>
                </a:gs>
              </a:gsLst>
              <a:lin ang="16200000" scaled="1"/>
              <a:tileRect/>
            </a:gradFill>
            <a:ln w="19050" algn="ctr">
              <a:solidFill>
                <a:sysClr val="windowText" lastClr="000000">
                  <a:lumMod val="75000"/>
                  <a:lumOff val="25000"/>
                </a:sysClr>
              </a:solidFill>
              <a:round/>
              <a:headEnd/>
              <a:tailEnd/>
            </a:ln>
            <a:effectLst/>
            <a:sp3d extrusionH="317500" prstMaterial="plastic"/>
          </p:spPr>
          <p:txBody>
            <a:bodyPr lIns="228600" tIns="45714" rIns="228600" bIns="45714" rtlCol="0" anchor="ctr"/>
            <a:lstStyle/>
            <a:p>
              <a:pPr marL="1588" indent="-1588" algn="ctr" defTabSz="913183">
                <a:defRPr/>
              </a:pPr>
              <a:endParaRPr lang="en-CA" b="1" kern="0" dirty="0">
                <a:solidFill>
                  <a:prstClr val="white"/>
                </a:solidFill>
                <a:cs typeface="Arial" charset="0"/>
              </a:endParaRPr>
            </a:p>
          </p:txBody>
        </p:sp>
        <p:sp>
          <p:nvSpPr>
            <p:cNvPr id="468" name="Rectangle 467"/>
            <p:cNvSpPr/>
            <p:nvPr/>
          </p:nvSpPr>
          <p:spPr bwMode="auto">
            <a:xfrm>
              <a:off x="149315" y="6456508"/>
              <a:ext cx="2597390" cy="70814"/>
            </a:xfrm>
            <a:prstGeom prst="rect">
              <a:avLst/>
            </a:prstGeom>
            <a:solidFill>
              <a:schemeClr val="accent1">
                <a:lumMod val="75000"/>
              </a:schemeClr>
            </a:solidFill>
            <a:ln>
              <a:noFill/>
            </a:ln>
            <a:effectLst>
              <a:outerShdw blurRad="50800" dist="50800" dir="5400000" algn="ctr" rotWithShape="0">
                <a:sysClr val="windowText" lastClr="000000"/>
              </a:outerShdw>
            </a:effectLst>
            <a:sp3d z="127000" extrusionH="127000" prstMaterial="plastic"/>
          </p:spPr>
          <p:txBody>
            <a:bodyPr vert="horz" wrap="square" lIns="91440" tIns="45720" rIns="91440" bIns="45720" numCol="1" anchor="t" anchorCtr="0" compatLnSpc="1">
              <a:prstTxWarp prst="textNoShape">
                <a:avLst/>
              </a:prstTxWarp>
            </a:bodyPr>
            <a:lstStyle/>
            <a:p>
              <a:pPr>
                <a:defRPr/>
              </a:pPr>
              <a:endParaRPr lang="en-CA" kern="0" dirty="0">
                <a:solidFill>
                  <a:prstClr val="white"/>
                </a:solidFill>
              </a:endParaRPr>
            </a:p>
          </p:txBody>
        </p:sp>
        <p:sp>
          <p:nvSpPr>
            <p:cNvPr id="469" name="Rectangle 468"/>
            <p:cNvSpPr/>
            <p:nvPr/>
          </p:nvSpPr>
          <p:spPr bwMode="auto">
            <a:xfrm>
              <a:off x="89055" y="8006325"/>
              <a:ext cx="2746800" cy="1459795"/>
            </a:xfrm>
            <a:prstGeom prst="rect">
              <a:avLst/>
            </a:prstGeom>
            <a:gradFill flip="none" rotWithShape="1">
              <a:gsLst>
                <a:gs pos="77000">
                  <a:sysClr val="windowText" lastClr="000000">
                    <a:lumMod val="85000"/>
                    <a:lumOff val="15000"/>
                  </a:sysClr>
                </a:gs>
                <a:gs pos="26000">
                  <a:sysClr val="windowText" lastClr="000000"/>
                </a:gs>
                <a:gs pos="0">
                  <a:sysClr val="windowText" lastClr="000000"/>
                </a:gs>
              </a:gsLst>
              <a:lin ang="16200000" scaled="1"/>
              <a:tileRect/>
            </a:gradFill>
            <a:ln w="19050" algn="ctr">
              <a:solidFill>
                <a:sysClr val="windowText" lastClr="000000">
                  <a:lumMod val="75000"/>
                  <a:lumOff val="25000"/>
                </a:sysClr>
              </a:solidFill>
              <a:round/>
              <a:headEnd/>
              <a:tailEnd/>
            </a:ln>
            <a:effectLst/>
            <a:sp3d extrusionH="317500" prstMaterial="plastic"/>
          </p:spPr>
          <p:txBody>
            <a:bodyPr lIns="228600" tIns="45714" rIns="228600" bIns="45714" rtlCol="0" anchor="ctr"/>
            <a:lstStyle/>
            <a:p>
              <a:pPr marL="1588" indent="-1588" algn="ctr" defTabSz="913183">
                <a:defRPr/>
              </a:pPr>
              <a:endParaRPr lang="en-CA" b="1" kern="0" dirty="0">
                <a:solidFill>
                  <a:prstClr val="white"/>
                </a:solidFill>
                <a:cs typeface="Arial" charset="0"/>
              </a:endParaRPr>
            </a:p>
          </p:txBody>
        </p:sp>
        <p:sp>
          <p:nvSpPr>
            <p:cNvPr id="470" name="Rectangle 469"/>
            <p:cNvSpPr/>
            <p:nvPr/>
          </p:nvSpPr>
          <p:spPr bwMode="auto">
            <a:xfrm>
              <a:off x="149314" y="8060362"/>
              <a:ext cx="2597390" cy="70814"/>
            </a:xfrm>
            <a:prstGeom prst="rect">
              <a:avLst/>
            </a:prstGeom>
            <a:solidFill>
              <a:schemeClr val="accent1">
                <a:lumMod val="75000"/>
              </a:schemeClr>
            </a:solidFill>
            <a:ln>
              <a:noFill/>
            </a:ln>
            <a:effectLst>
              <a:outerShdw blurRad="50800" dist="50800" dir="5400000" algn="ctr" rotWithShape="0">
                <a:sysClr val="windowText" lastClr="000000"/>
              </a:outerShdw>
            </a:effectLst>
            <a:sp3d z="127000" extrusionH="127000" prstMaterial="plastic"/>
          </p:spPr>
          <p:txBody>
            <a:bodyPr vert="horz" wrap="square" lIns="91440" tIns="45720" rIns="91440" bIns="45720" numCol="1" anchor="t" anchorCtr="0" compatLnSpc="1">
              <a:prstTxWarp prst="textNoShape">
                <a:avLst/>
              </a:prstTxWarp>
            </a:bodyPr>
            <a:lstStyle/>
            <a:p>
              <a:pPr>
                <a:defRPr/>
              </a:pPr>
              <a:endParaRPr lang="en-CA" kern="0" dirty="0">
                <a:solidFill>
                  <a:prstClr val="white"/>
                </a:solidFill>
              </a:endParaRPr>
            </a:p>
          </p:txBody>
        </p:sp>
        <p:sp>
          <p:nvSpPr>
            <p:cNvPr id="471" name="Rectangle 470"/>
            <p:cNvSpPr/>
            <p:nvPr/>
          </p:nvSpPr>
          <p:spPr bwMode="auto">
            <a:xfrm>
              <a:off x="-8860522" y="8006325"/>
              <a:ext cx="559348" cy="1459795"/>
            </a:xfrm>
            <a:prstGeom prst="rect">
              <a:avLst/>
            </a:prstGeom>
            <a:gradFill flip="none" rotWithShape="1">
              <a:gsLst>
                <a:gs pos="77000">
                  <a:sysClr val="windowText" lastClr="000000">
                    <a:lumMod val="85000"/>
                    <a:lumOff val="15000"/>
                  </a:sysClr>
                </a:gs>
                <a:gs pos="26000">
                  <a:sysClr val="windowText" lastClr="000000"/>
                </a:gs>
                <a:gs pos="0">
                  <a:sysClr val="windowText" lastClr="000000"/>
                </a:gs>
              </a:gsLst>
              <a:lin ang="16200000" scaled="1"/>
              <a:tileRect/>
            </a:gradFill>
            <a:ln w="19050" algn="ctr">
              <a:solidFill>
                <a:sysClr val="windowText" lastClr="000000">
                  <a:lumMod val="75000"/>
                  <a:lumOff val="25000"/>
                </a:sysClr>
              </a:solidFill>
              <a:round/>
              <a:headEnd/>
              <a:tailEnd/>
            </a:ln>
            <a:effectLst>
              <a:outerShdw blurRad="50800" dist="50800" dir="5400000" algn="ctr" rotWithShape="0">
                <a:sysClr val="windowText" lastClr="000000"/>
              </a:outerShdw>
            </a:effectLst>
            <a:sp3d extrusionH="317500" prstMaterial="plastic"/>
          </p:spPr>
          <p:txBody>
            <a:bodyPr lIns="228600" tIns="45714" rIns="228600" bIns="45714" rtlCol="0" anchor="ctr"/>
            <a:lstStyle/>
            <a:p>
              <a:pPr marL="1588" indent="-1588" algn="ctr" defTabSz="913183">
                <a:defRPr/>
              </a:pPr>
              <a:endParaRPr lang="en-CA" b="1" kern="0" dirty="0">
                <a:solidFill>
                  <a:prstClr val="white"/>
                </a:solidFill>
                <a:cs typeface="Arial" charset="0"/>
              </a:endParaRPr>
            </a:p>
          </p:txBody>
        </p:sp>
      </p:grpSp>
      <p:grpSp>
        <p:nvGrpSpPr>
          <p:cNvPr id="4" name="Group 3"/>
          <p:cNvGrpSpPr/>
          <p:nvPr/>
        </p:nvGrpSpPr>
        <p:grpSpPr>
          <a:xfrm>
            <a:off x="6096004" y="2684256"/>
            <a:ext cx="2809875" cy="1885950"/>
            <a:chOff x="6096000" y="2590800"/>
            <a:chExt cx="2809875" cy="1885950"/>
          </a:xfrm>
        </p:grpSpPr>
        <p:pic>
          <p:nvPicPr>
            <p:cNvPr id="120" name="Picture 2"/>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75067" t="49209"/>
            <a:stretch/>
          </p:blipFill>
          <p:spPr bwMode="auto">
            <a:xfrm>
              <a:off x="6096000" y="2590800"/>
              <a:ext cx="27940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4" name="TextBox 473"/>
            <p:cNvSpPr txBox="1"/>
            <p:nvPr/>
          </p:nvSpPr>
          <p:spPr>
            <a:xfrm>
              <a:off x="6347883" y="2881721"/>
              <a:ext cx="2557992" cy="1461648"/>
            </a:xfrm>
            <a:prstGeom prst="rect">
              <a:avLst/>
            </a:prstGeom>
          </p:spPr>
          <p:txBody>
            <a:bodyPr vert="horz" lIns="0" tIns="0" rIns="0" bIns="0" rtlCol="0">
              <a:noAutofit/>
            </a:bodyPr>
            <a:lstStyle>
              <a:lvl1pPr marL="233363" indent="-233363">
                <a:spcBef>
                  <a:spcPts val="336"/>
                </a:spcBef>
                <a:spcAft>
                  <a:spcPts val="336"/>
                </a:spcAft>
                <a:buClr>
                  <a:schemeClr val="bg2"/>
                </a:buClr>
                <a:buFont typeface="Wingdings" pitchFamily="2" charset="2"/>
                <a:buChar char="§"/>
                <a:defRPr>
                  <a:effectLst>
                    <a:outerShdw blurRad="50800" dist="38100" dir="5400000" algn="t" rotWithShape="0">
                      <a:prstClr val="black">
                        <a:alpha val="40000"/>
                      </a:prstClr>
                    </a:outerShdw>
                  </a:effectLst>
                </a:defRPr>
              </a:lvl1pPr>
              <a:lvl2pPr marL="690563" lvl="1" indent="-230188">
                <a:spcBef>
                  <a:spcPts val="336"/>
                </a:spcBef>
                <a:spcAft>
                  <a:spcPts val="336"/>
                </a:spcAft>
                <a:buClr>
                  <a:schemeClr val="tx2"/>
                </a:buClr>
                <a:buFont typeface="Arial" pitchFamily="34" charset="0"/>
                <a:buChar char="–"/>
                <a:defRPr>
                  <a:effectLst>
                    <a:outerShdw blurRad="50800" dist="38100" dir="5400000" algn="t" rotWithShape="0">
                      <a:prstClr val="black">
                        <a:alpha val="40000"/>
                      </a:prstClr>
                    </a:outerShdw>
                  </a:effectLst>
                </a:defRPr>
              </a:lvl2pPr>
              <a:lvl3pPr marL="515938" indent="-166688">
                <a:spcBef>
                  <a:spcPts val="336"/>
                </a:spcBef>
                <a:spcAft>
                  <a:spcPts val="336"/>
                </a:spcAft>
                <a:buClr>
                  <a:schemeClr val="tx2"/>
                </a:buClr>
                <a:buFont typeface="Wingdings" pitchFamily="2" charset="2"/>
                <a:buChar char="§"/>
                <a:defRPr sz="1200">
                  <a:effectLst>
                    <a:outerShdw blurRad="50800" dist="38100" dir="5400000" algn="t" rotWithShape="0">
                      <a:prstClr val="black">
                        <a:alpha val="40000"/>
                      </a:prstClr>
                    </a:outerShdw>
                  </a:effectLst>
                </a:defRPr>
              </a:lvl3pPr>
              <a:lvl4pPr marL="690563" indent="-176213">
                <a:spcBef>
                  <a:spcPts val="288"/>
                </a:spcBef>
                <a:spcAft>
                  <a:spcPts val="336"/>
                </a:spcAft>
                <a:buClr>
                  <a:schemeClr val="tx2"/>
                </a:buClr>
                <a:buFont typeface="Arial" pitchFamily="34" charset="0"/>
                <a:buChar char="–"/>
                <a:defRPr sz="1200">
                  <a:effectLst>
                    <a:outerShdw blurRad="50800" dist="38100" dir="5400000" algn="t" rotWithShape="0">
                      <a:prstClr val="black">
                        <a:alpha val="40000"/>
                      </a:prstClr>
                    </a:outerShdw>
                  </a:effectLst>
                </a:defRPr>
              </a:lvl4pPr>
              <a:lvl5pPr marL="973138" indent="-168275">
                <a:spcBef>
                  <a:spcPts val="288"/>
                </a:spcBef>
                <a:spcAft>
                  <a:spcPts val="336"/>
                </a:spcAft>
                <a:buClr>
                  <a:schemeClr val="tx2"/>
                </a:buClr>
                <a:buFont typeface="Wingdings" pitchFamily="2" charset="2"/>
                <a:buChar char="§"/>
                <a:defRPr sz="1200">
                  <a:effectLst>
                    <a:outerShdw blurRad="50800" dist="38100" dir="5400000" algn="t" rotWithShape="0">
                      <a:prstClr val="black">
                        <a:alpha val="40000"/>
                      </a:prstClr>
                    </a:outerShdw>
                  </a:effectLs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schemeClr val="bg1"/>
                </a:buClr>
                <a:defRPr/>
              </a:pPr>
              <a:r>
                <a:rPr lang="en-US" sz="1400" kern="0" dirty="0" smtClean="0">
                  <a:solidFill>
                    <a:prstClr val="white"/>
                  </a:solidFill>
                  <a:cs typeface="Arial" pitchFamily="34" charset="0"/>
                </a:rPr>
                <a:t>No APIs</a:t>
              </a:r>
            </a:p>
            <a:p>
              <a:pPr>
                <a:buClr>
                  <a:schemeClr val="bg1"/>
                </a:buClr>
                <a:defRPr/>
              </a:pPr>
              <a:r>
                <a:rPr lang="en-US" sz="1400" kern="0" dirty="0" smtClean="0">
                  <a:solidFill>
                    <a:prstClr val="white"/>
                  </a:solidFill>
                  <a:cs typeface="Arial" pitchFamily="34" charset="0"/>
                </a:rPr>
                <a:t>No Soft Queues</a:t>
              </a:r>
            </a:p>
            <a:p>
              <a:pPr>
                <a:buClr>
                  <a:schemeClr val="bg1"/>
                </a:buClr>
                <a:defRPr/>
              </a:pPr>
              <a:r>
                <a:rPr lang="en-US" sz="1400" kern="0" dirty="0" smtClean="0">
                  <a:solidFill>
                    <a:prstClr val="white"/>
                  </a:solidFill>
                  <a:cs typeface="Arial" pitchFamily="34" charset="0"/>
                </a:rPr>
                <a:t>No User Mode Drivers</a:t>
              </a:r>
            </a:p>
            <a:p>
              <a:pPr>
                <a:buClr>
                  <a:schemeClr val="bg1"/>
                </a:buClr>
                <a:defRPr/>
              </a:pPr>
              <a:r>
                <a:rPr lang="en-US" sz="1400" kern="0" dirty="0" smtClean="0">
                  <a:solidFill>
                    <a:prstClr val="white"/>
                  </a:solidFill>
                  <a:cs typeface="Arial" pitchFamily="34" charset="0"/>
                </a:rPr>
                <a:t>No Kernel Mode Transitions</a:t>
              </a:r>
            </a:p>
            <a:p>
              <a:pPr>
                <a:buClr>
                  <a:schemeClr val="bg1"/>
                </a:buClr>
                <a:defRPr/>
              </a:pPr>
              <a:r>
                <a:rPr lang="en-US" sz="1400" kern="0" dirty="0" smtClean="0">
                  <a:solidFill>
                    <a:prstClr val="white"/>
                  </a:solidFill>
                  <a:cs typeface="Arial" pitchFamily="34" charset="0"/>
                </a:rPr>
                <a:t>No Overhead!</a:t>
              </a:r>
              <a:endParaRPr lang="en-US" sz="1400" kern="0" dirty="0">
                <a:solidFill>
                  <a:prstClr val="white"/>
                </a:solidFill>
                <a:cs typeface="Arial" pitchFamily="34" charset="0"/>
              </a:endParaRPr>
            </a:p>
          </p:txBody>
        </p:sp>
      </p:grpSp>
      <p:grpSp>
        <p:nvGrpSpPr>
          <p:cNvPr id="2" name="Group 1"/>
          <p:cNvGrpSpPr/>
          <p:nvPr/>
        </p:nvGrpSpPr>
        <p:grpSpPr>
          <a:xfrm>
            <a:off x="6096000" y="865907"/>
            <a:ext cx="2794000" cy="1855788"/>
            <a:chOff x="6096000" y="763588"/>
            <a:chExt cx="2794000" cy="1855788"/>
          </a:xfrm>
        </p:grpSpPr>
        <p:pic>
          <p:nvPicPr>
            <p:cNvPr id="5122" name="Picture 2"/>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75067" b="50021"/>
            <a:stretch/>
          </p:blipFill>
          <p:spPr bwMode="auto">
            <a:xfrm>
              <a:off x="6096000" y="763588"/>
              <a:ext cx="2794000" cy="185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7" name="TextBox 476"/>
            <p:cNvSpPr txBox="1"/>
            <p:nvPr/>
          </p:nvSpPr>
          <p:spPr>
            <a:xfrm>
              <a:off x="6347882" y="1043753"/>
              <a:ext cx="2529418" cy="1374119"/>
            </a:xfrm>
            <a:prstGeom prst="rect">
              <a:avLst/>
            </a:prstGeom>
          </p:spPr>
          <p:txBody>
            <a:bodyPr vert="horz" lIns="0" tIns="0" rIns="0" bIns="0" rtlCol="0">
              <a:noAutofit/>
            </a:bodyPr>
            <a:lstStyle>
              <a:lvl1pPr marL="233363" indent="-233363">
                <a:spcBef>
                  <a:spcPts val="336"/>
                </a:spcBef>
                <a:spcAft>
                  <a:spcPts val="336"/>
                </a:spcAft>
                <a:buClr>
                  <a:schemeClr val="bg2"/>
                </a:buClr>
                <a:buFont typeface="Wingdings" pitchFamily="2" charset="2"/>
                <a:buChar char="§"/>
                <a:defRPr>
                  <a:effectLst>
                    <a:outerShdw blurRad="50800" dist="38100" dir="5400000" algn="t" rotWithShape="0">
                      <a:prstClr val="black">
                        <a:alpha val="40000"/>
                      </a:prstClr>
                    </a:outerShdw>
                  </a:effectLst>
                </a:defRPr>
              </a:lvl1pPr>
              <a:lvl2pPr marL="690563" lvl="1" indent="-230188">
                <a:spcBef>
                  <a:spcPts val="336"/>
                </a:spcBef>
                <a:spcAft>
                  <a:spcPts val="336"/>
                </a:spcAft>
                <a:buClr>
                  <a:schemeClr val="tx2"/>
                </a:buClr>
                <a:buFont typeface="Arial" pitchFamily="34" charset="0"/>
                <a:buChar char="–"/>
                <a:defRPr>
                  <a:effectLst>
                    <a:outerShdw blurRad="50800" dist="38100" dir="5400000" algn="t" rotWithShape="0">
                      <a:prstClr val="black">
                        <a:alpha val="40000"/>
                      </a:prstClr>
                    </a:outerShdw>
                  </a:effectLst>
                </a:defRPr>
              </a:lvl2pPr>
              <a:lvl3pPr marL="515938" indent="-166688">
                <a:spcBef>
                  <a:spcPts val="336"/>
                </a:spcBef>
                <a:spcAft>
                  <a:spcPts val="336"/>
                </a:spcAft>
                <a:buClr>
                  <a:schemeClr val="tx2"/>
                </a:buClr>
                <a:buFont typeface="Wingdings" pitchFamily="2" charset="2"/>
                <a:buChar char="§"/>
                <a:defRPr sz="1200">
                  <a:effectLst>
                    <a:outerShdw blurRad="50800" dist="38100" dir="5400000" algn="t" rotWithShape="0">
                      <a:prstClr val="black">
                        <a:alpha val="40000"/>
                      </a:prstClr>
                    </a:outerShdw>
                  </a:effectLst>
                </a:defRPr>
              </a:lvl3pPr>
              <a:lvl4pPr marL="690563" indent="-176213">
                <a:spcBef>
                  <a:spcPts val="288"/>
                </a:spcBef>
                <a:spcAft>
                  <a:spcPts val="336"/>
                </a:spcAft>
                <a:buClr>
                  <a:schemeClr val="tx2"/>
                </a:buClr>
                <a:buFont typeface="Arial" pitchFamily="34" charset="0"/>
                <a:buChar char="–"/>
                <a:defRPr sz="1200">
                  <a:effectLst>
                    <a:outerShdw blurRad="50800" dist="38100" dir="5400000" algn="t" rotWithShape="0">
                      <a:prstClr val="black">
                        <a:alpha val="40000"/>
                      </a:prstClr>
                    </a:outerShdw>
                  </a:effectLst>
                </a:defRPr>
              </a:lvl4pPr>
              <a:lvl5pPr marL="973138" indent="-168275">
                <a:spcBef>
                  <a:spcPts val="288"/>
                </a:spcBef>
                <a:spcAft>
                  <a:spcPts val="336"/>
                </a:spcAft>
                <a:buClr>
                  <a:schemeClr val="tx2"/>
                </a:buClr>
                <a:buFont typeface="Wingdings" pitchFamily="2" charset="2"/>
                <a:buChar char="§"/>
                <a:defRPr sz="1200">
                  <a:effectLst>
                    <a:outerShdw blurRad="50800" dist="38100" dir="5400000" algn="t" rotWithShape="0">
                      <a:prstClr val="black">
                        <a:alpha val="40000"/>
                      </a:prstClr>
                    </a:outerShdw>
                  </a:effectLst>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
                  <a:schemeClr val="bg1"/>
                </a:buClr>
                <a:defRPr/>
              </a:pPr>
              <a:r>
                <a:rPr lang="en-US" sz="1400" kern="0" dirty="0" smtClean="0">
                  <a:solidFill>
                    <a:prstClr val="white"/>
                  </a:solidFill>
                  <a:cs typeface="Arial" pitchFamily="34" charset="0"/>
                </a:rPr>
                <a:t>Application codes to the hardware</a:t>
              </a:r>
            </a:p>
            <a:p>
              <a:pPr>
                <a:buClr>
                  <a:schemeClr val="bg1"/>
                </a:buClr>
                <a:defRPr/>
              </a:pPr>
              <a:r>
                <a:rPr lang="en-US" sz="1400" kern="0" dirty="0" smtClean="0">
                  <a:solidFill>
                    <a:prstClr val="white"/>
                  </a:solidFill>
                  <a:cs typeface="Arial" pitchFamily="34" charset="0"/>
                </a:rPr>
                <a:t>User mode queuing</a:t>
              </a:r>
            </a:p>
            <a:p>
              <a:pPr>
                <a:buClr>
                  <a:schemeClr val="bg1"/>
                </a:buClr>
                <a:defRPr/>
              </a:pPr>
              <a:r>
                <a:rPr lang="en-US" sz="1400" kern="0" dirty="0" smtClean="0">
                  <a:solidFill>
                    <a:prstClr val="white"/>
                  </a:solidFill>
                  <a:cs typeface="Arial" pitchFamily="34" charset="0"/>
                </a:rPr>
                <a:t>Hardware scheduling</a:t>
              </a:r>
            </a:p>
            <a:p>
              <a:pPr>
                <a:buClr>
                  <a:schemeClr val="bg1"/>
                </a:buClr>
                <a:defRPr/>
              </a:pPr>
              <a:r>
                <a:rPr lang="en-US" sz="1400" kern="0" dirty="0" smtClean="0">
                  <a:solidFill>
                    <a:prstClr val="white"/>
                  </a:solidFill>
                  <a:cs typeface="Arial" pitchFamily="34" charset="0"/>
                </a:rPr>
                <a:t>Low dispatch times</a:t>
              </a:r>
              <a:endParaRPr lang="en-US" sz="1400" kern="0" dirty="0">
                <a:solidFill>
                  <a:prstClr val="white"/>
                </a:solidFill>
                <a:cs typeface="Arial" pitchFamily="34" charset="0"/>
              </a:endParaRPr>
            </a:p>
          </p:txBody>
        </p:sp>
      </p:grpSp>
      <p:sp>
        <p:nvSpPr>
          <p:cNvPr id="478" name="Donut 477"/>
          <p:cNvSpPr/>
          <p:nvPr/>
        </p:nvSpPr>
        <p:spPr>
          <a:xfrm>
            <a:off x="3059297" y="3288866"/>
            <a:ext cx="1212768" cy="1212768"/>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79" name="Donut 478"/>
          <p:cNvSpPr/>
          <p:nvPr/>
        </p:nvSpPr>
        <p:spPr>
          <a:xfrm>
            <a:off x="3059297" y="3288866"/>
            <a:ext cx="1212768" cy="1212768"/>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0" name="Donut 479"/>
          <p:cNvSpPr/>
          <p:nvPr/>
        </p:nvSpPr>
        <p:spPr>
          <a:xfrm>
            <a:off x="3059297" y="1961041"/>
            <a:ext cx="1212768" cy="1212768"/>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1" name="Donut 480"/>
          <p:cNvSpPr/>
          <p:nvPr/>
        </p:nvSpPr>
        <p:spPr>
          <a:xfrm>
            <a:off x="3059297" y="1961041"/>
            <a:ext cx="1212768" cy="1212768"/>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2" name="Donut 481"/>
          <p:cNvSpPr/>
          <p:nvPr/>
        </p:nvSpPr>
        <p:spPr>
          <a:xfrm>
            <a:off x="3059297" y="1961041"/>
            <a:ext cx="1212768" cy="1212768"/>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3" name="Donut 482"/>
          <p:cNvSpPr/>
          <p:nvPr/>
        </p:nvSpPr>
        <p:spPr>
          <a:xfrm>
            <a:off x="3059297" y="608896"/>
            <a:ext cx="1212768" cy="1212768"/>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4" name="Donut 483"/>
          <p:cNvSpPr/>
          <p:nvPr/>
        </p:nvSpPr>
        <p:spPr>
          <a:xfrm>
            <a:off x="3059297" y="608896"/>
            <a:ext cx="1212768" cy="1212768"/>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5" name="Donut 484"/>
          <p:cNvSpPr/>
          <p:nvPr/>
        </p:nvSpPr>
        <p:spPr>
          <a:xfrm>
            <a:off x="3059297" y="608896"/>
            <a:ext cx="1212768" cy="1212768"/>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6" name="Donut 485"/>
          <p:cNvSpPr/>
          <p:nvPr/>
        </p:nvSpPr>
        <p:spPr>
          <a:xfrm>
            <a:off x="3059297" y="608896"/>
            <a:ext cx="1212768" cy="1212768"/>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487" name="Donut 486"/>
          <p:cNvSpPr/>
          <p:nvPr/>
        </p:nvSpPr>
        <p:spPr>
          <a:xfrm>
            <a:off x="3059297" y="608896"/>
            <a:ext cx="1212768" cy="1212768"/>
          </a:xfrm>
          <a:prstGeom prst="donut">
            <a:avLst>
              <a:gd name="adj" fmla="val 30227"/>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Tree>
    <p:extLst>
      <p:ext uri="{BB962C8B-B14F-4D97-AF65-F5344CB8AC3E}">
        <p14:creationId xmlns:p14="http://schemas.microsoft.com/office/powerpoint/2010/main" val="40876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5"/>
                                        </p:tgtEl>
                                        <p:attrNameLst>
                                          <p:attrName>style.visibility</p:attrName>
                                        </p:attrNameLst>
                                      </p:cBhvr>
                                      <p:to>
                                        <p:strVal val="visible"/>
                                      </p:to>
                                    </p:set>
                                    <p:animEffect transition="in" filter="fade">
                                      <p:cBhvr>
                                        <p:cTn id="7" dur="500"/>
                                        <p:tgtEl>
                                          <p:spTgt spid="385"/>
                                        </p:tgtEl>
                                      </p:cBhvr>
                                    </p:animEffect>
                                  </p:childTnLst>
                                </p:cTn>
                              </p:par>
                              <p:par>
                                <p:cTn id="8" presetID="10" presetClass="entr" presetSubtype="0" fill="hold" nodeType="withEffect">
                                  <p:stCondLst>
                                    <p:cond delay="0"/>
                                  </p:stCondLst>
                                  <p:childTnLst>
                                    <p:set>
                                      <p:cBhvr>
                                        <p:cTn id="9" dur="1" fill="hold">
                                          <p:stCondLst>
                                            <p:cond delay="0"/>
                                          </p:stCondLst>
                                        </p:cTn>
                                        <p:tgtEl>
                                          <p:spTgt spid="424"/>
                                        </p:tgtEl>
                                        <p:attrNameLst>
                                          <p:attrName>style.visibility</p:attrName>
                                        </p:attrNameLst>
                                      </p:cBhvr>
                                      <p:to>
                                        <p:strVal val="visible"/>
                                      </p:to>
                                    </p:set>
                                    <p:animEffect transition="in" filter="fade">
                                      <p:cBhvr>
                                        <p:cTn id="10" dur="500"/>
                                        <p:tgtEl>
                                          <p:spTgt spid="4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3"/>
                                        </p:tgtEl>
                                        <p:attrNameLst>
                                          <p:attrName>style.visibility</p:attrName>
                                        </p:attrNameLst>
                                      </p:cBhvr>
                                      <p:to>
                                        <p:strVal val="visible"/>
                                      </p:to>
                                    </p:set>
                                    <p:animEffect transition="in" filter="fade">
                                      <p:cBhvr>
                                        <p:cTn id="15" dur="500"/>
                                        <p:tgtEl>
                                          <p:spTgt spid="383"/>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384"/>
                                        </p:tgtEl>
                                        <p:attrNameLst>
                                          <p:attrName>style.visibility</p:attrName>
                                        </p:attrNameLst>
                                      </p:cBhvr>
                                      <p:to>
                                        <p:strVal val="visible"/>
                                      </p:to>
                                    </p:set>
                                  </p:childTnLst>
                                </p:cTn>
                              </p:par>
                              <p:par>
                                <p:cTn id="19" presetID="63" presetClass="path" presetSubtype="0" accel="50000" decel="50000" fill="hold" nodeType="withEffect">
                                  <p:stCondLst>
                                    <p:cond delay="0"/>
                                  </p:stCondLst>
                                  <p:childTnLst>
                                    <p:animMotion origin="layout" path="M -3.61111E-6 4.4232E-6 L 0.24254 4.4232E-6 " pathEditMode="relative" rAng="0" ptsTypes="AA">
                                      <p:cBhvr>
                                        <p:cTn id="20" dur="1000" fill="hold"/>
                                        <p:tgtEl>
                                          <p:spTgt spid="384"/>
                                        </p:tgtEl>
                                        <p:attrNameLst>
                                          <p:attrName>ppt_x</p:attrName>
                                          <p:attrName>ppt_y</p:attrName>
                                        </p:attrNameLst>
                                      </p:cBhvr>
                                      <p:rCtr x="12118" y="0"/>
                                    </p:animMotion>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27"/>
                                        </p:tgtEl>
                                        <p:attrNameLst>
                                          <p:attrName>style.visibility</p:attrName>
                                        </p:attrNameLst>
                                      </p:cBhvr>
                                      <p:to>
                                        <p:strVal val="visible"/>
                                      </p:to>
                                    </p:set>
                                    <p:animEffect transition="in" filter="fade">
                                      <p:cBhvr>
                                        <p:cTn id="24" dur="500"/>
                                        <p:tgtEl>
                                          <p:spTgt spid="42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4"/>
                                        </p:tgtEl>
                                        <p:attrNameLst>
                                          <p:attrName>style.visibility</p:attrName>
                                        </p:attrNameLst>
                                      </p:cBhvr>
                                      <p:to>
                                        <p:strVal val="visible"/>
                                      </p:to>
                                    </p:set>
                                  </p:childTnLst>
                                </p:cTn>
                              </p:par>
                              <p:par>
                                <p:cTn id="29" presetID="63" presetClass="path" presetSubtype="0" accel="50000" decel="50000" fill="hold" nodeType="withEffect">
                                  <p:stCondLst>
                                    <p:cond delay="0"/>
                                  </p:stCondLst>
                                  <p:childTnLst>
                                    <p:animMotion origin="layout" path="M 0 0 L 0.25 0 E" pathEditMode="relative" ptsTypes="">
                                      <p:cBhvr>
                                        <p:cTn id="30" dur="1000" fill="hold"/>
                                        <p:tgtEl>
                                          <p:spTgt spid="384"/>
                                        </p:tgtEl>
                                        <p:attrNameLst>
                                          <p:attrName>ppt_x</p:attrName>
                                          <p:attrName>ppt_y</p:attrName>
                                        </p:attrNameLst>
                                      </p:cBhvr>
                                    </p:animMotion>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430"/>
                                        </p:tgtEl>
                                        <p:attrNameLst>
                                          <p:attrName>style.visibility</p:attrName>
                                        </p:attrNameLst>
                                      </p:cBhvr>
                                      <p:to>
                                        <p:strVal val="visible"/>
                                      </p:to>
                                    </p:set>
                                    <p:animEffect transition="in" filter="fade">
                                      <p:cBhvr>
                                        <p:cTn id="34" dur="500"/>
                                        <p:tgtEl>
                                          <p:spTgt spid="430"/>
                                        </p:tgtEl>
                                      </p:cBhvr>
                                    </p:animEffect>
                                  </p:childTnLst>
                                </p:cTn>
                              </p:par>
                            </p:childTnLst>
                          </p:cTn>
                        </p:par>
                        <p:par>
                          <p:cTn id="35" fill="hold">
                            <p:stCondLst>
                              <p:cond delay="1500"/>
                            </p:stCondLst>
                            <p:childTnLst>
                              <p:par>
                                <p:cTn id="36" presetID="1" presetClass="entr" presetSubtype="0" fill="hold" nodeType="afterEffect">
                                  <p:stCondLst>
                                    <p:cond delay="0"/>
                                  </p:stCondLst>
                                  <p:childTnLst>
                                    <p:set>
                                      <p:cBhvr>
                                        <p:cTn id="37" dur="1" fill="hold">
                                          <p:stCondLst>
                                            <p:cond delay="0"/>
                                          </p:stCondLst>
                                        </p:cTn>
                                        <p:tgtEl>
                                          <p:spTgt spid="384"/>
                                        </p:tgtEl>
                                        <p:attrNameLst>
                                          <p:attrName>style.visibility</p:attrName>
                                        </p:attrNameLst>
                                      </p:cBhvr>
                                      <p:to>
                                        <p:strVal val="visible"/>
                                      </p:to>
                                    </p:set>
                                  </p:childTnLst>
                                </p:cTn>
                              </p:par>
                              <p:par>
                                <p:cTn id="38" presetID="63" presetClass="path" presetSubtype="0" accel="50000" decel="50000" fill="hold" nodeType="withEffect">
                                  <p:stCondLst>
                                    <p:cond delay="0"/>
                                  </p:stCondLst>
                                  <p:childTnLst>
                                    <p:animMotion origin="layout" path="M 0 0 L 0.25 0 E" pathEditMode="relative" ptsTypes="">
                                      <p:cBhvr>
                                        <p:cTn id="39" dur="1000" fill="hold"/>
                                        <p:tgtEl>
                                          <p:spTgt spid="384"/>
                                        </p:tgtEl>
                                        <p:attrNameLst>
                                          <p:attrName>ppt_x</p:attrName>
                                          <p:attrName>ppt_y</p:attrName>
                                        </p:attrNameLst>
                                      </p:cBhvr>
                                    </p:animMotion>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433"/>
                                        </p:tgtEl>
                                        <p:attrNameLst>
                                          <p:attrName>style.visibility</p:attrName>
                                        </p:attrNameLst>
                                      </p:cBhvr>
                                      <p:to>
                                        <p:strVal val="visible"/>
                                      </p:to>
                                    </p:set>
                                    <p:animEffect transition="in" filter="fade">
                                      <p:cBhvr>
                                        <p:cTn id="43" dur="500"/>
                                        <p:tgtEl>
                                          <p:spTgt spid="4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94"/>
                                        </p:tgtEl>
                                        <p:attrNameLst>
                                          <p:attrName>style.visibility</p:attrName>
                                        </p:attrNameLst>
                                      </p:cBhvr>
                                      <p:to>
                                        <p:strVal val="visible"/>
                                      </p:to>
                                    </p:set>
                                    <p:animEffect transition="in" filter="fade">
                                      <p:cBhvr>
                                        <p:cTn id="48" dur="500"/>
                                        <p:tgtEl>
                                          <p:spTgt spid="394"/>
                                        </p:tgtEl>
                                      </p:cBhvr>
                                    </p:animEffect>
                                  </p:childTnLst>
                                </p:cTn>
                              </p:par>
                              <p:par>
                                <p:cTn id="49" presetID="10" presetClass="entr" presetSubtype="0" fill="hold" nodeType="withEffect">
                                  <p:stCondLst>
                                    <p:cond delay="0"/>
                                  </p:stCondLst>
                                  <p:childTnLst>
                                    <p:set>
                                      <p:cBhvr>
                                        <p:cTn id="50" dur="1" fill="hold">
                                          <p:stCondLst>
                                            <p:cond delay="0"/>
                                          </p:stCondLst>
                                        </p:cTn>
                                        <p:tgtEl>
                                          <p:spTgt spid="436"/>
                                        </p:tgtEl>
                                        <p:attrNameLst>
                                          <p:attrName>style.visibility</p:attrName>
                                        </p:attrNameLst>
                                      </p:cBhvr>
                                      <p:to>
                                        <p:strVal val="visible"/>
                                      </p:to>
                                    </p:set>
                                    <p:animEffect transition="in" filter="fade">
                                      <p:cBhvr>
                                        <p:cTn id="51" dur="500"/>
                                        <p:tgtEl>
                                          <p:spTgt spid="436"/>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388"/>
                                        </p:tgtEl>
                                        <p:attrNameLst>
                                          <p:attrName>style.visibility</p:attrName>
                                        </p:attrNameLst>
                                      </p:cBhvr>
                                      <p:to>
                                        <p:strVal val="visible"/>
                                      </p:to>
                                    </p:set>
                                    <p:animEffect transition="in" filter="fade">
                                      <p:cBhvr>
                                        <p:cTn id="55" dur="500"/>
                                        <p:tgtEl>
                                          <p:spTgt spid="388"/>
                                        </p:tgtEl>
                                      </p:cBhvr>
                                    </p:animEffect>
                                  </p:childTnLst>
                                </p:cTn>
                              </p:par>
                            </p:childTnLst>
                          </p:cTn>
                        </p:par>
                        <p:par>
                          <p:cTn id="56" fill="hold">
                            <p:stCondLst>
                              <p:cond delay="1000"/>
                            </p:stCondLst>
                            <p:childTnLst>
                              <p:par>
                                <p:cTn id="57" presetID="1" presetClass="entr" presetSubtype="0" fill="hold" nodeType="afterEffect">
                                  <p:stCondLst>
                                    <p:cond delay="0"/>
                                  </p:stCondLst>
                                  <p:childTnLst>
                                    <p:set>
                                      <p:cBhvr>
                                        <p:cTn id="58" dur="1" fill="hold">
                                          <p:stCondLst>
                                            <p:cond delay="0"/>
                                          </p:stCondLst>
                                        </p:cTn>
                                        <p:tgtEl>
                                          <p:spTgt spid="389"/>
                                        </p:tgtEl>
                                        <p:attrNameLst>
                                          <p:attrName>style.visibility</p:attrName>
                                        </p:attrNameLst>
                                      </p:cBhvr>
                                      <p:to>
                                        <p:strVal val="visible"/>
                                      </p:to>
                                    </p:set>
                                  </p:childTnLst>
                                </p:cTn>
                              </p:par>
                              <p:par>
                                <p:cTn id="59" presetID="63" presetClass="path" presetSubtype="0" accel="50000" decel="50000" fill="hold" nodeType="withEffect">
                                  <p:stCondLst>
                                    <p:cond delay="0"/>
                                  </p:stCondLst>
                                  <p:childTnLst>
                                    <p:animMotion origin="layout" path="M -3.61111E-6 4.4232E-6 L 0.24254 4.4232E-6 " pathEditMode="relative" rAng="0" ptsTypes="AA">
                                      <p:cBhvr>
                                        <p:cTn id="60" dur="1000" fill="hold"/>
                                        <p:tgtEl>
                                          <p:spTgt spid="389"/>
                                        </p:tgtEl>
                                        <p:attrNameLst>
                                          <p:attrName>ppt_x</p:attrName>
                                          <p:attrName>ppt_y</p:attrName>
                                        </p:attrNameLst>
                                      </p:cBhvr>
                                      <p:rCtr x="12118" y="0"/>
                                    </p:animMotion>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439"/>
                                        </p:tgtEl>
                                        <p:attrNameLst>
                                          <p:attrName>style.visibility</p:attrName>
                                        </p:attrNameLst>
                                      </p:cBhvr>
                                      <p:to>
                                        <p:strVal val="visible"/>
                                      </p:to>
                                    </p:set>
                                    <p:animEffect transition="in" filter="fade">
                                      <p:cBhvr>
                                        <p:cTn id="64" dur="500"/>
                                        <p:tgtEl>
                                          <p:spTgt spid="439"/>
                                        </p:tgtEl>
                                      </p:cBhvr>
                                    </p:animEffect>
                                  </p:childTnLst>
                                </p:cTn>
                              </p:par>
                            </p:childTnLst>
                          </p:cTn>
                        </p:par>
                        <p:par>
                          <p:cTn id="65" fill="hold">
                            <p:stCondLst>
                              <p:cond delay="2500"/>
                            </p:stCondLst>
                            <p:childTnLst>
                              <p:par>
                                <p:cTn id="66" presetID="1" presetClass="entr" presetSubtype="0" fill="hold" grpId="0" nodeType="afterEffect">
                                  <p:stCondLst>
                                    <p:cond delay="0"/>
                                  </p:stCondLst>
                                  <p:childTnLst>
                                    <p:set>
                                      <p:cBhvr>
                                        <p:cTn id="67" dur="1" fill="hold">
                                          <p:stCondLst>
                                            <p:cond delay="0"/>
                                          </p:stCondLst>
                                        </p:cTn>
                                        <p:tgtEl>
                                          <p:spTgt spid="386"/>
                                        </p:tgtEl>
                                        <p:attrNameLst>
                                          <p:attrName>style.visibility</p:attrName>
                                        </p:attrNameLst>
                                      </p:cBhvr>
                                      <p:to>
                                        <p:strVal val="visible"/>
                                      </p:to>
                                    </p:set>
                                  </p:childTnLst>
                                </p:cTn>
                              </p:par>
                              <p:par>
                                <p:cTn id="68" presetID="10" presetClass="entr" presetSubtype="0" fill="hold" nodeType="withEffect">
                                  <p:stCondLst>
                                    <p:cond delay="0"/>
                                  </p:stCondLst>
                                  <p:childTnLst>
                                    <p:set>
                                      <p:cBhvr>
                                        <p:cTn id="69" dur="1" fill="hold">
                                          <p:stCondLst>
                                            <p:cond delay="0"/>
                                          </p:stCondLst>
                                        </p:cTn>
                                        <p:tgtEl>
                                          <p:spTgt spid="407"/>
                                        </p:tgtEl>
                                        <p:attrNameLst>
                                          <p:attrName>style.visibility</p:attrName>
                                        </p:attrNameLst>
                                      </p:cBhvr>
                                      <p:to>
                                        <p:strVal val="visible"/>
                                      </p:to>
                                    </p:set>
                                    <p:animEffect transition="in" filter="fade">
                                      <p:cBhvr>
                                        <p:cTn id="70" dur="500"/>
                                        <p:tgtEl>
                                          <p:spTgt spid="407"/>
                                        </p:tgtEl>
                                      </p:cBhvr>
                                    </p:animEffect>
                                  </p:childTnLst>
                                </p:cTn>
                              </p:par>
                            </p:childTnLst>
                          </p:cTn>
                        </p:par>
                        <p:par>
                          <p:cTn id="71" fill="hold">
                            <p:stCondLst>
                              <p:cond delay="3000"/>
                            </p:stCondLst>
                            <p:childTnLst>
                              <p:par>
                                <p:cTn id="72" presetID="1" presetClass="entr" presetSubtype="0" fill="hold" nodeType="afterEffect">
                                  <p:stCondLst>
                                    <p:cond delay="0"/>
                                  </p:stCondLst>
                                  <p:childTnLst>
                                    <p:set>
                                      <p:cBhvr>
                                        <p:cTn id="73" dur="1" fill="hold">
                                          <p:stCondLst>
                                            <p:cond delay="0"/>
                                          </p:stCondLst>
                                        </p:cTn>
                                        <p:tgtEl>
                                          <p:spTgt spid="390"/>
                                        </p:tgtEl>
                                        <p:attrNameLst>
                                          <p:attrName>style.visibility</p:attrName>
                                        </p:attrNameLst>
                                      </p:cBhvr>
                                      <p:to>
                                        <p:strVal val="visible"/>
                                      </p:to>
                                    </p:set>
                                  </p:childTnLst>
                                </p:cTn>
                              </p:par>
                              <p:par>
                                <p:cTn id="74" presetID="0" presetClass="path" presetSubtype="0" accel="50000" decel="50000" fill="hold" nodeType="withEffect">
                                  <p:stCondLst>
                                    <p:cond delay="0"/>
                                  </p:stCondLst>
                                  <p:childTnLst>
                                    <p:animMotion origin="layout" path="M 4.44444E-6 -4.34434E-6 L 0.04357 -4.34434E-6 L 0.04357 -0.0543 L 0.08593 -0.0543 " pathEditMode="relative" rAng="0" ptsTypes="AAAA">
                                      <p:cBhvr>
                                        <p:cTn id="75" dur="500" fill="hold"/>
                                        <p:tgtEl>
                                          <p:spTgt spid="390"/>
                                        </p:tgtEl>
                                        <p:attrNameLst>
                                          <p:attrName>ppt_x</p:attrName>
                                          <p:attrName>ppt_y</p:attrName>
                                        </p:attrNameLst>
                                      </p:cBhvr>
                                      <p:rCtr x="4288" y="-2715"/>
                                    </p:animMotion>
                                  </p:childTnLst>
                                </p:cTn>
                              </p:par>
                            </p:childTnLst>
                          </p:cTn>
                        </p:par>
                        <p:par>
                          <p:cTn id="76" fill="hold">
                            <p:stCondLst>
                              <p:cond delay="3500"/>
                            </p:stCondLst>
                            <p:childTnLst>
                              <p:par>
                                <p:cTn id="77" presetID="1" presetClass="entr" presetSubtype="0" fill="hold" grpId="0" nodeType="afterEffect">
                                  <p:stCondLst>
                                    <p:cond delay="0"/>
                                  </p:stCondLst>
                                  <p:childTnLst>
                                    <p:set>
                                      <p:cBhvr>
                                        <p:cTn id="78" dur="1" fill="hold">
                                          <p:stCondLst>
                                            <p:cond delay="0"/>
                                          </p:stCondLst>
                                        </p:cTn>
                                        <p:tgtEl>
                                          <p:spTgt spid="41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9"/>
                                        </p:tgtEl>
                                        <p:attrNameLst>
                                          <p:attrName>style.visibility</p:attrName>
                                        </p:attrNameLst>
                                      </p:cBhvr>
                                      <p:to>
                                        <p:strVal val="visible"/>
                                      </p:to>
                                    </p:set>
                                  </p:childTnLst>
                                </p:cTn>
                              </p:par>
                            </p:childTnLst>
                          </p:cTn>
                        </p:par>
                        <p:par>
                          <p:cTn id="81" fill="hold">
                            <p:stCondLst>
                              <p:cond delay="3500"/>
                            </p:stCondLst>
                            <p:childTnLst>
                              <p:par>
                                <p:cTn id="82" presetID="1" presetClass="entr" presetSubtype="0" fill="hold" nodeType="afterEffect">
                                  <p:stCondLst>
                                    <p:cond delay="0"/>
                                  </p:stCondLst>
                                  <p:childTnLst>
                                    <p:set>
                                      <p:cBhvr>
                                        <p:cTn id="83" dur="1" fill="hold">
                                          <p:stCondLst>
                                            <p:cond delay="0"/>
                                          </p:stCondLst>
                                        </p:cTn>
                                        <p:tgtEl>
                                          <p:spTgt spid="391"/>
                                        </p:tgtEl>
                                        <p:attrNameLst>
                                          <p:attrName>style.visibility</p:attrName>
                                        </p:attrNameLst>
                                      </p:cBhvr>
                                      <p:to>
                                        <p:strVal val="visible"/>
                                      </p:to>
                                    </p:set>
                                  </p:childTnLst>
                                </p:cTn>
                              </p:par>
                              <p:par>
                                <p:cTn id="84" presetID="0" presetClass="path" presetSubtype="0" accel="50000" decel="50000" fill="hold" nodeType="withEffect">
                                  <p:stCondLst>
                                    <p:cond delay="0"/>
                                  </p:stCondLst>
                                  <p:childTnLst>
                                    <p:animMotion origin="layout" path="M 4.44444E-6 -4.34434E-6 L 0.04357 -4.34434E-6 L 0.04357 -0.0543 L 0.08593 -0.0543 " pathEditMode="relative" rAng="0" ptsTypes="AAAA">
                                      <p:cBhvr>
                                        <p:cTn id="85" dur="500" fill="hold"/>
                                        <p:tgtEl>
                                          <p:spTgt spid="391"/>
                                        </p:tgtEl>
                                        <p:attrNameLst>
                                          <p:attrName>ppt_x</p:attrName>
                                          <p:attrName>ppt_y</p:attrName>
                                        </p:attrNameLst>
                                      </p:cBhvr>
                                      <p:rCtr x="4288" y="-2715"/>
                                    </p:animMotion>
                                  </p:childTnLst>
                                </p:cTn>
                              </p:par>
                            </p:childTnLst>
                          </p:cTn>
                        </p:par>
                        <p:par>
                          <p:cTn id="86" fill="hold">
                            <p:stCondLst>
                              <p:cond delay="4000"/>
                            </p:stCondLst>
                            <p:childTnLst>
                              <p:par>
                                <p:cTn id="87" presetID="1" presetClass="entr" presetSubtype="0" fill="hold" grpId="0" nodeType="afterEffect">
                                  <p:stCondLst>
                                    <p:cond delay="0"/>
                                  </p:stCondLst>
                                  <p:childTnLst>
                                    <p:set>
                                      <p:cBhvr>
                                        <p:cTn id="88" dur="1" fill="hold">
                                          <p:stCondLst>
                                            <p:cond delay="0"/>
                                          </p:stCondLst>
                                        </p:cTn>
                                        <p:tgtEl>
                                          <p:spTgt spid="42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20"/>
                                        </p:tgtEl>
                                        <p:attrNameLst>
                                          <p:attrName>style.visibility</p:attrName>
                                        </p:attrNameLst>
                                      </p:cBhvr>
                                      <p:to>
                                        <p:strVal val="visible"/>
                                      </p:to>
                                    </p:set>
                                  </p:childTnLst>
                                </p:cTn>
                              </p:par>
                            </p:childTnLst>
                          </p:cTn>
                        </p:par>
                        <p:par>
                          <p:cTn id="91" fill="hold">
                            <p:stCondLst>
                              <p:cond delay="4000"/>
                            </p:stCondLst>
                            <p:childTnLst>
                              <p:par>
                                <p:cTn id="92" presetID="1" presetClass="entr" presetSubtype="0" fill="hold" nodeType="afterEffect">
                                  <p:stCondLst>
                                    <p:cond delay="0"/>
                                  </p:stCondLst>
                                  <p:childTnLst>
                                    <p:set>
                                      <p:cBhvr>
                                        <p:cTn id="93" dur="1" fill="hold">
                                          <p:stCondLst>
                                            <p:cond delay="0"/>
                                          </p:stCondLst>
                                        </p:cTn>
                                        <p:tgtEl>
                                          <p:spTgt spid="392"/>
                                        </p:tgtEl>
                                        <p:attrNameLst>
                                          <p:attrName>style.visibility</p:attrName>
                                        </p:attrNameLst>
                                      </p:cBhvr>
                                      <p:to>
                                        <p:strVal val="visible"/>
                                      </p:to>
                                    </p:set>
                                  </p:childTnLst>
                                </p:cTn>
                              </p:par>
                              <p:par>
                                <p:cTn id="94" presetID="0" presetClass="path" presetSubtype="0" accel="50000" decel="50000" fill="hold" nodeType="withEffect">
                                  <p:stCondLst>
                                    <p:cond delay="0"/>
                                  </p:stCondLst>
                                  <p:childTnLst>
                                    <p:animMotion origin="layout" path="M 4.44444E-6 -4.34434E-6 L 0.04357 -4.34434E-6 L 0.04357 -0.0543 L 0.08593 -0.0543 " pathEditMode="relative" rAng="0" ptsTypes="AAAA">
                                      <p:cBhvr>
                                        <p:cTn id="95" dur="500" fill="hold"/>
                                        <p:tgtEl>
                                          <p:spTgt spid="392"/>
                                        </p:tgtEl>
                                        <p:attrNameLst>
                                          <p:attrName>ppt_x</p:attrName>
                                          <p:attrName>ppt_y</p:attrName>
                                        </p:attrNameLst>
                                      </p:cBhvr>
                                      <p:rCtr x="4288" y="-2715"/>
                                    </p:animMotion>
                                  </p:childTnLst>
                                </p:cTn>
                              </p:par>
                            </p:childTnLst>
                          </p:cTn>
                        </p:par>
                        <p:par>
                          <p:cTn id="96" fill="hold">
                            <p:stCondLst>
                              <p:cond delay="4500"/>
                            </p:stCondLst>
                            <p:childTnLst>
                              <p:par>
                                <p:cTn id="97" presetID="1" presetClass="entr" presetSubtype="0" fill="hold" grpId="0" nodeType="afterEffect">
                                  <p:stCondLst>
                                    <p:cond delay="0"/>
                                  </p:stCondLst>
                                  <p:childTnLst>
                                    <p:set>
                                      <p:cBhvr>
                                        <p:cTn id="98" dur="1" fill="hold">
                                          <p:stCondLst>
                                            <p:cond delay="0"/>
                                          </p:stCondLst>
                                        </p:cTn>
                                        <p:tgtEl>
                                          <p:spTgt spid="422"/>
                                        </p:tgtEl>
                                        <p:attrNameLst>
                                          <p:attrName>style.visibility</p:attrName>
                                        </p:attrNameLst>
                                      </p:cBhvr>
                                      <p:to>
                                        <p:strVal val="visible"/>
                                      </p:to>
                                    </p:set>
                                  </p:childTnLst>
                                </p:cTn>
                              </p:par>
                            </p:childTnLst>
                          </p:cTn>
                        </p:par>
                        <p:par>
                          <p:cTn id="99" fill="hold">
                            <p:stCondLst>
                              <p:cond delay="4500"/>
                            </p:stCondLst>
                            <p:childTnLst>
                              <p:par>
                                <p:cTn id="100" presetID="10" presetClass="exit" presetSubtype="0" fill="hold" grpId="1" nodeType="afterEffect">
                                  <p:stCondLst>
                                    <p:cond delay="0"/>
                                  </p:stCondLst>
                                  <p:childTnLst>
                                    <p:animEffect transition="out" filter="fade">
                                      <p:cBhvr>
                                        <p:cTn id="101" dur="500"/>
                                        <p:tgtEl>
                                          <p:spTgt spid="386"/>
                                        </p:tgtEl>
                                      </p:cBhvr>
                                    </p:animEffect>
                                    <p:set>
                                      <p:cBhvr>
                                        <p:cTn id="102" dur="1" fill="hold">
                                          <p:stCondLst>
                                            <p:cond delay="499"/>
                                          </p:stCondLst>
                                        </p:cTn>
                                        <p:tgtEl>
                                          <p:spTgt spid="386"/>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387"/>
                                        </p:tgtEl>
                                        <p:attrNameLst>
                                          <p:attrName>style.visibility</p:attrName>
                                        </p:attrNameLst>
                                      </p:cBhvr>
                                      <p:to>
                                        <p:strVal val="visible"/>
                                      </p:to>
                                    </p:set>
                                  </p:childTnLst>
                                </p:cTn>
                              </p:par>
                            </p:childTnLst>
                          </p:cTn>
                        </p:par>
                        <p:par>
                          <p:cTn id="105" fill="hold">
                            <p:stCondLst>
                              <p:cond delay="5000"/>
                            </p:stCondLst>
                            <p:childTnLst>
                              <p:par>
                                <p:cTn id="106" presetID="1" presetClass="entr" presetSubtype="0" fill="hold" nodeType="afterEffect">
                                  <p:stCondLst>
                                    <p:cond delay="0"/>
                                  </p:stCondLst>
                                  <p:childTnLst>
                                    <p:set>
                                      <p:cBhvr>
                                        <p:cTn id="107" dur="1" fill="hold">
                                          <p:stCondLst>
                                            <p:cond delay="0"/>
                                          </p:stCondLst>
                                        </p:cTn>
                                        <p:tgtEl>
                                          <p:spTgt spid="393"/>
                                        </p:tgtEl>
                                        <p:attrNameLst>
                                          <p:attrName>style.visibility</p:attrName>
                                        </p:attrNameLst>
                                      </p:cBhvr>
                                      <p:to>
                                        <p:strVal val="visible"/>
                                      </p:to>
                                    </p:set>
                                  </p:childTnLst>
                                </p:cTn>
                              </p:par>
                              <p:par>
                                <p:cTn id="108" presetID="0" presetClass="path" presetSubtype="0" accel="50000" decel="50000" fill="hold" nodeType="withEffect">
                                  <p:stCondLst>
                                    <p:cond delay="0"/>
                                  </p:stCondLst>
                                  <p:childTnLst>
                                    <p:animMotion origin="layout" path="M 1.94444E-6 -0.00401 L 0.03854 -0.00462 L 0.03854 -0.0256 L 0.14236 -0.02684 " pathEditMode="relative" rAng="0" ptsTypes="AAAA">
                                      <p:cBhvr>
                                        <p:cTn id="109" dur="500" fill="hold"/>
                                        <p:tgtEl>
                                          <p:spTgt spid="393"/>
                                        </p:tgtEl>
                                        <p:attrNameLst>
                                          <p:attrName>ppt_x</p:attrName>
                                          <p:attrName>ppt_y</p:attrName>
                                        </p:attrNameLst>
                                      </p:cBhvr>
                                      <p:rCtr x="7118" y="-1142"/>
                                    </p:animMotion>
                                  </p:childTnLst>
                                </p:cTn>
                              </p:par>
                            </p:childTnLst>
                          </p:cTn>
                        </p:par>
                        <p:par>
                          <p:cTn id="110" fill="hold">
                            <p:stCondLst>
                              <p:cond delay="5500"/>
                            </p:stCondLst>
                            <p:childTnLst>
                              <p:par>
                                <p:cTn id="111" presetID="10" presetClass="entr" presetSubtype="0" fill="hold" nodeType="afterEffect">
                                  <p:stCondLst>
                                    <p:cond delay="0"/>
                                  </p:stCondLst>
                                  <p:childTnLst>
                                    <p:set>
                                      <p:cBhvr>
                                        <p:cTn id="112" dur="1" fill="hold">
                                          <p:stCondLst>
                                            <p:cond delay="0"/>
                                          </p:stCondLst>
                                        </p:cTn>
                                        <p:tgtEl>
                                          <p:spTgt spid="442"/>
                                        </p:tgtEl>
                                        <p:attrNameLst>
                                          <p:attrName>style.visibility</p:attrName>
                                        </p:attrNameLst>
                                      </p:cBhvr>
                                      <p:to>
                                        <p:strVal val="visible"/>
                                      </p:to>
                                    </p:set>
                                    <p:animEffect transition="in" filter="fade">
                                      <p:cBhvr>
                                        <p:cTn id="113" dur="500"/>
                                        <p:tgtEl>
                                          <p:spTgt spid="442"/>
                                        </p:tgtEl>
                                      </p:cBhvr>
                                    </p:animEffect>
                                  </p:childTnLst>
                                </p:cTn>
                              </p:par>
                            </p:childTnLst>
                          </p:cTn>
                        </p:par>
                        <p:par>
                          <p:cTn id="114" fill="hold">
                            <p:stCondLst>
                              <p:cond delay="6000"/>
                            </p:stCondLst>
                            <p:childTnLst>
                              <p:par>
                                <p:cTn id="115" presetID="1" presetClass="entr" presetSubtype="0" fill="hold" nodeType="afterEffect">
                                  <p:stCondLst>
                                    <p:cond delay="0"/>
                                  </p:stCondLst>
                                  <p:childTnLst>
                                    <p:set>
                                      <p:cBhvr>
                                        <p:cTn id="116" dur="1" fill="hold">
                                          <p:stCondLst>
                                            <p:cond delay="0"/>
                                          </p:stCondLst>
                                        </p:cTn>
                                        <p:tgtEl>
                                          <p:spTgt spid="389"/>
                                        </p:tgtEl>
                                        <p:attrNameLst>
                                          <p:attrName>style.visibility</p:attrName>
                                        </p:attrNameLst>
                                      </p:cBhvr>
                                      <p:to>
                                        <p:strVal val="visible"/>
                                      </p:to>
                                    </p:set>
                                  </p:childTnLst>
                                </p:cTn>
                              </p:par>
                              <p:par>
                                <p:cTn id="117" presetID="63" presetClass="path" presetSubtype="0" accel="50000" decel="50000" fill="hold" nodeType="withEffect">
                                  <p:stCondLst>
                                    <p:cond delay="0"/>
                                  </p:stCondLst>
                                  <p:childTnLst>
                                    <p:animMotion origin="layout" path="M 0 0 L 0.25 0 E" pathEditMode="relative" ptsTypes="">
                                      <p:cBhvr>
                                        <p:cTn id="118" dur="1000" fill="hold"/>
                                        <p:tgtEl>
                                          <p:spTgt spid="389"/>
                                        </p:tgtEl>
                                        <p:attrNameLst>
                                          <p:attrName>ppt_x</p:attrName>
                                          <p:attrName>ppt_y</p:attrName>
                                        </p:attrNameLst>
                                      </p:cBhvr>
                                    </p:animMotion>
                                  </p:childTnLst>
                                </p:cTn>
                              </p:par>
                            </p:childTnLst>
                          </p:cTn>
                        </p:par>
                        <p:par>
                          <p:cTn id="119" fill="hold">
                            <p:stCondLst>
                              <p:cond delay="7000"/>
                            </p:stCondLst>
                            <p:childTnLst>
                              <p:par>
                                <p:cTn id="120" presetID="10" presetClass="entr" presetSubtype="0" fill="hold" nodeType="afterEffect">
                                  <p:stCondLst>
                                    <p:cond delay="0"/>
                                  </p:stCondLst>
                                  <p:childTnLst>
                                    <p:set>
                                      <p:cBhvr>
                                        <p:cTn id="121" dur="1" fill="hold">
                                          <p:stCondLst>
                                            <p:cond delay="0"/>
                                          </p:stCondLst>
                                        </p:cTn>
                                        <p:tgtEl>
                                          <p:spTgt spid="445"/>
                                        </p:tgtEl>
                                        <p:attrNameLst>
                                          <p:attrName>style.visibility</p:attrName>
                                        </p:attrNameLst>
                                      </p:cBhvr>
                                      <p:to>
                                        <p:strVal val="visible"/>
                                      </p:to>
                                    </p:set>
                                    <p:animEffect transition="in" filter="fade">
                                      <p:cBhvr>
                                        <p:cTn id="122" dur="500"/>
                                        <p:tgtEl>
                                          <p:spTgt spid="445"/>
                                        </p:tgtEl>
                                      </p:cBhvr>
                                    </p:animEffect>
                                  </p:childTnLst>
                                </p:cTn>
                              </p:par>
                            </p:childTnLst>
                          </p:cTn>
                        </p:par>
                        <p:par>
                          <p:cTn id="123" fill="hold">
                            <p:stCondLst>
                              <p:cond delay="7500"/>
                            </p:stCondLst>
                            <p:childTnLst>
                              <p:par>
                                <p:cTn id="124" presetID="10" presetClass="entr" presetSubtype="0" fill="hold" nodeType="afterEffect">
                                  <p:stCondLst>
                                    <p:cond delay="0"/>
                                  </p:stCondLst>
                                  <p:childTnLst>
                                    <p:set>
                                      <p:cBhvr>
                                        <p:cTn id="125" dur="1" fill="hold">
                                          <p:stCondLst>
                                            <p:cond delay="0"/>
                                          </p:stCondLst>
                                        </p:cTn>
                                        <p:tgtEl>
                                          <p:spTgt spid="448"/>
                                        </p:tgtEl>
                                        <p:attrNameLst>
                                          <p:attrName>style.visibility</p:attrName>
                                        </p:attrNameLst>
                                      </p:cBhvr>
                                      <p:to>
                                        <p:strVal val="visible"/>
                                      </p:to>
                                    </p:set>
                                    <p:animEffect transition="in" filter="fade">
                                      <p:cBhvr>
                                        <p:cTn id="126" dur="500"/>
                                        <p:tgtEl>
                                          <p:spTgt spid="44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405"/>
                                        </p:tgtEl>
                                        <p:attrNameLst>
                                          <p:attrName>style.visibility</p:attrName>
                                        </p:attrNameLst>
                                      </p:cBhvr>
                                      <p:to>
                                        <p:strVal val="visible"/>
                                      </p:to>
                                    </p:set>
                                    <p:animEffect transition="in" filter="fade">
                                      <p:cBhvr>
                                        <p:cTn id="129" dur="500"/>
                                        <p:tgtEl>
                                          <p:spTgt spid="405"/>
                                        </p:tgtEl>
                                      </p:cBhvr>
                                    </p:animEffect>
                                  </p:childTnLst>
                                </p:cTn>
                              </p:par>
                            </p:childTnLst>
                          </p:cTn>
                        </p:par>
                        <p:par>
                          <p:cTn id="130" fill="hold">
                            <p:stCondLst>
                              <p:cond delay="8000"/>
                            </p:stCondLst>
                            <p:childTnLst>
                              <p:par>
                                <p:cTn id="131" presetID="10" presetClass="entr" presetSubtype="0" fill="hold" nodeType="afterEffect">
                                  <p:stCondLst>
                                    <p:cond delay="0"/>
                                  </p:stCondLst>
                                  <p:childTnLst>
                                    <p:set>
                                      <p:cBhvr>
                                        <p:cTn id="132" dur="1" fill="hold">
                                          <p:stCondLst>
                                            <p:cond delay="0"/>
                                          </p:stCondLst>
                                        </p:cTn>
                                        <p:tgtEl>
                                          <p:spTgt spid="395"/>
                                        </p:tgtEl>
                                        <p:attrNameLst>
                                          <p:attrName>style.visibility</p:attrName>
                                        </p:attrNameLst>
                                      </p:cBhvr>
                                      <p:to>
                                        <p:strVal val="visible"/>
                                      </p:to>
                                    </p:set>
                                    <p:animEffect transition="in" filter="fade">
                                      <p:cBhvr>
                                        <p:cTn id="133" dur="500"/>
                                        <p:tgtEl>
                                          <p:spTgt spid="395"/>
                                        </p:tgtEl>
                                      </p:cBhvr>
                                    </p:animEffect>
                                  </p:childTnLst>
                                </p:cTn>
                              </p:par>
                            </p:childTnLst>
                          </p:cTn>
                        </p:par>
                        <p:par>
                          <p:cTn id="134" fill="hold">
                            <p:stCondLst>
                              <p:cond delay="8500"/>
                            </p:stCondLst>
                            <p:childTnLst>
                              <p:par>
                                <p:cTn id="135" presetID="1" presetClass="entr" presetSubtype="0" fill="hold" nodeType="afterEffect">
                                  <p:stCondLst>
                                    <p:cond delay="0"/>
                                  </p:stCondLst>
                                  <p:childTnLst>
                                    <p:set>
                                      <p:cBhvr>
                                        <p:cTn id="136" dur="1" fill="hold">
                                          <p:stCondLst>
                                            <p:cond delay="0"/>
                                          </p:stCondLst>
                                        </p:cTn>
                                        <p:tgtEl>
                                          <p:spTgt spid="396"/>
                                        </p:tgtEl>
                                        <p:attrNameLst>
                                          <p:attrName>style.visibility</p:attrName>
                                        </p:attrNameLst>
                                      </p:cBhvr>
                                      <p:to>
                                        <p:strVal val="visible"/>
                                      </p:to>
                                    </p:set>
                                  </p:childTnLst>
                                </p:cTn>
                              </p:par>
                              <p:par>
                                <p:cTn id="137" presetID="63" presetClass="path" presetSubtype="0" accel="50000" decel="50000" fill="hold" nodeType="withEffect">
                                  <p:stCondLst>
                                    <p:cond delay="0"/>
                                  </p:stCondLst>
                                  <p:childTnLst>
                                    <p:animMotion origin="layout" path="M -2.77778E-7 2.46914E-7 L 0.24254 2.46914E-7 " pathEditMode="relative" rAng="0" ptsTypes="AA">
                                      <p:cBhvr>
                                        <p:cTn id="138" dur="1000" fill="hold"/>
                                        <p:tgtEl>
                                          <p:spTgt spid="396"/>
                                        </p:tgtEl>
                                        <p:attrNameLst>
                                          <p:attrName>ppt_x</p:attrName>
                                          <p:attrName>ppt_y</p:attrName>
                                        </p:attrNameLst>
                                      </p:cBhvr>
                                      <p:rCtr x="12118" y="0"/>
                                    </p:animMotion>
                                  </p:childTnLst>
                                </p:cTn>
                              </p:par>
                            </p:childTnLst>
                          </p:cTn>
                        </p:par>
                        <p:par>
                          <p:cTn id="139" fill="hold">
                            <p:stCondLst>
                              <p:cond delay="9500"/>
                            </p:stCondLst>
                            <p:childTnLst>
                              <p:par>
                                <p:cTn id="140" presetID="10" presetClass="entr" presetSubtype="0" fill="hold" nodeType="afterEffect">
                                  <p:stCondLst>
                                    <p:cond delay="0"/>
                                  </p:stCondLst>
                                  <p:childTnLst>
                                    <p:set>
                                      <p:cBhvr>
                                        <p:cTn id="141" dur="1" fill="hold">
                                          <p:stCondLst>
                                            <p:cond delay="0"/>
                                          </p:stCondLst>
                                        </p:cTn>
                                        <p:tgtEl>
                                          <p:spTgt spid="451"/>
                                        </p:tgtEl>
                                        <p:attrNameLst>
                                          <p:attrName>style.visibility</p:attrName>
                                        </p:attrNameLst>
                                      </p:cBhvr>
                                      <p:to>
                                        <p:strVal val="visible"/>
                                      </p:to>
                                    </p:set>
                                    <p:animEffect transition="in" filter="fade">
                                      <p:cBhvr>
                                        <p:cTn id="142" dur="500"/>
                                        <p:tgtEl>
                                          <p:spTgt spid="451"/>
                                        </p:tgtEl>
                                      </p:cBhvr>
                                    </p:animEffect>
                                  </p:childTnLst>
                                </p:cTn>
                              </p:par>
                            </p:childTnLst>
                          </p:cTn>
                        </p:par>
                        <p:par>
                          <p:cTn id="143" fill="hold">
                            <p:stCondLst>
                              <p:cond delay="10000"/>
                            </p:stCondLst>
                            <p:childTnLst>
                              <p:par>
                                <p:cTn id="144" presetID="1" presetClass="entr" presetSubtype="0" fill="hold" nodeType="afterEffect">
                                  <p:stCondLst>
                                    <p:cond delay="0"/>
                                  </p:stCondLst>
                                  <p:childTnLst>
                                    <p:set>
                                      <p:cBhvr>
                                        <p:cTn id="145" dur="1" fill="hold">
                                          <p:stCondLst>
                                            <p:cond delay="0"/>
                                          </p:stCondLst>
                                        </p:cTn>
                                        <p:tgtEl>
                                          <p:spTgt spid="398"/>
                                        </p:tgtEl>
                                        <p:attrNameLst>
                                          <p:attrName>style.visibility</p:attrName>
                                        </p:attrNameLst>
                                      </p:cBhvr>
                                      <p:to>
                                        <p:strVal val="visible"/>
                                      </p:to>
                                    </p:set>
                                  </p:childTnLst>
                                </p:cTn>
                              </p:par>
                              <p:par>
                                <p:cTn id="146" presetID="63" presetClass="path" presetSubtype="0" accel="50000" decel="50000" fill="hold" nodeType="withEffect">
                                  <p:stCondLst>
                                    <p:cond delay="0"/>
                                  </p:stCondLst>
                                  <p:childTnLst>
                                    <p:animMotion origin="layout" path="M -2.77778E-7 2.46914E-7 L 0.24254 2.46914E-7 " pathEditMode="relative" rAng="0" ptsTypes="AA">
                                      <p:cBhvr>
                                        <p:cTn id="147" dur="1000" fill="hold"/>
                                        <p:tgtEl>
                                          <p:spTgt spid="398"/>
                                        </p:tgtEl>
                                        <p:attrNameLst>
                                          <p:attrName>ppt_x</p:attrName>
                                          <p:attrName>ppt_y</p:attrName>
                                        </p:attrNameLst>
                                      </p:cBhvr>
                                      <p:rCtr x="12118" y="0"/>
                                    </p:animMotion>
                                  </p:childTnLst>
                                </p:cTn>
                              </p:par>
                            </p:childTnLst>
                          </p:cTn>
                        </p:par>
                        <p:par>
                          <p:cTn id="148" fill="hold">
                            <p:stCondLst>
                              <p:cond delay="11000"/>
                            </p:stCondLst>
                            <p:childTnLst>
                              <p:par>
                                <p:cTn id="149" presetID="10" presetClass="entr" presetSubtype="0" fill="hold" nodeType="afterEffect">
                                  <p:stCondLst>
                                    <p:cond delay="0"/>
                                  </p:stCondLst>
                                  <p:childTnLst>
                                    <p:set>
                                      <p:cBhvr>
                                        <p:cTn id="150" dur="1" fill="hold">
                                          <p:stCondLst>
                                            <p:cond delay="0"/>
                                          </p:stCondLst>
                                        </p:cTn>
                                        <p:tgtEl>
                                          <p:spTgt spid="454"/>
                                        </p:tgtEl>
                                        <p:attrNameLst>
                                          <p:attrName>style.visibility</p:attrName>
                                        </p:attrNameLst>
                                      </p:cBhvr>
                                      <p:to>
                                        <p:strVal val="visible"/>
                                      </p:to>
                                    </p:set>
                                    <p:animEffect transition="in" filter="fade">
                                      <p:cBhvr>
                                        <p:cTn id="151" dur="500"/>
                                        <p:tgtEl>
                                          <p:spTgt spid="454"/>
                                        </p:tgtEl>
                                      </p:cBhvr>
                                    </p:animEffect>
                                  </p:childTnLst>
                                </p:cTn>
                              </p:par>
                            </p:childTnLst>
                          </p:cTn>
                        </p:par>
                        <p:par>
                          <p:cTn id="152" fill="hold">
                            <p:stCondLst>
                              <p:cond delay="11500"/>
                            </p:stCondLst>
                            <p:childTnLst>
                              <p:par>
                                <p:cTn id="153" presetID="1" presetClass="entr" presetSubtype="0" fill="hold" nodeType="afterEffect">
                                  <p:stCondLst>
                                    <p:cond delay="0"/>
                                  </p:stCondLst>
                                  <p:childTnLst>
                                    <p:set>
                                      <p:cBhvr>
                                        <p:cTn id="154" dur="1" fill="hold">
                                          <p:stCondLst>
                                            <p:cond delay="0"/>
                                          </p:stCondLst>
                                        </p:cTn>
                                        <p:tgtEl>
                                          <p:spTgt spid="400"/>
                                        </p:tgtEl>
                                        <p:attrNameLst>
                                          <p:attrName>style.visibility</p:attrName>
                                        </p:attrNameLst>
                                      </p:cBhvr>
                                      <p:to>
                                        <p:strVal val="visible"/>
                                      </p:to>
                                    </p:set>
                                  </p:childTnLst>
                                </p:cTn>
                              </p:par>
                              <p:par>
                                <p:cTn id="155" presetID="63" presetClass="path" presetSubtype="0" accel="50000" decel="50000" fill="hold" nodeType="withEffect">
                                  <p:stCondLst>
                                    <p:cond delay="0"/>
                                  </p:stCondLst>
                                  <p:childTnLst>
                                    <p:animMotion origin="layout" path="M -2.77778E-7 2.46914E-7 L 0.24254 2.46914E-7 " pathEditMode="relative" rAng="0" ptsTypes="AA">
                                      <p:cBhvr>
                                        <p:cTn id="156" dur="1000" fill="hold"/>
                                        <p:tgtEl>
                                          <p:spTgt spid="400"/>
                                        </p:tgtEl>
                                        <p:attrNameLst>
                                          <p:attrName>ppt_x</p:attrName>
                                          <p:attrName>ppt_y</p:attrName>
                                        </p:attrNameLst>
                                      </p:cBhvr>
                                      <p:rCtr x="12118" y="0"/>
                                    </p:animMotion>
                                  </p:childTnLst>
                                </p:cTn>
                              </p:par>
                            </p:childTnLst>
                          </p:cTn>
                        </p:par>
                        <p:par>
                          <p:cTn id="157" fill="hold">
                            <p:stCondLst>
                              <p:cond delay="12500"/>
                            </p:stCondLst>
                            <p:childTnLst>
                              <p:par>
                                <p:cTn id="158" presetID="10" presetClass="entr" presetSubtype="0" fill="hold" nodeType="afterEffect">
                                  <p:stCondLst>
                                    <p:cond delay="0"/>
                                  </p:stCondLst>
                                  <p:childTnLst>
                                    <p:set>
                                      <p:cBhvr>
                                        <p:cTn id="159" dur="1" fill="hold">
                                          <p:stCondLst>
                                            <p:cond delay="0"/>
                                          </p:stCondLst>
                                        </p:cTn>
                                        <p:tgtEl>
                                          <p:spTgt spid="457"/>
                                        </p:tgtEl>
                                        <p:attrNameLst>
                                          <p:attrName>style.visibility</p:attrName>
                                        </p:attrNameLst>
                                      </p:cBhvr>
                                      <p:to>
                                        <p:strVal val="visible"/>
                                      </p:to>
                                    </p:set>
                                    <p:animEffect transition="in" filter="fade">
                                      <p:cBhvr>
                                        <p:cTn id="160" dur="500"/>
                                        <p:tgtEl>
                                          <p:spTgt spid="457"/>
                                        </p:tgtEl>
                                      </p:cBhvr>
                                    </p:animEffect>
                                  </p:childTnLst>
                                </p:cTn>
                              </p:par>
                            </p:childTnLst>
                          </p:cTn>
                        </p:par>
                        <p:par>
                          <p:cTn id="161" fill="hold">
                            <p:stCondLst>
                              <p:cond delay="13000"/>
                            </p:stCondLst>
                            <p:childTnLst>
                              <p:par>
                                <p:cTn id="162" presetID="1" presetClass="entr" presetSubtype="0" fill="hold" nodeType="afterEffect">
                                  <p:stCondLst>
                                    <p:cond delay="0"/>
                                  </p:stCondLst>
                                  <p:childTnLst>
                                    <p:set>
                                      <p:cBhvr>
                                        <p:cTn id="163" dur="1" fill="hold">
                                          <p:stCondLst>
                                            <p:cond delay="0"/>
                                          </p:stCondLst>
                                        </p:cTn>
                                        <p:tgtEl>
                                          <p:spTgt spid="402"/>
                                        </p:tgtEl>
                                        <p:attrNameLst>
                                          <p:attrName>style.visibility</p:attrName>
                                        </p:attrNameLst>
                                      </p:cBhvr>
                                      <p:to>
                                        <p:strVal val="visible"/>
                                      </p:to>
                                    </p:set>
                                  </p:childTnLst>
                                </p:cTn>
                              </p:par>
                              <p:par>
                                <p:cTn id="164" presetID="63" presetClass="path" presetSubtype="0" accel="50000" decel="50000" fill="hold" nodeType="withEffect">
                                  <p:stCondLst>
                                    <p:cond delay="0"/>
                                  </p:stCondLst>
                                  <p:childTnLst>
                                    <p:animMotion origin="layout" path="M -2.77778E-7 -2.46914E-6 L 0.24254 -2.46914E-6 " pathEditMode="relative" rAng="0" ptsTypes="AA">
                                      <p:cBhvr>
                                        <p:cTn id="165" dur="1000" fill="hold"/>
                                        <p:tgtEl>
                                          <p:spTgt spid="402"/>
                                        </p:tgtEl>
                                        <p:attrNameLst>
                                          <p:attrName>ppt_x</p:attrName>
                                          <p:attrName>ppt_y</p:attrName>
                                        </p:attrNameLst>
                                      </p:cBhvr>
                                      <p:rCtr x="12118" y="0"/>
                                    </p:animMotion>
                                  </p:childTnLst>
                                </p:cTn>
                              </p:par>
                            </p:childTnLst>
                          </p:cTn>
                        </p:par>
                        <p:par>
                          <p:cTn id="166" fill="hold">
                            <p:stCondLst>
                              <p:cond delay="14000"/>
                            </p:stCondLst>
                            <p:childTnLst>
                              <p:par>
                                <p:cTn id="167" presetID="10" presetClass="entr" presetSubtype="0" fill="hold" nodeType="afterEffect">
                                  <p:stCondLst>
                                    <p:cond delay="0"/>
                                  </p:stCondLst>
                                  <p:childTnLst>
                                    <p:set>
                                      <p:cBhvr>
                                        <p:cTn id="168" dur="1" fill="hold">
                                          <p:stCondLst>
                                            <p:cond delay="0"/>
                                          </p:stCondLst>
                                        </p:cTn>
                                        <p:tgtEl>
                                          <p:spTgt spid="460"/>
                                        </p:tgtEl>
                                        <p:attrNameLst>
                                          <p:attrName>style.visibility</p:attrName>
                                        </p:attrNameLst>
                                      </p:cBhvr>
                                      <p:to>
                                        <p:strVal val="visible"/>
                                      </p:to>
                                    </p:set>
                                    <p:animEffect transition="in" filter="fade">
                                      <p:cBhvr>
                                        <p:cTn id="169" dur="500"/>
                                        <p:tgtEl>
                                          <p:spTgt spid="460"/>
                                        </p:tgtEl>
                                      </p:cBhvr>
                                    </p:animEffect>
                                  </p:childTnLst>
                                </p:cTn>
                              </p:par>
                            </p:childTnLst>
                          </p:cTn>
                        </p:par>
                        <p:par>
                          <p:cTn id="170" fill="hold">
                            <p:stCondLst>
                              <p:cond delay="14500"/>
                            </p:stCondLst>
                            <p:childTnLst>
                              <p:par>
                                <p:cTn id="171" presetID="1" presetClass="entr" presetSubtype="0" fill="hold" nodeType="afterEffect">
                                  <p:stCondLst>
                                    <p:cond delay="0"/>
                                  </p:stCondLst>
                                  <p:childTnLst>
                                    <p:set>
                                      <p:cBhvr>
                                        <p:cTn id="172" dur="1" fill="hold">
                                          <p:stCondLst>
                                            <p:cond delay="0"/>
                                          </p:stCondLst>
                                        </p:cTn>
                                        <p:tgtEl>
                                          <p:spTgt spid="404"/>
                                        </p:tgtEl>
                                        <p:attrNameLst>
                                          <p:attrName>style.visibility</p:attrName>
                                        </p:attrNameLst>
                                      </p:cBhvr>
                                      <p:to>
                                        <p:strVal val="visible"/>
                                      </p:to>
                                    </p:set>
                                  </p:childTnLst>
                                </p:cTn>
                              </p:par>
                              <p:par>
                                <p:cTn id="173" presetID="63" presetClass="path" presetSubtype="0" accel="50000" decel="50000" fill="hold" nodeType="withEffect">
                                  <p:stCondLst>
                                    <p:cond delay="0"/>
                                  </p:stCondLst>
                                  <p:childTnLst>
                                    <p:animMotion origin="layout" path="M -2.77778E-7 -2.46914E-6 L 0.24254 -2.46914E-6 " pathEditMode="relative" rAng="0" ptsTypes="AA">
                                      <p:cBhvr>
                                        <p:cTn id="174" dur="1000" fill="hold"/>
                                        <p:tgtEl>
                                          <p:spTgt spid="404"/>
                                        </p:tgtEl>
                                        <p:attrNameLst>
                                          <p:attrName>ppt_x</p:attrName>
                                          <p:attrName>ppt_y</p:attrName>
                                        </p:attrNameLst>
                                      </p:cBhvr>
                                      <p:rCtr x="12118" y="0"/>
                                    </p:animMotion>
                                  </p:childTnLst>
                                </p:cTn>
                              </p:par>
                            </p:childTnLst>
                          </p:cTn>
                        </p:par>
                        <p:par>
                          <p:cTn id="175" fill="hold">
                            <p:stCondLst>
                              <p:cond delay="15500"/>
                            </p:stCondLst>
                            <p:childTnLst>
                              <p:par>
                                <p:cTn id="176" presetID="10" presetClass="entr" presetSubtype="0" fill="hold" nodeType="afterEffect">
                                  <p:stCondLst>
                                    <p:cond delay="0"/>
                                  </p:stCondLst>
                                  <p:childTnLst>
                                    <p:set>
                                      <p:cBhvr>
                                        <p:cTn id="177" dur="1" fill="hold">
                                          <p:stCondLst>
                                            <p:cond delay="0"/>
                                          </p:stCondLst>
                                        </p:cTn>
                                        <p:tgtEl>
                                          <p:spTgt spid="463"/>
                                        </p:tgtEl>
                                        <p:attrNameLst>
                                          <p:attrName>style.visibility</p:attrName>
                                        </p:attrNameLst>
                                      </p:cBhvr>
                                      <p:to>
                                        <p:strVal val="visible"/>
                                      </p:to>
                                    </p:set>
                                    <p:animEffect transition="in" filter="fade">
                                      <p:cBhvr>
                                        <p:cTn id="178" dur="500"/>
                                        <p:tgtEl>
                                          <p:spTgt spid="463"/>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371"/>
                                        </p:tgtEl>
                                        <p:attrNameLst>
                                          <p:attrName>style.visibility</p:attrName>
                                        </p:attrNameLst>
                                      </p:cBhvr>
                                      <p:to>
                                        <p:strVal val="visible"/>
                                      </p:to>
                                    </p:set>
                                    <p:animEffect transition="in" filter="fade">
                                      <p:cBhvr>
                                        <p:cTn id="183" dur="500"/>
                                        <p:tgtEl>
                                          <p:spTgt spid="371"/>
                                        </p:tgtEl>
                                      </p:cBhvr>
                                    </p:animEffect>
                                  </p:childTnLst>
                                </p:cTn>
                              </p:par>
                              <p:par>
                                <p:cTn id="184" presetID="10" presetClass="entr" presetSubtype="0" fill="hold" nodeType="withEffect">
                                  <p:stCondLst>
                                    <p:cond delay="0"/>
                                  </p:stCondLst>
                                  <p:childTnLst>
                                    <p:set>
                                      <p:cBhvr>
                                        <p:cTn id="185" dur="1" fill="hold">
                                          <p:stCondLst>
                                            <p:cond delay="0"/>
                                          </p:stCondLst>
                                        </p:cTn>
                                        <p:tgtEl>
                                          <p:spTgt spid="369"/>
                                        </p:tgtEl>
                                        <p:attrNameLst>
                                          <p:attrName>style.visibility</p:attrName>
                                        </p:attrNameLst>
                                      </p:cBhvr>
                                      <p:to>
                                        <p:strVal val="visible"/>
                                      </p:to>
                                    </p:set>
                                    <p:animEffect transition="in" filter="fade">
                                      <p:cBhvr>
                                        <p:cTn id="186" dur="500"/>
                                        <p:tgtEl>
                                          <p:spTgt spid="369"/>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370"/>
                                        </p:tgtEl>
                                        <p:attrNameLst>
                                          <p:attrName>style.visibility</p:attrName>
                                        </p:attrNameLst>
                                      </p:cBhvr>
                                      <p:to>
                                        <p:strVal val="visible"/>
                                      </p:to>
                                    </p:set>
                                    <p:animEffect transition="in" filter="fade">
                                      <p:cBhvr>
                                        <p:cTn id="189" dur="500"/>
                                        <p:tgtEl>
                                          <p:spTgt spid="370"/>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1" nodeType="clickEffect">
                                  <p:stCondLst>
                                    <p:cond delay="0"/>
                                  </p:stCondLst>
                                  <p:childTnLst>
                                    <p:set>
                                      <p:cBhvr>
                                        <p:cTn id="193" dur="1" fill="hold">
                                          <p:stCondLst>
                                            <p:cond delay="0"/>
                                          </p:stCondLst>
                                        </p:cTn>
                                        <p:tgtEl>
                                          <p:spTgt spid="368"/>
                                        </p:tgtEl>
                                        <p:attrNameLst>
                                          <p:attrName>style.visibility</p:attrName>
                                        </p:attrNameLst>
                                      </p:cBhvr>
                                      <p:to>
                                        <p:strVal val="visible"/>
                                      </p:to>
                                    </p:set>
                                    <p:animEffect transition="in" filter="fade">
                                      <p:cBhvr>
                                        <p:cTn id="194" dur="100"/>
                                        <p:tgtEl>
                                          <p:spTgt spid="368"/>
                                        </p:tgtEl>
                                      </p:cBhvr>
                                    </p:animEffect>
                                  </p:childTnLst>
                                </p:cTn>
                              </p:par>
                            </p:childTnLst>
                          </p:cTn>
                        </p:par>
                        <p:par>
                          <p:cTn id="195" fill="hold">
                            <p:stCondLst>
                              <p:cond delay="100"/>
                            </p:stCondLst>
                            <p:childTnLst>
                              <p:par>
                                <p:cTn id="196" presetID="10" presetClass="exit" presetSubtype="0" fill="hold" grpId="0" nodeType="afterEffect">
                                  <p:stCondLst>
                                    <p:cond delay="0"/>
                                  </p:stCondLst>
                                  <p:childTnLst>
                                    <p:animEffect transition="out" filter="fade">
                                      <p:cBhvr>
                                        <p:cTn id="197" dur="100"/>
                                        <p:tgtEl>
                                          <p:spTgt spid="368"/>
                                        </p:tgtEl>
                                      </p:cBhvr>
                                    </p:animEffect>
                                    <p:set>
                                      <p:cBhvr>
                                        <p:cTn id="198" dur="1" fill="hold">
                                          <p:stCondLst>
                                            <p:cond delay="99"/>
                                          </p:stCondLst>
                                        </p:cTn>
                                        <p:tgtEl>
                                          <p:spTgt spid="368"/>
                                        </p:tgtEl>
                                        <p:attrNameLst>
                                          <p:attrName>style.visibility</p:attrName>
                                        </p:attrNameLst>
                                      </p:cBhvr>
                                      <p:to>
                                        <p:strVal val="hidden"/>
                                      </p:to>
                                    </p:set>
                                  </p:childTnLst>
                                </p:cTn>
                              </p:par>
                              <p:par>
                                <p:cTn id="199" presetID="10" presetClass="exit" presetSubtype="0" fill="hold" nodeType="withEffect">
                                  <p:stCondLst>
                                    <p:cond delay="0"/>
                                  </p:stCondLst>
                                  <p:childTnLst>
                                    <p:animEffect transition="out" filter="fade">
                                      <p:cBhvr>
                                        <p:cTn id="200" dur="500"/>
                                        <p:tgtEl>
                                          <p:spTgt spid="427"/>
                                        </p:tgtEl>
                                      </p:cBhvr>
                                    </p:animEffect>
                                    <p:set>
                                      <p:cBhvr>
                                        <p:cTn id="201" dur="1" fill="hold">
                                          <p:stCondLst>
                                            <p:cond delay="499"/>
                                          </p:stCondLst>
                                        </p:cTn>
                                        <p:tgtEl>
                                          <p:spTgt spid="427"/>
                                        </p:tgtEl>
                                        <p:attrNameLst>
                                          <p:attrName>style.visibility</p:attrName>
                                        </p:attrNameLst>
                                      </p:cBhvr>
                                      <p:to>
                                        <p:strVal val="hidden"/>
                                      </p:to>
                                    </p:set>
                                  </p:childTnLst>
                                </p:cTn>
                              </p:par>
                            </p:childTnLst>
                          </p:cTn>
                        </p:par>
                        <p:par>
                          <p:cTn id="202" fill="hold">
                            <p:stCondLst>
                              <p:cond delay="600"/>
                            </p:stCondLst>
                            <p:childTnLst>
                              <p:par>
                                <p:cTn id="203" presetID="1" presetClass="entr" presetSubtype="0" fill="hold" nodeType="afterEffect">
                                  <p:stCondLst>
                                    <p:cond delay="0"/>
                                  </p:stCondLst>
                                  <p:childTnLst>
                                    <p:set>
                                      <p:cBhvr>
                                        <p:cTn id="204" dur="1" fill="hold">
                                          <p:stCondLst>
                                            <p:cond delay="0"/>
                                          </p:stCondLst>
                                        </p:cTn>
                                        <p:tgtEl>
                                          <p:spTgt spid="372"/>
                                        </p:tgtEl>
                                        <p:attrNameLst>
                                          <p:attrName>style.visibility</p:attrName>
                                        </p:attrNameLst>
                                      </p:cBhvr>
                                      <p:to>
                                        <p:strVal val="visible"/>
                                      </p:to>
                                    </p:set>
                                  </p:childTnLst>
                                </p:cTn>
                              </p:par>
                              <p:par>
                                <p:cTn id="205" presetID="63" presetClass="path" presetSubtype="0" accel="50000" decel="50000" fill="hold" nodeType="withEffect">
                                  <p:stCondLst>
                                    <p:cond delay="0"/>
                                  </p:stCondLst>
                                  <p:childTnLst>
                                    <p:animMotion origin="layout" path="M 3.88889E-6 0.00185 L 0.11961 -0.16044 " pathEditMode="relative" rAng="0" ptsTypes="AA">
                                      <p:cBhvr>
                                        <p:cTn id="206" dur="1000" fill="hold"/>
                                        <p:tgtEl>
                                          <p:spTgt spid="372"/>
                                        </p:tgtEl>
                                        <p:attrNameLst>
                                          <p:attrName>ppt_x</p:attrName>
                                          <p:attrName>ppt_y</p:attrName>
                                        </p:attrNameLst>
                                      </p:cBhvr>
                                      <p:rCtr x="5972" y="-8115"/>
                                    </p:animMotion>
                                  </p:childTnLst>
                                </p:cTn>
                              </p:par>
                            </p:childTnLst>
                          </p:cTn>
                        </p:par>
                        <p:par>
                          <p:cTn id="207" fill="hold">
                            <p:stCondLst>
                              <p:cond delay="1600"/>
                            </p:stCondLst>
                            <p:childTnLst>
                              <p:par>
                                <p:cTn id="208" presetID="10" presetClass="entr" presetSubtype="0" fill="hold" grpId="1" nodeType="afterEffect">
                                  <p:stCondLst>
                                    <p:cond delay="0"/>
                                  </p:stCondLst>
                                  <p:childTnLst>
                                    <p:set>
                                      <p:cBhvr>
                                        <p:cTn id="209" dur="1" fill="hold">
                                          <p:stCondLst>
                                            <p:cond delay="0"/>
                                          </p:stCondLst>
                                        </p:cTn>
                                        <p:tgtEl>
                                          <p:spTgt spid="483"/>
                                        </p:tgtEl>
                                        <p:attrNameLst>
                                          <p:attrName>style.visibility</p:attrName>
                                        </p:attrNameLst>
                                      </p:cBhvr>
                                      <p:to>
                                        <p:strVal val="visible"/>
                                      </p:to>
                                    </p:set>
                                    <p:animEffect transition="in" filter="fade">
                                      <p:cBhvr>
                                        <p:cTn id="210" dur="100"/>
                                        <p:tgtEl>
                                          <p:spTgt spid="483"/>
                                        </p:tgtEl>
                                      </p:cBhvr>
                                    </p:animEffect>
                                  </p:childTnLst>
                                </p:cTn>
                              </p:par>
                            </p:childTnLst>
                          </p:cTn>
                        </p:par>
                        <p:par>
                          <p:cTn id="211" fill="hold">
                            <p:stCondLst>
                              <p:cond delay="1700"/>
                            </p:stCondLst>
                            <p:childTnLst>
                              <p:par>
                                <p:cTn id="212" presetID="10" presetClass="exit" presetSubtype="0" fill="hold" grpId="0" nodeType="afterEffect">
                                  <p:stCondLst>
                                    <p:cond delay="0"/>
                                  </p:stCondLst>
                                  <p:childTnLst>
                                    <p:animEffect transition="out" filter="fade">
                                      <p:cBhvr>
                                        <p:cTn id="213" dur="100"/>
                                        <p:tgtEl>
                                          <p:spTgt spid="483"/>
                                        </p:tgtEl>
                                      </p:cBhvr>
                                    </p:animEffect>
                                    <p:set>
                                      <p:cBhvr>
                                        <p:cTn id="214" dur="1" fill="hold">
                                          <p:stCondLst>
                                            <p:cond delay="99"/>
                                          </p:stCondLst>
                                        </p:cTn>
                                        <p:tgtEl>
                                          <p:spTgt spid="483"/>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451"/>
                                        </p:tgtEl>
                                      </p:cBhvr>
                                    </p:animEffect>
                                    <p:set>
                                      <p:cBhvr>
                                        <p:cTn id="217" dur="1" fill="hold">
                                          <p:stCondLst>
                                            <p:cond delay="499"/>
                                          </p:stCondLst>
                                        </p:cTn>
                                        <p:tgtEl>
                                          <p:spTgt spid="451"/>
                                        </p:tgtEl>
                                        <p:attrNameLst>
                                          <p:attrName>style.visibility</p:attrName>
                                        </p:attrNameLst>
                                      </p:cBhvr>
                                      <p:to>
                                        <p:strVal val="hidden"/>
                                      </p:to>
                                    </p:set>
                                  </p:childTnLst>
                                </p:cTn>
                              </p:par>
                            </p:childTnLst>
                          </p:cTn>
                        </p:par>
                        <p:par>
                          <p:cTn id="218" fill="hold">
                            <p:stCondLst>
                              <p:cond delay="2200"/>
                            </p:stCondLst>
                            <p:childTnLst>
                              <p:par>
                                <p:cTn id="219" presetID="1" presetClass="entr" presetSubtype="0" fill="hold" nodeType="afterEffect">
                                  <p:stCondLst>
                                    <p:cond delay="0"/>
                                  </p:stCondLst>
                                  <p:childTnLst>
                                    <p:set>
                                      <p:cBhvr>
                                        <p:cTn id="220" dur="1" fill="hold">
                                          <p:stCondLst>
                                            <p:cond delay="0"/>
                                          </p:stCondLst>
                                        </p:cTn>
                                        <p:tgtEl>
                                          <p:spTgt spid="374"/>
                                        </p:tgtEl>
                                        <p:attrNameLst>
                                          <p:attrName>style.visibility</p:attrName>
                                        </p:attrNameLst>
                                      </p:cBhvr>
                                      <p:to>
                                        <p:strVal val="visible"/>
                                      </p:to>
                                    </p:set>
                                  </p:childTnLst>
                                </p:cTn>
                              </p:par>
                              <p:par>
                                <p:cTn id="221" presetID="63" presetClass="path" presetSubtype="0" accel="50000" decel="50000" fill="hold" nodeType="withEffect">
                                  <p:stCondLst>
                                    <p:cond delay="0"/>
                                  </p:stCondLst>
                                  <p:childTnLst>
                                    <p:animMotion origin="layout" path="M 3.88889E-6 -3.49275E-6 L 0.11736 0.16014 " pathEditMode="relative" rAng="0" ptsTypes="AA">
                                      <p:cBhvr>
                                        <p:cTn id="222" dur="1000" fill="hold"/>
                                        <p:tgtEl>
                                          <p:spTgt spid="374"/>
                                        </p:tgtEl>
                                        <p:attrNameLst>
                                          <p:attrName>ppt_x</p:attrName>
                                          <p:attrName>ppt_y</p:attrName>
                                        </p:attrNameLst>
                                      </p:cBhvr>
                                      <p:rCtr x="5868" y="7991"/>
                                    </p:animMotion>
                                  </p:childTnLst>
                                </p:cTn>
                              </p:par>
                            </p:childTnLst>
                          </p:cTn>
                        </p:par>
                        <p:par>
                          <p:cTn id="223" fill="hold">
                            <p:stCondLst>
                              <p:cond delay="3200"/>
                            </p:stCondLst>
                            <p:childTnLst>
                              <p:par>
                                <p:cTn id="224" presetID="10" presetClass="entr" presetSubtype="0" fill="hold" grpId="1" nodeType="afterEffect">
                                  <p:stCondLst>
                                    <p:cond delay="0"/>
                                  </p:stCondLst>
                                  <p:childTnLst>
                                    <p:set>
                                      <p:cBhvr>
                                        <p:cTn id="225" dur="1" fill="hold">
                                          <p:stCondLst>
                                            <p:cond delay="0"/>
                                          </p:stCondLst>
                                        </p:cTn>
                                        <p:tgtEl>
                                          <p:spTgt spid="484"/>
                                        </p:tgtEl>
                                        <p:attrNameLst>
                                          <p:attrName>style.visibility</p:attrName>
                                        </p:attrNameLst>
                                      </p:cBhvr>
                                      <p:to>
                                        <p:strVal val="visible"/>
                                      </p:to>
                                    </p:set>
                                    <p:animEffect transition="in" filter="fade">
                                      <p:cBhvr>
                                        <p:cTn id="226" dur="100"/>
                                        <p:tgtEl>
                                          <p:spTgt spid="484"/>
                                        </p:tgtEl>
                                      </p:cBhvr>
                                    </p:animEffect>
                                  </p:childTnLst>
                                </p:cTn>
                              </p:par>
                            </p:childTnLst>
                          </p:cTn>
                        </p:par>
                        <p:par>
                          <p:cTn id="227" fill="hold">
                            <p:stCondLst>
                              <p:cond delay="3300"/>
                            </p:stCondLst>
                            <p:childTnLst>
                              <p:par>
                                <p:cTn id="228" presetID="10" presetClass="exit" presetSubtype="0" fill="hold" grpId="0" nodeType="afterEffect">
                                  <p:stCondLst>
                                    <p:cond delay="0"/>
                                  </p:stCondLst>
                                  <p:childTnLst>
                                    <p:animEffect transition="out" filter="fade">
                                      <p:cBhvr>
                                        <p:cTn id="229" dur="100"/>
                                        <p:tgtEl>
                                          <p:spTgt spid="484"/>
                                        </p:tgtEl>
                                      </p:cBhvr>
                                    </p:animEffect>
                                    <p:set>
                                      <p:cBhvr>
                                        <p:cTn id="230" dur="1" fill="hold">
                                          <p:stCondLst>
                                            <p:cond delay="99"/>
                                          </p:stCondLst>
                                        </p:cTn>
                                        <p:tgtEl>
                                          <p:spTgt spid="484"/>
                                        </p:tgtEl>
                                        <p:attrNameLst>
                                          <p:attrName>style.visibility</p:attrName>
                                        </p:attrNameLst>
                                      </p:cBhvr>
                                      <p:to>
                                        <p:strVal val="hidden"/>
                                      </p:to>
                                    </p:set>
                                  </p:childTnLst>
                                </p:cTn>
                              </p:par>
                              <p:par>
                                <p:cTn id="231" presetID="10" presetClass="exit" presetSubtype="0" fill="hold" nodeType="withEffect">
                                  <p:stCondLst>
                                    <p:cond delay="0"/>
                                  </p:stCondLst>
                                  <p:childTnLst>
                                    <p:animEffect transition="out" filter="fade">
                                      <p:cBhvr>
                                        <p:cTn id="232" dur="500"/>
                                        <p:tgtEl>
                                          <p:spTgt spid="454"/>
                                        </p:tgtEl>
                                      </p:cBhvr>
                                    </p:animEffect>
                                    <p:set>
                                      <p:cBhvr>
                                        <p:cTn id="233" dur="1" fill="hold">
                                          <p:stCondLst>
                                            <p:cond delay="499"/>
                                          </p:stCondLst>
                                        </p:cTn>
                                        <p:tgtEl>
                                          <p:spTgt spid="454"/>
                                        </p:tgtEl>
                                        <p:attrNameLst>
                                          <p:attrName>style.visibility</p:attrName>
                                        </p:attrNameLst>
                                      </p:cBhvr>
                                      <p:to>
                                        <p:strVal val="hidden"/>
                                      </p:to>
                                    </p:set>
                                  </p:childTnLst>
                                </p:cTn>
                              </p:par>
                            </p:childTnLst>
                          </p:cTn>
                        </p:par>
                        <p:par>
                          <p:cTn id="234" fill="hold">
                            <p:stCondLst>
                              <p:cond delay="3800"/>
                            </p:stCondLst>
                            <p:childTnLst>
                              <p:par>
                                <p:cTn id="235" presetID="1" presetClass="entr" presetSubtype="0" fill="hold" nodeType="afterEffect">
                                  <p:stCondLst>
                                    <p:cond delay="0"/>
                                  </p:stCondLst>
                                  <p:childTnLst>
                                    <p:set>
                                      <p:cBhvr>
                                        <p:cTn id="236" dur="1" fill="hold">
                                          <p:stCondLst>
                                            <p:cond delay="0"/>
                                          </p:stCondLst>
                                        </p:cTn>
                                        <p:tgtEl>
                                          <p:spTgt spid="375"/>
                                        </p:tgtEl>
                                        <p:attrNameLst>
                                          <p:attrName>style.visibility</p:attrName>
                                        </p:attrNameLst>
                                      </p:cBhvr>
                                      <p:to>
                                        <p:strVal val="visible"/>
                                      </p:to>
                                    </p:set>
                                  </p:childTnLst>
                                </p:cTn>
                              </p:par>
                              <p:par>
                                <p:cTn id="237" presetID="63" presetClass="path" presetSubtype="0" accel="50000" decel="50000" fill="hold" nodeType="withEffect">
                                  <p:stCondLst>
                                    <p:cond delay="0"/>
                                  </p:stCondLst>
                                  <p:childTnLst>
                                    <p:animMotion origin="layout" path="M 3.88889E-6 -3.49275E-6 L 0.11736 0.16014 " pathEditMode="relative" rAng="0" ptsTypes="AA">
                                      <p:cBhvr>
                                        <p:cTn id="238" dur="1000" fill="hold"/>
                                        <p:tgtEl>
                                          <p:spTgt spid="375"/>
                                        </p:tgtEl>
                                        <p:attrNameLst>
                                          <p:attrName>ppt_x</p:attrName>
                                          <p:attrName>ppt_y</p:attrName>
                                        </p:attrNameLst>
                                      </p:cBhvr>
                                      <p:rCtr x="5868" y="7991"/>
                                    </p:animMotion>
                                  </p:childTnLst>
                                </p:cTn>
                              </p:par>
                            </p:childTnLst>
                          </p:cTn>
                        </p:par>
                        <p:par>
                          <p:cTn id="239" fill="hold">
                            <p:stCondLst>
                              <p:cond delay="4800"/>
                            </p:stCondLst>
                            <p:childTnLst>
                              <p:par>
                                <p:cTn id="240" presetID="10" presetClass="entr" presetSubtype="0" fill="hold" grpId="1" nodeType="afterEffect">
                                  <p:stCondLst>
                                    <p:cond delay="0"/>
                                  </p:stCondLst>
                                  <p:childTnLst>
                                    <p:set>
                                      <p:cBhvr>
                                        <p:cTn id="241" dur="1" fill="hold">
                                          <p:stCondLst>
                                            <p:cond delay="0"/>
                                          </p:stCondLst>
                                        </p:cTn>
                                        <p:tgtEl>
                                          <p:spTgt spid="480"/>
                                        </p:tgtEl>
                                        <p:attrNameLst>
                                          <p:attrName>style.visibility</p:attrName>
                                        </p:attrNameLst>
                                      </p:cBhvr>
                                      <p:to>
                                        <p:strVal val="visible"/>
                                      </p:to>
                                    </p:set>
                                    <p:animEffect transition="in" filter="fade">
                                      <p:cBhvr>
                                        <p:cTn id="242" dur="100"/>
                                        <p:tgtEl>
                                          <p:spTgt spid="480"/>
                                        </p:tgtEl>
                                      </p:cBhvr>
                                    </p:animEffect>
                                  </p:childTnLst>
                                </p:cTn>
                              </p:par>
                            </p:childTnLst>
                          </p:cTn>
                        </p:par>
                        <p:par>
                          <p:cTn id="243" fill="hold">
                            <p:stCondLst>
                              <p:cond delay="4900"/>
                            </p:stCondLst>
                            <p:childTnLst>
                              <p:par>
                                <p:cTn id="244" presetID="10" presetClass="exit" presetSubtype="0" fill="hold" grpId="0" nodeType="afterEffect">
                                  <p:stCondLst>
                                    <p:cond delay="0"/>
                                  </p:stCondLst>
                                  <p:childTnLst>
                                    <p:animEffect transition="out" filter="fade">
                                      <p:cBhvr>
                                        <p:cTn id="245" dur="100"/>
                                        <p:tgtEl>
                                          <p:spTgt spid="480"/>
                                        </p:tgtEl>
                                      </p:cBhvr>
                                    </p:animEffect>
                                    <p:set>
                                      <p:cBhvr>
                                        <p:cTn id="246" dur="1" fill="hold">
                                          <p:stCondLst>
                                            <p:cond delay="99"/>
                                          </p:stCondLst>
                                        </p:cTn>
                                        <p:tgtEl>
                                          <p:spTgt spid="480"/>
                                        </p:tgtEl>
                                        <p:attrNameLst>
                                          <p:attrName>style.visibility</p:attrName>
                                        </p:attrNameLst>
                                      </p:cBhvr>
                                      <p:to>
                                        <p:strVal val="hidden"/>
                                      </p:to>
                                    </p:set>
                                  </p:childTnLst>
                                </p:cTn>
                              </p:par>
                              <p:par>
                                <p:cTn id="247" presetID="10" presetClass="exit" presetSubtype="0" fill="hold" nodeType="withEffect">
                                  <p:stCondLst>
                                    <p:cond delay="0"/>
                                  </p:stCondLst>
                                  <p:childTnLst>
                                    <p:animEffect transition="out" filter="fade">
                                      <p:cBhvr>
                                        <p:cTn id="248" dur="500"/>
                                        <p:tgtEl>
                                          <p:spTgt spid="439"/>
                                        </p:tgtEl>
                                      </p:cBhvr>
                                    </p:animEffect>
                                    <p:set>
                                      <p:cBhvr>
                                        <p:cTn id="249" dur="1" fill="hold">
                                          <p:stCondLst>
                                            <p:cond delay="499"/>
                                          </p:stCondLst>
                                        </p:cTn>
                                        <p:tgtEl>
                                          <p:spTgt spid="439"/>
                                        </p:tgtEl>
                                        <p:attrNameLst>
                                          <p:attrName>style.visibility</p:attrName>
                                        </p:attrNameLst>
                                      </p:cBhvr>
                                      <p:to>
                                        <p:strVal val="hidden"/>
                                      </p:to>
                                    </p:set>
                                  </p:childTnLst>
                                </p:cTn>
                              </p:par>
                            </p:childTnLst>
                          </p:cTn>
                        </p:par>
                        <p:par>
                          <p:cTn id="250" fill="hold">
                            <p:stCondLst>
                              <p:cond delay="5400"/>
                            </p:stCondLst>
                            <p:childTnLst>
                              <p:par>
                                <p:cTn id="251" presetID="1" presetClass="entr" presetSubtype="0" fill="hold" nodeType="afterEffect">
                                  <p:stCondLst>
                                    <p:cond delay="0"/>
                                  </p:stCondLst>
                                  <p:childTnLst>
                                    <p:set>
                                      <p:cBhvr>
                                        <p:cTn id="252" dur="1" fill="hold">
                                          <p:stCondLst>
                                            <p:cond delay="0"/>
                                          </p:stCondLst>
                                        </p:cTn>
                                        <p:tgtEl>
                                          <p:spTgt spid="373"/>
                                        </p:tgtEl>
                                        <p:attrNameLst>
                                          <p:attrName>style.visibility</p:attrName>
                                        </p:attrNameLst>
                                      </p:cBhvr>
                                      <p:to>
                                        <p:strVal val="visible"/>
                                      </p:to>
                                    </p:set>
                                  </p:childTnLst>
                                </p:cTn>
                              </p:par>
                              <p:par>
                                <p:cTn id="253" presetID="63" presetClass="path" presetSubtype="0" accel="50000" decel="50000" fill="hold" nodeType="withEffect">
                                  <p:stCondLst>
                                    <p:cond delay="0"/>
                                  </p:stCondLst>
                                  <p:childTnLst>
                                    <p:animMotion origin="layout" path="M -2.77778E-7 3.61E-7 L 0.11754 3.61E-7 " pathEditMode="relative" rAng="0" ptsTypes="AA">
                                      <p:cBhvr>
                                        <p:cTn id="254" dur="1000" fill="hold"/>
                                        <p:tgtEl>
                                          <p:spTgt spid="373"/>
                                        </p:tgtEl>
                                        <p:attrNameLst>
                                          <p:attrName>ppt_x</p:attrName>
                                          <p:attrName>ppt_y</p:attrName>
                                        </p:attrNameLst>
                                      </p:cBhvr>
                                      <p:rCtr x="5868" y="0"/>
                                    </p:animMotion>
                                  </p:childTnLst>
                                </p:cTn>
                              </p:par>
                            </p:childTnLst>
                          </p:cTn>
                        </p:par>
                        <p:par>
                          <p:cTn id="255" fill="hold">
                            <p:stCondLst>
                              <p:cond delay="6400"/>
                            </p:stCondLst>
                            <p:childTnLst>
                              <p:par>
                                <p:cTn id="256" presetID="10" presetClass="entr" presetSubtype="0" fill="hold" grpId="1" nodeType="afterEffect">
                                  <p:stCondLst>
                                    <p:cond delay="0"/>
                                  </p:stCondLst>
                                  <p:childTnLst>
                                    <p:set>
                                      <p:cBhvr>
                                        <p:cTn id="257" dur="1" fill="hold">
                                          <p:stCondLst>
                                            <p:cond delay="0"/>
                                          </p:stCondLst>
                                        </p:cTn>
                                        <p:tgtEl>
                                          <p:spTgt spid="479"/>
                                        </p:tgtEl>
                                        <p:attrNameLst>
                                          <p:attrName>style.visibility</p:attrName>
                                        </p:attrNameLst>
                                      </p:cBhvr>
                                      <p:to>
                                        <p:strVal val="visible"/>
                                      </p:to>
                                    </p:set>
                                    <p:animEffect transition="in" filter="fade">
                                      <p:cBhvr>
                                        <p:cTn id="258" dur="100"/>
                                        <p:tgtEl>
                                          <p:spTgt spid="479"/>
                                        </p:tgtEl>
                                      </p:cBhvr>
                                    </p:animEffect>
                                  </p:childTnLst>
                                </p:cTn>
                              </p:par>
                            </p:childTnLst>
                          </p:cTn>
                        </p:par>
                        <p:par>
                          <p:cTn id="259" fill="hold">
                            <p:stCondLst>
                              <p:cond delay="6500"/>
                            </p:stCondLst>
                            <p:childTnLst>
                              <p:par>
                                <p:cTn id="260" presetID="10" presetClass="exit" presetSubtype="0" fill="hold" grpId="0" nodeType="afterEffect">
                                  <p:stCondLst>
                                    <p:cond delay="0"/>
                                  </p:stCondLst>
                                  <p:childTnLst>
                                    <p:animEffect transition="out" filter="fade">
                                      <p:cBhvr>
                                        <p:cTn id="261" dur="100"/>
                                        <p:tgtEl>
                                          <p:spTgt spid="479"/>
                                        </p:tgtEl>
                                      </p:cBhvr>
                                    </p:animEffect>
                                    <p:set>
                                      <p:cBhvr>
                                        <p:cTn id="262" dur="1" fill="hold">
                                          <p:stCondLst>
                                            <p:cond delay="99"/>
                                          </p:stCondLst>
                                        </p:cTn>
                                        <p:tgtEl>
                                          <p:spTgt spid="479"/>
                                        </p:tgtEl>
                                        <p:attrNameLst>
                                          <p:attrName>style.visibility</p:attrName>
                                        </p:attrNameLst>
                                      </p:cBhvr>
                                      <p:to>
                                        <p:strVal val="hidden"/>
                                      </p:to>
                                    </p:set>
                                  </p:childTnLst>
                                </p:cTn>
                              </p:par>
                              <p:par>
                                <p:cTn id="263" presetID="10" presetClass="exit" presetSubtype="0" fill="hold" nodeType="withEffect">
                                  <p:stCondLst>
                                    <p:cond delay="0"/>
                                  </p:stCondLst>
                                  <p:childTnLst>
                                    <p:animEffect transition="out" filter="fade">
                                      <p:cBhvr>
                                        <p:cTn id="264" dur="500"/>
                                        <p:tgtEl>
                                          <p:spTgt spid="430"/>
                                        </p:tgtEl>
                                      </p:cBhvr>
                                    </p:animEffect>
                                    <p:set>
                                      <p:cBhvr>
                                        <p:cTn id="265" dur="1" fill="hold">
                                          <p:stCondLst>
                                            <p:cond delay="499"/>
                                          </p:stCondLst>
                                        </p:cTn>
                                        <p:tgtEl>
                                          <p:spTgt spid="430"/>
                                        </p:tgtEl>
                                        <p:attrNameLst>
                                          <p:attrName>style.visibility</p:attrName>
                                        </p:attrNameLst>
                                      </p:cBhvr>
                                      <p:to>
                                        <p:strVal val="hidden"/>
                                      </p:to>
                                    </p:set>
                                  </p:childTnLst>
                                </p:cTn>
                              </p:par>
                            </p:childTnLst>
                          </p:cTn>
                        </p:par>
                        <p:par>
                          <p:cTn id="266" fill="hold">
                            <p:stCondLst>
                              <p:cond delay="7000"/>
                            </p:stCondLst>
                            <p:childTnLst>
                              <p:par>
                                <p:cTn id="267" presetID="1" presetClass="entr" presetSubtype="0" fill="hold" nodeType="afterEffect">
                                  <p:stCondLst>
                                    <p:cond delay="0"/>
                                  </p:stCondLst>
                                  <p:childTnLst>
                                    <p:set>
                                      <p:cBhvr>
                                        <p:cTn id="268" dur="1" fill="hold">
                                          <p:stCondLst>
                                            <p:cond delay="0"/>
                                          </p:stCondLst>
                                        </p:cTn>
                                        <p:tgtEl>
                                          <p:spTgt spid="376"/>
                                        </p:tgtEl>
                                        <p:attrNameLst>
                                          <p:attrName>style.visibility</p:attrName>
                                        </p:attrNameLst>
                                      </p:cBhvr>
                                      <p:to>
                                        <p:strVal val="visible"/>
                                      </p:to>
                                    </p:set>
                                  </p:childTnLst>
                                </p:cTn>
                              </p:par>
                              <p:par>
                                <p:cTn id="269" presetID="63" presetClass="path" presetSubtype="0" accel="50000" decel="50000" fill="hold" nodeType="withEffect">
                                  <p:stCondLst>
                                    <p:cond delay="0"/>
                                  </p:stCondLst>
                                  <p:childTnLst>
                                    <p:animMotion origin="layout" path="M 3.88889E-6 0.00185 L 0.11961 -0.16044 " pathEditMode="relative" rAng="0" ptsTypes="AA">
                                      <p:cBhvr>
                                        <p:cTn id="270" dur="1000" fill="hold"/>
                                        <p:tgtEl>
                                          <p:spTgt spid="376"/>
                                        </p:tgtEl>
                                        <p:attrNameLst>
                                          <p:attrName>ppt_x</p:attrName>
                                          <p:attrName>ppt_y</p:attrName>
                                        </p:attrNameLst>
                                      </p:cBhvr>
                                      <p:rCtr x="5972" y="-8115"/>
                                    </p:animMotion>
                                  </p:childTnLst>
                                </p:cTn>
                              </p:par>
                            </p:childTnLst>
                          </p:cTn>
                        </p:par>
                        <p:par>
                          <p:cTn id="271" fill="hold">
                            <p:stCondLst>
                              <p:cond delay="8000"/>
                            </p:stCondLst>
                            <p:childTnLst>
                              <p:par>
                                <p:cTn id="272" presetID="10" presetClass="entr" presetSubtype="0" fill="hold" grpId="1" nodeType="afterEffect">
                                  <p:stCondLst>
                                    <p:cond delay="0"/>
                                  </p:stCondLst>
                                  <p:childTnLst>
                                    <p:set>
                                      <p:cBhvr>
                                        <p:cTn id="273" dur="1" fill="hold">
                                          <p:stCondLst>
                                            <p:cond delay="0"/>
                                          </p:stCondLst>
                                        </p:cTn>
                                        <p:tgtEl>
                                          <p:spTgt spid="485"/>
                                        </p:tgtEl>
                                        <p:attrNameLst>
                                          <p:attrName>style.visibility</p:attrName>
                                        </p:attrNameLst>
                                      </p:cBhvr>
                                      <p:to>
                                        <p:strVal val="visible"/>
                                      </p:to>
                                    </p:set>
                                    <p:animEffect transition="in" filter="fade">
                                      <p:cBhvr>
                                        <p:cTn id="274" dur="100"/>
                                        <p:tgtEl>
                                          <p:spTgt spid="485"/>
                                        </p:tgtEl>
                                      </p:cBhvr>
                                    </p:animEffect>
                                  </p:childTnLst>
                                </p:cTn>
                              </p:par>
                            </p:childTnLst>
                          </p:cTn>
                        </p:par>
                        <p:par>
                          <p:cTn id="275" fill="hold">
                            <p:stCondLst>
                              <p:cond delay="8100"/>
                            </p:stCondLst>
                            <p:childTnLst>
                              <p:par>
                                <p:cTn id="276" presetID="10" presetClass="exit" presetSubtype="0" fill="hold" grpId="0" nodeType="afterEffect">
                                  <p:stCondLst>
                                    <p:cond delay="0"/>
                                  </p:stCondLst>
                                  <p:childTnLst>
                                    <p:animEffect transition="out" filter="fade">
                                      <p:cBhvr>
                                        <p:cTn id="277" dur="100"/>
                                        <p:tgtEl>
                                          <p:spTgt spid="485"/>
                                        </p:tgtEl>
                                      </p:cBhvr>
                                    </p:animEffect>
                                    <p:set>
                                      <p:cBhvr>
                                        <p:cTn id="278" dur="1" fill="hold">
                                          <p:stCondLst>
                                            <p:cond delay="99"/>
                                          </p:stCondLst>
                                        </p:cTn>
                                        <p:tgtEl>
                                          <p:spTgt spid="485"/>
                                        </p:tgtEl>
                                        <p:attrNameLst>
                                          <p:attrName>style.visibility</p:attrName>
                                        </p:attrNameLst>
                                      </p:cBhvr>
                                      <p:to>
                                        <p:strVal val="hidden"/>
                                      </p:to>
                                    </p:set>
                                  </p:childTnLst>
                                </p:cTn>
                              </p:par>
                              <p:par>
                                <p:cTn id="279" presetID="10" presetClass="exit" presetSubtype="0" fill="hold" nodeType="withEffect">
                                  <p:stCondLst>
                                    <p:cond delay="0"/>
                                  </p:stCondLst>
                                  <p:childTnLst>
                                    <p:animEffect transition="out" filter="fade">
                                      <p:cBhvr>
                                        <p:cTn id="280" dur="500"/>
                                        <p:tgtEl>
                                          <p:spTgt spid="457"/>
                                        </p:tgtEl>
                                      </p:cBhvr>
                                    </p:animEffect>
                                    <p:set>
                                      <p:cBhvr>
                                        <p:cTn id="281" dur="1" fill="hold">
                                          <p:stCondLst>
                                            <p:cond delay="499"/>
                                          </p:stCondLst>
                                        </p:cTn>
                                        <p:tgtEl>
                                          <p:spTgt spid="457"/>
                                        </p:tgtEl>
                                        <p:attrNameLst>
                                          <p:attrName>style.visibility</p:attrName>
                                        </p:attrNameLst>
                                      </p:cBhvr>
                                      <p:to>
                                        <p:strVal val="hidden"/>
                                      </p:to>
                                    </p:set>
                                  </p:childTnLst>
                                </p:cTn>
                              </p:par>
                            </p:childTnLst>
                          </p:cTn>
                        </p:par>
                        <p:par>
                          <p:cTn id="282" fill="hold">
                            <p:stCondLst>
                              <p:cond delay="8600"/>
                            </p:stCondLst>
                            <p:childTnLst>
                              <p:par>
                                <p:cTn id="283" presetID="1" presetClass="entr" presetSubtype="0" fill="hold" nodeType="afterEffect">
                                  <p:stCondLst>
                                    <p:cond delay="0"/>
                                  </p:stCondLst>
                                  <p:childTnLst>
                                    <p:set>
                                      <p:cBhvr>
                                        <p:cTn id="284" dur="1" fill="hold">
                                          <p:stCondLst>
                                            <p:cond delay="0"/>
                                          </p:stCondLst>
                                        </p:cTn>
                                        <p:tgtEl>
                                          <p:spTgt spid="377"/>
                                        </p:tgtEl>
                                        <p:attrNameLst>
                                          <p:attrName>style.visibility</p:attrName>
                                        </p:attrNameLst>
                                      </p:cBhvr>
                                      <p:to>
                                        <p:strVal val="visible"/>
                                      </p:to>
                                    </p:set>
                                  </p:childTnLst>
                                </p:cTn>
                              </p:par>
                              <p:par>
                                <p:cTn id="285" presetID="63" presetClass="path" presetSubtype="0" accel="50000" decel="50000" fill="hold" nodeType="withEffect">
                                  <p:stCondLst>
                                    <p:cond delay="0"/>
                                  </p:stCondLst>
                                  <p:childTnLst>
                                    <p:animMotion origin="layout" path="M 3.88889E-6 -3.49275E-6 L 0.11736 0.16014 " pathEditMode="relative" rAng="0" ptsTypes="AA">
                                      <p:cBhvr>
                                        <p:cTn id="286" dur="1000" fill="hold"/>
                                        <p:tgtEl>
                                          <p:spTgt spid="377"/>
                                        </p:tgtEl>
                                        <p:attrNameLst>
                                          <p:attrName>ppt_x</p:attrName>
                                          <p:attrName>ppt_y</p:attrName>
                                        </p:attrNameLst>
                                      </p:cBhvr>
                                      <p:rCtr x="5868" y="7991"/>
                                    </p:animMotion>
                                  </p:childTnLst>
                                </p:cTn>
                              </p:par>
                            </p:childTnLst>
                          </p:cTn>
                        </p:par>
                        <p:par>
                          <p:cTn id="287" fill="hold">
                            <p:stCondLst>
                              <p:cond delay="9600"/>
                            </p:stCondLst>
                            <p:childTnLst>
                              <p:par>
                                <p:cTn id="288" presetID="10" presetClass="entr" presetSubtype="0" fill="hold" grpId="1" nodeType="afterEffect">
                                  <p:stCondLst>
                                    <p:cond delay="0"/>
                                  </p:stCondLst>
                                  <p:childTnLst>
                                    <p:set>
                                      <p:cBhvr>
                                        <p:cTn id="289" dur="1" fill="hold">
                                          <p:stCondLst>
                                            <p:cond delay="0"/>
                                          </p:stCondLst>
                                        </p:cTn>
                                        <p:tgtEl>
                                          <p:spTgt spid="486"/>
                                        </p:tgtEl>
                                        <p:attrNameLst>
                                          <p:attrName>style.visibility</p:attrName>
                                        </p:attrNameLst>
                                      </p:cBhvr>
                                      <p:to>
                                        <p:strVal val="visible"/>
                                      </p:to>
                                    </p:set>
                                    <p:animEffect transition="in" filter="fade">
                                      <p:cBhvr>
                                        <p:cTn id="290" dur="100"/>
                                        <p:tgtEl>
                                          <p:spTgt spid="486"/>
                                        </p:tgtEl>
                                      </p:cBhvr>
                                    </p:animEffect>
                                  </p:childTnLst>
                                </p:cTn>
                              </p:par>
                            </p:childTnLst>
                          </p:cTn>
                        </p:par>
                        <p:par>
                          <p:cTn id="291" fill="hold">
                            <p:stCondLst>
                              <p:cond delay="9700"/>
                            </p:stCondLst>
                            <p:childTnLst>
                              <p:par>
                                <p:cTn id="292" presetID="10" presetClass="exit" presetSubtype="0" fill="hold" grpId="0" nodeType="afterEffect">
                                  <p:stCondLst>
                                    <p:cond delay="0"/>
                                  </p:stCondLst>
                                  <p:childTnLst>
                                    <p:animEffect transition="out" filter="fade">
                                      <p:cBhvr>
                                        <p:cTn id="293" dur="100"/>
                                        <p:tgtEl>
                                          <p:spTgt spid="486"/>
                                        </p:tgtEl>
                                      </p:cBhvr>
                                    </p:animEffect>
                                    <p:set>
                                      <p:cBhvr>
                                        <p:cTn id="294" dur="1" fill="hold">
                                          <p:stCondLst>
                                            <p:cond delay="99"/>
                                          </p:stCondLst>
                                        </p:cTn>
                                        <p:tgtEl>
                                          <p:spTgt spid="486"/>
                                        </p:tgtEl>
                                        <p:attrNameLst>
                                          <p:attrName>style.visibility</p:attrName>
                                        </p:attrNameLst>
                                      </p:cBhvr>
                                      <p:to>
                                        <p:strVal val="hidden"/>
                                      </p:to>
                                    </p:set>
                                  </p:childTnLst>
                                </p:cTn>
                              </p:par>
                              <p:par>
                                <p:cTn id="295" presetID="10" presetClass="exit" presetSubtype="0" fill="hold" nodeType="withEffect">
                                  <p:stCondLst>
                                    <p:cond delay="0"/>
                                  </p:stCondLst>
                                  <p:childTnLst>
                                    <p:animEffect transition="out" filter="fade">
                                      <p:cBhvr>
                                        <p:cTn id="296" dur="500"/>
                                        <p:tgtEl>
                                          <p:spTgt spid="460"/>
                                        </p:tgtEl>
                                      </p:cBhvr>
                                    </p:animEffect>
                                    <p:set>
                                      <p:cBhvr>
                                        <p:cTn id="297" dur="1" fill="hold">
                                          <p:stCondLst>
                                            <p:cond delay="499"/>
                                          </p:stCondLst>
                                        </p:cTn>
                                        <p:tgtEl>
                                          <p:spTgt spid="460"/>
                                        </p:tgtEl>
                                        <p:attrNameLst>
                                          <p:attrName>style.visibility</p:attrName>
                                        </p:attrNameLst>
                                      </p:cBhvr>
                                      <p:to>
                                        <p:strVal val="hidden"/>
                                      </p:to>
                                    </p:set>
                                  </p:childTnLst>
                                </p:cTn>
                              </p:par>
                            </p:childTnLst>
                          </p:cTn>
                        </p:par>
                        <p:par>
                          <p:cTn id="298" fill="hold">
                            <p:stCondLst>
                              <p:cond delay="10200"/>
                            </p:stCondLst>
                            <p:childTnLst>
                              <p:par>
                                <p:cTn id="299" presetID="1" presetClass="entr" presetSubtype="0" fill="hold" nodeType="afterEffect">
                                  <p:stCondLst>
                                    <p:cond delay="0"/>
                                  </p:stCondLst>
                                  <p:childTnLst>
                                    <p:set>
                                      <p:cBhvr>
                                        <p:cTn id="300" dur="1" fill="hold">
                                          <p:stCondLst>
                                            <p:cond delay="0"/>
                                          </p:stCondLst>
                                        </p:cTn>
                                        <p:tgtEl>
                                          <p:spTgt spid="378"/>
                                        </p:tgtEl>
                                        <p:attrNameLst>
                                          <p:attrName>style.visibility</p:attrName>
                                        </p:attrNameLst>
                                      </p:cBhvr>
                                      <p:to>
                                        <p:strVal val="visible"/>
                                      </p:to>
                                    </p:set>
                                  </p:childTnLst>
                                </p:cTn>
                              </p:par>
                              <p:par>
                                <p:cTn id="301" presetID="63" presetClass="path" presetSubtype="0" accel="50000" decel="50000" fill="hold" nodeType="withEffect">
                                  <p:stCondLst>
                                    <p:cond delay="0"/>
                                  </p:stCondLst>
                                  <p:childTnLst>
                                    <p:animMotion origin="layout" path="M 3.88889E-6 -3.49275E-6 L 0.11736 0.16014 " pathEditMode="relative" rAng="0" ptsTypes="AA">
                                      <p:cBhvr>
                                        <p:cTn id="302" dur="1000" fill="hold"/>
                                        <p:tgtEl>
                                          <p:spTgt spid="378"/>
                                        </p:tgtEl>
                                        <p:attrNameLst>
                                          <p:attrName>ppt_x</p:attrName>
                                          <p:attrName>ppt_y</p:attrName>
                                        </p:attrNameLst>
                                      </p:cBhvr>
                                      <p:rCtr x="5868" y="7991"/>
                                    </p:animMotion>
                                  </p:childTnLst>
                                </p:cTn>
                              </p:par>
                            </p:childTnLst>
                          </p:cTn>
                        </p:par>
                        <p:par>
                          <p:cTn id="303" fill="hold">
                            <p:stCondLst>
                              <p:cond delay="11200"/>
                            </p:stCondLst>
                            <p:childTnLst>
                              <p:par>
                                <p:cTn id="304" presetID="10" presetClass="entr" presetSubtype="0" fill="hold" grpId="1" nodeType="afterEffect">
                                  <p:stCondLst>
                                    <p:cond delay="0"/>
                                  </p:stCondLst>
                                  <p:childTnLst>
                                    <p:set>
                                      <p:cBhvr>
                                        <p:cTn id="305" dur="1" fill="hold">
                                          <p:stCondLst>
                                            <p:cond delay="0"/>
                                          </p:stCondLst>
                                        </p:cTn>
                                        <p:tgtEl>
                                          <p:spTgt spid="487"/>
                                        </p:tgtEl>
                                        <p:attrNameLst>
                                          <p:attrName>style.visibility</p:attrName>
                                        </p:attrNameLst>
                                      </p:cBhvr>
                                      <p:to>
                                        <p:strVal val="visible"/>
                                      </p:to>
                                    </p:set>
                                    <p:animEffect transition="in" filter="fade">
                                      <p:cBhvr>
                                        <p:cTn id="306" dur="100"/>
                                        <p:tgtEl>
                                          <p:spTgt spid="487"/>
                                        </p:tgtEl>
                                      </p:cBhvr>
                                    </p:animEffect>
                                  </p:childTnLst>
                                </p:cTn>
                              </p:par>
                            </p:childTnLst>
                          </p:cTn>
                        </p:par>
                        <p:par>
                          <p:cTn id="307" fill="hold">
                            <p:stCondLst>
                              <p:cond delay="11300"/>
                            </p:stCondLst>
                            <p:childTnLst>
                              <p:par>
                                <p:cTn id="308" presetID="10" presetClass="exit" presetSubtype="0" fill="hold" grpId="0" nodeType="afterEffect">
                                  <p:stCondLst>
                                    <p:cond delay="0"/>
                                  </p:stCondLst>
                                  <p:childTnLst>
                                    <p:animEffect transition="out" filter="fade">
                                      <p:cBhvr>
                                        <p:cTn id="309" dur="100"/>
                                        <p:tgtEl>
                                          <p:spTgt spid="487"/>
                                        </p:tgtEl>
                                      </p:cBhvr>
                                    </p:animEffect>
                                    <p:set>
                                      <p:cBhvr>
                                        <p:cTn id="310" dur="1" fill="hold">
                                          <p:stCondLst>
                                            <p:cond delay="99"/>
                                          </p:stCondLst>
                                        </p:cTn>
                                        <p:tgtEl>
                                          <p:spTgt spid="487"/>
                                        </p:tgtEl>
                                        <p:attrNameLst>
                                          <p:attrName>style.visibility</p:attrName>
                                        </p:attrNameLst>
                                      </p:cBhvr>
                                      <p:to>
                                        <p:strVal val="hidden"/>
                                      </p:to>
                                    </p:set>
                                  </p:childTnLst>
                                </p:cTn>
                              </p:par>
                              <p:par>
                                <p:cTn id="311" presetID="10" presetClass="exit" presetSubtype="0" fill="hold" nodeType="withEffect">
                                  <p:stCondLst>
                                    <p:cond delay="0"/>
                                  </p:stCondLst>
                                  <p:childTnLst>
                                    <p:animEffect transition="out" filter="fade">
                                      <p:cBhvr>
                                        <p:cTn id="312" dur="500"/>
                                        <p:tgtEl>
                                          <p:spTgt spid="463"/>
                                        </p:tgtEl>
                                      </p:cBhvr>
                                    </p:animEffect>
                                    <p:set>
                                      <p:cBhvr>
                                        <p:cTn id="313" dur="1" fill="hold">
                                          <p:stCondLst>
                                            <p:cond delay="499"/>
                                          </p:stCondLst>
                                        </p:cTn>
                                        <p:tgtEl>
                                          <p:spTgt spid="463"/>
                                        </p:tgtEl>
                                        <p:attrNameLst>
                                          <p:attrName>style.visibility</p:attrName>
                                        </p:attrNameLst>
                                      </p:cBhvr>
                                      <p:to>
                                        <p:strVal val="hidden"/>
                                      </p:to>
                                    </p:set>
                                  </p:childTnLst>
                                </p:cTn>
                              </p:par>
                            </p:childTnLst>
                          </p:cTn>
                        </p:par>
                        <p:par>
                          <p:cTn id="314" fill="hold">
                            <p:stCondLst>
                              <p:cond delay="11800"/>
                            </p:stCondLst>
                            <p:childTnLst>
                              <p:par>
                                <p:cTn id="315" presetID="1" presetClass="entr" presetSubtype="0" fill="hold" nodeType="afterEffect">
                                  <p:stCondLst>
                                    <p:cond delay="0"/>
                                  </p:stCondLst>
                                  <p:childTnLst>
                                    <p:set>
                                      <p:cBhvr>
                                        <p:cTn id="316" dur="1" fill="hold">
                                          <p:stCondLst>
                                            <p:cond delay="0"/>
                                          </p:stCondLst>
                                        </p:cTn>
                                        <p:tgtEl>
                                          <p:spTgt spid="379"/>
                                        </p:tgtEl>
                                        <p:attrNameLst>
                                          <p:attrName>style.visibility</p:attrName>
                                        </p:attrNameLst>
                                      </p:cBhvr>
                                      <p:to>
                                        <p:strVal val="visible"/>
                                      </p:to>
                                    </p:set>
                                  </p:childTnLst>
                                </p:cTn>
                              </p:par>
                              <p:par>
                                <p:cTn id="317" presetID="63" presetClass="path" presetSubtype="0" accel="50000" decel="50000" fill="hold" nodeType="withEffect">
                                  <p:stCondLst>
                                    <p:cond delay="0"/>
                                  </p:stCondLst>
                                  <p:childTnLst>
                                    <p:animMotion origin="layout" path="M 3.88889E-6 -3.49275E-6 L 0.11736 0.16014 " pathEditMode="relative" rAng="0" ptsTypes="AA">
                                      <p:cBhvr>
                                        <p:cTn id="318" dur="1000" fill="hold"/>
                                        <p:tgtEl>
                                          <p:spTgt spid="379"/>
                                        </p:tgtEl>
                                        <p:attrNameLst>
                                          <p:attrName>ppt_x</p:attrName>
                                          <p:attrName>ppt_y</p:attrName>
                                        </p:attrNameLst>
                                      </p:cBhvr>
                                      <p:rCtr x="5868" y="7991"/>
                                    </p:animMotion>
                                  </p:childTnLst>
                                </p:cTn>
                              </p:par>
                            </p:childTnLst>
                          </p:cTn>
                        </p:par>
                        <p:par>
                          <p:cTn id="319" fill="hold">
                            <p:stCondLst>
                              <p:cond delay="12800"/>
                            </p:stCondLst>
                            <p:childTnLst>
                              <p:par>
                                <p:cTn id="320" presetID="10" presetClass="exit" presetSubtype="0" fill="hold" grpId="1" nodeType="afterEffect">
                                  <p:stCondLst>
                                    <p:cond delay="0"/>
                                  </p:stCondLst>
                                  <p:childTnLst>
                                    <p:animEffect transition="out" filter="fade">
                                      <p:cBhvr>
                                        <p:cTn id="321" dur="100"/>
                                        <p:tgtEl>
                                          <p:spTgt spid="422"/>
                                        </p:tgtEl>
                                      </p:cBhvr>
                                    </p:animEffect>
                                    <p:set>
                                      <p:cBhvr>
                                        <p:cTn id="322" dur="1" fill="hold">
                                          <p:stCondLst>
                                            <p:cond delay="99"/>
                                          </p:stCondLst>
                                        </p:cTn>
                                        <p:tgtEl>
                                          <p:spTgt spid="422"/>
                                        </p:tgtEl>
                                        <p:attrNameLst>
                                          <p:attrName>style.visibility</p:attrName>
                                        </p:attrNameLst>
                                      </p:cBhvr>
                                      <p:to>
                                        <p:strVal val="hidden"/>
                                      </p:to>
                                    </p:set>
                                  </p:childTnLst>
                                </p:cTn>
                              </p:par>
                            </p:childTnLst>
                          </p:cTn>
                        </p:par>
                        <p:par>
                          <p:cTn id="323" fill="hold">
                            <p:stCondLst>
                              <p:cond delay="12900"/>
                            </p:stCondLst>
                            <p:childTnLst>
                              <p:par>
                                <p:cTn id="324" presetID="10" presetClass="exit" presetSubtype="0" fill="hold" grpId="1" nodeType="afterEffect">
                                  <p:stCondLst>
                                    <p:cond delay="0"/>
                                  </p:stCondLst>
                                  <p:childTnLst>
                                    <p:animEffect transition="out" filter="fade">
                                      <p:cBhvr>
                                        <p:cTn id="325" dur="100"/>
                                        <p:tgtEl>
                                          <p:spTgt spid="420"/>
                                        </p:tgtEl>
                                      </p:cBhvr>
                                    </p:animEffect>
                                    <p:set>
                                      <p:cBhvr>
                                        <p:cTn id="326" dur="1" fill="hold">
                                          <p:stCondLst>
                                            <p:cond delay="99"/>
                                          </p:stCondLst>
                                        </p:cTn>
                                        <p:tgtEl>
                                          <p:spTgt spid="420"/>
                                        </p:tgtEl>
                                        <p:attrNameLst>
                                          <p:attrName>style.visibility</p:attrName>
                                        </p:attrNameLst>
                                      </p:cBhvr>
                                      <p:to>
                                        <p:strVal val="hidden"/>
                                      </p:to>
                                    </p:set>
                                  </p:childTnLst>
                                </p:cTn>
                              </p:par>
                            </p:childTnLst>
                          </p:cTn>
                        </p:par>
                        <p:par>
                          <p:cTn id="327" fill="hold">
                            <p:stCondLst>
                              <p:cond delay="13000"/>
                            </p:stCondLst>
                            <p:childTnLst>
                              <p:par>
                                <p:cTn id="328" presetID="10" presetClass="exit" presetSubtype="0" fill="hold" grpId="1" nodeType="afterEffect">
                                  <p:stCondLst>
                                    <p:cond delay="0"/>
                                  </p:stCondLst>
                                  <p:childTnLst>
                                    <p:animEffect transition="out" filter="fade">
                                      <p:cBhvr>
                                        <p:cTn id="329" dur="100"/>
                                        <p:tgtEl>
                                          <p:spTgt spid="421"/>
                                        </p:tgtEl>
                                      </p:cBhvr>
                                    </p:animEffect>
                                    <p:set>
                                      <p:cBhvr>
                                        <p:cTn id="330" dur="1" fill="hold">
                                          <p:stCondLst>
                                            <p:cond delay="99"/>
                                          </p:stCondLst>
                                        </p:cTn>
                                        <p:tgtEl>
                                          <p:spTgt spid="421"/>
                                        </p:tgtEl>
                                        <p:attrNameLst>
                                          <p:attrName>style.visibility</p:attrName>
                                        </p:attrNameLst>
                                      </p:cBhvr>
                                      <p:to>
                                        <p:strVal val="hidden"/>
                                      </p:to>
                                    </p:set>
                                  </p:childTnLst>
                                </p:cTn>
                              </p:par>
                            </p:childTnLst>
                          </p:cTn>
                        </p:par>
                        <p:par>
                          <p:cTn id="331" fill="hold">
                            <p:stCondLst>
                              <p:cond delay="13100"/>
                            </p:stCondLst>
                            <p:childTnLst>
                              <p:par>
                                <p:cTn id="332" presetID="10" presetClass="exit" presetSubtype="0" fill="hold" grpId="1" nodeType="afterEffect">
                                  <p:stCondLst>
                                    <p:cond delay="0"/>
                                  </p:stCondLst>
                                  <p:childTnLst>
                                    <p:animEffect transition="out" filter="fade">
                                      <p:cBhvr>
                                        <p:cTn id="333" dur="100"/>
                                        <p:tgtEl>
                                          <p:spTgt spid="419"/>
                                        </p:tgtEl>
                                      </p:cBhvr>
                                    </p:animEffect>
                                    <p:set>
                                      <p:cBhvr>
                                        <p:cTn id="334" dur="1" fill="hold">
                                          <p:stCondLst>
                                            <p:cond delay="99"/>
                                          </p:stCondLst>
                                        </p:cTn>
                                        <p:tgtEl>
                                          <p:spTgt spid="419"/>
                                        </p:tgtEl>
                                        <p:attrNameLst>
                                          <p:attrName>style.visibility</p:attrName>
                                        </p:attrNameLst>
                                      </p:cBhvr>
                                      <p:to>
                                        <p:strVal val="hidden"/>
                                      </p:to>
                                    </p:set>
                                  </p:childTnLst>
                                </p:cTn>
                              </p:par>
                            </p:childTnLst>
                          </p:cTn>
                        </p:par>
                        <p:par>
                          <p:cTn id="335" fill="hold">
                            <p:stCondLst>
                              <p:cond delay="13200"/>
                            </p:stCondLst>
                            <p:childTnLst>
                              <p:par>
                                <p:cTn id="336" presetID="10" presetClass="exit" presetSubtype="0" fill="hold" grpId="1" nodeType="afterEffect">
                                  <p:stCondLst>
                                    <p:cond delay="0"/>
                                  </p:stCondLst>
                                  <p:childTnLst>
                                    <p:animEffect transition="out" filter="fade">
                                      <p:cBhvr>
                                        <p:cTn id="337" dur="100"/>
                                        <p:tgtEl>
                                          <p:spTgt spid="418"/>
                                        </p:tgtEl>
                                      </p:cBhvr>
                                    </p:animEffect>
                                    <p:set>
                                      <p:cBhvr>
                                        <p:cTn id="338" dur="1" fill="hold">
                                          <p:stCondLst>
                                            <p:cond delay="99"/>
                                          </p:stCondLst>
                                        </p:cTn>
                                        <p:tgtEl>
                                          <p:spTgt spid="418"/>
                                        </p:tgtEl>
                                        <p:attrNameLst>
                                          <p:attrName>style.visibility</p:attrName>
                                        </p:attrNameLst>
                                      </p:cBhvr>
                                      <p:to>
                                        <p:strVal val="hidden"/>
                                      </p:to>
                                    </p:set>
                                  </p:childTnLst>
                                </p:cTn>
                              </p:par>
                            </p:childTnLst>
                          </p:cTn>
                        </p:par>
                        <p:par>
                          <p:cTn id="339" fill="hold">
                            <p:stCondLst>
                              <p:cond delay="13300"/>
                            </p:stCondLst>
                            <p:childTnLst>
                              <p:par>
                                <p:cTn id="340" presetID="1" presetClass="entr" presetSubtype="0" fill="hold" nodeType="afterEffect">
                                  <p:stCondLst>
                                    <p:cond delay="0"/>
                                  </p:stCondLst>
                                  <p:childTnLst>
                                    <p:set>
                                      <p:cBhvr>
                                        <p:cTn id="341" dur="1" fill="hold">
                                          <p:stCondLst>
                                            <p:cond delay="0"/>
                                          </p:stCondLst>
                                        </p:cTn>
                                        <p:tgtEl>
                                          <p:spTgt spid="406"/>
                                        </p:tgtEl>
                                        <p:attrNameLst>
                                          <p:attrName>style.visibility</p:attrName>
                                        </p:attrNameLst>
                                      </p:cBhvr>
                                      <p:to>
                                        <p:strVal val="visible"/>
                                      </p:to>
                                    </p:set>
                                  </p:childTnLst>
                                </p:cTn>
                              </p:par>
                              <p:par>
                                <p:cTn id="342" presetID="0" presetClass="path" presetSubtype="0" accel="50000" decel="50000" fill="hold" nodeType="withEffect">
                                  <p:stCondLst>
                                    <p:cond delay="0"/>
                                  </p:stCondLst>
                                  <p:childTnLst>
                                    <p:animMotion origin="layout" path="M 1.94444E-6 -0.00401 L 0.03854 -0.00462 L 0.03854 -0.0256 L 0.14236 -0.02684 " pathEditMode="relative" rAng="0" ptsTypes="AAAA">
                                      <p:cBhvr>
                                        <p:cTn id="343" dur="500" fill="hold"/>
                                        <p:tgtEl>
                                          <p:spTgt spid="406"/>
                                        </p:tgtEl>
                                        <p:attrNameLst>
                                          <p:attrName>ppt_x</p:attrName>
                                          <p:attrName>ppt_y</p:attrName>
                                        </p:attrNameLst>
                                      </p:cBhvr>
                                      <p:rCtr x="7118" y="-1142"/>
                                    </p:animMotion>
                                  </p:childTnLst>
                                </p:cTn>
                              </p:par>
                            </p:childTnLst>
                          </p:cTn>
                        </p:par>
                        <p:par>
                          <p:cTn id="344" fill="hold">
                            <p:stCondLst>
                              <p:cond delay="13800"/>
                            </p:stCondLst>
                            <p:childTnLst>
                              <p:par>
                                <p:cTn id="345" presetID="10" presetClass="entr" presetSubtype="0" fill="hold" grpId="1" nodeType="afterEffect">
                                  <p:stCondLst>
                                    <p:cond delay="0"/>
                                  </p:stCondLst>
                                  <p:childTnLst>
                                    <p:set>
                                      <p:cBhvr>
                                        <p:cTn id="346" dur="1" fill="hold">
                                          <p:stCondLst>
                                            <p:cond delay="0"/>
                                          </p:stCondLst>
                                        </p:cTn>
                                        <p:tgtEl>
                                          <p:spTgt spid="481"/>
                                        </p:tgtEl>
                                        <p:attrNameLst>
                                          <p:attrName>style.visibility</p:attrName>
                                        </p:attrNameLst>
                                      </p:cBhvr>
                                      <p:to>
                                        <p:strVal val="visible"/>
                                      </p:to>
                                    </p:set>
                                    <p:animEffect transition="in" filter="fade">
                                      <p:cBhvr>
                                        <p:cTn id="347" dur="100"/>
                                        <p:tgtEl>
                                          <p:spTgt spid="481"/>
                                        </p:tgtEl>
                                      </p:cBhvr>
                                    </p:animEffect>
                                  </p:childTnLst>
                                </p:cTn>
                              </p:par>
                            </p:childTnLst>
                          </p:cTn>
                        </p:par>
                        <p:par>
                          <p:cTn id="348" fill="hold">
                            <p:stCondLst>
                              <p:cond delay="13900"/>
                            </p:stCondLst>
                            <p:childTnLst>
                              <p:par>
                                <p:cTn id="349" presetID="10" presetClass="exit" presetSubtype="0" fill="hold" grpId="0" nodeType="afterEffect">
                                  <p:stCondLst>
                                    <p:cond delay="0"/>
                                  </p:stCondLst>
                                  <p:childTnLst>
                                    <p:animEffect transition="out" filter="fade">
                                      <p:cBhvr>
                                        <p:cTn id="350" dur="100"/>
                                        <p:tgtEl>
                                          <p:spTgt spid="481"/>
                                        </p:tgtEl>
                                      </p:cBhvr>
                                    </p:animEffect>
                                    <p:set>
                                      <p:cBhvr>
                                        <p:cTn id="351" dur="1" fill="hold">
                                          <p:stCondLst>
                                            <p:cond delay="99"/>
                                          </p:stCondLst>
                                        </p:cTn>
                                        <p:tgtEl>
                                          <p:spTgt spid="481"/>
                                        </p:tgtEl>
                                        <p:attrNameLst>
                                          <p:attrName>style.visibility</p:attrName>
                                        </p:attrNameLst>
                                      </p:cBhvr>
                                      <p:to>
                                        <p:strVal val="hidden"/>
                                      </p:to>
                                    </p:set>
                                  </p:childTnLst>
                                </p:cTn>
                              </p:par>
                              <p:par>
                                <p:cTn id="352" presetID="10" presetClass="exit" presetSubtype="0" fill="hold" nodeType="withEffect">
                                  <p:stCondLst>
                                    <p:cond delay="0"/>
                                  </p:stCondLst>
                                  <p:childTnLst>
                                    <p:animEffect transition="out" filter="fade">
                                      <p:cBhvr>
                                        <p:cTn id="353" dur="500"/>
                                        <p:tgtEl>
                                          <p:spTgt spid="442"/>
                                        </p:tgtEl>
                                      </p:cBhvr>
                                    </p:animEffect>
                                    <p:set>
                                      <p:cBhvr>
                                        <p:cTn id="354" dur="1" fill="hold">
                                          <p:stCondLst>
                                            <p:cond delay="499"/>
                                          </p:stCondLst>
                                        </p:cTn>
                                        <p:tgtEl>
                                          <p:spTgt spid="442"/>
                                        </p:tgtEl>
                                        <p:attrNameLst>
                                          <p:attrName>style.visibility</p:attrName>
                                        </p:attrNameLst>
                                      </p:cBhvr>
                                      <p:to>
                                        <p:strVal val="hidden"/>
                                      </p:to>
                                    </p:set>
                                  </p:childTnLst>
                                </p:cTn>
                              </p:par>
                              <p:par>
                                <p:cTn id="355" presetID="10" presetClass="exit" presetSubtype="0" fill="hold" grpId="1" nodeType="withEffect">
                                  <p:stCondLst>
                                    <p:cond delay="0"/>
                                  </p:stCondLst>
                                  <p:childTnLst>
                                    <p:animEffect transition="out" filter="fade">
                                      <p:cBhvr>
                                        <p:cTn id="356" dur="500"/>
                                        <p:tgtEl>
                                          <p:spTgt spid="387"/>
                                        </p:tgtEl>
                                      </p:cBhvr>
                                    </p:animEffect>
                                    <p:set>
                                      <p:cBhvr>
                                        <p:cTn id="357" dur="1" fill="hold">
                                          <p:stCondLst>
                                            <p:cond delay="499"/>
                                          </p:stCondLst>
                                        </p:cTn>
                                        <p:tgtEl>
                                          <p:spTgt spid="387"/>
                                        </p:tgtEl>
                                        <p:attrNameLst>
                                          <p:attrName>style.visibility</p:attrName>
                                        </p:attrNameLst>
                                      </p:cBhvr>
                                      <p:to>
                                        <p:strVal val="hidden"/>
                                      </p:to>
                                    </p:set>
                                  </p:childTnLst>
                                </p:cTn>
                              </p:par>
                            </p:childTnLst>
                          </p:cTn>
                        </p:par>
                        <p:par>
                          <p:cTn id="358" fill="hold">
                            <p:stCondLst>
                              <p:cond delay="14400"/>
                            </p:stCondLst>
                            <p:childTnLst>
                              <p:par>
                                <p:cTn id="359" presetID="1" presetClass="entr" presetSubtype="0" fill="hold" nodeType="afterEffect">
                                  <p:stCondLst>
                                    <p:cond delay="0"/>
                                  </p:stCondLst>
                                  <p:childTnLst>
                                    <p:set>
                                      <p:cBhvr>
                                        <p:cTn id="360" dur="1" fill="hold">
                                          <p:stCondLst>
                                            <p:cond delay="0"/>
                                          </p:stCondLst>
                                        </p:cTn>
                                        <p:tgtEl>
                                          <p:spTgt spid="380"/>
                                        </p:tgtEl>
                                        <p:attrNameLst>
                                          <p:attrName>style.visibility</p:attrName>
                                        </p:attrNameLst>
                                      </p:cBhvr>
                                      <p:to>
                                        <p:strVal val="visible"/>
                                      </p:to>
                                    </p:set>
                                  </p:childTnLst>
                                </p:cTn>
                              </p:par>
                              <p:par>
                                <p:cTn id="361" presetID="63" presetClass="path" presetSubtype="0" accel="50000" decel="50000" fill="hold" nodeType="withEffect">
                                  <p:stCondLst>
                                    <p:cond delay="0"/>
                                  </p:stCondLst>
                                  <p:childTnLst>
                                    <p:animMotion origin="layout" path="M -2.77778E-7 3.61E-7 L 0.11754 3.61E-7 " pathEditMode="relative" rAng="0" ptsTypes="AA">
                                      <p:cBhvr>
                                        <p:cTn id="362" dur="1000" fill="hold"/>
                                        <p:tgtEl>
                                          <p:spTgt spid="380"/>
                                        </p:tgtEl>
                                        <p:attrNameLst>
                                          <p:attrName>ppt_x</p:attrName>
                                          <p:attrName>ppt_y</p:attrName>
                                        </p:attrNameLst>
                                      </p:cBhvr>
                                      <p:rCtr x="5868" y="0"/>
                                    </p:animMotion>
                                  </p:childTnLst>
                                </p:cTn>
                              </p:par>
                            </p:childTnLst>
                          </p:cTn>
                        </p:par>
                        <p:par>
                          <p:cTn id="363" fill="hold">
                            <p:stCondLst>
                              <p:cond delay="15400"/>
                            </p:stCondLst>
                            <p:childTnLst>
                              <p:par>
                                <p:cTn id="364" presetID="10" presetClass="entr" presetSubtype="0" fill="hold" grpId="1" nodeType="afterEffect">
                                  <p:stCondLst>
                                    <p:cond delay="0"/>
                                  </p:stCondLst>
                                  <p:childTnLst>
                                    <p:set>
                                      <p:cBhvr>
                                        <p:cTn id="365" dur="1" fill="hold">
                                          <p:stCondLst>
                                            <p:cond delay="0"/>
                                          </p:stCondLst>
                                        </p:cTn>
                                        <p:tgtEl>
                                          <p:spTgt spid="478"/>
                                        </p:tgtEl>
                                        <p:attrNameLst>
                                          <p:attrName>style.visibility</p:attrName>
                                        </p:attrNameLst>
                                      </p:cBhvr>
                                      <p:to>
                                        <p:strVal val="visible"/>
                                      </p:to>
                                    </p:set>
                                    <p:animEffect transition="in" filter="fade">
                                      <p:cBhvr>
                                        <p:cTn id="366" dur="100"/>
                                        <p:tgtEl>
                                          <p:spTgt spid="478"/>
                                        </p:tgtEl>
                                      </p:cBhvr>
                                    </p:animEffect>
                                  </p:childTnLst>
                                </p:cTn>
                              </p:par>
                            </p:childTnLst>
                          </p:cTn>
                        </p:par>
                        <p:par>
                          <p:cTn id="367" fill="hold">
                            <p:stCondLst>
                              <p:cond delay="15500"/>
                            </p:stCondLst>
                            <p:childTnLst>
                              <p:par>
                                <p:cTn id="368" presetID="10" presetClass="exit" presetSubtype="0" fill="hold" grpId="0" nodeType="afterEffect">
                                  <p:stCondLst>
                                    <p:cond delay="0"/>
                                  </p:stCondLst>
                                  <p:childTnLst>
                                    <p:animEffect transition="out" filter="fade">
                                      <p:cBhvr>
                                        <p:cTn id="369" dur="100"/>
                                        <p:tgtEl>
                                          <p:spTgt spid="478"/>
                                        </p:tgtEl>
                                      </p:cBhvr>
                                    </p:animEffect>
                                    <p:set>
                                      <p:cBhvr>
                                        <p:cTn id="370" dur="1" fill="hold">
                                          <p:stCondLst>
                                            <p:cond delay="99"/>
                                          </p:stCondLst>
                                        </p:cTn>
                                        <p:tgtEl>
                                          <p:spTgt spid="478"/>
                                        </p:tgtEl>
                                        <p:attrNameLst>
                                          <p:attrName>style.visibility</p:attrName>
                                        </p:attrNameLst>
                                      </p:cBhvr>
                                      <p:to>
                                        <p:strVal val="hidden"/>
                                      </p:to>
                                    </p:set>
                                  </p:childTnLst>
                                </p:cTn>
                              </p:par>
                              <p:par>
                                <p:cTn id="371" presetID="10" presetClass="exit" presetSubtype="0" fill="hold" nodeType="withEffect">
                                  <p:stCondLst>
                                    <p:cond delay="0"/>
                                  </p:stCondLst>
                                  <p:childTnLst>
                                    <p:animEffect transition="out" filter="fade">
                                      <p:cBhvr>
                                        <p:cTn id="372" dur="500"/>
                                        <p:tgtEl>
                                          <p:spTgt spid="433"/>
                                        </p:tgtEl>
                                      </p:cBhvr>
                                    </p:animEffect>
                                    <p:set>
                                      <p:cBhvr>
                                        <p:cTn id="373" dur="1" fill="hold">
                                          <p:stCondLst>
                                            <p:cond delay="499"/>
                                          </p:stCondLst>
                                        </p:cTn>
                                        <p:tgtEl>
                                          <p:spTgt spid="433"/>
                                        </p:tgtEl>
                                        <p:attrNameLst>
                                          <p:attrName>style.visibility</p:attrName>
                                        </p:attrNameLst>
                                      </p:cBhvr>
                                      <p:to>
                                        <p:strVal val="hidden"/>
                                      </p:to>
                                    </p:set>
                                  </p:childTnLst>
                                </p:cTn>
                              </p:par>
                            </p:childTnLst>
                          </p:cTn>
                        </p:par>
                        <p:par>
                          <p:cTn id="374" fill="hold">
                            <p:stCondLst>
                              <p:cond delay="16000"/>
                            </p:stCondLst>
                            <p:childTnLst>
                              <p:par>
                                <p:cTn id="375" presetID="1" presetClass="entr" presetSubtype="0" fill="hold" nodeType="afterEffect">
                                  <p:stCondLst>
                                    <p:cond delay="0"/>
                                  </p:stCondLst>
                                  <p:childTnLst>
                                    <p:set>
                                      <p:cBhvr>
                                        <p:cTn id="376" dur="1" fill="hold">
                                          <p:stCondLst>
                                            <p:cond delay="0"/>
                                          </p:stCondLst>
                                        </p:cTn>
                                        <p:tgtEl>
                                          <p:spTgt spid="381"/>
                                        </p:tgtEl>
                                        <p:attrNameLst>
                                          <p:attrName>style.visibility</p:attrName>
                                        </p:attrNameLst>
                                      </p:cBhvr>
                                      <p:to>
                                        <p:strVal val="visible"/>
                                      </p:to>
                                    </p:set>
                                  </p:childTnLst>
                                </p:cTn>
                              </p:par>
                              <p:par>
                                <p:cTn id="377" presetID="63" presetClass="path" presetSubtype="0" accel="50000" decel="50000" fill="hold" nodeType="withEffect">
                                  <p:stCondLst>
                                    <p:cond delay="0"/>
                                  </p:stCondLst>
                                  <p:childTnLst>
                                    <p:animMotion origin="layout" path="M 3.88889E-6 0.00185 L 0.11961 -0.16044 " pathEditMode="relative" rAng="0" ptsTypes="AA">
                                      <p:cBhvr>
                                        <p:cTn id="378" dur="1000" fill="hold"/>
                                        <p:tgtEl>
                                          <p:spTgt spid="381"/>
                                        </p:tgtEl>
                                        <p:attrNameLst>
                                          <p:attrName>ppt_x</p:attrName>
                                          <p:attrName>ppt_y</p:attrName>
                                        </p:attrNameLst>
                                      </p:cBhvr>
                                      <p:rCtr x="5972" y="-8115"/>
                                    </p:animMotion>
                                  </p:childTnLst>
                                </p:cTn>
                              </p:par>
                            </p:childTnLst>
                          </p:cTn>
                        </p:par>
                        <p:par>
                          <p:cTn id="379" fill="hold">
                            <p:stCondLst>
                              <p:cond delay="17000"/>
                            </p:stCondLst>
                            <p:childTnLst>
                              <p:par>
                                <p:cTn id="380" presetID="10" presetClass="entr" presetSubtype="0" fill="hold" grpId="1" nodeType="afterEffect">
                                  <p:stCondLst>
                                    <p:cond delay="0"/>
                                  </p:stCondLst>
                                  <p:childTnLst>
                                    <p:set>
                                      <p:cBhvr>
                                        <p:cTn id="381" dur="1" fill="hold">
                                          <p:stCondLst>
                                            <p:cond delay="0"/>
                                          </p:stCondLst>
                                        </p:cTn>
                                        <p:tgtEl>
                                          <p:spTgt spid="482"/>
                                        </p:tgtEl>
                                        <p:attrNameLst>
                                          <p:attrName>style.visibility</p:attrName>
                                        </p:attrNameLst>
                                      </p:cBhvr>
                                      <p:to>
                                        <p:strVal val="visible"/>
                                      </p:to>
                                    </p:set>
                                    <p:animEffect transition="in" filter="fade">
                                      <p:cBhvr>
                                        <p:cTn id="382" dur="100"/>
                                        <p:tgtEl>
                                          <p:spTgt spid="482"/>
                                        </p:tgtEl>
                                      </p:cBhvr>
                                    </p:animEffect>
                                  </p:childTnLst>
                                </p:cTn>
                              </p:par>
                            </p:childTnLst>
                          </p:cTn>
                        </p:par>
                        <p:par>
                          <p:cTn id="383" fill="hold">
                            <p:stCondLst>
                              <p:cond delay="17100"/>
                            </p:stCondLst>
                            <p:childTnLst>
                              <p:par>
                                <p:cTn id="384" presetID="10" presetClass="exit" presetSubtype="0" fill="hold" grpId="0" nodeType="afterEffect">
                                  <p:stCondLst>
                                    <p:cond delay="0"/>
                                  </p:stCondLst>
                                  <p:childTnLst>
                                    <p:animEffect transition="out" filter="fade">
                                      <p:cBhvr>
                                        <p:cTn id="385" dur="100"/>
                                        <p:tgtEl>
                                          <p:spTgt spid="482"/>
                                        </p:tgtEl>
                                      </p:cBhvr>
                                    </p:animEffect>
                                    <p:set>
                                      <p:cBhvr>
                                        <p:cTn id="386" dur="1" fill="hold">
                                          <p:stCondLst>
                                            <p:cond delay="99"/>
                                          </p:stCondLst>
                                        </p:cTn>
                                        <p:tgtEl>
                                          <p:spTgt spid="482"/>
                                        </p:tgtEl>
                                        <p:attrNameLst>
                                          <p:attrName>style.visibility</p:attrName>
                                        </p:attrNameLst>
                                      </p:cBhvr>
                                      <p:to>
                                        <p:strVal val="hidden"/>
                                      </p:to>
                                    </p:set>
                                  </p:childTnLst>
                                </p:cTn>
                              </p:par>
                              <p:par>
                                <p:cTn id="387" presetID="10" presetClass="exit" presetSubtype="0" fill="hold" nodeType="withEffect">
                                  <p:stCondLst>
                                    <p:cond delay="0"/>
                                  </p:stCondLst>
                                  <p:childTnLst>
                                    <p:animEffect transition="out" filter="fade">
                                      <p:cBhvr>
                                        <p:cTn id="388" dur="500"/>
                                        <p:tgtEl>
                                          <p:spTgt spid="445"/>
                                        </p:tgtEl>
                                      </p:cBhvr>
                                    </p:animEffect>
                                    <p:set>
                                      <p:cBhvr>
                                        <p:cTn id="389" dur="1" fill="hold">
                                          <p:stCondLst>
                                            <p:cond delay="499"/>
                                          </p:stCondLst>
                                        </p:cTn>
                                        <p:tgtEl>
                                          <p:spTgt spid="445"/>
                                        </p:tgtEl>
                                        <p:attrNameLst>
                                          <p:attrName>style.visibility</p:attrName>
                                        </p:attrNameLst>
                                      </p:cBhvr>
                                      <p:to>
                                        <p:strVal val="hidden"/>
                                      </p:to>
                                    </p:set>
                                  </p:childTnLst>
                                </p:cTn>
                              </p:par>
                            </p:childTnLst>
                          </p:cTn>
                        </p:par>
                        <p:par>
                          <p:cTn id="390" fill="hold">
                            <p:stCondLst>
                              <p:cond delay="17600"/>
                            </p:stCondLst>
                            <p:childTnLst>
                              <p:par>
                                <p:cTn id="391" presetID="1" presetClass="entr" presetSubtype="0" fill="hold" nodeType="afterEffect">
                                  <p:stCondLst>
                                    <p:cond delay="0"/>
                                  </p:stCondLst>
                                  <p:childTnLst>
                                    <p:set>
                                      <p:cBhvr>
                                        <p:cTn id="392" dur="1" fill="hold">
                                          <p:stCondLst>
                                            <p:cond delay="0"/>
                                          </p:stCondLst>
                                        </p:cTn>
                                        <p:tgtEl>
                                          <p:spTgt spid="382"/>
                                        </p:tgtEl>
                                        <p:attrNameLst>
                                          <p:attrName>style.visibility</p:attrName>
                                        </p:attrNameLst>
                                      </p:cBhvr>
                                      <p:to>
                                        <p:strVal val="visible"/>
                                      </p:to>
                                    </p:set>
                                  </p:childTnLst>
                                </p:cTn>
                              </p:par>
                              <p:par>
                                <p:cTn id="393" presetID="63" presetClass="path" presetSubtype="0" accel="50000" decel="50000" fill="hold" nodeType="withEffect">
                                  <p:stCondLst>
                                    <p:cond delay="0"/>
                                  </p:stCondLst>
                                  <p:childTnLst>
                                    <p:animMotion origin="layout" path="M -2.77778E-7 3.61E-7 L 0.11754 3.61E-7 " pathEditMode="relative" rAng="0" ptsTypes="AA">
                                      <p:cBhvr>
                                        <p:cTn id="394" dur="1000" fill="hold"/>
                                        <p:tgtEl>
                                          <p:spTgt spid="382"/>
                                        </p:tgtEl>
                                        <p:attrNameLst>
                                          <p:attrName>ppt_x</p:attrName>
                                          <p:attrName>ppt_y</p:attrName>
                                        </p:attrNameLst>
                                      </p:cBhvr>
                                      <p:rCtr x="5868" y="0"/>
                                    </p:animMotion>
                                  </p:childTnLst>
                                </p:cTn>
                              </p:par>
                            </p:childTnLst>
                          </p:cTn>
                        </p:par>
                      </p:childTnLst>
                    </p:cTn>
                  </p:par>
                  <p:par>
                    <p:cTn id="395" fill="hold">
                      <p:stCondLst>
                        <p:cond delay="indefinite"/>
                      </p:stCondLst>
                      <p:childTnLst>
                        <p:par>
                          <p:cTn id="396" fill="hold">
                            <p:stCondLst>
                              <p:cond delay="0"/>
                            </p:stCondLst>
                            <p:childTnLst>
                              <p:par>
                                <p:cTn id="397" presetID="10" presetClass="entr" presetSubtype="0" fill="hold" nodeType="clickEffect">
                                  <p:stCondLst>
                                    <p:cond delay="0"/>
                                  </p:stCondLst>
                                  <p:childTnLst>
                                    <p:set>
                                      <p:cBhvr>
                                        <p:cTn id="398" dur="1" fill="hold">
                                          <p:stCondLst>
                                            <p:cond delay="0"/>
                                          </p:stCondLst>
                                        </p:cTn>
                                        <p:tgtEl>
                                          <p:spTgt spid="2"/>
                                        </p:tgtEl>
                                        <p:attrNameLst>
                                          <p:attrName>style.visibility</p:attrName>
                                        </p:attrNameLst>
                                      </p:cBhvr>
                                      <p:to>
                                        <p:strVal val="visible"/>
                                      </p:to>
                                    </p:set>
                                    <p:animEffect transition="in" filter="fade">
                                      <p:cBhvr>
                                        <p:cTn id="399" dur="500"/>
                                        <p:tgtEl>
                                          <p:spTgt spid="2"/>
                                        </p:tgtEl>
                                      </p:cBhvr>
                                    </p:animEffect>
                                  </p:childTnLst>
                                </p:cTn>
                              </p:par>
                            </p:childTnLst>
                          </p:cTn>
                        </p:par>
                      </p:childTnLst>
                    </p:cTn>
                  </p:par>
                  <p:par>
                    <p:cTn id="400" fill="hold">
                      <p:stCondLst>
                        <p:cond delay="indefinite"/>
                      </p:stCondLst>
                      <p:childTnLst>
                        <p:par>
                          <p:cTn id="401" fill="hold">
                            <p:stCondLst>
                              <p:cond delay="0"/>
                            </p:stCondLst>
                            <p:childTnLst>
                              <p:par>
                                <p:cTn id="402" presetID="10" presetClass="entr" presetSubtype="0" fill="hold" nodeType="clickEffect">
                                  <p:stCondLst>
                                    <p:cond delay="0"/>
                                  </p:stCondLst>
                                  <p:childTnLst>
                                    <p:set>
                                      <p:cBhvr>
                                        <p:cTn id="403" dur="1" fill="hold">
                                          <p:stCondLst>
                                            <p:cond delay="0"/>
                                          </p:stCondLst>
                                        </p:cTn>
                                        <p:tgtEl>
                                          <p:spTgt spid="4"/>
                                        </p:tgtEl>
                                        <p:attrNameLst>
                                          <p:attrName>style.visibility</p:attrName>
                                        </p:attrNameLst>
                                      </p:cBhvr>
                                      <p:to>
                                        <p:strVal val="visible"/>
                                      </p:to>
                                    </p:set>
                                    <p:animEffect transition="in" filter="fade">
                                      <p:cBhvr>
                                        <p:cTn id="40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animBg="1"/>
      <p:bldP spid="368" grpId="1" animBg="1"/>
      <p:bldP spid="370" grpId="0" animBg="1"/>
      <p:bldP spid="371" grpId="0" animBg="1"/>
      <p:bldP spid="385" grpId="0" animBg="1"/>
      <p:bldP spid="386" grpId="0" animBg="1"/>
      <p:bldP spid="386" grpId="1" animBg="1"/>
      <p:bldP spid="387" grpId="0" animBg="1"/>
      <p:bldP spid="387" grpId="1" animBg="1"/>
      <p:bldP spid="394" grpId="0" animBg="1"/>
      <p:bldP spid="405" grpId="0" animBg="1"/>
      <p:bldP spid="418" grpId="0" animBg="1"/>
      <p:bldP spid="418" grpId="1" animBg="1"/>
      <p:bldP spid="419" grpId="0" animBg="1"/>
      <p:bldP spid="419" grpId="1" animBg="1"/>
      <p:bldP spid="420" grpId="0" animBg="1"/>
      <p:bldP spid="420" grpId="1" animBg="1"/>
      <p:bldP spid="421" grpId="0" animBg="1"/>
      <p:bldP spid="421" grpId="1" animBg="1"/>
      <p:bldP spid="422" grpId="0" animBg="1"/>
      <p:bldP spid="422" grpId="1" animBg="1"/>
      <p:bldP spid="478" grpId="0" animBg="1"/>
      <p:bldP spid="478" grpId="1" animBg="1"/>
      <p:bldP spid="479" grpId="0" animBg="1"/>
      <p:bldP spid="479" grpId="1" animBg="1"/>
      <p:bldP spid="480" grpId="0" animBg="1"/>
      <p:bldP spid="480" grpId="1" animBg="1"/>
      <p:bldP spid="481" grpId="0" animBg="1"/>
      <p:bldP spid="481" grpId="1" animBg="1"/>
      <p:bldP spid="482" grpId="0" animBg="1"/>
      <p:bldP spid="482" grpId="1" animBg="1"/>
      <p:bldP spid="483" grpId="0" animBg="1"/>
      <p:bldP spid="483" grpId="1" animBg="1"/>
      <p:bldP spid="484" grpId="0" animBg="1"/>
      <p:bldP spid="484" grpId="1" animBg="1"/>
      <p:bldP spid="485" grpId="0" animBg="1"/>
      <p:bldP spid="485" grpId="1" animBg="1"/>
      <p:bldP spid="486" grpId="0" animBg="1"/>
      <p:bldP spid="486" grpId="1" animBg="1"/>
      <p:bldP spid="487" grpId="0" animBg="1"/>
      <p:bldP spid="48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Rectangle 164"/>
          <p:cNvSpPr/>
          <p:nvPr/>
        </p:nvSpPr>
        <p:spPr bwMode="auto">
          <a:xfrm>
            <a:off x="135467" y="-3254371"/>
            <a:ext cx="2429934" cy="389467"/>
          </a:xfrm>
          <a:prstGeom prst="rect">
            <a:avLst/>
          </a:prstGeom>
          <a:solidFill>
            <a:schemeClr val="bg1">
              <a:lumMod val="50000"/>
              <a:lumOff val="50000"/>
            </a:schemeClr>
          </a:solidFill>
          <a:ln w="25400" algn="ctr">
            <a:noFill/>
            <a:round/>
            <a:headEnd/>
            <a:tailEnd/>
          </a:ln>
          <a:effectLst>
            <a:outerShdw blurRad="50800" dist="38100" dir="5400000" algn="t" rotWithShape="0">
              <a:prstClr val="black">
                <a:alpha val="40000"/>
              </a:prstClr>
            </a:outerShdw>
          </a:effectLst>
        </p:spPr>
        <p:txBody>
          <a:bodyPr lIns="0" tIns="45714" rIns="0" bIns="45714" rtlCol="0" anchor="t" anchorCtr="0"/>
          <a:lstStyle/>
          <a:p>
            <a:pPr marL="1588" indent="-1588" defTabSz="913183"/>
            <a:r>
              <a:rPr lang="en-CA" sz="800" b="1" dirty="0" smtClean="0">
                <a:solidFill>
                  <a:prstClr val="white"/>
                </a:solidFill>
                <a:cs typeface="Arial" charset="0"/>
              </a:rPr>
              <a:t>B to CPU1   (do not delete – part of animation)</a:t>
            </a:r>
          </a:p>
        </p:txBody>
      </p:sp>
      <p:sp>
        <p:nvSpPr>
          <p:cNvPr id="164" name="Rectangle 163"/>
          <p:cNvSpPr/>
          <p:nvPr/>
        </p:nvSpPr>
        <p:spPr bwMode="auto">
          <a:xfrm>
            <a:off x="135467" y="-2610904"/>
            <a:ext cx="2429934" cy="389467"/>
          </a:xfrm>
          <a:prstGeom prst="rect">
            <a:avLst/>
          </a:prstGeom>
          <a:solidFill>
            <a:schemeClr val="bg2"/>
          </a:solidFill>
          <a:ln w="25400" algn="ctr">
            <a:noFill/>
            <a:round/>
            <a:headEnd/>
            <a:tailEnd/>
          </a:ln>
          <a:effectLst>
            <a:outerShdw blurRad="50800" dist="38100" dir="5400000" algn="t" rotWithShape="0">
              <a:prstClr val="black">
                <a:alpha val="40000"/>
              </a:prstClr>
            </a:outerShdw>
          </a:effectLst>
        </p:spPr>
        <p:txBody>
          <a:bodyPr lIns="0" tIns="45714" rIns="0" bIns="45714" rtlCol="0" anchor="t" anchorCtr="0"/>
          <a:lstStyle/>
          <a:p>
            <a:pPr marL="1588" indent="-1588" defTabSz="913183"/>
            <a:r>
              <a:rPr lang="en-CA" sz="800" b="1" dirty="0" smtClean="0">
                <a:solidFill>
                  <a:prstClr val="white"/>
                </a:solidFill>
                <a:cs typeface="Arial" charset="0"/>
              </a:rPr>
              <a:t>CPU1 to B    (do not delete – part of animation)</a:t>
            </a:r>
          </a:p>
        </p:txBody>
      </p:sp>
      <p:sp>
        <p:nvSpPr>
          <p:cNvPr id="162" name="Rectangle 161"/>
          <p:cNvSpPr/>
          <p:nvPr/>
        </p:nvSpPr>
        <p:spPr bwMode="auto">
          <a:xfrm>
            <a:off x="135467" y="-2052106"/>
            <a:ext cx="2429934" cy="389467"/>
          </a:xfrm>
          <a:prstGeom prst="rect">
            <a:avLst/>
          </a:prstGeom>
          <a:solidFill>
            <a:schemeClr val="bg1">
              <a:lumMod val="50000"/>
              <a:lumOff val="50000"/>
            </a:schemeClr>
          </a:solidFill>
          <a:ln w="25400" algn="ctr">
            <a:noFill/>
            <a:round/>
            <a:headEnd/>
            <a:tailEnd/>
          </a:ln>
          <a:effectLst>
            <a:outerShdw blurRad="50800" dist="38100" dir="5400000" algn="t" rotWithShape="0">
              <a:prstClr val="black">
                <a:alpha val="40000"/>
              </a:prstClr>
            </a:outerShdw>
          </a:effectLst>
        </p:spPr>
        <p:txBody>
          <a:bodyPr lIns="0" tIns="45714" rIns="0" bIns="45714" rtlCol="0" anchor="t" anchorCtr="0"/>
          <a:lstStyle/>
          <a:p>
            <a:pPr marL="1588" indent="-1588" defTabSz="913183"/>
            <a:r>
              <a:rPr lang="en-CA" sz="800" b="1" dirty="0" smtClean="0">
                <a:solidFill>
                  <a:prstClr val="white"/>
                </a:solidFill>
                <a:cs typeface="Arial" charset="0"/>
              </a:rPr>
              <a:t>C to CPU2    (do not delete – part of animation)</a:t>
            </a:r>
          </a:p>
        </p:txBody>
      </p:sp>
      <p:sp>
        <p:nvSpPr>
          <p:cNvPr id="163" name="Rectangle 162"/>
          <p:cNvSpPr/>
          <p:nvPr/>
        </p:nvSpPr>
        <p:spPr bwMode="auto">
          <a:xfrm>
            <a:off x="135467" y="-1620304"/>
            <a:ext cx="2429934" cy="389467"/>
          </a:xfrm>
          <a:prstGeom prst="rect">
            <a:avLst/>
          </a:prstGeom>
          <a:solidFill>
            <a:schemeClr val="bg1">
              <a:lumMod val="50000"/>
              <a:lumOff val="50000"/>
            </a:schemeClr>
          </a:solidFill>
          <a:ln w="25400" algn="ctr">
            <a:noFill/>
            <a:round/>
            <a:headEnd/>
            <a:tailEnd/>
          </a:ln>
          <a:effectLst>
            <a:outerShdw blurRad="50800" dist="38100" dir="5400000" algn="t" rotWithShape="0">
              <a:prstClr val="black">
                <a:alpha val="40000"/>
              </a:prstClr>
            </a:outerShdw>
          </a:effectLst>
        </p:spPr>
        <p:txBody>
          <a:bodyPr lIns="0" tIns="45714" rIns="0" bIns="45714" rtlCol="0" anchor="t" anchorCtr="0"/>
          <a:lstStyle/>
          <a:p>
            <a:pPr marL="1588" indent="-1588" defTabSz="913183"/>
            <a:r>
              <a:rPr lang="en-CA" sz="800" b="1" dirty="0" smtClean="0">
                <a:solidFill>
                  <a:prstClr val="white"/>
                </a:solidFill>
                <a:cs typeface="Arial" charset="0"/>
              </a:rPr>
              <a:t>A to CPU1    (do not delete – part of animation)</a:t>
            </a:r>
          </a:p>
        </p:txBody>
      </p:sp>
      <p:sp>
        <p:nvSpPr>
          <p:cNvPr id="154" name="Rectangle 153"/>
          <p:cNvSpPr/>
          <p:nvPr/>
        </p:nvSpPr>
        <p:spPr bwMode="auto">
          <a:xfrm>
            <a:off x="135467" y="-1015999"/>
            <a:ext cx="2429934" cy="389467"/>
          </a:xfrm>
          <a:prstGeom prst="rect">
            <a:avLst/>
          </a:prstGeom>
          <a:solidFill>
            <a:schemeClr val="accent2"/>
          </a:solidFill>
          <a:ln w="25400" algn="ctr">
            <a:noFill/>
            <a:round/>
            <a:headEnd/>
            <a:tailEnd/>
          </a:ln>
          <a:effectLst>
            <a:outerShdw blurRad="50800" dist="38100" dir="5400000" algn="t" rotWithShape="0">
              <a:prstClr val="black">
                <a:alpha val="40000"/>
              </a:prstClr>
            </a:outerShdw>
          </a:effectLst>
        </p:spPr>
        <p:txBody>
          <a:bodyPr lIns="0" tIns="45714" rIns="0" bIns="45714" rtlCol="0" anchor="t" anchorCtr="0"/>
          <a:lstStyle/>
          <a:p>
            <a:pPr marL="1588" indent="-1588" defTabSz="913183"/>
            <a:r>
              <a:rPr lang="en-CA" sz="800" b="1" dirty="0" smtClean="0">
                <a:solidFill>
                  <a:prstClr val="white"/>
                </a:solidFill>
                <a:cs typeface="Arial" charset="0"/>
              </a:rPr>
              <a:t>App to C    (do not delete – part of animation)</a:t>
            </a:r>
          </a:p>
        </p:txBody>
      </p:sp>
      <p:grpSp>
        <p:nvGrpSpPr>
          <p:cNvPr id="3" name="Group 2"/>
          <p:cNvGrpSpPr/>
          <p:nvPr/>
        </p:nvGrpSpPr>
        <p:grpSpPr>
          <a:xfrm>
            <a:off x="400052" y="914401"/>
            <a:ext cx="8334375" cy="3505201"/>
            <a:chOff x="400050" y="914399"/>
            <a:chExt cx="8334375" cy="3505201"/>
          </a:xfrm>
        </p:grpSpPr>
        <p:sp>
          <p:nvSpPr>
            <p:cNvPr id="12" name="Freeform 11"/>
            <p:cNvSpPr/>
            <p:nvPr/>
          </p:nvSpPr>
          <p:spPr>
            <a:xfrm>
              <a:off x="4572000" y="1428750"/>
              <a:ext cx="2524125" cy="2981325"/>
            </a:xfrm>
            <a:custGeom>
              <a:avLst/>
              <a:gdLst>
                <a:gd name="connsiteX0" fmla="*/ 0 w 2524125"/>
                <a:gd name="connsiteY0" fmla="*/ 266700 h 2981325"/>
                <a:gd name="connsiteX1" fmla="*/ 0 w 2524125"/>
                <a:gd name="connsiteY1" fmla="*/ 0 h 2981325"/>
                <a:gd name="connsiteX2" fmla="*/ 304800 w 2524125"/>
                <a:gd name="connsiteY2" fmla="*/ 0 h 2981325"/>
                <a:gd name="connsiteX3" fmla="*/ 1647825 w 2524125"/>
                <a:gd name="connsiteY3" fmla="*/ 2981325 h 2981325"/>
                <a:gd name="connsiteX4" fmla="*/ 2524125 w 2524125"/>
                <a:gd name="connsiteY4" fmla="*/ 2981325 h 2981325"/>
                <a:gd name="connsiteX5" fmla="*/ 2524125 w 2524125"/>
                <a:gd name="connsiteY5" fmla="*/ 2590800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125" h="2981325">
                  <a:moveTo>
                    <a:pt x="0" y="266700"/>
                  </a:moveTo>
                  <a:lnTo>
                    <a:pt x="0" y="0"/>
                  </a:lnTo>
                  <a:lnTo>
                    <a:pt x="304800" y="0"/>
                  </a:lnTo>
                  <a:lnTo>
                    <a:pt x="1647825" y="2981325"/>
                  </a:lnTo>
                  <a:lnTo>
                    <a:pt x="2524125" y="2981325"/>
                  </a:lnTo>
                  <a:lnTo>
                    <a:pt x="2524125" y="2590800"/>
                  </a:lnTo>
                </a:path>
              </a:pathLst>
            </a:cu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txBody>
            <a:bodyPr rtlCol="0" anchor="ctr"/>
            <a:lstStyle/>
            <a:p>
              <a:pPr algn="ctr"/>
              <a:endParaRPr lang="en-CA">
                <a:solidFill>
                  <a:prstClr val="white"/>
                </a:solidFill>
              </a:endParaRPr>
            </a:p>
          </p:txBody>
        </p:sp>
        <p:sp>
          <p:nvSpPr>
            <p:cNvPr id="13" name="Freeform 12"/>
            <p:cNvSpPr/>
            <p:nvPr/>
          </p:nvSpPr>
          <p:spPr>
            <a:xfrm>
              <a:off x="4105275" y="1419225"/>
              <a:ext cx="1962150" cy="3000375"/>
            </a:xfrm>
            <a:custGeom>
              <a:avLst/>
              <a:gdLst>
                <a:gd name="connsiteX0" fmla="*/ 1962150 w 1962150"/>
                <a:gd name="connsiteY0" fmla="*/ 257175 h 3000375"/>
                <a:gd name="connsiteX1" fmla="*/ 1962150 w 1962150"/>
                <a:gd name="connsiteY1" fmla="*/ 0 h 3000375"/>
                <a:gd name="connsiteX2" fmla="*/ 1657350 w 1962150"/>
                <a:gd name="connsiteY2" fmla="*/ 0 h 3000375"/>
                <a:gd name="connsiteX3" fmla="*/ 485775 w 1962150"/>
                <a:gd name="connsiteY3" fmla="*/ 3000375 h 3000375"/>
                <a:gd name="connsiteX4" fmla="*/ 0 w 1962150"/>
                <a:gd name="connsiteY4" fmla="*/ 3000375 h 3000375"/>
                <a:gd name="connsiteX5" fmla="*/ 0 w 1962150"/>
                <a:gd name="connsiteY5" fmla="*/ 2562225 h 300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150" h="3000375">
                  <a:moveTo>
                    <a:pt x="1962150" y="257175"/>
                  </a:moveTo>
                  <a:lnTo>
                    <a:pt x="1962150" y="0"/>
                  </a:lnTo>
                  <a:lnTo>
                    <a:pt x="1657350" y="0"/>
                  </a:lnTo>
                  <a:lnTo>
                    <a:pt x="485775" y="3000375"/>
                  </a:lnTo>
                  <a:lnTo>
                    <a:pt x="0" y="3000375"/>
                  </a:lnTo>
                  <a:lnTo>
                    <a:pt x="0" y="2562225"/>
                  </a:lnTo>
                </a:path>
              </a:pathLst>
            </a:cu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txBody>
            <a:bodyPr rtlCol="0" anchor="ctr"/>
            <a:lstStyle/>
            <a:p>
              <a:pPr algn="ctr"/>
              <a:endParaRPr lang="en-CA" dirty="0">
                <a:solidFill>
                  <a:prstClr val="white"/>
                </a:solidFill>
              </a:endParaRPr>
            </a:p>
          </p:txBody>
        </p:sp>
        <p:sp>
          <p:nvSpPr>
            <p:cNvPr id="9" name="Freeform 8"/>
            <p:cNvSpPr/>
            <p:nvPr/>
          </p:nvSpPr>
          <p:spPr>
            <a:xfrm>
              <a:off x="7172325" y="1419225"/>
              <a:ext cx="1562100" cy="2990850"/>
            </a:xfrm>
            <a:custGeom>
              <a:avLst/>
              <a:gdLst>
                <a:gd name="connsiteX0" fmla="*/ 933450 w 1600200"/>
                <a:gd name="connsiteY0" fmla="*/ 266700 h 2990850"/>
                <a:gd name="connsiteX1" fmla="*/ 933450 w 1600200"/>
                <a:gd name="connsiteY1" fmla="*/ 0 h 2990850"/>
                <a:gd name="connsiteX2" fmla="*/ 1600200 w 1600200"/>
                <a:gd name="connsiteY2" fmla="*/ 0 h 2990850"/>
                <a:gd name="connsiteX3" fmla="*/ 1600200 w 1600200"/>
                <a:gd name="connsiteY3" fmla="*/ 2990850 h 2990850"/>
                <a:gd name="connsiteX4" fmla="*/ 0 w 1600200"/>
                <a:gd name="connsiteY4" fmla="*/ 2990850 h 2990850"/>
                <a:gd name="connsiteX5" fmla="*/ 0 w 1600200"/>
                <a:gd name="connsiteY5" fmla="*/ 2524125 h 299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2990850">
                  <a:moveTo>
                    <a:pt x="933450" y="266700"/>
                  </a:moveTo>
                  <a:lnTo>
                    <a:pt x="933450" y="0"/>
                  </a:lnTo>
                  <a:lnTo>
                    <a:pt x="1600200" y="0"/>
                  </a:lnTo>
                  <a:lnTo>
                    <a:pt x="1600200" y="2990850"/>
                  </a:lnTo>
                  <a:lnTo>
                    <a:pt x="0" y="2990850"/>
                  </a:lnTo>
                  <a:lnTo>
                    <a:pt x="0" y="2524125"/>
                  </a:lnTo>
                </a:path>
              </a:pathLst>
            </a:cu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txBody>
            <a:bodyPr rtlCol="0" anchor="ctr"/>
            <a:lstStyle/>
            <a:p>
              <a:pPr algn="ctr"/>
              <a:endParaRPr lang="en-CA">
                <a:ln>
                  <a:solidFill>
                    <a:sysClr val="windowText" lastClr="000000"/>
                  </a:solidFill>
                </a:ln>
                <a:solidFill>
                  <a:prstClr val="white"/>
                </a:solidFill>
              </a:endParaRPr>
            </a:p>
          </p:txBody>
        </p:sp>
        <p:sp>
          <p:nvSpPr>
            <p:cNvPr id="8" name="Freeform 7"/>
            <p:cNvSpPr/>
            <p:nvPr/>
          </p:nvSpPr>
          <p:spPr>
            <a:xfrm>
              <a:off x="400050" y="1409700"/>
              <a:ext cx="1152525" cy="3000375"/>
            </a:xfrm>
            <a:custGeom>
              <a:avLst/>
              <a:gdLst>
                <a:gd name="connsiteX0" fmla="*/ 666750 w 1152525"/>
                <a:gd name="connsiteY0" fmla="*/ 276225 h 3000375"/>
                <a:gd name="connsiteX1" fmla="*/ 666750 w 1152525"/>
                <a:gd name="connsiteY1" fmla="*/ 0 h 3000375"/>
                <a:gd name="connsiteX2" fmla="*/ 0 w 1152525"/>
                <a:gd name="connsiteY2" fmla="*/ 0 h 3000375"/>
                <a:gd name="connsiteX3" fmla="*/ 0 w 1152525"/>
                <a:gd name="connsiteY3" fmla="*/ 3000375 h 3000375"/>
                <a:gd name="connsiteX4" fmla="*/ 1152525 w 1152525"/>
                <a:gd name="connsiteY4" fmla="*/ 3000375 h 3000375"/>
                <a:gd name="connsiteX5" fmla="*/ 1152525 w 1152525"/>
                <a:gd name="connsiteY5" fmla="*/ 2609850 h 300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2525" h="3000375">
                  <a:moveTo>
                    <a:pt x="666750" y="276225"/>
                  </a:moveTo>
                  <a:lnTo>
                    <a:pt x="666750" y="0"/>
                  </a:lnTo>
                  <a:lnTo>
                    <a:pt x="0" y="0"/>
                  </a:lnTo>
                  <a:lnTo>
                    <a:pt x="0" y="3000375"/>
                  </a:lnTo>
                  <a:lnTo>
                    <a:pt x="1152525" y="3000375"/>
                  </a:lnTo>
                  <a:lnTo>
                    <a:pt x="1152525" y="2609850"/>
                  </a:lnTo>
                </a:path>
              </a:pathLst>
            </a:cu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txBody>
            <a:bodyPr rtlCol="0" anchor="ctr"/>
            <a:lstStyle/>
            <a:p>
              <a:pPr algn="ctr"/>
              <a:endParaRPr lang="en-CA">
                <a:solidFill>
                  <a:prstClr val="white"/>
                </a:solidFill>
              </a:endParaRPr>
            </a:p>
          </p:txBody>
        </p:sp>
        <p:cxnSp>
          <p:nvCxnSpPr>
            <p:cNvPr id="85" name="Straight Arrow Connector 84"/>
            <p:cNvCxnSpPr/>
            <p:nvPr/>
          </p:nvCxnSpPr>
          <p:spPr>
            <a:xfrm flipV="1">
              <a:off x="7257284" y="2515465"/>
              <a:ext cx="526693" cy="867815"/>
            </a:xfrm>
            <a:prstGeom prst="straightConnector1">
              <a:avLst/>
            </a:pr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cxnSp>
        <p:cxnSp>
          <p:nvCxnSpPr>
            <p:cNvPr id="82" name="Straight Arrow Connector 81"/>
            <p:cNvCxnSpPr/>
            <p:nvPr/>
          </p:nvCxnSpPr>
          <p:spPr>
            <a:xfrm flipH="1" flipV="1">
              <a:off x="3621529" y="2508432"/>
              <a:ext cx="388936" cy="881882"/>
            </a:xfrm>
            <a:prstGeom prst="straightConnector1">
              <a:avLst/>
            </a:pr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cxnSp>
        <p:cxnSp>
          <p:nvCxnSpPr>
            <p:cNvPr id="84" name="Straight Arrow Connector 83"/>
            <p:cNvCxnSpPr/>
            <p:nvPr/>
          </p:nvCxnSpPr>
          <p:spPr>
            <a:xfrm flipV="1">
              <a:off x="4154929" y="2508432"/>
              <a:ext cx="388936" cy="881882"/>
            </a:xfrm>
            <a:prstGeom prst="straightConnector1">
              <a:avLst/>
            </a:pr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cxnSp>
        <p:cxnSp>
          <p:nvCxnSpPr>
            <p:cNvPr id="180" name="Straight Arrow Connector 179"/>
            <p:cNvCxnSpPr/>
            <p:nvPr/>
          </p:nvCxnSpPr>
          <p:spPr>
            <a:xfrm flipH="1" flipV="1">
              <a:off x="1087879" y="2508432"/>
              <a:ext cx="388936" cy="881882"/>
            </a:xfrm>
            <a:prstGeom prst="straightConnector1">
              <a:avLst/>
            </a:pr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cxnSp>
        <p:cxnSp>
          <p:nvCxnSpPr>
            <p:cNvPr id="80" name="Straight Arrow Connector 79"/>
            <p:cNvCxnSpPr/>
            <p:nvPr/>
          </p:nvCxnSpPr>
          <p:spPr>
            <a:xfrm flipV="1">
              <a:off x="1621279" y="2508432"/>
              <a:ext cx="388936" cy="881882"/>
            </a:xfrm>
            <a:prstGeom prst="straightConnector1">
              <a:avLst/>
            </a:pr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cxnSp>
        <p:cxnSp>
          <p:nvCxnSpPr>
            <p:cNvPr id="183" name="Straight Arrow Connector 182"/>
            <p:cNvCxnSpPr/>
            <p:nvPr/>
          </p:nvCxnSpPr>
          <p:spPr>
            <a:xfrm flipH="1" flipV="1">
              <a:off x="6400034" y="2515465"/>
              <a:ext cx="526693" cy="867815"/>
            </a:xfrm>
            <a:prstGeom prst="straightConnector1">
              <a:avLst/>
            </a:pr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cxnSp>
        <p:cxnSp>
          <p:nvCxnSpPr>
            <p:cNvPr id="161" name="Straight Arrow Connector 160"/>
            <p:cNvCxnSpPr/>
            <p:nvPr/>
          </p:nvCxnSpPr>
          <p:spPr>
            <a:xfrm flipV="1">
              <a:off x="7084988" y="2624650"/>
              <a:ext cx="0" cy="765664"/>
            </a:xfrm>
            <a:prstGeom prst="straightConnector1">
              <a:avLst/>
            </a:pr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cxnSp>
        <p:cxnSp>
          <p:nvCxnSpPr>
            <p:cNvPr id="155" name="Straight Arrow Connector 154"/>
            <p:cNvCxnSpPr/>
            <p:nvPr/>
          </p:nvCxnSpPr>
          <p:spPr>
            <a:xfrm flipV="1">
              <a:off x="2051539" y="914399"/>
              <a:ext cx="0" cy="787793"/>
            </a:xfrm>
            <a:prstGeom prst="straightConnector1">
              <a:avLst/>
            </a:pr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cxnSp>
        <p:cxnSp>
          <p:nvCxnSpPr>
            <p:cNvPr id="157" name="Straight Arrow Connector 156"/>
            <p:cNvCxnSpPr/>
            <p:nvPr/>
          </p:nvCxnSpPr>
          <p:spPr>
            <a:xfrm flipV="1">
              <a:off x="3568358" y="914399"/>
              <a:ext cx="0" cy="787792"/>
            </a:xfrm>
            <a:prstGeom prst="straightConnector1">
              <a:avLst/>
            </a:pr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cxnSp>
        <p:cxnSp>
          <p:nvCxnSpPr>
            <p:cNvPr id="158" name="Straight Arrow Connector 157"/>
            <p:cNvCxnSpPr/>
            <p:nvPr/>
          </p:nvCxnSpPr>
          <p:spPr>
            <a:xfrm flipV="1">
              <a:off x="7066377" y="914399"/>
              <a:ext cx="0" cy="787793"/>
            </a:xfrm>
            <a:prstGeom prst="straightConnector1">
              <a:avLst/>
            </a:prstGeom>
            <a:noFill/>
            <a:ln w="28575" cap="flat" cmpd="sng" algn="ctr">
              <a:solidFill>
                <a:schemeClr val="accent6">
                  <a:lumMod val="25000"/>
                </a:schemeClr>
              </a:solidFill>
              <a:prstDash val="solid"/>
              <a:headEnd type="triangle" w="lg" len="med"/>
              <a:tailEnd type="none" w="lg" len="med"/>
            </a:ln>
            <a:effectLst>
              <a:outerShdw blurRad="50800" dist="38100" dir="5400000" algn="t" rotWithShape="0">
                <a:prstClr val="black">
                  <a:alpha val="40000"/>
                </a:prstClr>
              </a:outerShdw>
            </a:effectLst>
          </p:spPr>
        </p:cxnSp>
      </p:grpSp>
      <p:sp>
        <p:nvSpPr>
          <p:cNvPr id="11" name="Rectangle 10"/>
          <p:cNvSpPr/>
          <p:nvPr/>
        </p:nvSpPr>
        <p:spPr bwMode="auto">
          <a:xfrm>
            <a:off x="135467" y="-584200"/>
            <a:ext cx="2429934" cy="389467"/>
          </a:xfrm>
          <a:prstGeom prst="rect">
            <a:avLst/>
          </a:prstGeom>
          <a:solidFill>
            <a:schemeClr val="accent2"/>
          </a:solidFill>
          <a:ln w="25400" algn="ctr">
            <a:noFill/>
            <a:round/>
            <a:headEnd/>
            <a:tailEnd/>
          </a:ln>
          <a:effectLst>
            <a:outerShdw blurRad="50800" dist="38100" dir="5400000" algn="t" rotWithShape="0">
              <a:prstClr val="black">
                <a:alpha val="40000"/>
              </a:prstClr>
            </a:outerShdw>
          </a:effectLst>
        </p:spPr>
        <p:txBody>
          <a:bodyPr lIns="0" tIns="45714" rIns="0" bIns="45714" rtlCol="0" anchor="t" anchorCtr="0"/>
          <a:lstStyle/>
          <a:p>
            <a:pPr marL="1588" indent="-1588" defTabSz="913183"/>
            <a:r>
              <a:rPr lang="en-CA" sz="800" b="1" dirty="0" smtClean="0">
                <a:solidFill>
                  <a:prstClr val="white"/>
                </a:solidFill>
                <a:cs typeface="Arial" charset="0"/>
              </a:rPr>
              <a:t>App to A    (do not delete – part of animation)</a:t>
            </a:r>
          </a:p>
        </p:txBody>
      </p:sp>
      <p:pic>
        <p:nvPicPr>
          <p:cNvPr id="77" name="PULSE APP to A 1"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494" y="-392555"/>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92" name="PULSE APP to A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129" y="-377988"/>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94" name="PULSE APP to A 3"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039" y="-36958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98" name="PULSE APP to A 4"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3709" y="-370799"/>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96" name="PULSE A to CPU1 1"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877" y="-142499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139" name="PULSE A to CPU1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166" y="-142499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97" name="PULSE C to CPU2 1"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119" y="-1841981"/>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143" name="PULSE C to CPU2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474" y="-1841981"/>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100" name="PULSE CPU1 to B 1"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829" y="-2415389"/>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101" name="PULSE CPU1 to B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30" y="-2416604"/>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102" name="PULSE B to CPU1 1"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96" y="-3052172"/>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91" name="PULSE APP to C 1"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166" y="-815888"/>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93" name="PULSE APP to C 2"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340" y="-809787"/>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95" name="PULSE APP to C 3"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391" y="-818318"/>
            <a:ext cx="176894" cy="176890"/>
          </a:xfrm>
          <a:prstGeom prst="rect">
            <a:avLst/>
          </a:prstGeom>
          <a:noFill/>
          <a:extLst>
            <a:ext uri="{909E8E84-426E-40DD-AFC4-6F175D3DCCD1}">
              <a14:hiddenFill xmlns:a14="http://schemas.microsoft.com/office/drawing/2010/main">
                <a:solidFill>
                  <a:srgbClr val="FFFFFF"/>
                </a:solidFill>
              </a14:hiddenFill>
            </a:ext>
          </a:extLst>
        </p:spPr>
      </p:pic>
      <p:pic>
        <p:nvPicPr>
          <p:cNvPr id="99" name="PULSE APP to C 4" descr="E:\Quardia\Quardia Client Folder - Active\AMD\AMD0068 FUSION developer summit - June - Gary Silcott\da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6795" y="-819533"/>
            <a:ext cx="176894" cy="176890"/>
          </a:xfrm>
          <a:prstGeom prst="rect">
            <a:avLst/>
          </a:prstGeom>
          <a:noFill/>
          <a:extLst>
            <a:ext uri="{909E8E84-426E-40DD-AFC4-6F175D3DCCD1}">
              <a14:hiddenFill xmlns:a14="http://schemas.microsoft.com/office/drawing/2010/main">
                <a:solidFill>
                  <a:srgbClr val="FFFFFF"/>
                </a:solidFill>
              </a14:hiddenFill>
            </a:ext>
          </a:extLst>
        </p:spPr>
      </p:pic>
      <p:sp>
        <p:nvSpPr>
          <p:cNvPr id="88" name="APP"/>
          <p:cNvSpPr>
            <a:spLocks noChangeArrowheads="1"/>
          </p:cNvSpPr>
          <p:nvPr/>
        </p:nvSpPr>
        <p:spPr bwMode="auto">
          <a:xfrm>
            <a:off x="333377" y="833147"/>
            <a:ext cx="8429625" cy="312419"/>
          </a:xfrm>
          <a:prstGeom prst="roundRect">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r>
              <a:rPr lang="en-US" sz="1600" b="1" kern="0" dirty="0">
                <a:solidFill>
                  <a:prstClr val="white"/>
                </a:solidFill>
                <a:effectLst>
                  <a:outerShdw blurRad="50800" dist="38100" dir="5400000" algn="t" rotWithShape="0">
                    <a:prstClr val="black">
                      <a:alpha val="40000"/>
                    </a:prstClr>
                  </a:outerShdw>
                </a:effectLst>
                <a:cs typeface="Arial" pitchFamily="34" charset="0"/>
              </a:rPr>
              <a:t>Application / Runtime</a:t>
            </a:r>
          </a:p>
        </p:txBody>
      </p:sp>
      <p:sp>
        <p:nvSpPr>
          <p:cNvPr id="2" name="Title 1"/>
          <p:cNvSpPr>
            <a:spLocks noGrp="1"/>
          </p:cNvSpPr>
          <p:nvPr>
            <p:ph type="title"/>
          </p:nvPr>
        </p:nvSpPr>
        <p:spPr>
          <a:xfrm>
            <a:off x="384246" y="209550"/>
            <a:ext cx="7648576" cy="457200"/>
          </a:xfrm>
        </p:spPr>
        <p:txBody>
          <a:bodyPr vert="horz" lIns="0" tIns="0" rIns="0" bIns="0" rtlCol="0" anchor="t">
            <a:noAutofit/>
          </a:bodyPr>
          <a:lstStyle/>
          <a:p>
            <a:pPr defTabSz="912813" eaLnBrk="0" fontAlgn="base" hangingPunct="0">
              <a:spcAft>
                <a:spcPct val="0"/>
              </a:spcAft>
            </a:pPr>
            <a:r>
              <a:rPr lang="en-US" sz="2200" b="1" i="1" dirty="0" err="1">
                <a:solidFill>
                  <a:schemeClr val="accent6">
                    <a:lumMod val="10000"/>
                  </a:schemeClr>
                </a:solidFill>
                <a:latin typeface="Arial" pitchFamily="34" charset="0"/>
                <a:cs typeface="Arial" pitchFamily="34" charset="0"/>
              </a:rPr>
              <a:t>Hsa</a:t>
            </a:r>
            <a:r>
              <a:rPr lang="en-US" sz="2200" b="1" i="1" dirty="0">
                <a:solidFill>
                  <a:schemeClr val="accent6">
                    <a:lumMod val="10000"/>
                  </a:schemeClr>
                </a:solidFill>
                <a:latin typeface="Arial" pitchFamily="34" charset="0"/>
                <a:cs typeface="Arial" pitchFamily="34" charset="0"/>
              </a:rPr>
              <a:t> Command and Dispatch CPU &lt;-&gt; GPU</a:t>
            </a:r>
          </a:p>
        </p:txBody>
      </p:sp>
      <p:grpSp>
        <p:nvGrpSpPr>
          <p:cNvPr id="6" name="Group 5"/>
          <p:cNvGrpSpPr/>
          <p:nvPr/>
        </p:nvGrpSpPr>
        <p:grpSpPr>
          <a:xfrm>
            <a:off x="591222" y="1732692"/>
            <a:ext cx="7939703" cy="919447"/>
            <a:chOff x="591220" y="1732690"/>
            <a:chExt cx="7939703" cy="919447"/>
          </a:xfrm>
        </p:grpSpPr>
        <p:sp>
          <p:nvSpPr>
            <p:cNvPr id="148" name="Donut 147"/>
            <p:cNvSpPr/>
            <p:nvPr/>
          </p:nvSpPr>
          <p:spPr>
            <a:xfrm>
              <a:off x="4118328" y="1735548"/>
              <a:ext cx="913730" cy="913730"/>
            </a:xfrm>
            <a:prstGeom prst="donut">
              <a:avLst>
                <a:gd name="adj" fmla="val 22281"/>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151" name="Donut 150"/>
            <p:cNvSpPr/>
            <p:nvPr/>
          </p:nvSpPr>
          <p:spPr>
            <a:xfrm>
              <a:off x="5620117" y="1735548"/>
              <a:ext cx="913730" cy="913730"/>
            </a:xfrm>
            <a:prstGeom prst="donut">
              <a:avLst>
                <a:gd name="adj" fmla="val 22281"/>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152" name="Donut 151"/>
            <p:cNvSpPr/>
            <p:nvPr/>
          </p:nvSpPr>
          <p:spPr>
            <a:xfrm>
              <a:off x="7617193" y="1735548"/>
              <a:ext cx="913730" cy="913730"/>
            </a:xfrm>
            <a:prstGeom prst="donut">
              <a:avLst>
                <a:gd name="adj" fmla="val 22281"/>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140" name="Donut 139"/>
            <p:cNvSpPr/>
            <p:nvPr/>
          </p:nvSpPr>
          <p:spPr>
            <a:xfrm>
              <a:off x="1591662" y="1732690"/>
              <a:ext cx="919447" cy="919447"/>
            </a:xfrm>
            <a:prstGeom prst="donut">
              <a:avLst>
                <a:gd name="adj" fmla="val 22281"/>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141" name="Donut 140"/>
            <p:cNvSpPr/>
            <p:nvPr/>
          </p:nvSpPr>
          <p:spPr>
            <a:xfrm>
              <a:off x="3112170" y="1732690"/>
              <a:ext cx="919447" cy="919447"/>
            </a:xfrm>
            <a:prstGeom prst="donut">
              <a:avLst>
                <a:gd name="adj" fmla="val 22281"/>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142" name="Donut 141"/>
            <p:cNvSpPr/>
            <p:nvPr/>
          </p:nvSpPr>
          <p:spPr>
            <a:xfrm>
              <a:off x="6614510" y="1732690"/>
              <a:ext cx="919447" cy="919447"/>
            </a:xfrm>
            <a:prstGeom prst="donut">
              <a:avLst>
                <a:gd name="adj" fmla="val 22281"/>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147" name="Donut 146"/>
            <p:cNvSpPr/>
            <p:nvPr/>
          </p:nvSpPr>
          <p:spPr>
            <a:xfrm>
              <a:off x="591220" y="1735548"/>
              <a:ext cx="913730" cy="913730"/>
            </a:xfrm>
            <a:prstGeom prst="donut">
              <a:avLst>
                <a:gd name="adj" fmla="val 22281"/>
              </a:avLst>
            </a:prstGeom>
            <a:solidFill>
              <a:sysClr val="windowText" lastClr="000000">
                <a:lumMod val="50000"/>
                <a:lumOff val="50000"/>
              </a:sysClr>
            </a:solidFill>
            <a:ln w="38100" cap="flat" cmpd="sng" algn="ctr">
              <a:solidFill>
                <a:sysClr val="windowText" lastClr="000000">
                  <a:lumMod val="75000"/>
                  <a:lumOff val="25000"/>
                </a:sysClr>
              </a:solid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w="152400" h="50800" prst="softRound"/>
            </a:sp3d>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grpSp>
      <p:grpSp>
        <p:nvGrpSpPr>
          <p:cNvPr id="7" name="Group 6"/>
          <p:cNvGrpSpPr/>
          <p:nvPr/>
        </p:nvGrpSpPr>
        <p:grpSpPr>
          <a:xfrm>
            <a:off x="549997" y="-183152"/>
            <a:ext cx="7399117" cy="230832"/>
            <a:chOff x="549993" y="-458275"/>
            <a:chExt cx="7399117" cy="230832"/>
          </a:xfrm>
        </p:grpSpPr>
        <p:sp>
          <p:nvSpPr>
            <p:cNvPr id="4" name="TextBox 3"/>
            <p:cNvSpPr txBox="1"/>
            <p:nvPr/>
          </p:nvSpPr>
          <p:spPr>
            <a:xfrm>
              <a:off x="549993" y="-458275"/>
              <a:ext cx="261610" cy="230832"/>
            </a:xfrm>
            <a:prstGeom prst="rect">
              <a:avLst/>
            </a:prstGeom>
            <a:noFill/>
          </p:spPr>
          <p:txBody>
            <a:bodyPr wrap="none" rtlCol="0">
              <a:spAutoFit/>
            </a:bodyPr>
            <a:lstStyle/>
            <a:p>
              <a:r>
                <a:rPr lang="en-US" sz="900" dirty="0">
                  <a:solidFill>
                    <a:prstClr val="black"/>
                  </a:solidFill>
                </a:rPr>
                <a:t>B</a:t>
              </a:r>
              <a:endParaRPr lang="en-US" sz="900" dirty="0" smtClean="0">
                <a:solidFill>
                  <a:prstClr val="black"/>
                </a:solidFill>
              </a:endParaRPr>
            </a:p>
          </p:txBody>
        </p:sp>
        <p:sp>
          <p:nvSpPr>
            <p:cNvPr id="33" name="TextBox 32"/>
            <p:cNvSpPr txBox="1"/>
            <p:nvPr/>
          </p:nvSpPr>
          <p:spPr>
            <a:xfrm>
              <a:off x="1592287" y="-458275"/>
              <a:ext cx="261610" cy="230832"/>
            </a:xfrm>
            <a:prstGeom prst="rect">
              <a:avLst/>
            </a:prstGeom>
            <a:noFill/>
          </p:spPr>
          <p:txBody>
            <a:bodyPr wrap="none" rtlCol="0">
              <a:spAutoFit/>
            </a:bodyPr>
            <a:lstStyle/>
            <a:p>
              <a:r>
                <a:rPr lang="en-US" sz="900" dirty="0" smtClean="0">
                  <a:solidFill>
                    <a:prstClr val="black"/>
                  </a:solidFill>
                </a:rPr>
                <a:t>A</a:t>
              </a:r>
            </a:p>
          </p:txBody>
        </p:sp>
        <p:sp>
          <p:nvSpPr>
            <p:cNvPr id="34" name="TextBox 33"/>
            <p:cNvSpPr txBox="1"/>
            <p:nvPr/>
          </p:nvSpPr>
          <p:spPr>
            <a:xfrm>
              <a:off x="5593407" y="-458275"/>
              <a:ext cx="255198" cy="230832"/>
            </a:xfrm>
            <a:prstGeom prst="rect">
              <a:avLst/>
            </a:prstGeom>
            <a:noFill/>
          </p:spPr>
          <p:txBody>
            <a:bodyPr wrap="none" rtlCol="0">
              <a:spAutoFit/>
            </a:bodyPr>
            <a:lstStyle/>
            <a:p>
              <a:r>
                <a:rPr lang="en-US" sz="900" dirty="0" smtClean="0">
                  <a:solidFill>
                    <a:prstClr val="black"/>
                  </a:solidFill>
                </a:rPr>
                <a:t>F</a:t>
              </a:r>
            </a:p>
          </p:txBody>
        </p:sp>
        <p:sp>
          <p:nvSpPr>
            <p:cNvPr id="35" name="TextBox 34"/>
            <p:cNvSpPr txBox="1"/>
            <p:nvPr/>
          </p:nvSpPr>
          <p:spPr>
            <a:xfrm>
              <a:off x="6646838" y="-458275"/>
              <a:ext cx="261610" cy="230832"/>
            </a:xfrm>
            <a:prstGeom prst="rect">
              <a:avLst/>
            </a:prstGeom>
            <a:noFill/>
          </p:spPr>
          <p:txBody>
            <a:bodyPr wrap="none" rtlCol="0">
              <a:spAutoFit/>
            </a:bodyPr>
            <a:lstStyle/>
            <a:p>
              <a:r>
                <a:rPr lang="en-US" sz="900" dirty="0">
                  <a:solidFill>
                    <a:prstClr val="black"/>
                  </a:solidFill>
                </a:rPr>
                <a:t>E</a:t>
              </a:r>
              <a:endParaRPr lang="en-US" sz="900" dirty="0" smtClean="0">
                <a:solidFill>
                  <a:prstClr val="black"/>
                </a:solidFill>
              </a:endParaRPr>
            </a:p>
          </p:txBody>
        </p:sp>
        <p:sp>
          <p:nvSpPr>
            <p:cNvPr id="36" name="TextBox 35"/>
            <p:cNvSpPr txBox="1"/>
            <p:nvPr/>
          </p:nvSpPr>
          <p:spPr>
            <a:xfrm>
              <a:off x="4167132" y="-458275"/>
              <a:ext cx="268022" cy="230832"/>
            </a:xfrm>
            <a:prstGeom prst="rect">
              <a:avLst/>
            </a:prstGeom>
            <a:noFill/>
          </p:spPr>
          <p:txBody>
            <a:bodyPr wrap="none" rtlCol="0">
              <a:spAutoFit/>
            </a:bodyPr>
            <a:lstStyle/>
            <a:p>
              <a:r>
                <a:rPr lang="en-US" sz="900" dirty="0">
                  <a:solidFill>
                    <a:prstClr val="black"/>
                  </a:solidFill>
                </a:rPr>
                <a:t>D</a:t>
              </a:r>
              <a:endParaRPr lang="en-US" sz="900" dirty="0" smtClean="0">
                <a:solidFill>
                  <a:prstClr val="black"/>
                </a:solidFill>
              </a:endParaRPr>
            </a:p>
          </p:txBody>
        </p:sp>
        <p:sp>
          <p:nvSpPr>
            <p:cNvPr id="37" name="TextBox 36"/>
            <p:cNvSpPr txBox="1"/>
            <p:nvPr/>
          </p:nvSpPr>
          <p:spPr>
            <a:xfrm>
              <a:off x="3063434" y="-458275"/>
              <a:ext cx="268022" cy="230832"/>
            </a:xfrm>
            <a:prstGeom prst="rect">
              <a:avLst/>
            </a:prstGeom>
            <a:noFill/>
          </p:spPr>
          <p:txBody>
            <a:bodyPr wrap="none" rtlCol="0">
              <a:spAutoFit/>
            </a:bodyPr>
            <a:lstStyle/>
            <a:p>
              <a:r>
                <a:rPr lang="en-US" sz="900" dirty="0">
                  <a:solidFill>
                    <a:prstClr val="black"/>
                  </a:solidFill>
                </a:rPr>
                <a:t>C</a:t>
              </a:r>
              <a:endParaRPr lang="en-US" sz="900" dirty="0" smtClean="0">
                <a:solidFill>
                  <a:prstClr val="black"/>
                </a:solidFill>
              </a:endParaRPr>
            </a:p>
          </p:txBody>
        </p:sp>
        <p:sp>
          <p:nvSpPr>
            <p:cNvPr id="38" name="TextBox 37"/>
            <p:cNvSpPr txBox="1"/>
            <p:nvPr/>
          </p:nvSpPr>
          <p:spPr>
            <a:xfrm>
              <a:off x="7674676" y="-458275"/>
              <a:ext cx="274434" cy="230832"/>
            </a:xfrm>
            <a:prstGeom prst="rect">
              <a:avLst/>
            </a:prstGeom>
            <a:noFill/>
          </p:spPr>
          <p:txBody>
            <a:bodyPr wrap="none" rtlCol="0">
              <a:spAutoFit/>
            </a:bodyPr>
            <a:lstStyle/>
            <a:p>
              <a:r>
                <a:rPr lang="en-US" sz="900" dirty="0" smtClean="0">
                  <a:solidFill>
                    <a:prstClr val="black"/>
                  </a:solidFill>
                </a:rPr>
                <a:t>G</a:t>
              </a:r>
            </a:p>
          </p:txBody>
        </p:sp>
      </p:grpSp>
      <p:pic>
        <p:nvPicPr>
          <p:cNvPr id="79" name="A1"/>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010518" y="1729664"/>
            <a:ext cx="235368" cy="23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A2"/>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137024" y="1787552"/>
            <a:ext cx="235368" cy="23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A3"/>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228378" y="1883723"/>
            <a:ext cx="235368" cy="23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 name="B1"/>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004885" y="1735889"/>
            <a:ext cx="235368" cy="23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GLOW RING B"/>
          <p:cNvSpPr/>
          <p:nvPr/>
        </p:nvSpPr>
        <p:spPr>
          <a:xfrm>
            <a:off x="567538" y="1707969"/>
            <a:ext cx="967348" cy="967348"/>
          </a:xfrm>
          <a:prstGeom prst="donut">
            <a:avLst>
              <a:gd name="adj" fmla="val 25829"/>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86" name="GLOW RING A"/>
          <p:cNvSpPr/>
          <p:nvPr/>
        </p:nvSpPr>
        <p:spPr>
          <a:xfrm>
            <a:off x="1577188" y="1707969"/>
            <a:ext cx="967348" cy="967348"/>
          </a:xfrm>
          <a:prstGeom prst="donut">
            <a:avLst>
              <a:gd name="adj" fmla="val 25829"/>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103" name="GLOW RING C"/>
          <p:cNvSpPr/>
          <p:nvPr/>
        </p:nvSpPr>
        <p:spPr>
          <a:xfrm>
            <a:off x="3091663" y="1707969"/>
            <a:ext cx="967348" cy="967348"/>
          </a:xfrm>
          <a:prstGeom prst="donut">
            <a:avLst>
              <a:gd name="adj" fmla="val 25829"/>
            </a:avLst>
          </a:prstGeom>
          <a:noFill/>
          <a:ln w="19050" cap="flat" cmpd="sng" algn="ctr">
            <a:solidFill>
              <a:sysClr val="window" lastClr="FFFFFF"/>
            </a:solidFill>
            <a:prstDash val="solid"/>
          </a:ln>
          <a:effectLst>
            <a:outerShdw blurRad="40000" dist="23000" dir="5400000" rotWithShape="0">
              <a:srgbClr val="000000">
                <a:alpha val="35000"/>
              </a:srgbClr>
            </a:outerShdw>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defRPr/>
            </a:pPr>
            <a:endParaRPr lang="en-CA" sz="1000" b="1" kern="0">
              <a:solidFill>
                <a:prstClr val="white"/>
              </a:solidFill>
              <a:effectLst>
                <a:outerShdw blurRad="50800" dist="38100" dir="5400000" algn="t" rotWithShape="0">
                  <a:prstClr val="black">
                    <a:alpha val="40000"/>
                  </a:prstClr>
                </a:outerShdw>
              </a:effectLst>
              <a:cs typeface="Arial" pitchFamily="34" charset="0"/>
            </a:endParaRPr>
          </a:p>
        </p:txBody>
      </p:sp>
      <p:sp>
        <p:nvSpPr>
          <p:cNvPr id="114" name="GLOW - APP"/>
          <p:cNvSpPr>
            <a:spLocks noChangeArrowheads="1"/>
          </p:cNvSpPr>
          <p:nvPr/>
        </p:nvSpPr>
        <p:spPr bwMode="auto">
          <a:xfrm>
            <a:off x="360016" y="833147"/>
            <a:ext cx="8429625" cy="312419"/>
          </a:xfrm>
          <a:prstGeom prst="roundRect">
            <a:avLst/>
          </a:prstGeom>
          <a:noFill/>
          <a:ln w="28575" cap="flat" cmpd="sng" algn="ctr">
            <a:solidFill>
              <a:schemeClr val="tx1"/>
            </a:solidFill>
            <a:prstDash val="solid"/>
          </a:ln>
          <a:effectLst/>
          <a:scene3d>
            <a:camera prst="orthographicFront"/>
            <a:lightRig rig="soft" dir="t">
              <a:rot lat="0" lon="0" rev="16800000"/>
            </a:lightRig>
          </a:scene3d>
          <a:sp3d prstMaterial="plastic"/>
        </p:spPr>
        <p:txBody>
          <a:bodyPr lIns="36000" tIns="36000" rIns="36000" bIns="36000" rtlCol="0" anchor="ctr"/>
          <a:lstStyle/>
          <a:p>
            <a:pPr algn="ctr"/>
            <a:endParaRPr lang="en-US" sz="16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144" name="CPU2"/>
          <p:cNvSpPr/>
          <p:nvPr/>
        </p:nvSpPr>
        <p:spPr>
          <a:xfrm>
            <a:off x="3611217" y="3418596"/>
            <a:ext cx="943661" cy="772404"/>
          </a:xfrm>
          <a:prstGeom prst="roundRect">
            <a:avLst>
              <a:gd name="adj" fmla="val 11644"/>
            </a:avLst>
          </a:prstGeom>
          <a:solidFill>
            <a:schemeClr val="tx2">
              <a:lumMod val="40000"/>
              <a:lumOff val="6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400" b="1" kern="0" dirty="0" smtClean="0">
                <a:solidFill>
                  <a:schemeClr val="tx1">
                    <a:lumMod val="75000"/>
                  </a:schemeClr>
                </a:solidFill>
                <a:effectLst>
                  <a:outerShdw blurRad="50800" dist="38100" dir="5400000" algn="t" rotWithShape="0">
                    <a:prstClr val="black">
                      <a:alpha val="40000"/>
                    </a:prstClr>
                  </a:outerShdw>
                </a:effectLst>
                <a:cs typeface="Arial" pitchFamily="34" charset="0"/>
              </a:rPr>
              <a:t>CPU2</a:t>
            </a:r>
            <a:endParaRPr lang="en-CA" sz="1400" b="1" kern="0" dirty="0">
              <a:solidFill>
                <a:schemeClr val="tx1">
                  <a:lumMod val="75000"/>
                </a:schemeClr>
              </a:solidFill>
              <a:effectLst>
                <a:outerShdw blurRad="50800" dist="38100" dir="5400000" algn="t" rotWithShape="0">
                  <a:prstClr val="black">
                    <a:alpha val="40000"/>
                  </a:prstClr>
                </a:outerShdw>
              </a:effectLst>
              <a:cs typeface="Arial" pitchFamily="34" charset="0"/>
            </a:endParaRPr>
          </a:p>
        </p:txBody>
      </p:sp>
      <p:sp>
        <p:nvSpPr>
          <p:cNvPr id="145" name="CPU1"/>
          <p:cNvSpPr/>
          <p:nvPr/>
        </p:nvSpPr>
        <p:spPr>
          <a:xfrm>
            <a:off x="1058501" y="3418596"/>
            <a:ext cx="943661" cy="772404"/>
          </a:xfrm>
          <a:prstGeom prst="roundRect">
            <a:avLst>
              <a:gd name="adj" fmla="val 11644"/>
            </a:avLst>
          </a:prstGeom>
          <a:solidFill>
            <a:schemeClr val="tx2">
              <a:lumMod val="40000"/>
              <a:lumOff val="6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400" b="1" kern="0" dirty="0" smtClean="0">
                <a:solidFill>
                  <a:schemeClr val="tx1">
                    <a:lumMod val="75000"/>
                  </a:schemeClr>
                </a:solidFill>
                <a:effectLst>
                  <a:outerShdw blurRad="50800" dist="38100" dir="5400000" algn="t" rotWithShape="0">
                    <a:prstClr val="black">
                      <a:alpha val="40000"/>
                    </a:prstClr>
                  </a:outerShdw>
                </a:effectLst>
                <a:cs typeface="Arial" pitchFamily="34" charset="0"/>
              </a:rPr>
              <a:t>CPU1</a:t>
            </a:r>
            <a:endParaRPr lang="en-CA" sz="1400" b="1" kern="0" dirty="0">
              <a:solidFill>
                <a:schemeClr val="tx1">
                  <a:lumMod val="75000"/>
                </a:schemeClr>
              </a:solidFill>
              <a:effectLst>
                <a:outerShdw blurRad="50800" dist="38100" dir="5400000" algn="t" rotWithShape="0">
                  <a:prstClr val="black">
                    <a:alpha val="40000"/>
                  </a:prstClr>
                </a:outerShdw>
              </a:effectLst>
              <a:cs typeface="Arial" pitchFamily="34" charset="0"/>
            </a:endParaRPr>
          </a:p>
        </p:txBody>
      </p:sp>
      <p:sp>
        <p:nvSpPr>
          <p:cNvPr id="146" name="GPU"/>
          <p:cNvSpPr/>
          <p:nvPr/>
        </p:nvSpPr>
        <p:spPr>
          <a:xfrm>
            <a:off x="6623022" y="3418596"/>
            <a:ext cx="943661" cy="772404"/>
          </a:xfrm>
          <a:prstGeom prst="roundRect">
            <a:avLst>
              <a:gd name="adj" fmla="val 11644"/>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400" b="1" kern="0" dirty="0" smtClean="0">
                <a:solidFill>
                  <a:prstClr val="white"/>
                </a:solidFill>
                <a:effectLst>
                  <a:outerShdw blurRad="50800" dist="38100" dir="5400000" algn="t" rotWithShape="0">
                    <a:prstClr val="black">
                      <a:alpha val="40000"/>
                    </a:prstClr>
                  </a:outerShdw>
                </a:effectLst>
                <a:cs typeface="Arial" pitchFamily="34" charset="0"/>
              </a:rPr>
              <a:t>GPU</a:t>
            </a:r>
            <a:endParaRPr lang="en-CA" sz="14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116" name="GLOW CPU1"/>
          <p:cNvSpPr/>
          <p:nvPr/>
        </p:nvSpPr>
        <p:spPr>
          <a:xfrm>
            <a:off x="1048975" y="3418596"/>
            <a:ext cx="943661" cy="772404"/>
          </a:xfrm>
          <a:prstGeom prst="roundRect">
            <a:avLst>
              <a:gd name="adj" fmla="val 11644"/>
            </a:avLst>
          </a:prstGeom>
          <a:noFill/>
          <a:ln w="28575" cap="flat" cmpd="sng" algn="ctr">
            <a:solidFill>
              <a:schemeClr val="tx1"/>
            </a:solidFill>
            <a:prstDash val="solid"/>
          </a:ln>
          <a:effectLst/>
          <a:scene3d>
            <a:camera prst="orthographicFront"/>
            <a:lightRig rig="soft" dir="t">
              <a:rot lat="0" lon="0" rev="16800000"/>
            </a:lightRig>
          </a:scene3d>
          <a:sp3d prstMaterial="plastic"/>
        </p:spPr>
        <p:txBody>
          <a:bodyPr lIns="36000" tIns="36000" rIns="36000" bIns="36000" rtlCol="0" anchor="ctr"/>
          <a:lstStyle/>
          <a:p>
            <a:pPr algn="ctr">
              <a:defRPr/>
            </a:pPr>
            <a:endParaRPr lang="en-CA" sz="14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14" name="TextBox 13"/>
          <p:cNvSpPr txBox="1"/>
          <p:nvPr/>
        </p:nvSpPr>
        <p:spPr>
          <a:xfrm>
            <a:off x="143934" y="-3694643"/>
            <a:ext cx="1761066" cy="369332"/>
          </a:xfrm>
          <a:prstGeom prst="rect">
            <a:avLst/>
          </a:prstGeom>
          <a:noFill/>
        </p:spPr>
        <p:txBody>
          <a:bodyPr wrap="square" rtlCol="0">
            <a:spAutoFit/>
          </a:bodyPr>
          <a:lstStyle/>
          <a:p>
            <a:r>
              <a:rPr lang="en-CA" dirty="0" smtClean="0">
                <a:solidFill>
                  <a:prstClr val="black"/>
                </a:solidFill>
              </a:rPr>
              <a:t>Click 3 and 4</a:t>
            </a:r>
          </a:p>
        </p:txBody>
      </p:sp>
      <p:pic>
        <p:nvPicPr>
          <p:cNvPr id="149" name="B2"/>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164664" y="1798514"/>
            <a:ext cx="235368" cy="23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C1"/>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530084" y="1729664"/>
            <a:ext cx="235368" cy="23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C2"/>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656590" y="1787552"/>
            <a:ext cx="235368" cy="23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 name="C3"/>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747944" y="1883723"/>
            <a:ext cx="235368" cy="235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79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500"/>
                                        <p:tgtEl>
                                          <p:spTgt spid="1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4"/>
                                        </p:tgtEl>
                                        <p:attrNameLst>
                                          <p:attrName>style.visibility</p:attrName>
                                        </p:attrNameLst>
                                      </p:cBhvr>
                                      <p:to>
                                        <p:strVal val="visible"/>
                                      </p:to>
                                    </p:set>
                                    <p:animEffect transition="in" filter="fade">
                                      <p:cBhvr>
                                        <p:cTn id="13" dur="500"/>
                                        <p:tgtEl>
                                          <p:spTgt spid="1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6"/>
                                        </p:tgtEl>
                                        <p:attrNameLst>
                                          <p:attrName>style.visibility</p:attrName>
                                        </p:attrNameLst>
                                      </p:cBhvr>
                                      <p:to>
                                        <p:strVal val="visible"/>
                                      </p:to>
                                    </p:set>
                                    <p:animEffect transition="in" filter="fade">
                                      <p:cBhvr>
                                        <p:cTn id="16" dur="500"/>
                                        <p:tgtEl>
                                          <p:spTgt spid="1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4"/>
                                        </p:tgtEl>
                                        <p:attrNameLst>
                                          <p:attrName>style.visibility</p:attrName>
                                        </p:attrNameLst>
                                      </p:cBhvr>
                                      <p:to>
                                        <p:strVal val="visible"/>
                                      </p:to>
                                    </p:set>
                                    <p:animEffect transition="in" filter="fade">
                                      <p:cBhvr>
                                        <p:cTn id="30" dur="200"/>
                                        <p:tgtEl>
                                          <p:spTgt spid="114"/>
                                        </p:tgtEl>
                                      </p:cBhvr>
                                    </p:animEffect>
                                  </p:childTnLst>
                                </p:cTn>
                              </p:par>
                            </p:childTnLst>
                          </p:cTn>
                        </p:par>
                        <p:par>
                          <p:cTn id="31" fill="hold">
                            <p:stCondLst>
                              <p:cond delay="200"/>
                            </p:stCondLst>
                            <p:childTnLst>
                              <p:par>
                                <p:cTn id="32" presetID="10" presetClass="exit" presetSubtype="0" fill="hold" grpId="1" nodeType="afterEffect">
                                  <p:stCondLst>
                                    <p:cond delay="0"/>
                                  </p:stCondLst>
                                  <p:childTnLst>
                                    <p:animEffect transition="out" filter="fade">
                                      <p:cBhvr>
                                        <p:cTn id="33" dur="200"/>
                                        <p:tgtEl>
                                          <p:spTgt spid="114"/>
                                        </p:tgtEl>
                                      </p:cBhvr>
                                    </p:animEffect>
                                    <p:set>
                                      <p:cBhvr>
                                        <p:cTn id="34" dur="1" fill="hold">
                                          <p:stCondLst>
                                            <p:cond delay="199"/>
                                          </p:stCondLst>
                                        </p:cTn>
                                        <p:tgtEl>
                                          <p:spTgt spid="114"/>
                                        </p:tgtEl>
                                        <p:attrNameLst>
                                          <p:attrName>style.visibility</p:attrName>
                                        </p:attrNameLst>
                                      </p:cBhvr>
                                      <p:to>
                                        <p:strVal val="hidden"/>
                                      </p:to>
                                    </p:set>
                                  </p:childTnLst>
                                </p:cTn>
                              </p:par>
                            </p:childTnLst>
                          </p:cTn>
                        </p:par>
                        <p:par>
                          <p:cTn id="35" fill="hold">
                            <p:stCondLst>
                              <p:cond delay="400"/>
                            </p:stCondLst>
                            <p:childTnLst>
                              <p:par>
                                <p:cTn id="36" presetID="1" presetClass="entr" presetSubtype="0"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childTnLst>
                                </p:cTn>
                              </p:par>
                              <p:par>
                                <p:cTn id="38" presetID="42" presetClass="path" presetSubtype="0" accel="50000" decel="50000" fill="hold" nodeType="withEffect">
                                  <p:stCondLst>
                                    <p:cond delay="0"/>
                                  </p:stCondLst>
                                  <p:childTnLst>
                                    <p:animMotion origin="layout" path="M 0.19722 0.2285 L 0.19722 0.41443 " pathEditMode="relative" rAng="0" ptsTypes="AA">
                                      <p:cBhvr>
                                        <p:cTn id="39" dur="1000" fill="hold"/>
                                        <p:tgtEl>
                                          <p:spTgt spid="77"/>
                                        </p:tgtEl>
                                        <p:attrNameLst>
                                          <p:attrName>ppt_x</p:attrName>
                                          <p:attrName>ppt_y</p:attrName>
                                        </p:attrNameLst>
                                      </p:cBhvr>
                                      <p:rCtr x="0" y="9282"/>
                                    </p:animMotion>
                                  </p:childTnLst>
                                </p:cTn>
                              </p:par>
                              <p:par>
                                <p:cTn id="40" presetID="1" presetClass="entr" presetSubtype="0" fill="hold" nodeType="withEffect">
                                  <p:stCondLst>
                                    <p:cond delay="0"/>
                                  </p:stCondLst>
                                  <p:childTnLst>
                                    <p:set>
                                      <p:cBhvr>
                                        <p:cTn id="41" dur="1" fill="hold">
                                          <p:stCondLst>
                                            <p:cond delay="0"/>
                                          </p:stCondLst>
                                        </p:cTn>
                                        <p:tgtEl>
                                          <p:spTgt spid="91"/>
                                        </p:tgtEl>
                                        <p:attrNameLst>
                                          <p:attrName>style.visibility</p:attrName>
                                        </p:attrNameLst>
                                      </p:cBhvr>
                                      <p:to>
                                        <p:strVal val="visible"/>
                                      </p:to>
                                    </p:set>
                                  </p:childTnLst>
                                </p:cTn>
                              </p:par>
                              <p:par>
                                <p:cTn id="42" presetID="42" presetClass="path" presetSubtype="0" accel="50000" decel="50000" fill="hold" nodeType="withEffect">
                                  <p:stCondLst>
                                    <p:cond delay="0"/>
                                  </p:stCondLst>
                                  <p:childTnLst>
                                    <p:animMotion origin="layout" path="M 0.3592 0.31576 L 0.3592 0.5017 " pathEditMode="relative" rAng="0" ptsTypes="AA">
                                      <p:cBhvr>
                                        <p:cTn id="43" dur="1000" fill="hold"/>
                                        <p:tgtEl>
                                          <p:spTgt spid="91"/>
                                        </p:tgtEl>
                                        <p:attrNameLst>
                                          <p:attrName>ppt_x</p:attrName>
                                          <p:attrName>ppt_y</p:attrName>
                                        </p:attrNameLst>
                                      </p:cBhvr>
                                      <p:rCtr x="0" y="9282"/>
                                    </p:animMotion>
                                  </p:childTnLst>
                                </p:cTn>
                              </p:par>
                            </p:childTnLst>
                          </p:cTn>
                        </p:par>
                        <p:par>
                          <p:cTn id="44" fill="hold">
                            <p:stCondLst>
                              <p:cond delay="1400"/>
                            </p:stCondLst>
                            <p:childTnLst>
                              <p:par>
                                <p:cTn id="45" presetID="10" presetClass="entr" presetSubtype="0" fill="hold" nodeType="after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169"/>
                                        </p:tgtEl>
                                        <p:attrNameLst>
                                          <p:attrName>style.visibility</p:attrName>
                                        </p:attrNameLst>
                                      </p:cBhvr>
                                      <p:to>
                                        <p:strVal val="visible"/>
                                      </p:to>
                                    </p:set>
                                    <p:animEffect transition="in" filter="fade">
                                      <p:cBhvr>
                                        <p:cTn id="50" dur="500"/>
                                        <p:tgtEl>
                                          <p:spTgt spid="169"/>
                                        </p:tgtEl>
                                      </p:cBhvr>
                                    </p:animEffect>
                                  </p:childTnLst>
                                </p:cTn>
                              </p:par>
                            </p:childTnLst>
                          </p:cTn>
                        </p:par>
                        <p:par>
                          <p:cTn id="51" fill="hold">
                            <p:stCondLst>
                              <p:cond delay="1900"/>
                            </p:stCondLst>
                            <p:childTnLst>
                              <p:par>
                                <p:cTn id="52" presetID="1" presetClass="entr" presetSubtype="0"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childTnLst>
                                </p:cTn>
                              </p:par>
                              <p:par>
                                <p:cTn id="54" presetID="42" presetClass="path" presetSubtype="0" accel="50000" decel="50000" fill="hold" nodeType="withEffect">
                                  <p:stCondLst>
                                    <p:cond delay="0"/>
                                  </p:stCondLst>
                                  <p:childTnLst>
                                    <p:animMotion origin="layout" path="M 0.15642 0.22541 L 0.15642 0.41135 " pathEditMode="relative" rAng="0" ptsTypes="AA">
                                      <p:cBhvr>
                                        <p:cTn id="55" dur="1000" fill="hold"/>
                                        <p:tgtEl>
                                          <p:spTgt spid="92"/>
                                        </p:tgtEl>
                                        <p:attrNameLst>
                                          <p:attrName>ppt_x</p:attrName>
                                          <p:attrName>ppt_y</p:attrName>
                                        </p:attrNameLst>
                                      </p:cBhvr>
                                      <p:rCtr x="0" y="9282"/>
                                    </p:animMotion>
                                  </p:childTnLst>
                                </p:cTn>
                              </p:par>
                              <p:par>
                                <p:cTn id="56" presetID="1" presetClass="entr" presetSubtype="0" fill="hold" nodeType="withEffect">
                                  <p:stCondLst>
                                    <p:cond delay="0"/>
                                  </p:stCondLst>
                                  <p:childTnLst>
                                    <p:set>
                                      <p:cBhvr>
                                        <p:cTn id="57" dur="1" fill="hold">
                                          <p:stCondLst>
                                            <p:cond delay="0"/>
                                          </p:stCondLst>
                                        </p:cTn>
                                        <p:tgtEl>
                                          <p:spTgt spid="93"/>
                                        </p:tgtEl>
                                        <p:attrNameLst>
                                          <p:attrName>style.visibility</p:attrName>
                                        </p:attrNameLst>
                                      </p:cBhvr>
                                      <p:to>
                                        <p:strVal val="visible"/>
                                      </p:to>
                                    </p:set>
                                  </p:childTnLst>
                                </p:cTn>
                              </p:par>
                              <p:par>
                                <p:cTn id="58" presetID="42" presetClass="path" presetSubtype="0" accel="50000" decel="50000" fill="hold" nodeType="withEffect">
                                  <p:stCondLst>
                                    <p:cond delay="0"/>
                                  </p:stCondLst>
                                  <p:childTnLst>
                                    <p:animMotion origin="layout" path="M 0.3184 0.3139 L 0.3184 0.49984 " pathEditMode="relative" rAng="0" ptsTypes="AA">
                                      <p:cBhvr>
                                        <p:cTn id="59" dur="1000" fill="hold"/>
                                        <p:tgtEl>
                                          <p:spTgt spid="93"/>
                                        </p:tgtEl>
                                        <p:attrNameLst>
                                          <p:attrName>ppt_x</p:attrName>
                                          <p:attrName>ppt_y</p:attrName>
                                        </p:attrNameLst>
                                      </p:cBhvr>
                                      <p:rCtr x="0" y="9282"/>
                                    </p:animMotion>
                                  </p:childTnLst>
                                </p:cTn>
                              </p:par>
                            </p:childTnLst>
                          </p:cTn>
                        </p:par>
                        <p:par>
                          <p:cTn id="60" fill="hold">
                            <p:stCondLst>
                              <p:cond delay="2900"/>
                            </p:stCondLst>
                            <p:childTnLst>
                              <p:par>
                                <p:cTn id="61" presetID="10"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par>
                                <p:cTn id="64" presetID="10" presetClass="entr" presetSubtype="0" fill="hold" nodeType="withEffect">
                                  <p:stCondLst>
                                    <p:cond delay="0"/>
                                  </p:stCondLst>
                                  <p:childTnLst>
                                    <p:set>
                                      <p:cBhvr>
                                        <p:cTn id="65" dur="1" fill="hold">
                                          <p:stCondLst>
                                            <p:cond delay="0"/>
                                          </p:stCondLst>
                                        </p:cTn>
                                        <p:tgtEl>
                                          <p:spTgt spid="170"/>
                                        </p:tgtEl>
                                        <p:attrNameLst>
                                          <p:attrName>style.visibility</p:attrName>
                                        </p:attrNameLst>
                                      </p:cBhvr>
                                      <p:to>
                                        <p:strVal val="visible"/>
                                      </p:to>
                                    </p:set>
                                    <p:animEffect transition="in" filter="fade">
                                      <p:cBhvr>
                                        <p:cTn id="66" dur="500"/>
                                        <p:tgtEl>
                                          <p:spTgt spid="170"/>
                                        </p:tgtEl>
                                      </p:cBhvr>
                                    </p:animEffect>
                                  </p:childTnLst>
                                </p:cTn>
                              </p:par>
                            </p:childTnLst>
                          </p:cTn>
                        </p:par>
                        <p:par>
                          <p:cTn id="67" fill="hold">
                            <p:stCondLst>
                              <p:cond delay="3400"/>
                            </p:stCondLst>
                            <p:childTnLst>
                              <p:par>
                                <p:cTn id="68" presetID="1" presetClass="entr" presetSubtype="0" fill="hold" nodeType="afterEffect">
                                  <p:stCondLst>
                                    <p:cond delay="0"/>
                                  </p:stCondLst>
                                  <p:childTnLst>
                                    <p:set>
                                      <p:cBhvr>
                                        <p:cTn id="69" dur="1" fill="hold">
                                          <p:stCondLst>
                                            <p:cond delay="0"/>
                                          </p:stCondLst>
                                        </p:cTn>
                                        <p:tgtEl>
                                          <p:spTgt spid="94"/>
                                        </p:tgtEl>
                                        <p:attrNameLst>
                                          <p:attrName>style.visibility</p:attrName>
                                        </p:attrNameLst>
                                      </p:cBhvr>
                                      <p:to>
                                        <p:strVal val="visible"/>
                                      </p:to>
                                    </p:set>
                                  </p:childTnLst>
                                </p:cTn>
                              </p:par>
                              <p:par>
                                <p:cTn id="70" presetID="42" presetClass="path" presetSubtype="0" accel="50000" decel="50000" fill="hold" nodeType="withEffect">
                                  <p:stCondLst>
                                    <p:cond delay="0"/>
                                  </p:stCondLst>
                                  <p:childTnLst>
                                    <p:animMotion origin="layout" path="M 0.11753 0.22541 L 0.11753 0.41135 " pathEditMode="relative" rAng="0" ptsTypes="AA">
                                      <p:cBhvr>
                                        <p:cTn id="71" dur="1000" fill="hold"/>
                                        <p:tgtEl>
                                          <p:spTgt spid="94"/>
                                        </p:tgtEl>
                                        <p:attrNameLst>
                                          <p:attrName>ppt_x</p:attrName>
                                          <p:attrName>ppt_y</p:attrName>
                                        </p:attrNameLst>
                                      </p:cBhvr>
                                      <p:rCtr x="0" y="9282"/>
                                    </p:animMotion>
                                  </p:childTnLst>
                                </p:cTn>
                              </p:par>
                              <p:par>
                                <p:cTn id="72" presetID="1" presetClass="entr" presetSubtype="0" fill="hold" nodeType="withEffect">
                                  <p:stCondLst>
                                    <p:cond delay="0"/>
                                  </p:stCondLst>
                                  <p:childTnLst>
                                    <p:set>
                                      <p:cBhvr>
                                        <p:cTn id="73" dur="1" fill="hold">
                                          <p:stCondLst>
                                            <p:cond delay="0"/>
                                          </p:stCondLst>
                                        </p:cTn>
                                        <p:tgtEl>
                                          <p:spTgt spid="95"/>
                                        </p:tgtEl>
                                        <p:attrNameLst>
                                          <p:attrName>style.visibility</p:attrName>
                                        </p:attrNameLst>
                                      </p:cBhvr>
                                      <p:to>
                                        <p:strVal val="visible"/>
                                      </p:to>
                                    </p:set>
                                  </p:childTnLst>
                                </p:cTn>
                              </p:par>
                              <p:par>
                                <p:cTn id="74" presetID="42" presetClass="path" presetSubtype="0" accel="50000" decel="50000" fill="hold" nodeType="withEffect">
                                  <p:stCondLst>
                                    <p:cond delay="0"/>
                                  </p:stCondLst>
                                  <p:childTnLst>
                                    <p:animMotion origin="layout" path="M 0.28437 0.31576 L 0.28437 0.5017 " pathEditMode="relative" rAng="0" ptsTypes="AA">
                                      <p:cBhvr>
                                        <p:cTn id="75" dur="1000" fill="hold"/>
                                        <p:tgtEl>
                                          <p:spTgt spid="95"/>
                                        </p:tgtEl>
                                        <p:attrNameLst>
                                          <p:attrName>ppt_x</p:attrName>
                                          <p:attrName>ppt_y</p:attrName>
                                        </p:attrNameLst>
                                      </p:cBhvr>
                                      <p:rCtr x="0" y="9282"/>
                                    </p:animMotion>
                                  </p:childTnLst>
                                </p:cTn>
                              </p:par>
                            </p:childTnLst>
                          </p:cTn>
                        </p:par>
                        <p:par>
                          <p:cTn id="76" fill="hold">
                            <p:stCondLst>
                              <p:cond delay="4400"/>
                            </p:stCondLst>
                            <p:childTnLst>
                              <p:par>
                                <p:cTn id="77" presetID="10" presetClass="entr" presetSubtype="0" fill="hold" nodeType="after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500"/>
                                        <p:tgtEl>
                                          <p:spTgt spid="83"/>
                                        </p:tgtEl>
                                      </p:cBhvr>
                                    </p:animEffect>
                                  </p:childTnLst>
                                </p:cTn>
                              </p:par>
                              <p:par>
                                <p:cTn id="80" presetID="10" presetClass="entr" presetSubtype="0" fill="hold" nodeType="withEffect">
                                  <p:stCondLst>
                                    <p:cond delay="0"/>
                                  </p:stCondLst>
                                  <p:childTnLst>
                                    <p:set>
                                      <p:cBhvr>
                                        <p:cTn id="81" dur="1" fill="hold">
                                          <p:stCondLst>
                                            <p:cond delay="0"/>
                                          </p:stCondLst>
                                        </p:cTn>
                                        <p:tgtEl>
                                          <p:spTgt spid="171"/>
                                        </p:tgtEl>
                                        <p:attrNameLst>
                                          <p:attrName>style.visibility</p:attrName>
                                        </p:attrNameLst>
                                      </p:cBhvr>
                                      <p:to>
                                        <p:strVal val="visible"/>
                                      </p:to>
                                    </p:set>
                                    <p:animEffect transition="in" filter="fade">
                                      <p:cBhvr>
                                        <p:cTn id="82" dur="500"/>
                                        <p:tgtEl>
                                          <p:spTgt spid="171"/>
                                        </p:tgtEl>
                                      </p:cBhvr>
                                    </p:animEffect>
                                  </p:childTnLst>
                                </p:cTn>
                              </p:par>
                            </p:childTnLst>
                          </p:cTn>
                        </p:par>
                        <p:par>
                          <p:cTn id="83" fill="hold">
                            <p:stCondLst>
                              <p:cond delay="4900"/>
                            </p:stCondLst>
                            <p:childTnLst>
                              <p:par>
                                <p:cTn id="84" presetID="10" presetClass="entr" presetSubtype="0" fill="hold" grpId="0" nodeType="afterEffect">
                                  <p:stCondLst>
                                    <p:cond delay="0"/>
                                  </p:stCondLst>
                                  <p:childTnLst>
                                    <p:set>
                                      <p:cBhvr>
                                        <p:cTn id="85" dur="1" fill="hold">
                                          <p:stCondLst>
                                            <p:cond delay="0"/>
                                          </p:stCondLst>
                                        </p:cTn>
                                        <p:tgtEl>
                                          <p:spTgt spid="103"/>
                                        </p:tgtEl>
                                        <p:attrNameLst>
                                          <p:attrName>style.visibility</p:attrName>
                                        </p:attrNameLst>
                                      </p:cBhvr>
                                      <p:to>
                                        <p:strVal val="visible"/>
                                      </p:to>
                                    </p:set>
                                    <p:animEffect transition="in" filter="fade">
                                      <p:cBhvr>
                                        <p:cTn id="86" dur="200"/>
                                        <p:tgtEl>
                                          <p:spTgt spid="10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200"/>
                                        <p:tgtEl>
                                          <p:spTgt spid="86"/>
                                        </p:tgtEl>
                                      </p:cBhvr>
                                    </p:animEffect>
                                  </p:childTnLst>
                                </p:cTn>
                              </p:par>
                            </p:childTnLst>
                          </p:cTn>
                        </p:par>
                        <p:par>
                          <p:cTn id="90" fill="hold">
                            <p:stCondLst>
                              <p:cond delay="5100"/>
                            </p:stCondLst>
                            <p:childTnLst>
                              <p:par>
                                <p:cTn id="91" presetID="10" presetClass="exit" presetSubtype="0" fill="hold" grpId="1" nodeType="afterEffect">
                                  <p:stCondLst>
                                    <p:cond delay="0"/>
                                  </p:stCondLst>
                                  <p:childTnLst>
                                    <p:animEffect transition="out" filter="fade">
                                      <p:cBhvr>
                                        <p:cTn id="92" dur="200"/>
                                        <p:tgtEl>
                                          <p:spTgt spid="103"/>
                                        </p:tgtEl>
                                      </p:cBhvr>
                                    </p:animEffect>
                                    <p:set>
                                      <p:cBhvr>
                                        <p:cTn id="93" dur="1" fill="hold">
                                          <p:stCondLst>
                                            <p:cond delay="199"/>
                                          </p:stCondLst>
                                        </p:cTn>
                                        <p:tgtEl>
                                          <p:spTgt spid="103"/>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200"/>
                                        <p:tgtEl>
                                          <p:spTgt spid="86"/>
                                        </p:tgtEl>
                                      </p:cBhvr>
                                    </p:animEffect>
                                    <p:set>
                                      <p:cBhvr>
                                        <p:cTn id="96" dur="1" fill="hold">
                                          <p:stCondLst>
                                            <p:cond delay="199"/>
                                          </p:stCondLst>
                                        </p:cTn>
                                        <p:tgtEl>
                                          <p:spTgt spid="86"/>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83"/>
                                        </p:tgtEl>
                                      </p:cBhvr>
                                    </p:animEffect>
                                    <p:set>
                                      <p:cBhvr>
                                        <p:cTn id="99" dur="1" fill="hold">
                                          <p:stCondLst>
                                            <p:cond delay="499"/>
                                          </p:stCondLst>
                                        </p:cTn>
                                        <p:tgtEl>
                                          <p:spTgt spid="83"/>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71"/>
                                        </p:tgtEl>
                                      </p:cBhvr>
                                    </p:animEffect>
                                    <p:set>
                                      <p:cBhvr>
                                        <p:cTn id="102" dur="1" fill="hold">
                                          <p:stCondLst>
                                            <p:cond delay="499"/>
                                          </p:stCondLst>
                                        </p:cTn>
                                        <p:tgtEl>
                                          <p:spTgt spid="171"/>
                                        </p:tgtEl>
                                        <p:attrNameLst>
                                          <p:attrName>style.visibility</p:attrName>
                                        </p:attrNameLst>
                                      </p:cBhvr>
                                      <p:to>
                                        <p:strVal val="hidden"/>
                                      </p:to>
                                    </p:set>
                                  </p:childTnLst>
                                </p:cTn>
                              </p:par>
                            </p:childTnLst>
                          </p:cTn>
                        </p:par>
                        <p:par>
                          <p:cTn id="103" fill="hold">
                            <p:stCondLst>
                              <p:cond delay="5600"/>
                            </p:stCondLst>
                            <p:childTnLst>
                              <p:par>
                                <p:cTn id="104" presetID="1" presetClass="entr" presetSubtype="0" fill="hold" nodeType="afterEffect">
                                  <p:stCondLst>
                                    <p:cond delay="0"/>
                                  </p:stCondLst>
                                  <p:childTnLst>
                                    <p:set>
                                      <p:cBhvr>
                                        <p:cTn id="105" dur="1" fill="hold">
                                          <p:stCondLst>
                                            <p:cond delay="0"/>
                                          </p:stCondLst>
                                        </p:cTn>
                                        <p:tgtEl>
                                          <p:spTgt spid="96"/>
                                        </p:tgtEl>
                                        <p:attrNameLst>
                                          <p:attrName>style.visibility</p:attrName>
                                        </p:attrNameLst>
                                      </p:cBhvr>
                                      <p:to>
                                        <p:strVal val="visible"/>
                                      </p:to>
                                    </p:set>
                                  </p:childTnLst>
                                </p:cTn>
                              </p:par>
                              <p:par>
                                <p:cTn id="106" presetID="42" presetClass="path" presetSubtype="0" accel="50000" decel="50000" fill="hold" nodeType="withEffect">
                                  <p:stCondLst>
                                    <p:cond delay="0"/>
                                  </p:stCondLst>
                                  <p:childTnLst>
                                    <p:animMotion origin="layout" path="M 0.1882 0.75093 L 0.13767 0.95618 " pathEditMode="relative" rAng="0" ptsTypes="AA">
                                      <p:cBhvr>
                                        <p:cTn id="107" dur="1000" fill="hold"/>
                                        <p:tgtEl>
                                          <p:spTgt spid="96"/>
                                        </p:tgtEl>
                                        <p:attrNameLst>
                                          <p:attrName>ppt_x</p:attrName>
                                          <p:attrName>ppt_y</p:attrName>
                                        </p:attrNameLst>
                                      </p:cBhvr>
                                      <p:rCtr x="-2535" y="10247"/>
                                    </p:animMotion>
                                  </p:childTnLst>
                                </p:cTn>
                              </p:par>
                              <p:par>
                                <p:cTn id="108" presetID="1" presetClass="entr" presetSubtype="0" fill="hold" nodeType="withEffect">
                                  <p:stCondLst>
                                    <p:cond delay="0"/>
                                  </p:stCondLst>
                                  <p:childTnLst>
                                    <p:set>
                                      <p:cBhvr>
                                        <p:cTn id="109" dur="1" fill="hold">
                                          <p:stCondLst>
                                            <p:cond delay="0"/>
                                          </p:stCondLst>
                                        </p:cTn>
                                        <p:tgtEl>
                                          <p:spTgt spid="97"/>
                                        </p:tgtEl>
                                        <p:attrNameLst>
                                          <p:attrName>style.visibility</p:attrName>
                                        </p:attrNameLst>
                                      </p:cBhvr>
                                      <p:to>
                                        <p:strVal val="visible"/>
                                      </p:to>
                                    </p:set>
                                  </p:childTnLst>
                                </p:cTn>
                              </p:par>
                              <p:par>
                                <p:cTn id="110" presetID="42" presetClass="path" presetSubtype="0" accel="50000" decel="50000" fill="hold" nodeType="withEffect">
                                  <p:stCondLst>
                                    <p:cond delay="0"/>
                                  </p:stCondLst>
                                  <p:childTnLst>
                                    <p:animMotion origin="layout" path="M 0.36736 0.825 L 0.41597 1.03395 " pathEditMode="relative" rAng="0" ptsTypes="AA">
                                      <p:cBhvr>
                                        <p:cTn id="111" dur="1000" fill="hold"/>
                                        <p:tgtEl>
                                          <p:spTgt spid="97"/>
                                        </p:tgtEl>
                                        <p:attrNameLst>
                                          <p:attrName>ppt_x</p:attrName>
                                          <p:attrName>ppt_y</p:attrName>
                                        </p:attrNameLst>
                                      </p:cBhvr>
                                      <p:rCtr x="2431" y="10432"/>
                                    </p:animMotion>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2" nodeType="clickEffect">
                                  <p:stCondLst>
                                    <p:cond delay="0"/>
                                  </p:stCondLst>
                                  <p:childTnLst>
                                    <p:set>
                                      <p:cBhvr>
                                        <p:cTn id="115" dur="1" fill="hold">
                                          <p:stCondLst>
                                            <p:cond delay="0"/>
                                          </p:stCondLst>
                                        </p:cTn>
                                        <p:tgtEl>
                                          <p:spTgt spid="114"/>
                                        </p:tgtEl>
                                        <p:attrNameLst>
                                          <p:attrName>style.visibility</p:attrName>
                                        </p:attrNameLst>
                                      </p:cBhvr>
                                      <p:to>
                                        <p:strVal val="visible"/>
                                      </p:to>
                                    </p:set>
                                    <p:animEffect transition="in" filter="fade">
                                      <p:cBhvr>
                                        <p:cTn id="116" dur="200"/>
                                        <p:tgtEl>
                                          <p:spTgt spid="114"/>
                                        </p:tgtEl>
                                      </p:cBhvr>
                                    </p:animEffect>
                                  </p:childTnLst>
                                </p:cTn>
                              </p:par>
                            </p:childTnLst>
                          </p:cTn>
                        </p:par>
                        <p:par>
                          <p:cTn id="117" fill="hold">
                            <p:stCondLst>
                              <p:cond delay="200"/>
                            </p:stCondLst>
                            <p:childTnLst>
                              <p:par>
                                <p:cTn id="118" presetID="10" presetClass="exit" presetSubtype="0" fill="hold" grpId="3" nodeType="afterEffect">
                                  <p:stCondLst>
                                    <p:cond delay="0"/>
                                  </p:stCondLst>
                                  <p:childTnLst>
                                    <p:animEffect transition="out" filter="fade">
                                      <p:cBhvr>
                                        <p:cTn id="119" dur="200"/>
                                        <p:tgtEl>
                                          <p:spTgt spid="114"/>
                                        </p:tgtEl>
                                      </p:cBhvr>
                                    </p:animEffect>
                                    <p:set>
                                      <p:cBhvr>
                                        <p:cTn id="120" dur="1" fill="hold">
                                          <p:stCondLst>
                                            <p:cond delay="199"/>
                                          </p:stCondLst>
                                        </p:cTn>
                                        <p:tgtEl>
                                          <p:spTgt spid="114"/>
                                        </p:tgtEl>
                                        <p:attrNameLst>
                                          <p:attrName>style.visibility</p:attrName>
                                        </p:attrNameLst>
                                      </p:cBhvr>
                                      <p:to>
                                        <p:strVal val="hidden"/>
                                      </p:to>
                                    </p:set>
                                  </p:childTnLst>
                                </p:cTn>
                              </p:par>
                            </p:childTnLst>
                          </p:cTn>
                        </p:par>
                        <p:par>
                          <p:cTn id="121" fill="hold">
                            <p:stCondLst>
                              <p:cond delay="400"/>
                            </p:stCondLst>
                            <p:childTnLst>
                              <p:par>
                                <p:cTn id="122" presetID="1" presetClass="entr" presetSubtype="0" fill="hold" nodeType="afterEffect">
                                  <p:stCondLst>
                                    <p:cond delay="0"/>
                                  </p:stCondLst>
                                  <p:childTnLst>
                                    <p:set>
                                      <p:cBhvr>
                                        <p:cTn id="123" dur="1" fill="hold">
                                          <p:stCondLst>
                                            <p:cond delay="0"/>
                                          </p:stCondLst>
                                        </p:cTn>
                                        <p:tgtEl>
                                          <p:spTgt spid="98"/>
                                        </p:tgtEl>
                                        <p:attrNameLst>
                                          <p:attrName>style.visibility</p:attrName>
                                        </p:attrNameLst>
                                      </p:cBhvr>
                                      <p:to>
                                        <p:strVal val="visible"/>
                                      </p:to>
                                    </p:set>
                                  </p:childTnLst>
                                </p:cTn>
                              </p:par>
                              <p:par>
                                <p:cTn id="124" presetID="42" presetClass="path" presetSubtype="0" accel="50000" decel="50000" fill="hold" nodeType="withEffect">
                                  <p:stCondLst>
                                    <p:cond delay="0"/>
                                  </p:stCondLst>
                                  <p:childTnLst>
                                    <p:animMotion origin="layout" path="M 0.08229 0.22387 L 0.08229 0.40981 " pathEditMode="relative" rAng="0" ptsTypes="AA">
                                      <p:cBhvr>
                                        <p:cTn id="125" dur="1000" fill="hold"/>
                                        <p:tgtEl>
                                          <p:spTgt spid="98"/>
                                        </p:tgtEl>
                                        <p:attrNameLst>
                                          <p:attrName>ppt_x</p:attrName>
                                          <p:attrName>ppt_y</p:attrName>
                                        </p:attrNameLst>
                                      </p:cBhvr>
                                      <p:rCtr x="0" y="9282"/>
                                    </p:animMotion>
                                  </p:childTnLst>
                                </p:cTn>
                              </p:par>
                              <p:par>
                                <p:cTn id="126" presetID="1" presetClass="entr" presetSubtype="0" fill="hold" nodeType="withEffect">
                                  <p:stCondLst>
                                    <p:cond delay="0"/>
                                  </p:stCondLst>
                                  <p:childTnLst>
                                    <p:set>
                                      <p:cBhvr>
                                        <p:cTn id="127" dur="1" fill="hold">
                                          <p:stCondLst>
                                            <p:cond delay="0"/>
                                          </p:stCondLst>
                                        </p:cTn>
                                        <p:tgtEl>
                                          <p:spTgt spid="99"/>
                                        </p:tgtEl>
                                        <p:attrNameLst>
                                          <p:attrName>style.visibility</p:attrName>
                                        </p:attrNameLst>
                                      </p:cBhvr>
                                      <p:to>
                                        <p:strVal val="visible"/>
                                      </p:to>
                                    </p:set>
                                  </p:childTnLst>
                                </p:cTn>
                              </p:par>
                              <p:par>
                                <p:cTn id="128" presetID="42" presetClass="path" presetSubtype="0" accel="50000" decel="50000" fill="hold" nodeType="withEffect">
                                  <p:stCondLst>
                                    <p:cond delay="0"/>
                                  </p:stCondLst>
                                  <p:childTnLst>
                                    <p:animMotion origin="layout" path="M 0.24167 0.31421 L 0.24167 0.50015 " pathEditMode="relative" rAng="0" ptsTypes="AA">
                                      <p:cBhvr>
                                        <p:cTn id="129" dur="1000" fill="hold"/>
                                        <p:tgtEl>
                                          <p:spTgt spid="99"/>
                                        </p:tgtEl>
                                        <p:attrNameLst>
                                          <p:attrName>ppt_x</p:attrName>
                                          <p:attrName>ppt_y</p:attrName>
                                        </p:attrNameLst>
                                      </p:cBhvr>
                                      <p:rCtr x="0" y="9282"/>
                                    </p:animMotion>
                                  </p:childTnLst>
                                </p:cTn>
                              </p:par>
                            </p:childTnLst>
                          </p:cTn>
                        </p:par>
                        <p:par>
                          <p:cTn id="130" fill="hold">
                            <p:stCondLst>
                              <p:cond delay="1400"/>
                            </p:stCondLst>
                            <p:childTnLst>
                              <p:par>
                                <p:cTn id="131" presetID="10" presetClass="entr" presetSubtype="0" fill="hold" nodeType="afterEffect">
                                  <p:stCondLst>
                                    <p:cond delay="0"/>
                                  </p:stCondLst>
                                  <p:childTnLst>
                                    <p:set>
                                      <p:cBhvr>
                                        <p:cTn id="132" dur="1" fill="hold">
                                          <p:stCondLst>
                                            <p:cond delay="0"/>
                                          </p:stCondLst>
                                        </p:cTn>
                                        <p:tgtEl>
                                          <p:spTgt spid="83"/>
                                        </p:tgtEl>
                                        <p:attrNameLst>
                                          <p:attrName>style.visibility</p:attrName>
                                        </p:attrNameLst>
                                      </p:cBhvr>
                                      <p:to>
                                        <p:strVal val="visible"/>
                                      </p:to>
                                    </p:set>
                                    <p:animEffect transition="in" filter="fade">
                                      <p:cBhvr>
                                        <p:cTn id="133" dur="500"/>
                                        <p:tgtEl>
                                          <p:spTgt spid="83"/>
                                        </p:tgtEl>
                                      </p:cBhvr>
                                    </p:animEffect>
                                  </p:childTnLst>
                                </p:cTn>
                              </p:par>
                              <p:par>
                                <p:cTn id="134" presetID="10" presetClass="entr" presetSubtype="0" fill="hold" nodeType="withEffect">
                                  <p:stCondLst>
                                    <p:cond delay="0"/>
                                  </p:stCondLst>
                                  <p:childTnLst>
                                    <p:set>
                                      <p:cBhvr>
                                        <p:cTn id="135" dur="1" fill="hold">
                                          <p:stCondLst>
                                            <p:cond delay="0"/>
                                          </p:stCondLst>
                                        </p:cTn>
                                        <p:tgtEl>
                                          <p:spTgt spid="171"/>
                                        </p:tgtEl>
                                        <p:attrNameLst>
                                          <p:attrName>style.visibility</p:attrName>
                                        </p:attrNameLst>
                                      </p:cBhvr>
                                      <p:to>
                                        <p:strVal val="visible"/>
                                      </p:to>
                                    </p:set>
                                    <p:animEffect transition="in" filter="fade">
                                      <p:cBhvr>
                                        <p:cTn id="136" dur="500"/>
                                        <p:tgtEl>
                                          <p:spTgt spid="171"/>
                                        </p:tgtEl>
                                      </p:cBhvr>
                                    </p:animEffect>
                                  </p:childTnLst>
                                </p:cTn>
                              </p:par>
                            </p:childTnLst>
                          </p:cTn>
                        </p:par>
                        <p:par>
                          <p:cTn id="137" fill="hold">
                            <p:stCondLst>
                              <p:cond delay="1900"/>
                            </p:stCondLst>
                            <p:childTnLst>
                              <p:par>
                                <p:cTn id="138" presetID="10" presetClass="entr" presetSubtype="0" fill="hold" grpId="2" nodeType="afterEffect">
                                  <p:stCondLst>
                                    <p:cond delay="0"/>
                                  </p:stCondLst>
                                  <p:childTnLst>
                                    <p:set>
                                      <p:cBhvr>
                                        <p:cTn id="139" dur="1" fill="hold">
                                          <p:stCondLst>
                                            <p:cond delay="0"/>
                                          </p:stCondLst>
                                        </p:cTn>
                                        <p:tgtEl>
                                          <p:spTgt spid="103"/>
                                        </p:tgtEl>
                                        <p:attrNameLst>
                                          <p:attrName>style.visibility</p:attrName>
                                        </p:attrNameLst>
                                      </p:cBhvr>
                                      <p:to>
                                        <p:strVal val="visible"/>
                                      </p:to>
                                    </p:set>
                                    <p:animEffect transition="in" filter="fade">
                                      <p:cBhvr>
                                        <p:cTn id="140" dur="200"/>
                                        <p:tgtEl>
                                          <p:spTgt spid="103"/>
                                        </p:tgtEl>
                                      </p:cBhvr>
                                    </p:animEffect>
                                  </p:childTnLst>
                                </p:cTn>
                              </p:par>
                              <p:par>
                                <p:cTn id="141" presetID="10" presetClass="entr" presetSubtype="0" fill="hold" grpId="2" nodeType="withEffect">
                                  <p:stCondLst>
                                    <p:cond delay="0"/>
                                  </p:stCondLst>
                                  <p:childTnLst>
                                    <p:set>
                                      <p:cBhvr>
                                        <p:cTn id="142" dur="1" fill="hold">
                                          <p:stCondLst>
                                            <p:cond delay="0"/>
                                          </p:stCondLst>
                                        </p:cTn>
                                        <p:tgtEl>
                                          <p:spTgt spid="86"/>
                                        </p:tgtEl>
                                        <p:attrNameLst>
                                          <p:attrName>style.visibility</p:attrName>
                                        </p:attrNameLst>
                                      </p:cBhvr>
                                      <p:to>
                                        <p:strVal val="visible"/>
                                      </p:to>
                                    </p:set>
                                    <p:animEffect transition="in" filter="fade">
                                      <p:cBhvr>
                                        <p:cTn id="143" dur="200"/>
                                        <p:tgtEl>
                                          <p:spTgt spid="86"/>
                                        </p:tgtEl>
                                      </p:cBhvr>
                                    </p:animEffect>
                                  </p:childTnLst>
                                </p:cTn>
                              </p:par>
                            </p:childTnLst>
                          </p:cTn>
                        </p:par>
                        <p:par>
                          <p:cTn id="144" fill="hold">
                            <p:stCondLst>
                              <p:cond delay="2100"/>
                            </p:stCondLst>
                            <p:childTnLst>
                              <p:par>
                                <p:cTn id="145" presetID="10" presetClass="exit" presetSubtype="0" fill="hold" grpId="3" nodeType="afterEffect">
                                  <p:stCondLst>
                                    <p:cond delay="0"/>
                                  </p:stCondLst>
                                  <p:childTnLst>
                                    <p:animEffect transition="out" filter="fade">
                                      <p:cBhvr>
                                        <p:cTn id="146" dur="200"/>
                                        <p:tgtEl>
                                          <p:spTgt spid="103"/>
                                        </p:tgtEl>
                                      </p:cBhvr>
                                    </p:animEffect>
                                    <p:set>
                                      <p:cBhvr>
                                        <p:cTn id="147" dur="1" fill="hold">
                                          <p:stCondLst>
                                            <p:cond delay="199"/>
                                          </p:stCondLst>
                                        </p:cTn>
                                        <p:tgtEl>
                                          <p:spTgt spid="103"/>
                                        </p:tgtEl>
                                        <p:attrNameLst>
                                          <p:attrName>style.visibility</p:attrName>
                                        </p:attrNameLst>
                                      </p:cBhvr>
                                      <p:to>
                                        <p:strVal val="hidden"/>
                                      </p:to>
                                    </p:set>
                                  </p:childTnLst>
                                </p:cTn>
                              </p:par>
                              <p:par>
                                <p:cTn id="148" presetID="10" presetClass="exit" presetSubtype="0" fill="hold" grpId="3" nodeType="withEffect">
                                  <p:stCondLst>
                                    <p:cond delay="0"/>
                                  </p:stCondLst>
                                  <p:childTnLst>
                                    <p:animEffect transition="out" filter="fade">
                                      <p:cBhvr>
                                        <p:cTn id="149" dur="200"/>
                                        <p:tgtEl>
                                          <p:spTgt spid="86"/>
                                        </p:tgtEl>
                                      </p:cBhvr>
                                    </p:animEffect>
                                    <p:set>
                                      <p:cBhvr>
                                        <p:cTn id="150" dur="1" fill="hold">
                                          <p:stCondLst>
                                            <p:cond delay="199"/>
                                          </p:stCondLst>
                                        </p:cTn>
                                        <p:tgtEl>
                                          <p:spTgt spid="86"/>
                                        </p:tgtEl>
                                        <p:attrNameLst>
                                          <p:attrName>style.visibility</p:attrName>
                                        </p:attrNameLst>
                                      </p:cBhvr>
                                      <p:to>
                                        <p:strVal val="hidden"/>
                                      </p:to>
                                    </p:set>
                                  </p:childTnLst>
                                </p:cTn>
                              </p:par>
                            </p:childTnLst>
                          </p:cTn>
                        </p:par>
                        <p:par>
                          <p:cTn id="151" fill="hold">
                            <p:stCondLst>
                              <p:cond delay="2300"/>
                            </p:stCondLst>
                            <p:childTnLst>
                              <p:par>
                                <p:cTn id="152" presetID="10" presetClass="exit" presetSubtype="0" fill="hold" nodeType="afterEffect">
                                  <p:stCondLst>
                                    <p:cond delay="0"/>
                                  </p:stCondLst>
                                  <p:childTnLst>
                                    <p:animEffect transition="out" filter="fade">
                                      <p:cBhvr>
                                        <p:cTn id="153" dur="500"/>
                                        <p:tgtEl>
                                          <p:spTgt spid="83"/>
                                        </p:tgtEl>
                                      </p:cBhvr>
                                    </p:animEffect>
                                    <p:set>
                                      <p:cBhvr>
                                        <p:cTn id="154" dur="1" fill="hold">
                                          <p:stCondLst>
                                            <p:cond delay="499"/>
                                          </p:stCondLst>
                                        </p:cTn>
                                        <p:tgtEl>
                                          <p:spTgt spid="83"/>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171"/>
                                        </p:tgtEl>
                                      </p:cBhvr>
                                    </p:animEffect>
                                    <p:set>
                                      <p:cBhvr>
                                        <p:cTn id="157" dur="1" fill="hold">
                                          <p:stCondLst>
                                            <p:cond delay="499"/>
                                          </p:stCondLst>
                                        </p:cTn>
                                        <p:tgtEl>
                                          <p:spTgt spid="171"/>
                                        </p:tgtEl>
                                        <p:attrNameLst>
                                          <p:attrName>style.visibility</p:attrName>
                                        </p:attrNameLst>
                                      </p:cBhvr>
                                      <p:to>
                                        <p:strVal val="hidden"/>
                                      </p:to>
                                    </p:set>
                                  </p:childTnLst>
                                </p:cTn>
                              </p:par>
                            </p:childTnLst>
                          </p:cTn>
                        </p:par>
                        <p:par>
                          <p:cTn id="158" fill="hold">
                            <p:stCondLst>
                              <p:cond delay="2800"/>
                            </p:stCondLst>
                            <p:childTnLst>
                              <p:par>
                                <p:cTn id="159" presetID="1" presetClass="entr" presetSubtype="0" fill="hold" nodeType="afterEffect">
                                  <p:stCondLst>
                                    <p:cond delay="0"/>
                                  </p:stCondLst>
                                  <p:childTnLst>
                                    <p:set>
                                      <p:cBhvr>
                                        <p:cTn id="160" dur="1" fill="hold">
                                          <p:stCondLst>
                                            <p:cond delay="0"/>
                                          </p:stCondLst>
                                        </p:cTn>
                                        <p:tgtEl>
                                          <p:spTgt spid="139"/>
                                        </p:tgtEl>
                                        <p:attrNameLst>
                                          <p:attrName>style.visibility</p:attrName>
                                        </p:attrNameLst>
                                      </p:cBhvr>
                                      <p:to>
                                        <p:strVal val="visible"/>
                                      </p:to>
                                    </p:set>
                                  </p:childTnLst>
                                </p:cTn>
                              </p:par>
                              <p:par>
                                <p:cTn id="161" presetID="42" presetClass="path" presetSubtype="0" accel="50000" decel="50000" fill="hold" nodeType="withEffect">
                                  <p:stCondLst>
                                    <p:cond delay="0"/>
                                  </p:stCondLst>
                                  <p:childTnLst>
                                    <p:animMotion origin="layout" path="M 0.13923 0.75124 L 0.08923 0.9571 " pathEditMode="relative" rAng="0" ptsTypes="AA">
                                      <p:cBhvr>
                                        <p:cTn id="162" dur="1000" fill="hold"/>
                                        <p:tgtEl>
                                          <p:spTgt spid="139"/>
                                        </p:tgtEl>
                                        <p:attrNameLst>
                                          <p:attrName>ppt_x</p:attrName>
                                          <p:attrName>ppt_y</p:attrName>
                                        </p:attrNameLst>
                                      </p:cBhvr>
                                      <p:rCtr x="-2500" y="10278"/>
                                    </p:animMotion>
                                  </p:childTnLst>
                                </p:cTn>
                              </p:par>
                              <p:par>
                                <p:cTn id="163" presetID="1" presetClass="entr" presetSubtype="0" fill="hold" nodeType="withEffect">
                                  <p:stCondLst>
                                    <p:cond delay="0"/>
                                  </p:stCondLst>
                                  <p:childTnLst>
                                    <p:set>
                                      <p:cBhvr>
                                        <p:cTn id="164" dur="1" fill="hold">
                                          <p:stCondLst>
                                            <p:cond delay="0"/>
                                          </p:stCondLst>
                                        </p:cTn>
                                        <p:tgtEl>
                                          <p:spTgt spid="143"/>
                                        </p:tgtEl>
                                        <p:attrNameLst>
                                          <p:attrName>style.visibility</p:attrName>
                                        </p:attrNameLst>
                                      </p:cBhvr>
                                      <p:to>
                                        <p:strVal val="visible"/>
                                      </p:to>
                                    </p:set>
                                  </p:childTnLst>
                                </p:cTn>
                              </p:par>
                              <p:par>
                                <p:cTn id="165" presetID="42" presetClass="path" presetSubtype="0" accel="50000" decel="50000" fill="hold" nodeType="withEffect">
                                  <p:stCondLst>
                                    <p:cond delay="0"/>
                                  </p:stCondLst>
                                  <p:childTnLst>
                                    <p:animMotion origin="layout" path="M 0.32222 0.83086 L 0.37118 1.03951 " pathEditMode="relative" rAng="0" ptsTypes="AA">
                                      <p:cBhvr>
                                        <p:cTn id="166" dur="1000" fill="hold"/>
                                        <p:tgtEl>
                                          <p:spTgt spid="143"/>
                                        </p:tgtEl>
                                        <p:attrNameLst>
                                          <p:attrName>ppt_x</p:attrName>
                                          <p:attrName>ppt_y</p:attrName>
                                        </p:attrNameLst>
                                      </p:cBhvr>
                                      <p:rCtr x="2448" y="10432"/>
                                    </p:animMotion>
                                  </p:childTnLst>
                                </p:cTn>
                              </p:par>
                            </p:childTnLst>
                          </p:cTn>
                        </p:par>
                        <p:par>
                          <p:cTn id="167" fill="hold">
                            <p:stCondLst>
                              <p:cond delay="3800"/>
                            </p:stCondLst>
                            <p:childTnLst>
                              <p:par>
                                <p:cTn id="168" presetID="10" presetClass="entr" presetSubtype="0" fill="hold" grpId="0" nodeType="afterEffect">
                                  <p:stCondLst>
                                    <p:cond delay="0"/>
                                  </p:stCondLst>
                                  <p:childTnLst>
                                    <p:set>
                                      <p:cBhvr>
                                        <p:cTn id="169" dur="1" fill="hold">
                                          <p:stCondLst>
                                            <p:cond delay="0"/>
                                          </p:stCondLst>
                                        </p:cTn>
                                        <p:tgtEl>
                                          <p:spTgt spid="116"/>
                                        </p:tgtEl>
                                        <p:attrNameLst>
                                          <p:attrName>style.visibility</p:attrName>
                                        </p:attrNameLst>
                                      </p:cBhvr>
                                      <p:to>
                                        <p:strVal val="visible"/>
                                      </p:to>
                                    </p:set>
                                    <p:animEffect transition="in" filter="fade">
                                      <p:cBhvr>
                                        <p:cTn id="170" dur="200"/>
                                        <p:tgtEl>
                                          <p:spTgt spid="116"/>
                                        </p:tgtEl>
                                      </p:cBhvr>
                                    </p:animEffect>
                                  </p:childTnLst>
                                </p:cTn>
                              </p:par>
                            </p:childTnLst>
                          </p:cTn>
                        </p:par>
                        <p:par>
                          <p:cTn id="171" fill="hold">
                            <p:stCondLst>
                              <p:cond delay="4000"/>
                            </p:stCondLst>
                            <p:childTnLst>
                              <p:par>
                                <p:cTn id="172" presetID="10" presetClass="exit" presetSubtype="0" fill="hold" grpId="1" nodeType="afterEffect">
                                  <p:stCondLst>
                                    <p:cond delay="0"/>
                                  </p:stCondLst>
                                  <p:childTnLst>
                                    <p:animEffect transition="out" filter="fade">
                                      <p:cBhvr>
                                        <p:cTn id="173" dur="200"/>
                                        <p:tgtEl>
                                          <p:spTgt spid="116"/>
                                        </p:tgtEl>
                                      </p:cBhvr>
                                    </p:animEffect>
                                    <p:set>
                                      <p:cBhvr>
                                        <p:cTn id="174" dur="1" fill="hold">
                                          <p:stCondLst>
                                            <p:cond delay="199"/>
                                          </p:stCondLst>
                                        </p:cTn>
                                        <p:tgtEl>
                                          <p:spTgt spid="116"/>
                                        </p:tgtEl>
                                        <p:attrNameLst>
                                          <p:attrName>style.visibility</p:attrName>
                                        </p:attrNameLst>
                                      </p:cBhvr>
                                      <p:to>
                                        <p:strVal val="hidden"/>
                                      </p:to>
                                    </p:set>
                                  </p:childTnLst>
                                </p:cTn>
                              </p:par>
                            </p:childTnLst>
                          </p:cTn>
                        </p:par>
                        <p:par>
                          <p:cTn id="175" fill="hold">
                            <p:stCondLst>
                              <p:cond delay="4200"/>
                            </p:stCondLst>
                            <p:childTnLst>
                              <p:par>
                                <p:cTn id="176" presetID="1" presetClass="entr" presetSubtype="0" fill="hold" nodeType="afterEffect">
                                  <p:stCondLst>
                                    <p:cond delay="0"/>
                                  </p:stCondLst>
                                  <p:childTnLst>
                                    <p:set>
                                      <p:cBhvr>
                                        <p:cTn id="177" dur="1" fill="hold">
                                          <p:stCondLst>
                                            <p:cond delay="0"/>
                                          </p:stCondLst>
                                        </p:cTn>
                                        <p:tgtEl>
                                          <p:spTgt spid="100"/>
                                        </p:tgtEl>
                                        <p:attrNameLst>
                                          <p:attrName>style.visibility</p:attrName>
                                        </p:attrNameLst>
                                      </p:cBhvr>
                                      <p:to>
                                        <p:strVal val="visible"/>
                                      </p:to>
                                    </p:set>
                                  </p:childTnLst>
                                </p:cTn>
                              </p:par>
                              <p:par>
                                <p:cTn id="178" presetID="0" presetClass="path" presetSubtype="0" accel="50000" decel="50000" fill="hold" nodeType="withEffect">
                                  <p:stCondLst>
                                    <p:cond delay="0"/>
                                  </p:stCondLst>
                                  <p:childTnLst>
                                    <p:animMotion origin="layout" path="M 0.13785 1.25617 L 0.13785 1.31142 L 0.01163 1.31142 L 0.01163 0.7284 L 0.08472 0.73025 L 0.08472 0.81574 " pathEditMode="relative" rAng="0" ptsTypes="AAAAAA">
                                      <p:cBhvr>
                                        <p:cTn id="179" dur="2000" fill="hold"/>
                                        <p:tgtEl>
                                          <p:spTgt spid="100"/>
                                        </p:tgtEl>
                                        <p:attrNameLst>
                                          <p:attrName>ppt_x</p:attrName>
                                          <p:attrName>ppt_y</p:attrName>
                                        </p:attrNameLst>
                                      </p:cBhvr>
                                      <p:rCtr x="-6319" y="-23642"/>
                                    </p:animMotion>
                                  </p:childTnLst>
                                </p:cTn>
                              </p:par>
                            </p:childTnLst>
                          </p:cTn>
                        </p:par>
                        <p:par>
                          <p:cTn id="180" fill="hold">
                            <p:stCondLst>
                              <p:cond delay="6200"/>
                            </p:stCondLst>
                            <p:childTnLst>
                              <p:par>
                                <p:cTn id="181" presetID="10" presetClass="entr" presetSubtype="0" fill="hold" nodeType="afterEffect">
                                  <p:stCondLst>
                                    <p:cond delay="0"/>
                                  </p:stCondLst>
                                  <p:childTnLst>
                                    <p:set>
                                      <p:cBhvr>
                                        <p:cTn id="182" dur="1" fill="hold">
                                          <p:stCondLst>
                                            <p:cond delay="0"/>
                                          </p:stCondLst>
                                        </p:cTn>
                                        <p:tgtEl>
                                          <p:spTgt spid="153"/>
                                        </p:tgtEl>
                                        <p:attrNameLst>
                                          <p:attrName>style.visibility</p:attrName>
                                        </p:attrNameLst>
                                      </p:cBhvr>
                                      <p:to>
                                        <p:strVal val="visible"/>
                                      </p:to>
                                    </p:set>
                                    <p:animEffect transition="in" filter="fade">
                                      <p:cBhvr>
                                        <p:cTn id="183" dur="500"/>
                                        <p:tgtEl>
                                          <p:spTgt spid="153"/>
                                        </p:tgtEl>
                                      </p:cBhvr>
                                    </p:animEffect>
                                  </p:childTnLst>
                                </p:cTn>
                              </p:par>
                            </p:childTnLst>
                          </p:cTn>
                        </p:par>
                        <p:par>
                          <p:cTn id="184" fill="hold">
                            <p:stCondLst>
                              <p:cond delay="6700"/>
                            </p:stCondLst>
                            <p:childTnLst>
                              <p:par>
                                <p:cTn id="185" presetID="1" presetClass="entr" presetSubtype="0" fill="hold" nodeType="afterEffect">
                                  <p:stCondLst>
                                    <p:cond delay="0"/>
                                  </p:stCondLst>
                                  <p:childTnLst>
                                    <p:set>
                                      <p:cBhvr>
                                        <p:cTn id="186" dur="1" fill="hold">
                                          <p:stCondLst>
                                            <p:cond delay="0"/>
                                          </p:stCondLst>
                                        </p:cTn>
                                        <p:tgtEl>
                                          <p:spTgt spid="101"/>
                                        </p:tgtEl>
                                        <p:attrNameLst>
                                          <p:attrName>style.visibility</p:attrName>
                                        </p:attrNameLst>
                                      </p:cBhvr>
                                      <p:to>
                                        <p:strVal val="visible"/>
                                      </p:to>
                                    </p:set>
                                  </p:childTnLst>
                                </p:cTn>
                              </p:par>
                              <p:par>
                                <p:cTn id="187" presetID="0" presetClass="path" presetSubtype="0" accel="50000" decel="50000" fill="hold" nodeType="withEffect">
                                  <p:stCondLst>
                                    <p:cond delay="0"/>
                                  </p:stCondLst>
                                  <p:childTnLst>
                                    <p:animMotion origin="layout" path="M 0.09722 1.25617 L 0.09722 1.31142 L -0.02813 1.31142 L -0.02813 0.7284 L 0.04427 0.72994 L 0.04461 0.81605 " pathEditMode="relative" rAng="0" ptsTypes="AAAAAA">
                                      <p:cBhvr>
                                        <p:cTn id="188" dur="2000" fill="hold"/>
                                        <p:tgtEl>
                                          <p:spTgt spid="101"/>
                                        </p:tgtEl>
                                        <p:attrNameLst>
                                          <p:attrName>ppt_x</p:attrName>
                                          <p:attrName>ppt_y</p:attrName>
                                        </p:attrNameLst>
                                      </p:cBhvr>
                                      <p:rCtr x="-6267" y="-23642"/>
                                    </p:animMotion>
                                  </p:childTnLst>
                                </p:cTn>
                              </p:par>
                            </p:childTnLst>
                          </p:cTn>
                        </p:par>
                        <p:par>
                          <p:cTn id="189" fill="hold">
                            <p:stCondLst>
                              <p:cond delay="8700"/>
                            </p:stCondLst>
                            <p:childTnLst>
                              <p:par>
                                <p:cTn id="190" presetID="10" presetClass="entr" presetSubtype="0" fill="hold" nodeType="afterEffect">
                                  <p:stCondLst>
                                    <p:cond delay="0"/>
                                  </p:stCondLst>
                                  <p:childTnLst>
                                    <p:set>
                                      <p:cBhvr>
                                        <p:cTn id="191" dur="1" fill="hold">
                                          <p:stCondLst>
                                            <p:cond delay="0"/>
                                          </p:stCondLst>
                                        </p:cTn>
                                        <p:tgtEl>
                                          <p:spTgt spid="149"/>
                                        </p:tgtEl>
                                        <p:attrNameLst>
                                          <p:attrName>style.visibility</p:attrName>
                                        </p:attrNameLst>
                                      </p:cBhvr>
                                      <p:to>
                                        <p:strVal val="visible"/>
                                      </p:to>
                                    </p:set>
                                    <p:animEffect transition="in" filter="fade">
                                      <p:cBhvr>
                                        <p:cTn id="192" dur="500"/>
                                        <p:tgtEl>
                                          <p:spTgt spid="149"/>
                                        </p:tgtEl>
                                      </p:cBhvr>
                                    </p:animEffect>
                                  </p:childTnLst>
                                </p:cTn>
                              </p:par>
                            </p:childTnLst>
                          </p:cTn>
                        </p:par>
                        <p:par>
                          <p:cTn id="193" fill="hold">
                            <p:stCondLst>
                              <p:cond delay="9200"/>
                            </p:stCondLst>
                            <p:childTnLst>
                              <p:par>
                                <p:cTn id="194" presetID="10" presetClass="entr" presetSubtype="0" fill="hold" grpId="0" nodeType="afterEffect">
                                  <p:stCondLst>
                                    <p:cond delay="0"/>
                                  </p:stCondLst>
                                  <p:childTnLst>
                                    <p:set>
                                      <p:cBhvr>
                                        <p:cTn id="195" dur="1" fill="hold">
                                          <p:stCondLst>
                                            <p:cond delay="0"/>
                                          </p:stCondLst>
                                        </p:cTn>
                                        <p:tgtEl>
                                          <p:spTgt spid="76"/>
                                        </p:tgtEl>
                                        <p:attrNameLst>
                                          <p:attrName>style.visibility</p:attrName>
                                        </p:attrNameLst>
                                      </p:cBhvr>
                                      <p:to>
                                        <p:strVal val="visible"/>
                                      </p:to>
                                    </p:set>
                                    <p:animEffect transition="in" filter="fade">
                                      <p:cBhvr>
                                        <p:cTn id="196" dur="200"/>
                                        <p:tgtEl>
                                          <p:spTgt spid="76"/>
                                        </p:tgtEl>
                                      </p:cBhvr>
                                    </p:animEffect>
                                  </p:childTnLst>
                                </p:cTn>
                              </p:par>
                            </p:childTnLst>
                          </p:cTn>
                        </p:par>
                        <p:par>
                          <p:cTn id="197" fill="hold">
                            <p:stCondLst>
                              <p:cond delay="9400"/>
                            </p:stCondLst>
                            <p:childTnLst>
                              <p:par>
                                <p:cTn id="198" presetID="10" presetClass="exit" presetSubtype="0" fill="hold" grpId="1" nodeType="afterEffect">
                                  <p:stCondLst>
                                    <p:cond delay="0"/>
                                  </p:stCondLst>
                                  <p:childTnLst>
                                    <p:animEffect transition="out" filter="fade">
                                      <p:cBhvr>
                                        <p:cTn id="199" dur="200"/>
                                        <p:tgtEl>
                                          <p:spTgt spid="76"/>
                                        </p:tgtEl>
                                      </p:cBhvr>
                                    </p:animEffect>
                                    <p:set>
                                      <p:cBhvr>
                                        <p:cTn id="200" dur="1" fill="hold">
                                          <p:stCondLst>
                                            <p:cond delay="199"/>
                                          </p:stCondLst>
                                        </p:cTn>
                                        <p:tgtEl>
                                          <p:spTgt spid="76"/>
                                        </p:tgtEl>
                                        <p:attrNameLst>
                                          <p:attrName>style.visibility</p:attrName>
                                        </p:attrNameLst>
                                      </p:cBhvr>
                                      <p:to>
                                        <p:strVal val="hidden"/>
                                      </p:to>
                                    </p:set>
                                  </p:childTnLst>
                                </p:cTn>
                              </p:par>
                            </p:childTnLst>
                          </p:cTn>
                        </p:par>
                        <p:par>
                          <p:cTn id="201" fill="hold">
                            <p:stCondLst>
                              <p:cond delay="9600"/>
                            </p:stCondLst>
                            <p:childTnLst>
                              <p:par>
                                <p:cTn id="202" presetID="10" presetClass="exit" presetSubtype="0" fill="hold" nodeType="afterEffect">
                                  <p:stCondLst>
                                    <p:cond delay="0"/>
                                  </p:stCondLst>
                                  <p:childTnLst>
                                    <p:animEffect transition="out" filter="fade">
                                      <p:cBhvr>
                                        <p:cTn id="203" dur="500"/>
                                        <p:tgtEl>
                                          <p:spTgt spid="149"/>
                                        </p:tgtEl>
                                      </p:cBhvr>
                                    </p:animEffect>
                                    <p:set>
                                      <p:cBhvr>
                                        <p:cTn id="204" dur="1" fill="hold">
                                          <p:stCondLst>
                                            <p:cond delay="499"/>
                                          </p:stCondLst>
                                        </p:cTn>
                                        <p:tgtEl>
                                          <p:spTgt spid="149"/>
                                        </p:tgtEl>
                                        <p:attrNameLst>
                                          <p:attrName>style.visibility</p:attrName>
                                        </p:attrNameLst>
                                      </p:cBhvr>
                                      <p:to>
                                        <p:strVal val="hidden"/>
                                      </p:to>
                                    </p:set>
                                  </p:childTnLst>
                                </p:cTn>
                              </p:par>
                            </p:childTnLst>
                          </p:cTn>
                        </p:par>
                        <p:par>
                          <p:cTn id="205" fill="hold">
                            <p:stCondLst>
                              <p:cond delay="10100"/>
                            </p:stCondLst>
                            <p:childTnLst>
                              <p:par>
                                <p:cTn id="206" presetID="1" presetClass="entr" presetSubtype="0" fill="hold" nodeType="afterEffect">
                                  <p:stCondLst>
                                    <p:cond delay="0"/>
                                  </p:stCondLst>
                                  <p:childTnLst>
                                    <p:set>
                                      <p:cBhvr>
                                        <p:cTn id="207" dur="1" fill="hold">
                                          <p:stCondLst>
                                            <p:cond delay="0"/>
                                          </p:stCondLst>
                                        </p:cTn>
                                        <p:tgtEl>
                                          <p:spTgt spid="102"/>
                                        </p:tgtEl>
                                        <p:attrNameLst>
                                          <p:attrName>style.visibility</p:attrName>
                                        </p:attrNameLst>
                                      </p:cBhvr>
                                      <p:to>
                                        <p:strVal val="visible"/>
                                      </p:to>
                                    </p:set>
                                  </p:childTnLst>
                                </p:cTn>
                              </p:par>
                              <p:par>
                                <p:cTn id="208" presetID="0" presetClass="path" presetSubtype="0" accel="50000" decel="50000" fill="hold" nodeType="withEffect">
                                  <p:stCondLst>
                                    <p:cond delay="0"/>
                                  </p:stCondLst>
                                  <p:childTnLst>
                                    <p:animMotion origin="layout" path="M 0.09028 1.06543 L 0.14792 1.29135 " pathEditMode="relative" rAng="0" ptsTypes="AA">
                                      <p:cBhvr>
                                        <p:cTn id="209" dur="2000" fill="hold"/>
                                        <p:tgtEl>
                                          <p:spTgt spid="102"/>
                                        </p:tgtEl>
                                        <p:attrNameLst>
                                          <p:attrName>ppt_x</p:attrName>
                                          <p:attrName>ppt_y</p:attrName>
                                        </p:attrNameLst>
                                      </p:cBhvr>
                                      <p:rCtr x="2882" y="11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76" grpId="0" animBg="1"/>
      <p:bldP spid="76" grpId="1" animBg="1"/>
      <p:bldP spid="86" grpId="0" animBg="1"/>
      <p:bldP spid="86" grpId="1" animBg="1"/>
      <p:bldP spid="86" grpId="2" animBg="1"/>
      <p:bldP spid="86" grpId="3" animBg="1"/>
      <p:bldP spid="103" grpId="0" animBg="1"/>
      <p:bldP spid="103" grpId="1" animBg="1"/>
      <p:bldP spid="103" grpId="2" animBg="1"/>
      <p:bldP spid="103" grpId="3" animBg="1"/>
      <p:bldP spid="114" grpId="0" animBg="1"/>
      <p:bldP spid="114" grpId="1" animBg="1"/>
      <p:bldP spid="114" grpId="2" animBg="1"/>
      <p:bldP spid="114" grpId="3" animBg="1"/>
      <p:bldP spid="144" grpId="0" animBg="1"/>
      <p:bldP spid="145" grpId="0" animBg="1"/>
      <p:bldP spid="146" grpId="0" animBg="1"/>
      <p:bldP spid="116" grpId="0" animBg="1"/>
      <p:bldP spid="11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Copyright 2012 HSA Foundation.  All Rights Reserved.</a:t>
            </a:r>
            <a:endParaRPr lang="en-US"/>
          </a:p>
        </p:txBody>
      </p:sp>
      <p:sp>
        <p:nvSpPr>
          <p:cNvPr id="5" name="Slide Number Placeholder 4"/>
          <p:cNvSpPr>
            <a:spLocks noGrp="1"/>
          </p:cNvSpPr>
          <p:nvPr>
            <p:ph type="sldNum" sz="quarter" idx="12"/>
          </p:nvPr>
        </p:nvSpPr>
        <p:spPr/>
        <p:txBody>
          <a:bodyPr/>
          <a:lstStyle/>
          <a:p>
            <a:fld id="{7E0F095F-F642-7E4C-BE29-73B8FAFADF38}" type="slidenum">
              <a:rPr lang="en-US" smtClean="0"/>
              <a:pPr/>
              <a:t>37</a:t>
            </a:fld>
            <a:endParaRPr lang="en-US"/>
          </a:p>
        </p:txBody>
      </p:sp>
      <p:cxnSp>
        <p:nvCxnSpPr>
          <p:cNvPr id="78" name="Straight Connector 77"/>
          <p:cNvCxnSpPr/>
          <p:nvPr/>
        </p:nvCxnSpPr>
        <p:spPr>
          <a:xfrm>
            <a:off x="3543302" y="531499"/>
            <a:ext cx="0" cy="3238497"/>
          </a:xfrm>
          <a:prstGeom prst="line">
            <a:avLst/>
          </a:prstGeom>
          <a:noFill/>
          <a:ln w="19050" cap="flat" cmpd="sng" algn="ctr">
            <a:solidFill>
              <a:sysClr val="window" lastClr="FFFFFF"/>
            </a:solidFill>
            <a:prstDash val="lgDash"/>
          </a:ln>
          <a:effectLst/>
        </p:spPr>
      </p:cxnSp>
      <p:sp>
        <p:nvSpPr>
          <p:cNvPr id="79" name="Rounded Rectangle 78"/>
          <p:cNvSpPr/>
          <p:nvPr/>
        </p:nvSpPr>
        <p:spPr>
          <a:xfrm>
            <a:off x="621964" y="3871774"/>
            <a:ext cx="7817187"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400" b="1" kern="0" dirty="0">
                <a:solidFill>
                  <a:prstClr val="white"/>
                </a:solidFill>
                <a:effectLst>
                  <a:outerShdw blurRad="50800" dist="38100" dir="5400000" algn="t" rotWithShape="0">
                    <a:prstClr val="black">
                      <a:alpha val="40000"/>
                    </a:prstClr>
                  </a:outerShdw>
                </a:effectLst>
                <a:cs typeface="Arial" pitchFamily="34" charset="0"/>
              </a:rPr>
              <a:t>Hardware - APUs, CPUs, GPUs</a:t>
            </a:r>
          </a:p>
        </p:txBody>
      </p:sp>
      <p:sp>
        <p:nvSpPr>
          <p:cNvPr id="80" name="Title 1"/>
          <p:cNvSpPr txBox="1">
            <a:spLocks/>
          </p:cNvSpPr>
          <p:nvPr/>
        </p:nvSpPr>
        <p:spPr>
          <a:xfrm>
            <a:off x="457201" y="135255"/>
            <a:ext cx="3648075" cy="480060"/>
          </a:xfrm>
          <a:prstGeom prst="rect">
            <a:avLst/>
          </a:prstGeom>
        </p:spPr>
        <p:txBody>
          <a:bodyPr vert="horz" lIns="0" tIns="0" rIns="0" bIns="0" rtlCol="0" anchor="t">
            <a:noAutofit/>
          </a:bodyPr>
          <a:lstStyle/>
          <a:p>
            <a:pPr defTabSz="914293">
              <a:spcBef>
                <a:spcPct val="0"/>
              </a:spcBef>
              <a:defRPr/>
            </a:pPr>
            <a:r>
              <a:rPr lang="en-CA" b="1" dirty="0">
                <a:solidFill>
                  <a:schemeClr val="tx2"/>
                </a:solidFill>
                <a:cs typeface="Arial" pitchFamily="34" charset="0"/>
              </a:rPr>
              <a:t>Driver </a:t>
            </a:r>
            <a:r>
              <a:rPr lang="en-CA" b="1" dirty="0" smtClean="0">
                <a:solidFill>
                  <a:schemeClr val="tx2"/>
                </a:solidFill>
                <a:cs typeface="Arial" pitchFamily="34" charset="0"/>
              </a:rPr>
              <a:t>Stack</a:t>
            </a:r>
            <a:endParaRPr lang="en-CA" b="1" dirty="0">
              <a:solidFill>
                <a:schemeClr val="tx2"/>
              </a:solidFill>
              <a:cs typeface="Arial" pitchFamily="34" charset="0"/>
            </a:endParaRPr>
          </a:p>
        </p:txBody>
      </p:sp>
      <p:grpSp>
        <p:nvGrpSpPr>
          <p:cNvPr id="81" name="Group 80"/>
          <p:cNvGrpSpPr/>
          <p:nvPr/>
        </p:nvGrpSpPr>
        <p:grpSpPr>
          <a:xfrm>
            <a:off x="609600" y="541019"/>
            <a:ext cx="2807038" cy="3233877"/>
            <a:chOff x="609600" y="542924"/>
            <a:chExt cx="2807038" cy="3233877"/>
          </a:xfrm>
        </p:grpSpPr>
        <p:sp>
          <p:nvSpPr>
            <p:cNvPr id="82" name="Rounded Rectangle 81"/>
            <p:cNvSpPr/>
            <p:nvPr/>
          </p:nvSpPr>
          <p:spPr>
            <a:xfrm>
              <a:off x="621962" y="1943099"/>
              <a:ext cx="2371725" cy="528777"/>
            </a:xfrm>
            <a:prstGeom prst="roundRect">
              <a:avLst>
                <a:gd name="adj" fmla="val 11644"/>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a:solidFill>
                    <a:prstClr val="white"/>
                  </a:solidFill>
                  <a:effectLst>
                    <a:outerShdw blurRad="50800" dist="38100" dir="5400000" algn="t" rotWithShape="0">
                      <a:prstClr val="black">
                        <a:alpha val="40000"/>
                      </a:prstClr>
                    </a:outerShdw>
                  </a:effectLst>
                  <a:cs typeface="Arial" pitchFamily="34" charset="0"/>
                </a:rPr>
                <a:t>Domain Libraries</a:t>
              </a:r>
            </a:p>
          </p:txBody>
        </p:sp>
        <p:sp>
          <p:nvSpPr>
            <p:cNvPr id="83" name="Down Arrow 82"/>
            <p:cNvSpPr/>
            <p:nvPr/>
          </p:nvSpPr>
          <p:spPr bwMode="auto">
            <a:xfrm>
              <a:off x="1023730" y="962024"/>
              <a:ext cx="252620" cy="1066799"/>
            </a:xfrm>
            <a:prstGeom prst="downArrow">
              <a:avLst/>
            </a:prstGeom>
            <a:solidFill>
              <a:schemeClr val="accent2">
                <a:lumMod val="40000"/>
                <a:lumOff val="60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defRPr/>
              </a:pPr>
              <a:endParaRPr lang="en-US" b="1" kern="0" dirty="0" smtClean="0">
                <a:solidFill>
                  <a:prstClr val="white"/>
                </a:solidFill>
                <a:cs typeface="Arial" charset="0"/>
              </a:endParaRPr>
            </a:p>
          </p:txBody>
        </p:sp>
        <p:sp>
          <p:nvSpPr>
            <p:cNvPr id="84" name="Rounded Rectangle 83"/>
            <p:cNvSpPr/>
            <p:nvPr/>
          </p:nvSpPr>
          <p:spPr>
            <a:xfrm>
              <a:off x="621963" y="2666999"/>
              <a:ext cx="2768937" cy="528777"/>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fr-FR" sz="1200" b="1" kern="0" dirty="0" smtClean="0">
                  <a:solidFill>
                    <a:prstClr val="white"/>
                  </a:solidFill>
                  <a:effectLst>
                    <a:outerShdw blurRad="50800" dist="38100" dir="5400000" algn="t" rotWithShape="0">
                      <a:prstClr val="black">
                        <a:alpha val="40000"/>
                      </a:prstClr>
                    </a:outerShdw>
                  </a:effectLst>
                  <a:cs typeface="Arial" pitchFamily="34" charset="0"/>
                </a:rPr>
                <a:t>OpenCL™ 1.x, DX </a:t>
              </a:r>
              <a:r>
                <a:rPr lang="fr-FR" sz="1200" b="1" kern="0" dirty="0" err="1">
                  <a:solidFill>
                    <a:prstClr val="white"/>
                  </a:solidFill>
                  <a:effectLst>
                    <a:outerShdw blurRad="50800" dist="38100" dir="5400000" algn="t" rotWithShape="0">
                      <a:prstClr val="black">
                        <a:alpha val="40000"/>
                      </a:prstClr>
                    </a:outerShdw>
                  </a:effectLst>
                  <a:cs typeface="Arial" pitchFamily="34" charset="0"/>
                </a:rPr>
                <a:t>Runtimes</a:t>
              </a:r>
              <a:r>
                <a:rPr lang="fr-FR" sz="1200" b="1" kern="0" dirty="0">
                  <a:solidFill>
                    <a:prstClr val="white"/>
                  </a:solidFill>
                  <a:effectLst>
                    <a:outerShdw blurRad="50800" dist="38100" dir="5400000" algn="t" rotWithShape="0">
                      <a:prstClr val="black">
                        <a:alpha val="40000"/>
                      </a:prstClr>
                    </a:outerShdw>
                  </a:effectLst>
                  <a:cs typeface="Arial" pitchFamily="34" charset="0"/>
                </a:rPr>
                <a:t>, </a:t>
              </a:r>
            </a:p>
            <a:p>
              <a:pPr algn="ctr">
                <a:defRPr/>
              </a:pPr>
              <a:r>
                <a:rPr lang="fr-FR" sz="1200" b="1" kern="0" dirty="0">
                  <a:solidFill>
                    <a:prstClr val="white"/>
                  </a:solidFill>
                  <a:effectLst>
                    <a:outerShdw blurRad="50800" dist="38100" dir="5400000" algn="t" rotWithShape="0">
                      <a:prstClr val="black">
                        <a:alpha val="40000"/>
                      </a:prstClr>
                    </a:outerShdw>
                  </a:effectLst>
                  <a:cs typeface="Arial" pitchFamily="34" charset="0"/>
                </a:rPr>
                <a:t>User Mode Drivers</a:t>
              </a:r>
            </a:p>
          </p:txBody>
        </p:sp>
        <p:sp>
          <p:nvSpPr>
            <p:cNvPr id="85" name="Down Arrow 84"/>
            <p:cNvSpPr/>
            <p:nvPr/>
          </p:nvSpPr>
          <p:spPr bwMode="auto">
            <a:xfrm>
              <a:off x="3052555" y="1600200"/>
              <a:ext cx="252620" cy="1162048"/>
            </a:xfrm>
            <a:prstGeom prst="downArrow">
              <a:avLst/>
            </a:prstGeom>
            <a:solidFill>
              <a:schemeClr val="accent2">
                <a:lumMod val="40000"/>
                <a:lumOff val="60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defRPr/>
              </a:pPr>
              <a:endParaRPr lang="en-US" b="1" kern="0" dirty="0" smtClean="0">
                <a:solidFill>
                  <a:prstClr val="white"/>
                </a:solidFill>
                <a:cs typeface="Arial" charset="0"/>
              </a:endParaRPr>
            </a:p>
          </p:txBody>
        </p:sp>
        <p:sp>
          <p:nvSpPr>
            <p:cNvPr id="86" name="Rounded Rectangle 85"/>
            <p:cNvSpPr/>
            <p:nvPr/>
          </p:nvSpPr>
          <p:spPr>
            <a:xfrm>
              <a:off x="621963" y="3248024"/>
              <a:ext cx="2768937" cy="528777"/>
            </a:xfrm>
            <a:prstGeom prst="roundRect">
              <a:avLst>
                <a:gd name="adj" fmla="val 11644"/>
              </a:avLst>
            </a:prstGeom>
            <a:solidFill>
              <a:schemeClr val="tx1">
                <a:lumMod val="75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a:solidFill>
                    <a:prstClr val="white"/>
                  </a:solidFill>
                  <a:effectLst>
                    <a:outerShdw blurRad="50800" dist="38100" dir="5400000" algn="t" rotWithShape="0">
                      <a:prstClr val="black">
                        <a:alpha val="40000"/>
                      </a:prstClr>
                    </a:outerShdw>
                  </a:effectLst>
                  <a:cs typeface="Arial" pitchFamily="34" charset="0"/>
                </a:rPr>
                <a:t>Graphics Kernel Mode Driver</a:t>
              </a:r>
            </a:p>
          </p:txBody>
        </p:sp>
        <p:sp>
          <p:nvSpPr>
            <p:cNvPr id="87" name="Rounded Rectangle 86"/>
            <p:cNvSpPr/>
            <p:nvPr/>
          </p:nvSpPr>
          <p:spPr>
            <a:xfrm>
              <a:off x="609600" y="54292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88" name="Rounded Rectangle 87"/>
            <p:cNvSpPr/>
            <p:nvPr/>
          </p:nvSpPr>
          <p:spPr>
            <a:xfrm>
              <a:off x="914400" y="67627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89" name="Rounded Rectangle 88"/>
            <p:cNvSpPr/>
            <p:nvPr/>
          </p:nvSpPr>
          <p:spPr>
            <a:xfrm>
              <a:off x="1295400" y="80962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90" name="Rounded Rectangle 89"/>
            <p:cNvSpPr/>
            <p:nvPr/>
          </p:nvSpPr>
          <p:spPr>
            <a:xfrm>
              <a:off x="1600200" y="94297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91" name="Rounded Rectangle 90"/>
            <p:cNvSpPr/>
            <p:nvPr/>
          </p:nvSpPr>
          <p:spPr>
            <a:xfrm>
              <a:off x="1981200" y="107632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92" name="Rounded Rectangle 91"/>
            <p:cNvSpPr/>
            <p:nvPr/>
          </p:nvSpPr>
          <p:spPr>
            <a:xfrm>
              <a:off x="2362200" y="120967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grpSp>
      <p:grpSp>
        <p:nvGrpSpPr>
          <p:cNvPr id="93" name="Group 92"/>
          <p:cNvGrpSpPr/>
          <p:nvPr/>
        </p:nvGrpSpPr>
        <p:grpSpPr>
          <a:xfrm>
            <a:off x="3717588" y="133351"/>
            <a:ext cx="4702512" cy="3760469"/>
            <a:chOff x="3717588" y="135255"/>
            <a:chExt cx="4702512" cy="3760469"/>
          </a:xfrm>
        </p:grpSpPr>
        <p:sp>
          <p:nvSpPr>
            <p:cNvPr id="94" name="Title 1"/>
            <p:cNvSpPr txBox="1">
              <a:spLocks/>
            </p:cNvSpPr>
            <p:nvPr/>
          </p:nvSpPr>
          <p:spPr>
            <a:xfrm>
              <a:off x="3795712" y="135255"/>
              <a:ext cx="3648075" cy="480060"/>
            </a:xfrm>
            <a:prstGeom prst="rect">
              <a:avLst/>
            </a:prstGeom>
          </p:spPr>
          <p:txBody>
            <a:bodyPr vert="horz" lIns="0" tIns="0" rIns="0" bIns="0" rtlCol="0" anchor="t">
              <a:noAutofit/>
            </a:bodyPr>
            <a:lstStyle/>
            <a:p>
              <a:pPr defTabSz="914293">
                <a:spcBef>
                  <a:spcPct val="0"/>
                </a:spcBef>
                <a:defRPr/>
              </a:pPr>
              <a:r>
                <a:rPr lang="en-CA" b="1" dirty="0" smtClean="0">
                  <a:solidFill>
                    <a:schemeClr val="tx2"/>
                  </a:solidFill>
                  <a:cs typeface="Arial" pitchFamily="34" charset="0"/>
                </a:rPr>
                <a:t>HSA </a:t>
              </a:r>
              <a:r>
                <a:rPr lang="en-CA" b="1" dirty="0">
                  <a:solidFill>
                    <a:schemeClr val="tx2"/>
                  </a:solidFill>
                  <a:cs typeface="Arial" pitchFamily="34" charset="0"/>
                </a:rPr>
                <a:t>Software </a:t>
              </a:r>
              <a:r>
                <a:rPr lang="en-CA" b="1" dirty="0" smtClean="0">
                  <a:solidFill>
                    <a:schemeClr val="tx2"/>
                  </a:solidFill>
                  <a:cs typeface="Arial" pitchFamily="34" charset="0"/>
                </a:rPr>
                <a:t>Stack</a:t>
              </a:r>
              <a:endParaRPr lang="en-CA" b="1" dirty="0">
                <a:solidFill>
                  <a:schemeClr val="tx2"/>
                </a:solidFill>
                <a:cs typeface="Arial" pitchFamily="34" charset="0"/>
              </a:endParaRPr>
            </a:p>
          </p:txBody>
        </p:sp>
        <p:grpSp>
          <p:nvGrpSpPr>
            <p:cNvPr id="95" name="Group 94"/>
            <p:cNvGrpSpPr/>
            <p:nvPr/>
          </p:nvGrpSpPr>
          <p:grpSpPr>
            <a:xfrm>
              <a:off x="3717588" y="542924"/>
              <a:ext cx="4702512" cy="3352800"/>
              <a:chOff x="3717588" y="542924"/>
              <a:chExt cx="4702512" cy="3352800"/>
            </a:xfrm>
          </p:grpSpPr>
          <p:grpSp>
            <p:nvGrpSpPr>
              <p:cNvPr id="96" name="Group 95"/>
              <p:cNvGrpSpPr/>
              <p:nvPr/>
            </p:nvGrpSpPr>
            <p:grpSpPr>
              <a:xfrm>
                <a:off x="3717588" y="542924"/>
                <a:ext cx="4702512" cy="3352800"/>
                <a:chOff x="3717588" y="542924"/>
                <a:chExt cx="4702512" cy="3352800"/>
              </a:xfrm>
            </p:grpSpPr>
            <p:sp>
              <p:nvSpPr>
                <p:cNvPr id="98" name="Rounded Rectangle 97"/>
                <p:cNvSpPr/>
                <p:nvPr/>
              </p:nvSpPr>
              <p:spPr>
                <a:xfrm>
                  <a:off x="5787670" y="2973644"/>
                  <a:ext cx="1203680" cy="528777"/>
                </a:xfrm>
                <a:prstGeom prst="roundRect">
                  <a:avLst>
                    <a:gd name="adj" fmla="val 11644"/>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a:solidFill>
                        <a:prstClr val="white"/>
                      </a:solidFill>
                      <a:effectLst>
                        <a:outerShdw blurRad="50800" dist="38100" dir="5400000" algn="t" rotWithShape="0">
                          <a:prstClr val="black">
                            <a:alpha val="40000"/>
                          </a:prstClr>
                        </a:outerShdw>
                      </a:effectLst>
                      <a:cs typeface="Arial" pitchFamily="34" charset="0"/>
                    </a:rPr>
                    <a:t>Task Queuing Libraries</a:t>
                  </a:r>
                </a:p>
              </p:txBody>
            </p:sp>
            <p:sp>
              <p:nvSpPr>
                <p:cNvPr id="99" name="Down Arrow 98"/>
                <p:cNvSpPr/>
                <p:nvPr/>
              </p:nvSpPr>
              <p:spPr bwMode="auto">
                <a:xfrm>
                  <a:off x="6662530" y="1600200"/>
                  <a:ext cx="252620" cy="1424354"/>
                </a:xfrm>
                <a:prstGeom prst="downArrow">
                  <a:avLst/>
                </a:prstGeom>
                <a:solidFill>
                  <a:schemeClr val="accent2">
                    <a:lumMod val="40000"/>
                    <a:lumOff val="60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defRPr/>
                  </a:pPr>
                  <a:endParaRPr lang="en-US" b="1" kern="0" dirty="0" smtClean="0">
                    <a:solidFill>
                      <a:prstClr val="white"/>
                    </a:solidFill>
                    <a:cs typeface="Arial" charset="0"/>
                  </a:endParaRPr>
                </a:p>
              </p:txBody>
            </p:sp>
            <p:sp>
              <p:nvSpPr>
                <p:cNvPr id="100" name="Down Arrow 99"/>
                <p:cNvSpPr/>
                <p:nvPr/>
              </p:nvSpPr>
              <p:spPr bwMode="auto">
                <a:xfrm>
                  <a:off x="5787670" y="2343150"/>
                  <a:ext cx="252620" cy="681404"/>
                </a:xfrm>
                <a:prstGeom prst="downArrow">
                  <a:avLst/>
                </a:prstGeom>
                <a:solidFill>
                  <a:schemeClr val="accent2">
                    <a:lumMod val="40000"/>
                    <a:lumOff val="60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defRPr/>
                  </a:pPr>
                  <a:endParaRPr lang="en-US" b="1" kern="0" dirty="0" smtClean="0">
                    <a:solidFill>
                      <a:prstClr val="white"/>
                    </a:solidFill>
                    <a:cs typeface="Arial" charset="0"/>
                  </a:endParaRPr>
                </a:p>
              </p:txBody>
            </p:sp>
            <p:sp>
              <p:nvSpPr>
                <p:cNvPr id="101" name="Down Arrow 100"/>
                <p:cNvSpPr/>
                <p:nvPr/>
              </p:nvSpPr>
              <p:spPr bwMode="auto">
                <a:xfrm>
                  <a:off x="4262230" y="2381250"/>
                  <a:ext cx="252620" cy="1514474"/>
                </a:xfrm>
                <a:prstGeom prst="downArrow">
                  <a:avLst/>
                </a:prstGeom>
                <a:solidFill>
                  <a:schemeClr val="accent2">
                    <a:lumMod val="40000"/>
                    <a:lumOff val="60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defRPr/>
                  </a:pPr>
                  <a:endParaRPr lang="en-US" b="1" kern="0" dirty="0" smtClean="0">
                    <a:solidFill>
                      <a:prstClr val="white"/>
                    </a:solidFill>
                    <a:cs typeface="Arial" charset="0"/>
                  </a:endParaRPr>
                </a:p>
              </p:txBody>
            </p:sp>
            <p:sp>
              <p:nvSpPr>
                <p:cNvPr id="102" name="Rounded Rectangle 101"/>
                <p:cNvSpPr/>
                <p:nvPr/>
              </p:nvSpPr>
              <p:spPr>
                <a:xfrm>
                  <a:off x="4200525" y="1943100"/>
                  <a:ext cx="2371725" cy="630556"/>
                </a:xfrm>
                <a:prstGeom prst="roundRect">
                  <a:avLst>
                    <a:gd name="adj" fmla="val 11644"/>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HSA </a:t>
                  </a:r>
                  <a:r>
                    <a:rPr lang="en-CA" sz="1200" b="1" kern="0" dirty="0">
                      <a:solidFill>
                        <a:prstClr val="white"/>
                      </a:solidFill>
                      <a:effectLst>
                        <a:outerShdw blurRad="50800" dist="38100" dir="5400000" algn="t" rotWithShape="0">
                          <a:prstClr val="black">
                            <a:alpha val="40000"/>
                          </a:prstClr>
                        </a:outerShdw>
                      </a:effectLst>
                      <a:cs typeface="Arial" pitchFamily="34" charset="0"/>
                    </a:rPr>
                    <a:t>Domain </a:t>
                  </a: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Libraries,</a:t>
                  </a:r>
                </a:p>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OpenCL</a:t>
                  </a:r>
                  <a:r>
                    <a:rPr lang="fr-FR" sz="1200" b="1" kern="0" dirty="0">
                      <a:solidFill>
                        <a:prstClr val="white"/>
                      </a:solidFill>
                      <a:effectLst>
                        <a:outerShdw blurRad="50800" dist="38100" dir="5400000" algn="t" rotWithShape="0">
                          <a:prstClr val="black">
                            <a:alpha val="40000"/>
                          </a:prstClr>
                        </a:outerShdw>
                      </a:effectLst>
                      <a:cs typeface="Arial" pitchFamily="34" charset="0"/>
                    </a:rPr>
                    <a:t> ™ </a:t>
                  </a:r>
                  <a:r>
                    <a:rPr lang="fr-FR" sz="1200" b="1" kern="0" dirty="0" smtClean="0">
                      <a:solidFill>
                        <a:prstClr val="white"/>
                      </a:solidFill>
                      <a:effectLst>
                        <a:outerShdw blurRad="50800" dist="38100" dir="5400000" algn="t" rotWithShape="0">
                          <a:prstClr val="black">
                            <a:alpha val="40000"/>
                          </a:prstClr>
                        </a:outerShdw>
                      </a:effectLst>
                      <a:cs typeface="Arial" pitchFamily="34" charset="0"/>
                    </a:rPr>
                    <a:t>2.x </a:t>
                  </a:r>
                  <a:r>
                    <a:rPr lang="fr-FR" sz="1200" b="1" kern="0" dirty="0" err="1" smtClean="0">
                      <a:solidFill>
                        <a:prstClr val="white"/>
                      </a:solidFill>
                      <a:effectLst>
                        <a:outerShdw blurRad="50800" dist="38100" dir="5400000" algn="t" rotWithShape="0">
                          <a:prstClr val="black">
                            <a:alpha val="40000"/>
                          </a:prstClr>
                        </a:outerShdw>
                      </a:effectLst>
                      <a:cs typeface="Arial" pitchFamily="34" charset="0"/>
                    </a:rPr>
                    <a:t>Runtime</a:t>
                  </a: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 </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103" name="Down Arrow 102"/>
                <p:cNvSpPr/>
                <p:nvPr/>
              </p:nvSpPr>
              <p:spPr bwMode="auto">
                <a:xfrm>
                  <a:off x="4262230" y="962024"/>
                  <a:ext cx="252620" cy="1066799"/>
                </a:xfrm>
                <a:prstGeom prst="downArrow">
                  <a:avLst/>
                </a:prstGeom>
                <a:solidFill>
                  <a:schemeClr val="accent2">
                    <a:lumMod val="40000"/>
                    <a:lumOff val="60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defRPr/>
                  </a:pPr>
                  <a:endParaRPr lang="en-US" b="1" kern="0" dirty="0" smtClean="0">
                    <a:solidFill>
                      <a:prstClr val="white"/>
                    </a:solidFill>
                    <a:cs typeface="Arial" charset="0"/>
                  </a:endParaRPr>
                </a:p>
              </p:txBody>
            </p:sp>
            <p:sp>
              <p:nvSpPr>
                <p:cNvPr id="104" name="Down Arrow 103"/>
                <p:cNvSpPr/>
                <p:nvPr/>
              </p:nvSpPr>
              <p:spPr bwMode="auto">
                <a:xfrm>
                  <a:off x="3852655" y="929411"/>
                  <a:ext cx="252620" cy="2966313"/>
                </a:xfrm>
                <a:prstGeom prst="downArrow">
                  <a:avLst/>
                </a:prstGeom>
                <a:solidFill>
                  <a:schemeClr val="accent2">
                    <a:lumMod val="40000"/>
                    <a:lumOff val="60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defRPr/>
                  </a:pPr>
                  <a:endParaRPr lang="en-US" b="1" kern="0" dirty="0" smtClean="0">
                    <a:solidFill>
                      <a:prstClr val="white"/>
                    </a:solidFill>
                    <a:cs typeface="Arial" charset="0"/>
                  </a:endParaRPr>
                </a:p>
              </p:txBody>
            </p:sp>
            <p:sp>
              <p:nvSpPr>
                <p:cNvPr id="105" name="Rounded Rectangle 104"/>
                <p:cNvSpPr/>
                <p:nvPr/>
              </p:nvSpPr>
              <p:spPr>
                <a:xfrm>
                  <a:off x="7058025" y="3248024"/>
                  <a:ext cx="1362075" cy="528777"/>
                </a:xfrm>
                <a:prstGeom prst="roundRect">
                  <a:avLst>
                    <a:gd name="adj" fmla="val 11644"/>
                  </a:avLst>
                </a:prstGeom>
                <a:solidFill>
                  <a:schemeClr val="tx1">
                    <a:lumMod val="75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HSA </a:t>
                  </a:r>
                  <a:r>
                    <a:rPr lang="en-CA" sz="1200" b="1" kern="0" dirty="0">
                      <a:solidFill>
                        <a:prstClr val="white"/>
                      </a:solidFill>
                      <a:effectLst>
                        <a:outerShdw blurRad="50800" dist="38100" dir="5400000" algn="t" rotWithShape="0">
                          <a:prstClr val="black">
                            <a:alpha val="40000"/>
                          </a:prstClr>
                        </a:outerShdw>
                      </a:effectLst>
                      <a:cs typeface="Arial" pitchFamily="34" charset="0"/>
                    </a:rPr>
                    <a:t>Kernel </a:t>
                  </a:r>
                </a:p>
                <a:p>
                  <a:pPr algn="ctr">
                    <a:defRPr/>
                  </a:pPr>
                  <a:r>
                    <a:rPr lang="en-CA" sz="1200" b="1" kern="0" dirty="0">
                      <a:solidFill>
                        <a:prstClr val="white"/>
                      </a:solidFill>
                      <a:effectLst>
                        <a:outerShdw blurRad="50800" dist="38100" dir="5400000" algn="t" rotWithShape="0">
                          <a:prstClr val="black">
                            <a:alpha val="40000"/>
                          </a:prstClr>
                        </a:outerShdw>
                      </a:effectLst>
                      <a:cs typeface="Arial" pitchFamily="34" charset="0"/>
                    </a:rPr>
                    <a:t>Mode Driver</a:t>
                  </a:r>
                </a:p>
              </p:txBody>
            </p:sp>
            <p:sp>
              <p:nvSpPr>
                <p:cNvPr id="106" name="Rounded Rectangle 105"/>
                <p:cNvSpPr/>
                <p:nvPr/>
              </p:nvSpPr>
              <p:spPr>
                <a:xfrm>
                  <a:off x="7058025" y="2666999"/>
                  <a:ext cx="1362075" cy="528777"/>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HSA </a:t>
                  </a:r>
                  <a:r>
                    <a:rPr lang="en-CA" sz="1200" b="1" kern="0" dirty="0">
                      <a:solidFill>
                        <a:prstClr val="white"/>
                      </a:solidFill>
                      <a:effectLst>
                        <a:outerShdw blurRad="50800" dist="38100" dir="5400000" algn="t" rotWithShape="0">
                          <a:prstClr val="black">
                            <a:alpha val="40000"/>
                          </a:prstClr>
                        </a:outerShdw>
                      </a:effectLst>
                      <a:cs typeface="Arial" pitchFamily="34" charset="0"/>
                    </a:rPr>
                    <a:t>Runtime</a:t>
                  </a:r>
                </a:p>
              </p:txBody>
            </p:sp>
            <p:sp>
              <p:nvSpPr>
                <p:cNvPr id="107" name="Rounded Rectangle 106"/>
                <p:cNvSpPr/>
                <p:nvPr/>
              </p:nvSpPr>
              <p:spPr>
                <a:xfrm>
                  <a:off x="4588733" y="2962647"/>
                  <a:ext cx="1047750" cy="528777"/>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HSA </a:t>
                  </a:r>
                  <a:r>
                    <a:rPr lang="en-CA" sz="1200" b="1" kern="0" dirty="0">
                      <a:solidFill>
                        <a:prstClr val="white"/>
                      </a:solidFill>
                      <a:effectLst>
                        <a:outerShdw blurRad="50800" dist="38100" dir="5400000" algn="t" rotWithShape="0">
                          <a:prstClr val="black">
                            <a:alpha val="40000"/>
                          </a:prstClr>
                        </a:outerShdw>
                      </a:effectLst>
                      <a:cs typeface="Arial" pitchFamily="34" charset="0"/>
                    </a:rPr>
                    <a:t>JIT</a:t>
                  </a:r>
                </a:p>
              </p:txBody>
            </p:sp>
            <p:sp>
              <p:nvSpPr>
                <p:cNvPr id="108" name="Rounded Rectangle 107"/>
                <p:cNvSpPr/>
                <p:nvPr/>
              </p:nvSpPr>
              <p:spPr>
                <a:xfrm>
                  <a:off x="3717588" y="54292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109" name="Rounded Rectangle 108"/>
                <p:cNvSpPr/>
                <p:nvPr/>
              </p:nvSpPr>
              <p:spPr>
                <a:xfrm>
                  <a:off x="4161453" y="67627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110" name="Rounded Rectangle 109"/>
                <p:cNvSpPr/>
                <p:nvPr/>
              </p:nvSpPr>
              <p:spPr>
                <a:xfrm>
                  <a:off x="4605318" y="80962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111" name="Rounded Rectangle 110"/>
                <p:cNvSpPr/>
                <p:nvPr/>
              </p:nvSpPr>
              <p:spPr>
                <a:xfrm>
                  <a:off x="5049183" y="94297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112" name="Rounded Rectangle 111"/>
                <p:cNvSpPr/>
                <p:nvPr/>
              </p:nvSpPr>
              <p:spPr>
                <a:xfrm>
                  <a:off x="5493048" y="107632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113" name="Rounded Rectangle 112"/>
                <p:cNvSpPr/>
                <p:nvPr/>
              </p:nvSpPr>
              <p:spPr>
                <a:xfrm>
                  <a:off x="5936912" y="1209674"/>
                  <a:ext cx="1054438" cy="528777"/>
                </a:xfrm>
                <a:prstGeom prst="roundRect">
                  <a:avLst>
                    <a:gd name="adj" fmla="val 11644"/>
                  </a:avLst>
                </a:prstGeom>
                <a:solidFill>
                  <a:schemeClr val="tx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r>
                    <a:rPr lang="en-CA" sz="1200" b="1" kern="0" dirty="0" smtClean="0">
                      <a:solidFill>
                        <a:prstClr val="white"/>
                      </a:solidFill>
                      <a:effectLst>
                        <a:outerShdw blurRad="50800" dist="38100" dir="5400000" algn="t" rotWithShape="0">
                          <a:prstClr val="black">
                            <a:alpha val="40000"/>
                          </a:prstClr>
                        </a:outerShdw>
                      </a:effectLst>
                      <a:cs typeface="Arial" pitchFamily="34" charset="0"/>
                    </a:rPr>
                    <a:t>Apps</a:t>
                  </a: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grpSp>
          <p:sp>
            <p:nvSpPr>
              <p:cNvPr id="97" name="Down Arrow 96"/>
              <p:cNvSpPr/>
              <p:nvPr/>
            </p:nvSpPr>
            <p:spPr bwMode="auto">
              <a:xfrm>
                <a:off x="6263200" y="3512412"/>
                <a:ext cx="252620" cy="383312"/>
              </a:xfrm>
              <a:prstGeom prst="downArrow">
                <a:avLst/>
              </a:prstGeom>
              <a:solidFill>
                <a:schemeClr val="accent2">
                  <a:lumMod val="40000"/>
                  <a:lumOff val="60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defRPr/>
                </a:pPr>
                <a:endParaRPr lang="en-US" b="1" kern="0" dirty="0" smtClean="0">
                  <a:solidFill>
                    <a:prstClr val="white"/>
                  </a:solidFill>
                  <a:cs typeface="Arial" charset="0"/>
                </a:endParaRPr>
              </a:p>
            </p:txBody>
          </p:sp>
        </p:grpSp>
      </p:grpSp>
      <p:sp>
        <p:nvSpPr>
          <p:cNvPr id="114" name="Rounded Rectangle 113"/>
          <p:cNvSpPr/>
          <p:nvPr/>
        </p:nvSpPr>
        <p:spPr>
          <a:xfrm>
            <a:off x="609602" y="4533899"/>
            <a:ext cx="206711" cy="142876"/>
          </a:xfrm>
          <a:prstGeom prst="roundRect">
            <a:avLst>
              <a:gd name="adj" fmla="val 11644"/>
            </a:avLst>
          </a:prstGeom>
          <a:solidFill>
            <a:schemeClr val="accent2"/>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115" name="Rounded Rectangle 114"/>
          <p:cNvSpPr/>
          <p:nvPr/>
        </p:nvSpPr>
        <p:spPr>
          <a:xfrm>
            <a:off x="2971802" y="4533899"/>
            <a:ext cx="206711" cy="142876"/>
          </a:xfrm>
          <a:prstGeom prst="roundRect">
            <a:avLst>
              <a:gd name="adj" fmla="val 11644"/>
            </a:avLst>
          </a:prstGeom>
          <a:solidFill>
            <a:schemeClr val="tx1">
              <a:lumMod val="75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
        <p:nvSpPr>
          <p:cNvPr id="116" name="Content Placeholder 2"/>
          <p:cNvSpPr txBox="1">
            <a:spLocks/>
          </p:cNvSpPr>
          <p:nvPr/>
        </p:nvSpPr>
        <p:spPr>
          <a:xfrm>
            <a:off x="887749" y="4476750"/>
            <a:ext cx="1425070" cy="261610"/>
          </a:xfrm>
          <a:prstGeom prst="rect">
            <a:avLst/>
          </a:prstGeom>
        </p:spPr>
        <p:txBody>
          <a:bodyPr vert="horz" wrap="none" lIns="0" tIns="45720" rIns="0" bIns="45720" rtlCol="0">
            <a:spAutoFit/>
          </a:bodyPr>
          <a:lstStyle>
            <a:lvl1pPr marL="342900" indent="-342900" algn="l" defTabSz="457200" rtl="0" eaLnBrk="1" latinLnBrk="0" hangingPunct="1">
              <a:spcBef>
                <a:spcPct val="20000"/>
              </a:spcBef>
              <a:buFontTx/>
              <a:buNone/>
              <a:defRPr sz="1800" kern="1200">
                <a:solidFill>
                  <a:srgbClr val="FFFFFF"/>
                </a:solidFill>
                <a:latin typeface="Arial"/>
                <a:ea typeface="+mn-ea"/>
                <a:cs typeface="+mn-cs"/>
              </a:defRPr>
            </a:lvl1pPr>
            <a:lvl2pPr marL="457200" indent="-228600" algn="l" defTabSz="457200" rtl="0" eaLnBrk="1" latinLnBrk="0" hangingPunct="1">
              <a:spcBef>
                <a:spcPct val="20000"/>
              </a:spcBef>
              <a:buFont typeface="Wingdings" charset="2"/>
              <a:buChar char="§"/>
              <a:defRPr sz="1800" kern="1200">
                <a:solidFill>
                  <a:srgbClr val="FFFFFF"/>
                </a:solidFill>
                <a:latin typeface="Arial"/>
                <a:ea typeface="+mn-ea"/>
                <a:cs typeface="+mn-cs"/>
              </a:defRPr>
            </a:lvl2pPr>
            <a:lvl3pPr marL="685800" indent="-228600" algn="l" defTabSz="457200" rtl="0" eaLnBrk="1" latinLnBrk="0" hangingPunct="1">
              <a:spcBef>
                <a:spcPct val="20000"/>
              </a:spcBef>
              <a:buFont typeface="Arial"/>
              <a:buChar char="•"/>
              <a:defRPr sz="1400" kern="1200">
                <a:solidFill>
                  <a:srgbClr val="FFFFFF"/>
                </a:solidFill>
                <a:latin typeface="Arial"/>
                <a:ea typeface="+mn-ea"/>
                <a:cs typeface="+mn-cs"/>
              </a:defRPr>
            </a:lvl3pPr>
            <a:lvl4pPr marL="914400" indent="-228600" algn="l" defTabSz="457200" rtl="0" eaLnBrk="1" latinLnBrk="0" hangingPunct="1">
              <a:spcBef>
                <a:spcPct val="20000"/>
              </a:spcBef>
              <a:buFont typeface="Lucida Grande"/>
              <a:buChar char="-"/>
              <a:defRPr sz="1400" kern="1200">
                <a:solidFill>
                  <a:srgbClr val="FFFFFF"/>
                </a:solidFill>
                <a:latin typeface="Arial"/>
                <a:ea typeface="+mn-ea"/>
                <a:cs typeface="+mn-cs"/>
              </a:defRPr>
            </a:lvl4pPr>
            <a:lvl5pPr marL="1143000" indent="-228600" algn="l" defTabSz="457200" rtl="0" eaLnBrk="1" latinLnBrk="0" hangingPunct="1">
              <a:spcBef>
                <a:spcPct val="20000"/>
              </a:spcBef>
              <a:buSzPct val="100000"/>
              <a:buFont typeface="Arial"/>
              <a:buChar char="»"/>
              <a:defRPr sz="1400" kern="1200">
                <a:solidFill>
                  <a:srgbClr val="FFFFFF"/>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lang="en-US" sz="1100" dirty="0" smtClean="0">
                <a:solidFill>
                  <a:schemeClr val="tx2"/>
                </a:solidFill>
              </a:rPr>
              <a:t>User mode component</a:t>
            </a:r>
            <a:endParaRPr lang="en-US" sz="1200" dirty="0">
              <a:solidFill>
                <a:schemeClr val="tx2"/>
              </a:solidFill>
            </a:endParaRPr>
          </a:p>
        </p:txBody>
      </p:sp>
      <p:sp>
        <p:nvSpPr>
          <p:cNvPr id="117" name="Content Placeholder 2"/>
          <p:cNvSpPr txBox="1">
            <a:spLocks/>
          </p:cNvSpPr>
          <p:nvPr/>
        </p:nvSpPr>
        <p:spPr>
          <a:xfrm>
            <a:off x="3249951" y="4476750"/>
            <a:ext cx="1535677" cy="261610"/>
          </a:xfrm>
          <a:prstGeom prst="rect">
            <a:avLst/>
          </a:prstGeom>
        </p:spPr>
        <p:txBody>
          <a:bodyPr vert="horz" wrap="none" lIns="0" tIns="45720" rIns="0" bIns="45720" rtlCol="0">
            <a:spAutoFit/>
          </a:bodyPr>
          <a:lstStyle>
            <a:lvl1pPr marL="342900" indent="-342900" algn="l" defTabSz="457200" rtl="0" eaLnBrk="1" latinLnBrk="0" hangingPunct="1">
              <a:spcBef>
                <a:spcPct val="20000"/>
              </a:spcBef>
              <a:buFontTx/>
              <a:buNone/>
              <a:defRPr sz="1800" kern="1200">
                <a:solidFill>
                  <a:srgbClr val="FFFFFF"/>
                </a:solidFill>
                <a:latin typeface="Arial"/>
                <a:ea typeface="+mn-ea"/>
                <a:cs typeface="+mn-cs"/>
              </a:defRPr>
            </a:lvl1pPr>
            <a:lvl2pPr marL="457200" indent="-228600" algn="l" defTabSz="457200" rtl="0" eaLnBrk="1" latinLnBrk="0" hangingPunct="1">
              <a:spcBef>
                <a:spcPct val="20000"/>
              </a:spcBef>
              <a:buFont typeface="Wingdings" charset="2"/>
              <a:buChar char="§"/>
              <a:defRPr sz="1800" kern="1200">
                <a:solidFill>
                  <a:srgbClr val="FFFFFF"/>
                </a:solidFill>
                <a:latin typeface="Arial"/>
                <a:ea typeface="+mn-ea"/>
                <a:cs typeface="+mn-cs"/>
              </a:defRPr>
            </a:lvl2pPr>
            <a:lvl3pPr marL="685800" indent="-228600" algn="l" defTabSz="457200" rtl="0" eaLnBrk="1" latinLnBrk="0" hangingPunct="1">
              <a:spcBef>
                <a:spcPct val="20000"/>
              </a:spcBef>
              <a:buFont typeface="Arial"/>
              <a:buChar char="•"/>
              <a:defRPr sz="1400" kern="1200">
                <a:solidFill>
                  <a:srgbClr val="FFFFFF"/>
                </a:solidFill>
                <a:latin typeface="Arial"/>
                <a:ea typeface="+mn-ea"/>
                <a:cs typeface="+mn-cs"/>
              </a:defRPr>
            </a:lvl3pPr>
            <a:lvl4pPr marL="914400" indent="-228600" algn="l" defTabSz="457200" rtl="0" eaLnBrk="1" latinLnBrk="0" hangingPunct="1">
              <a:spcBef>
                <a:spcPct val="20000"/>
              </a:spcBef>
              <a:buFont typeface="Lucida Grande"/>
              <a:buChar char="-"/>
              <a:defRPr sz="1400" kern="1200">
                <a:solidFill>
                  <a:srgbClr val="FFFFFF"/>
                </a:solidFill>
                <a:latin typeface="Arial"/>
                <a:ea typeface="+mn-ea"/>
                <a:cs typeface="+mn-cs"/>
              </a:defRPr>
            </a:lvl4pPr>
            <a:lvl5pPr marL="1143000" indent="-228600" algn="l" defTabSz="457200" rtl="0" eaLnBrk="1" latinLnBrk="0" hangingPunct="1">
              <a:spcBef>
                <a:spcPct val="20000"/>
              </a:spcBef>
              <a:buSzPct val="100000"/>
              <a:buFont typeface="Arial"/>
              <a:buChar char="»"/>
              <a:defRPr sz="1400" kern="1200">
                <a:solidFill>
                  <a:srgbClr val="FFFFFF"/>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lang="en-US" sz="1100" dirty="0" smtClean="0">
                <a:solidFill>
                  <a:schemeClr val="tx2"/>
                </a:solidFill>
              </a:rPr>
              <a:t>Kernel </a:t>
            </a:r>
            <a:r>
              <a:rPr lang="en-US" sz="1100" dirty="0">
                <a:solidFill>
                  <a:schemeClr val="tx2"/>
                </a:solidFill>
              </a:rPr>
              <a:t>mode component</a:t>
            </a:r>
          </a:p>
        </p:txBody>
      </p:sp>
      <p:sp>
        <p:nvSpPr>
          <p:cNvPr id="118" name="Content Placeholder 2"/>
          <p:cNvSpPr txBox="1">
            <a:spLocks/>
          </p:cNvSpPr>
          <p:nvPr/>
        </p:nvSpPr>
        <p:spPr>
          <a:xfrm>
            <a:off x="5650251" y="4476750"/>
            <a:ext cx="2497479" cy="261610"/>
          </a:xfrm>
          <a:prstGeom prst="rect">
            <a:avLst/>
          </a:prstGeom>
        </p:spPr>
        <p:txBody>
          <a:bodyPr vert="horz" wrap="none" lIns="0" tIns="45720" rIns="0" bIns="45720" rtlCol="0">
            <a:spAutoFit/>
          </a:bodyPr>
          <a:lstStyle>
            <a:lvl1pPr marL="342900" indent="-342900" algn="l" defTabSz="457200" rtl="0" eaLnBrk="1" latinLnBrk="0" hangingPunct="1">
              <a:spcBef>
                <a:spcPct val="20000"/>
              </a:spcBef>
              <a:buFontTx/>
              <a:buNone/>
              <a:defRPr sz="1800" kern="1200">
                <a:solidFill>
                  <a:srgbClr val="FFFFFF"/>
                </a:solidFill>
                <a:latin typeface="Arial"/>
                <a:ea typeface="+mn-ea"/>
                <a:cs typeface="+mn-cs"/>
              </a:defRPr>
            </a:lvl1pPr>
            <a:lvl2pPr marL="457200" indent="-228600" algn="l" defTabSz="457200" rtl="0" eaLnBrk="1" latinLnBrk="0" hangingPunct="1">
              <a:spcBef>
                <a:spcPct val="20000"/>
              </a:spcBef>
              <a:buFont typeface="Wingdings" charset="2"/>
              <a:buChar char="§"/>
              <a:defRPr sz="1800" kern="1200">
                <a:solidFill>
                  <a:srgbClr val="FFFFFF"/>
                </a:solidFill>
                <a:latin typeface="Arial"/>
                <a:ea typeface="+mn-ea"/>
                <a:cs typeface="+mn-cs"/>
              </a:defRPr>
            </a:lvl2pPr>
            <a:lvl3pPr marL="685800" indent="-228600" algn="l" defTabSz="457200" rtl="0" eaLnBrk="1" latinLnBrk="0" hangingPunct="1">
              <a:spcBef>
                <a:spcPct val="20000"/>
              </a:spcBef>
              <a:buFont typeface="Arial"/>
              <a:buChar char="•"/>
              <a:defRPr sz="1400" kern="1200">
                <a:solidFill>
                  <a:srgbClr val="FFFFFF"/>
                </a:solidFill>
                <a:latin typeface="Arial"/>
                <a:ea typeface="+mn-ea"/>
                <a:cs typeface="+mn-cs"/>
              </a:defRPr>
            </a:lvl3pPr>
            <a:lvl4pPr marL="914400" indent="-228600" algn="l" defTabSz="457200" rtl="0" eaLnBrk="1" latinLnBrk="0" hangingPunct="1">
              <a:spcBef>
                <a:spcPct val="20000"/>
              </a:spcBef>
              <a:buFont typeface="Lucida Grande"/>
              <a:buChar char="-"/>
              <a:defRPr sz="1400" kern="1200">
                <a:solidFill>
                  <a:srgbClr val="FFFFFF"/>
                </a:solidFill>
                <a:latin typeface="Arial"/>
                <a:ea typeface="+mn-ea"/>
                <a:cs typeface="+mn-cs"/>
              </a:defRPr>
            </a:lvl4pPr>
            <a:lvl5pPr marL="1143000" indent="-228600" algn="l" defTabSz="457200" rtl="0" eaLnBrk="1" latinLnBrk="0" hangingPunct="1">
              <a:spcBef>
                <a:spcPct val="20000"/>
              </a:spcBef>
              <a:buSzPct val="100000"/>
              <a:buFont typeface="Arial"/>
              <a:buChar char="»"/>
              <a:defRPr sz="1400" kern="1200">
                <a:solidFill>
                  <a:srgbClr val="FFFFFF"/>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lang="en-US" sz="1100" dirty="0" smtClean="0">
                <a:solidFill>
                  <a:schemeClr val="tx2"/>
                </a:solidFill>
              </a:rPr>
              <a:t>Components contributed </a:t>
            </a:r>
            <a:r>
              <a:rPr lang="en-US" sz="1100" dirty="0">
                <a:solidFill>
                  <a:schemeClr val="tx2"/>
                </a:solidFill>
              </a:rPr>
              <a:t>by third </a:t>
            </a:r>
            <a:r>
              <a:rPr lang="en-US" sz="1100" dirty="0" smtClean="0">
                <a:solidFill>
                  <a:schemeClr val="tx2"/>
                </a:solidFill>
              </a:rPr>
              <a:t>parties</a:t>
            </a:r>
            <a:endParaRPr lang="en-US" sz="1100" dirty="0">
              <a:solidFill>
                <a:schemeClr val="tx2"/>
              </a:solidFill>
            </a:endParaRPr>
          </a:p>
        </p:txBody>
      </p:sp>
      <p:sp>
        <p:nvSpPr>
          <p:cNvPr id="119" name="Rounded Rectangle 118"/>
          <p:cNvSpPr/>
          <p:nvPr/>
        </p:nvSpPr>
        <p:spPr>
          <a:xfrm>
            <a:off x="5372102" y="4533899"/>
            <a:ext cx="206711" cy="142876"/>
          </a:xfrm>
          <a:prstGeom prst="roundRect">
            <a:avLst>
              <a:gd name="adj" fmla="val 11644"/>
            </a:avLst>
          </a:prstGeom>
          <a:solidFill>
            <a:schemeClr val="bg1">
              <a:lumMod val="65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txBody>
          <a:bodyPr lIns="36000" tIns="36000" rIns="36000" bIns="36000" rtlCol="0" anchor="ctr"/>
          <a:lstStyle/>
          <a:p>
            <a:pPr algn="ctr">
              <a:defRPr/>
            </a:pPr>
            <a:endParaRPr lang="en-CA" sz="1200" b="1" kern="0" dirty="0">
              <a:solidFill>
                <a:prstClr val="white"/>
              </a:solidFill>
              <a:effectLst>
                <a:outerShdw blurRad="50800" dist="38100" dir="5400000" algn="t" rotWithShape="0">
                  <a:prstClr val="black">
                    <a:alpha val="40000"/>
                  </a:prstClr>
                </a:outerShdw>
              </a:effectLst>
              <a:cs typeface="Arial" pitchFamily="34" charset="0"/>
            </a:endParaRPr>
          </a:p>
        </p:txBody>
      </p:sp>
    </p:spTree>
    <p:extLst>
      <p:ext uri="{BB962C8B-B14F-4D97-AF65-F5344CB8AC3E}">
        <p14:creationId xmlns:p14="http://schemas.microsoft.com/office/powerpoint/2010/main" val="297017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 presetClass="entr" presetSubtype="0" fill="hold" nodeType="withEffect">
                                  <p:stCondLst>
                                    <p:cond delay="0"/>
                                  </p:stCondLst>
                                  <p:childTnLst>
                                    <p:set>
                                      <p:cBhvr>
                                        <p:cTn id="9" dur="1" fill="hold">
                                          <p:stCondLst>
                                            <p:cond delay="0"/>
                                          </p:stCondLst>
                                        </p:cTn>
                                        <p:tgtEl>
                                          <p:spTgt spid="81"/>
                                        </p:tgtEl>
                                        <p:attrNameLst>
                                          <p:attrName>style.visibility</p:attrName>
                                        </p:attrNameLst>
                                      </p:cBhvr>
                                      <p:to>
                                        <p:strVal val="visible"/>
                                      </p:to>
                                    </p:set>
                                  </p:childTnLst>
                                </p:cTn>
                              </p:par>
                              <p:par>
                                <p:cTn id="10" presetID="35" presetClass="path" presetSubtype="0" accel="50000" decel="50000" fill="hold" nodeType="withEffect">
                                  <p:stCondLst>
                                    <p:cond delay="0"/>
                                  </p:stCondLst>
                                  <p:childTnLst>
                                    <p:animMotion origin="layout" path="M -4.44444E-6 -3.08642E-6 L -0.45104 -3.08642E-6 " pathEditMode="relative" rAng="0" ptsTypes="AA">
                                      <p:cBhvr>
                                        <p:cTn id="11" dur="2000" spd="-100000" fill="hold"/>
                                        <p:tgtEl>
                                          <p:spTgt spid="81"/>
                                        </p:tgtEl>
                                        <p:attrNameLst>
                                          <p:attrName>ppt_x</p:attrName>
                                          <p:attrName>ppt_y</p:attrName>
                                        </p:attrNameLst>
                                      </p:cBhvr>
                                      <p:rCtr x="-22552" y="0"/>
                                    </p:animMotion>
                                  </p:childTnLst>
                                </p:cTn>
                              </p:par>
                              <p:par>
                                <p:cTn id="12" presetID="1" presetClass="entr" presetSubtype="0" fill="hold" grpId="0" nodeType="withEffect">
                                  <p:stCondLst>
                                    <p:cond delay="0"/>
                                  </p:stCondLst>
                                  <p:childTnLst>
                                    <p:set>
                                      <p:cBhvr>
                                        <p:cTn id="13" dur="1" fill="hold">
                                          <p:stCondLst>
                                            <p:cond delay="0"/>
                                          </p:stCondLst>
                                        </p:cTn>
                                        <p:tgtEl>
                                          <p:spTgt spid="80"/>
                                        </p:tgtEl>
                                        <p:attrNameLst>
                                          <p:attrName>style.visibility</p:attrName>
                                        </p:attrNameLst>
                                      </p:cBhvr>
                                      <p:to>
                                        <p:strVal val="visible"/>
                                      </p:to>
                                    </p:set>
                                  </p:childTnLst>
                                </p:cTn>
                              </p:par>
                              <p:par>
                                <p:cTn id="14" presetID="35" presetClass="path" presetSubtype="0" accel="50000" decel="50000" fill="hold" grpId="1" nodeType="withEffect">
                                  <p:stCondLst>
                                    <p:cond delay="0"/>
                                  </p:stCondLst>
                                  <p:childTnLst>
                                    <p:animMotion origin="layout" path="M -4.44444E-6 -3.08642E-6 L -0.45104 -3.08642E-6 " pathEditMode="relative" rAng="0" ptsTypes="AA">
                                      <p:cBhvr>
                                        <p:cTn id="15" dur="2000" spd="-100000" fill="hold"/>
                                        <p:tgtEl>
                                          <p:spTgt spid="80"/>
                                        </p:tgtEl>
                                        <p:attrNameLst>
                                          <p:attrName>ppt_x</p:attrName>
                                          <p:attrName>ppt_y</p:attrName>
                                        </p:attrNameLst>
                                      </p:cBhvr>
                                      <p:rCtr x="-22552" y="0"/>
                                    </p:animMotion>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93"/>
                                        </p:tgtEl>
                                        <p:attrNameLst>
                                          <p:attrName>style.visibility</p:attrName>
                                        </p:attrNameLst>
                                      </p:cBhvr>
                                      <p:to>
                                        <p:strVal val="visible"/>
                                      </p:to>
                                    </p:set>
                                    <p:anim calcmode="lin" valueType="num">
                                      <p:cBhvr additive="base">
                                        <p:cTn id="20" dur="1500" fill="hold"/>
                                        <p:tgtEl>
                                          <p:spTgt spid="93"/>
                                        </p:tgtEl>
                                        <p:attrNameLst>
                                          <p:attrName>ppt_x</p:attrName>
                                        </p:attrNameLst>
                                      </p:cBhvr>
                                      <p:tavLst>
                                        <p:tav tm="0">
                                          <p:val>
                                            <p:strVal val="1+#ppt_w/2"/>
                                          </p:val>
                                        </p:tav>
                                        <p:tav tm="100000">
                                          <p:val>
                                            <p:strVal val="#ppt_x"/>
                                          </p:val>
                                        </p:tav>
                                      </p:tavLst>
                                    </p:anim>
                                    <p:anim calcmode="lin" valueType="num">
                                      <p:cBhvr additive="base">
                                        <p:cTn id="21" dur="15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0"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33400" y="1172241"/>
            <a:ext cx="2133600" cy="13233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LLVM-RS-CC</a:t>
            </a:r>
            <a:endParaRPr lang="en-US" sz="1400" dirty="0"/>
          </a:p>
        </p:txBody>
      </p:sp>
      <p:sp>
        <p:nvSpPr>
          <p:cNvPr id="7" name="Rounded Rectangle 6"/>
          <p:cNvSpPr/>
          <p:nvPr/>
        </p:nvSpPr>
        <p:spPr>
          <a:xfrm>
            <a:off x="5029200" y="1172241"/>
            <a:ext cx="2133600" cy="13233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LLVM</a:t>
            </a:r>
            <a:endParaRPr lang="en-US" sz="1400" dirty="0"/>
          </a:p>
        </p:txBody>
      </p:sp>
      <p:sp>
        <p:nvSpPr>
          <p:cNvPr id="2" name="Title 1"/>
          <p:cNvSpPr>
            <a:spLocks noGrp="1"/>
          </p:cNvSpPr>
          <p:nvPr>
            <p:ph type="title"/>
          </p:nvPr>
        </p:nvSpPr>
        <p:spPr>
          <a:xfrm>
            <a:off x="228600" y="209550"/>
            <a:ext cx="8915400" cy="53340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Quick Look at HSA Compiler Infrastructure</a:t>
            </a:r>
          </a:p>
        </p:txBody>
      </p:sp>
      <p:sp>
        <p:nvSpPr>
          <p:cNvPr id="3" name="Content Placeholder 2"/>
          <p:cNvSpPr>
            <a:spLocks noGrp="1"/>
          </p:cNvSpPr>
          <p:nvPr>
            <p:ph idx="1"/>
          </p:nvPr>
        </p:nvSpPr>
        <p:spPr/>
        <p:txBody>
          <a:bodyPr/>
          <a:lstStyle/>
          <a:p>
            <a:r>
              <a:rPr lang="en-US" dirty="0" smtClean="0"/>
              <a:t>-</a:t>
            </a:r>
            <a:endParaRPr lang="en-US" dirty="0"/>
          </a:p>
        </p:txBody>
      </p:sp>
      <p:sp>
        <p:nvSpPr>
          <p:cNvPr id="5" name="Slide Number Placeholder 4"/>
          <p:cNvSpPr>
            <a:spLocks noGrp="1"/>
          </p:cNvSpPr>
          <p:nvPr>
            <p:ph type="sldNum" sz="quarter" idx="4294967295"/>
          </p:nvPr>
        </p:nvSpPr>
        <p:spPr>
          <a:xfrm>
            <a:off x="6781800" y="4901225"/>
            <a:ext cx="2133600" cy="242277"/>
          </a:xfrm>
          <a:prstGeom prst="rect">
            <a:avLst/>
          </a:prstGeom>
        </p:spPr>
        <p:txBody>
          <a:bodyPr/>
          <a:lstStyle/>
          <a:p>
            <a:fld id="{7E0F095F-F642-7E4C-BE29-73B8FAFADF38}" type="slidenum">
              <a:rPr lang="en-US" smtClean="0"/>
              <a:t>38</a:t>
            </a:fld>
            <a:endParaRPr lang="en-US"/>
          </a:p>
        </p:txBody>
      </p:sp>
      <p:sp>
        <p:nvSpPr>
          <p:cNvPr id="6" name="Rounded Rectangle 5"/>
          <p:cNvSpPr/>
          <p:nvPr/>
        </p:nvSpPr>
        <p:spPr>
          <a:xfrm>
            <a:off x="5029200" y="1172240"/>
            <a:ext cx="2133600" cy="33235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dirty="0" smtClean="0"/>
              <a:t>Clang –C++ AMP, OpenCL, KL, etc.</a:t>
            </a:r>
            <a:endParaRPr lang="en-US" sz="1200" dirty="0"/>
          </a:p>
        </p:txBody>
      </p:sp>
      <p:sp>
        <p:nvSpPr>
          <p:cNvPr id="8" name="Rounded Rectangle 7"/>
          <p:cNvSpPr/>
          <p:nvPr/>
        </p:nvSpPr>
        <p:spPr>
          <a:xfrm>
            <a:off x="5029201" y="3333750"/>
            <a:ext cx="2151321" cy="637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Finalizer/JIT</a:t>
            </a:r>
            <a:endParaRPr lang="en-US" sz="1400" dirty="0"/>
          </a:p>
        </p:txBody>
      </p:sp>
      <p:sp>
        <p:nvSpPr>
          <p:cNvPr id="9" name="Rounded Rectangle 8"/>
          <p:cNvSpPr/>
          <p:nvPr/>
        </p:nvSpPr>
        <p:spPr>
          <a:xfrm>
            <a:off x="7772400" y="3333750"/>
            <a:ext cx="1143000" cy="637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Library</a:t>
            </a:r>
            <a:endParaRPr lang="en-US" sz="1400" dirty="0"/>
          </a:p>
        </p:txBody>
      </p:sp>
      <p:sp>
        <p:nvSpPr>
          <p:cNvPr id="10" name="Rounded Rectangle 9"/>
          <p:cNvSpPr/>
          <p:nvPr/>
        </p:nvSpPr>
        <p:spPr>
          <a:xfrm>
            <a:off x="533400" y="1172241"/>
            <a:ext cx="2133600" cy="3187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t>Clang - </a:t>
            </a:r>
            <a:r>
              <a:rPr lang="en-US" sz="1400" dirty="0" err="1" smtClean="0"/>
              <a:t>Renderscript</a:t>
            </a:r>
            <a:endParaRPr lang="en-US" sz="1400" dirty="0"/>
          </a:p>
        </p:txBody>
      </p:sp>
      <p:sp>
        <p:nvSpPr>
          <p:cNvPr id="12" name="Rounded Rectangle 11"/>
          <p:cNvSpPr/>
          <p:nvPr/>
        </p:nvSpPr>
        <p:spPr>
          <a:xfrm>
            <a:off x="533400" y="3333750"/>
            <a:ext cx="2133600" cy="637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LibBCC</a:t>
            </a:r>
            <a:endParaRPr lang="en-US" sz="1200" dirty="0"/>
          </a:p>
        </p:txBody>
      </p:sp>
      <p:sp>
        <p:nvSpPr>
          <p:cNvPr id="13" name="Rounded Rectangle 12"/>
          <p:cNvSpPr/>
          <p:nvPr/>
        </p:nvSpPr>
        <p:spPr>
          <a:xfrm>
            <a:off x="3276600" y="3333750"/>
            <a:ext cx="1143000" cy="637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Library</a:t>
            </a:r>
            <a:endParaRPr lang="en-US" sz="1200" dirty="0"/>
          </a:p>
        </p:txBody>
      </p:sp>
      <p:sp>
        <p:nvSpPr>
          <p:cNvPr id="14" name="Rounded Rectangle 13"/>
          <p:cNvSpPr/>
          <p:nvPr/>
        </p:nvSpPr>
        <p:spPr>
          <a:xfrm>
            <a:off x="533400" y="2876550"/>
            <a:ext cx="2133600" cy="228600"/>
          </a:xfrm>
          <a:prstGeom prst="roundRect">
            <a:avLst/>
          </a:prstGeom>
          <a:solidFill>
            <a:srgbClr val="A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Optimized  </a:t>
            </a:r>
            <a:r>
              <a:rPr lang="en-US" sz="1200" dirty="0" err="1" smtClean="0"/>
              <a:t>BitCode</a:t>
            </a:r>
            <a:endParaRPr lang="en-US" sz="1200" dirty="0"/>
          </a:p>
        </p:txBody>
      </p:sp>
      <p:sp>
        <p:nvSpPr>
          <p:cNvPr id="15" name="Rounded Rectangle 14"/>
          <p:cNvSpPr/>
          <p:nvPr/>
        </p:nvSpPr>
        <p:spPr>
          <a:xfrm>
            <a:off x="5029200" y="2693362"/>
            <a:ext cx="2133600" cy="503383"/>
          </a:xfrm>
          <a:prstGeom prst="roundRect">
            <a:avLst/>
          </a:prstGeom>
          <a:solidFill>
            <a:srgbClr val="A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BRIG Binary Object </a:t>
            </a:r>
          </a:p>
          <a:p>
            <a:pPr algn="ctr"/>
            <a:r>
              <a:rPr lang="en-US" sz="1200" dirty="0" smtClean="0"/>
              <a:t>( Machine Independent Optimized HSAIL) </a:t>
            </a:r>
            <a:endParaRPr lang="en-US" sz="1200" dirty="0"/>
          </a:p>
        </p:txBody>
      </p:sp>
      <p:sp>
        <p:nvSpPr>
          <p:cNvPr id="16" name="Rounded Rectangle 15"/>
          <p:cNvSpPr/>
          <p:nvPr/>
        </p:nvSpPr>
        <p:spPr>
          <a:xfrm>
            <a:off x="504920" y="4324904"/>
            <a:ext cx="3886200" cy="43682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Processor</a:t>
            </a:r>
            <a:endParaRPr lang="en-US" sz="1400" dirty="0"/>
          </a:p>
        </p:txBody>
      </p:sp>
      <p:cxnSp>
        <p:nvCxnSpPr>
          <p:cNvPr id="18" name="Straight Arrow Connector 17"/>
          <p:cNvCxnSpPr>
            <a:stCxn id="12" idx="3"/>
            <a:endCxn id="13" idx="1"/>
          </p:cNvCxnSpPr>
          <p:nvPr/>
        </p:nvCxnSpPr>
        <p:spPr>
          <a:xfrm>
            <a:off x="2667000" y="3652505"/>
            <a:ext cx="609600" cy="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7162800" y="3652505"/>
            <a:ext cx="609600" cy="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1" idx="2"/>
          </p:cNvCxnSpPr>
          <p:nvPr/>
        </p:nvCxnSpPr>
        <p:spPr>
          <a:xfrm>
            <a:off x="1600200" y="2495552"/>
            <a:ext cx="0" cy="3809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113722" y="2510173"/>
            <a:ext cx="1" cy="1831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5" idx="2"/>
            <a:endCxn id="8" idx="0"/>
          </p:cNvCxnSpPr>
          <p:nvPr/>
        </p:nvCxnSpPr>
        <p:spPr>
          <a:xfrm>
            <a:off x="6096000" y="3196744"/>
            <a:ext cx="8860" cy="137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4" idx="2"/>
          </p:cNvCxnSpPr>
          <p:nvPr/>
        </p:nvCxnSpPr>
        <p:spPr>
          <a:xfrm flipH="1">
            <a:off x="1590452" y="3105151"/>
            <a:ext cx="9748" cy="1831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715160" y="3298197"/>
            <a:ext cx="513282" cy="307777"/>
          </a:xfrm>
          <a:prstGeom prst="rect">
            <a:avLst/>
          </a:prstGeom>
          <a:noFill/>
        </p:spPr>
        <p:txBody>
          <a:bodyPr wrap="none" rtlCol="0">
            <a:spAutoFit/>
          </a:bodyPr>
          <a:lstStyle/>
          <a:p>
            <a:r>
              <a:rPr lang="en-US" sz="1400" dirty="0" smtClean="0"/>
              <a:t>Link</a:t>
            </a:r>
            <a:endParaRPr lang="en-US" sz="1400" dirty="0"/>
          </a:p>
        </p:txBody>
      </p:sp>
      <p:sp>
        <p:nvSpPr>
          <p:cNvPr id="38" name="TextBox 37"/>
          <p:cNvSpPr txBox="1"/>
          <p:nvPr/>
        </p:nvSpPr>
        <p:spPr>
          <a:xfrm>
            <a:off x="7210960" y="3304620"/>
            <a:ext cx="513282" cy="307777"/>
          </a:xfrm>
          <a:prstGeom prst="rect">
            <a:avLst/>
          </a:prstGeom>
          <a:noFill/>
        </p:spPr>
        <p:txBody>
          <a:bodyPr wrap="none" rtlCol="0">
            <a:spAutoFit/>
          </a:bodyPr>
          <a:lstStyle/>
          <a:p>
            <a:r>
              <a:rPr lang="en-US" sz="1400" dirty="0" smtClean="0"/>
              <a:t>Link</a:t>
            </a:r>
            <a:endParaRPr lang="en-US" sz="1400" dirty="0"/>
          </a:p>
        </p:txBody>
      </p:sp>
      <p:sp>
        <p:nvSpPr>
          <p:cNvPr id="39" name="Rounded Rectangle 38"/>
          <p:cNvSpPr/>
          <p:nvPr/>
        </p:nvSpPr>
        <p:spPr>
          <a:xfrm>
            <a:off x="5029200" y="4307073"/>
            <a:ext cx="3886200" cy="43682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Processor</a:t>
            </a:r>
            <a:endParaRPr lang="en-US" sz="1400" dirty="0"/>
          </a:p>
        </p:txBody>
      </p:sp>
      <p:sp>
        <p:nvSpPr>
          <p:cNvPr id="40" name="Rounded Rectangle 39"/>
          <p:cNvSpPr/>
          <p:nvPr/>
        </p:nvSpPr>
        <p:spPr>
          <a:xfrm>
            <a:off x="533401" y="4005596"/>
            <a:ext cx="2114107" cy="318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LibRS</a:t>
            </a:r>
            <a:r>
              <a:rPr lang="en-US" sz="1200" dirty="0"/>
              <a:t> </a:t>
            </a:r>
            <a:r>
              <a:rPr lang="en-US" sz="1200" dirty="0" smtClean="0"/>
              <a:t>Loader</a:t>
            </a:r>
            <a:endParaRPr lang="en-US" sz="1200" dirty="0"/>
          </a:p>
        </p:txBody>
      </p:sp>
      <p:sp>
        <p:nvSpPr>
          <p:cNvPr id="41" name="Rounded Rectangle 40"/>
          <p:cNvSpPr/>
          <p:nvPr/>
        </p:nvSpPr>
        <p:spPr>
          <a:xfrm>
            <a:off x="5046921" y="4006149"/>
            <a:ext cx="2133600" cy="318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Loader</a:t>
            </a:r>
            <a:endParaRPr lang="en-US" sz="1200" dirty="0"/>
          </a:p>
        </p:txBody>
      </p:sp>
      <p:sp>
        <p:nvSpPr>
          <p:cNvPr id="17" name="TextBox 16"/>
          <p:cNvSpPr txBox="1"/>
          <p:nvPr/>
        </p:nvSpPr>
        <p:spPr>
          <a:xfrm>
            <a:off x="868813" y="2233174"/>
            <a:ext cx="1423788" cy="276999"/>
          </a:xfrm>
          <a:prstGeom prst="rect">
            <a:avLst/>
          </a:prstGeom>
          <a:noFill/>
        </p:spPr>
        <p:txBody>
          <a:bodyPr wrap="none" rtlCol="0">
            <a:spAutoFit/>
          </a:bodyPr>
          <a:lstStyle/>
          <a:p>
            <a:r>
              <a:rPr lang="en-US" sz="1200" dirty="0" smtClean="0">
                <a:solidFill>
                  <a:schemeClr val="bg1"/>
                </a:solidFill>
              </a:rPr>
              <a:t>Optimized Output </a:t>
            </a:r>
            <a:endParaRPr lang="en-US" sz="1200" dirty="0">
              <a:solidFill>
                <a:schemeClr val="bg1"/>
              </a:solidFill>
            </a:endParaRPr>
          </a:p>
        </p:txBody>
      </p:sp>
      <p:sp>
        <p:nvSpPr>
          <p:cNvPr id="29" name="TextBox 28"/>
          <p:cNvSpPr txBox="1"/>
          <p:nvPr/>
        </p:nvSpPr>
        <p:spPr>
          <a:xfrm>
            <a:off x="5384107" y="2236165"/>
            <a:ext cx="1423788" cy="276999"/>
          </a:xfrm>
          <a:prstGeom prst="rect">
            <a:avLst/>
          </a:prstGeom>
          <a:noFill/>
        </p:spPr>
        <p:txBody>
          <a:bodyPr wrap="none" rtlCol="0">
            <a:spAutoFit/>
          </a:bodyPr>
          <a:lstStyle/>
          <a:p>
            <a:r>
              <a:rPr lang="en-US" sz="1200" dirty="0" smtClean="0">
                <a:solidFill>
                  <a:schemeClr val="bg1"/>
                </a:solidFill>
              </a:rPr>
              <a:t>Optimized Output </a:t>
            </a:r>
            <a:endParaRPr lang="en-US" sz="1200" dirty="0">
              <a:solidFill>
                <a:schemeClr val="bg1"/>
              </a:solidFill>
            </a:endParaRPr>
          </a:p>
        </p:txBody>
      </p:sp>
      <p:sp>
        <p:nvSpPr>
          <p:cNvPr id="20" name="TextBox 19"/>
          <p:cNvSpPr txBox="1"/>
          <p:nvPr/>
        </p:nvSpPr>
        <p:spPr>
          <a:xfrm>
            <a:off x="5162179" y="3740428"/>
            <a:ext cx="1941557" cy="230832"/>
          </a:xfrm>
          <a:prstGeom prst="rect">
            <a:avLst/>
          </a:prstGeom>
          <a:noFill/>
        </p:spPr>
        <p:txBody>
          <a:bodyPr wrap="none" rtlCol="0">
            <a:spAutoFit/>
          </a:bodyPr>
          <a:lstStyle/>
          <a:p>
            <a:r>
              <a:rPr lang="en-US" sz="900" dirty="0" smtClean="0">
                <a:solidFill>
                  <a:schemeClr val="bg1"/>
                </a:solidFill>
              </a:rPr>
              <a:t>Optimized for Fast Compiler Time </a:t>
            </a:r>
            <a:endParaRPr lang="en-US" sz="900" dirty="0">
              <a:solidFill>
                <a:schemeClr val="bg1"/>
              </a:solidFill>
            </a:endParaRPr>
          </a:p>
        </p:txBody>
      </p:sp>
      <p:sp>
        <p:nvSpPr>
          <p:cNvPr id="31" name="TextBox 30"/>
          <p:cNvSpPr txBox="1"/>
          <p:nvPr/>
        </p:nvSpPr>
        <p:spPr>
          <a:xfrm>
            <a:off x="629423" y="3740428"/>
            <a:ext cx="1941557" cy="230832"/>
          </a:xfrm>
          <a:prstGeom prst="rect">
            <a:avLst/>
          </a:prstGeom>
          <a:noFill/>
        </p:spPr>
        <p:txBody>
          <a:bodyPr wrap="none" rtlCol="0">
            <a:spAutoFit/>
          </a:bodyPr>
          <a:lstStyle/>
          <a:p>
            <a:r>
              <a:rPr lang="en-US" sz="900" dirty="0" smtClean="0">
                <a:solidFill>
                  <a:schemeClr val="bg1"/>
                </a:solidFill>
              </a:rPr>
              <a:t>Optimized for Fast Compiler Time </a:t>
            </a:r>
            <a:endParaRPr lang="en-US" sz="900" dirty="0">
              <a:solidFill>
                <a:schemeClr val="bg1"/>
              </a:solidFill>
            </a:endParaRPr>
          </a:p>
        </p:txBody>
      </p:sp>
    </p:spTree>
    <p:extLst>
      <p:ext uri="{BB962C8B-B14F-4D97-AF65-F5344CB8AC3E}">
        <p14:creationId xmlns:p14="http://schemas.microsoft.com/office/powerpoint/2010/main" val="677649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9550"/>
            <a:ext cx="8153400" cy="53340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Securing GPU Resources in the System</a:t>
            </a:r>
          </a:p>
        </p:txBody>
      </p:sp>
      <p:sp>
        <p:nvSpPr>
          <p:cNvPr id="3" name="Content Placeholder 2"/>
          <p:cNvSpPr>
            <a:spLocks noGrp="1"/>
          </p:cNvSpPr>
          <p:nvPr>
            <p:ph idx="1"/>
          </p:nvPr>
        </p:nvSpPr>
        <p:spPr>
          <a:xfrm>
            <a:off x="228600" y="1047750"/>
            <a:ext cx="5638800" cy="3505200"/>
          </a:xfrm>
        </p:spPr>
        <p:txBody>
          <a:bodyPr/>
          <a:lstStyle/>
          <a:p>
            <a:r>
              <a:rPr lang="en-US" dirty="0" smtClean="0">
                <a:solidFill>
                  <a:schemeClr val="tx1">
                    <a:lumMod val="50000"/>
                  </a:schemeClr>
                </a:solidFill>
              </a:rPr>
              <a:t>GPU now supports a full MMU which allow for User protected execution, protected memory and memory curtaining </a:t>
            </a:r>
          </a:p>
          <a:p>
            <a:pPr lvl="1"/>
            <a:r>
              <a:rPr lang="en-US" dirty="0">
                <a:solidFill>
                  <a:schemeClr val="tx1">
                    <a:lumMod val="50000"/>
                  </a:schemeClr>
                </a:solidFill>
              </a:rPr>
              <a:t>Read, write and execute protections by page table </a:t>
            </a:r>
            <a:r>
              <a:rPr lang="en-US" dirty="0" smtClean="0">
                <a:solidFill>
                  <a:schemeClr val="tx1">
                    <a:lumMod val="50000"/>
                  </a:schemeClr>
                </a:solidFill>
              </a:rPr>
              <a:t>entry</a:t>
            </a:r>
          </a:p>
          <a:p>
            <a:pPr lvl="1"/>
            <a:r>
              <a:rPr lang="en-US" dirty="0" smtClean="0">
                <a:solidFill>
                  <a:schemeClr val="tx1">
                    <a:lumMod val="50000"/>
                  </a:schemeClr>
                </a:solidFill>
              </a:rPr>
              <a:t>Brings inter-process protection </a:t>
            </a:r>
          </a:p>
          <a:p>
            <a:pPr lvl="1"/>
            <a:r>
              <a:rPr lang="en-US" dirty="0" smtClean="0">
                <a:solidFill>
                  <a:schemeClr val="tx1">
                    <a:lumMod val="50000"/>
                  </a:schemeClr>
                </a:solidFill>
              </a:rPr>
              <a:t>Improved fault handling </a:t>
            </a:r>
          </a:p>
          <a:p>
            <a:r>
              <a:rPr lang="en-US" dirty="0" smtClean="0">
                <a:solidFill>
                  <a:schemeClr val="tx1">
                    <a:lumMod val="50000"/>
                  </a:schemeClr>
                </a:solidFill>
              </a:rPr>
              <a:t>The ability to kill errant task on the GPU. </a:t>
            </a:r>
          </a:p>
        </p:txBody>
      </p:sp>
      <p:sp>
        <p:nvSpPr>
          <p:cNvPr id="5" name="Slide Number Placeholder 4"/>
          <p:cNvSpPr>
            <a:spLocks noGrp="1"/>
          </p:cNvSpPr>
          <p:nvPr>
            <p:ph type="sldNum" sz="quarter" idx="4294967295"/>
          </p:nvPr>
        </p:nvSpPr>
        <p:spPr>
          <a:xfrm>
            <a:off x="6781800" y="4901225"/>
            <a:ext cx="2133600" cy="242277"/>
          </a:xfrm>
          <a:prstGeom prst="rect">
            <a:avLst/>
          </a:prstGeom>
        </p:spPr>
        <p:txBody>
          <a:bodyPr/>
          <a:lstStyle/>
          <a:p>
            <a:fld id="{7E0F095F-F642-7E4C-BE29-73B8FAFADF38}" type="slidenum">
              <a:rPr lang="en-US" smtClean="0"/>
              <a:t>39</a:t>
            </a:fld>
            <a:endParaRPr lang="en-US"/>
          </a:p>
        </p:txBody>
      </p:sp>
      <p:pic>
        <p:nvPicPr>
          <p:cNvPr id="6" name="Picture 5"/>
          <p:cNvPicPr>
            <a:picLocks noChangeAspect="1"/>
          </p:cNvPicPr>
          <p:nvPr/>
        </p:nvPicPr>
        <p:blipFill>
          <a:blip r:embed="rId2"/>
          <a:stretch>
            <a:fillRect/>
          </a:stretch>
        </p:blipFill>
        <p:spPr>
          <a:xfrm>
            <a:off x="6096002" y="1200151"/>
            <a:ext cx="2780645" cy="2082800"/>
          </a:xfrm>
          <a:prstGeom prst="rect">
            <a:avLst/>
          </a:prstGeom>
        </p:spPr>
      </p:pic>
    </p:spTree>
    <p:extLst>
      <p:ext uri="{BB962C8B-B14F-4D97-AF65-F5344CB8AC3E}">
        <p14:creationId xmlns:p14="http://schemas.microsoft.com/office/powerpoint/2010/main" val="1227138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nip Diagonal Corner Rectangle 46"/>
          <p:cNvSpPr/>
          <p:nvPr/>
        </p:nvSpPr>
        <p:spPr>
          <a:xfrm rot="5400000">
            <a:off x="1202026" y="1486796"/>
            <a:ext cx="1820863" cy="3763962"/>
          </a:xfrm>
          <a:prstGeom prst="snip2DiagRect">
            <a:avLst>
              <a:gd name="adj1" fmla="val 18279"/>
              <a:gd name="adj2" fmla="val 16667"/>
            </a:avLst>
          </a:prstGeom>
          <a:gradFill>
            <a:gsLst>
              <a:gs pos="17000">
                <a:schemeClr val="bg2">
                  <a:lumMod val="75000"/>
                  <a:alpha val="50000"/>
                </a:schemeClr>
              </a:gs>
              <a:gs pos="50000">
                <a:schemeClr val="bg2">
                  <a:lumMod val="50000"/>
                </a:schemeClr>
              </a:gs>
              <a:gs pos="100000">
                <a:schemeClr val="bg1">
                  <a:alpha val="1000"/>
                </a:schemeClr>
              </a:gs>
            </a:gsLst>
            <a:lin ang="5400000" scaled="0"/>
          </a:gradFill>
          <a:ln w="9525">
            <a:solidFill>
              <a:schemeClr val="tx1">
                <a:lumMod val="65000"/>
                <a:lumOff val="35000"/>
              </a:schemeClr>
            </a:solidFill>
          </a:ln>
          <a:scene3d>
            <a:camera prst="orthographicFront"/>
            <a:lightRig rig="sunse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3" fontAlgn="auto">
              <a:spcBef>
                <a:spcPts val="0"/>
              </a:spcBef>
              <a:spcAft>
                <a:spcPts val="0"/>
              </a:spcAft>
              <a:defRPr/>
            </a:pPr>
            <a:endParaRPr lang="en-CA" sz="1600"/>
          </a:p>
        </p:txBody>
      </p:sp>
      <p:sp>
        <p:nvSpPr>
          <p:cNvPr id="2" name="标题 1"/>
          <p:cNvSpPr>
            <a:spLocks noGrp="1"/>
          </p:cNvSpPr>
          <p:nvPr>
            <p:ph type="title"/>
          </p:nvPr>
        </p:nvSpPr>
        <p:spPr/>
        <p:txBody>
          <a:bodyPr/>
          <a:lstStyle/>
          <a:p>
            <a:r>
              <a:rPr lang="en-US" dirty="0" smtClean="0"/>
              <a:t>Current Heterogeneous system: </a:t>
            </a:r>
            <a:r>
              <a:rPr lang="en-US" dirty="0" err="1" smtClean="0"/>
              <a:t>CPU+</a:t>
            </a:r>
            <a:r>
              <a:rPr lang="en-US" cap="none" dirty="0" err="1" smtClean="0"/>
              <a:t>d</a:t>
            </a:r>
            <a:r>
              <a:rPr lang="en-US" dirty="0" err="1" smtClean="0"/>
              <a:t>GPU</a:t>
            </a:r>
            <a:endParaRPr lang="en-US" dirty="0"/>
          </a:p>
        </p:txBody>
      </p:sp>
      <p:sp>
        <p:nvSpPr>
          <p:cNvPr id="4" name="Snip Diagonal Corner Rectangle 45"/>
          <p:cNvSpPr/>
          <p:nvPr/>
        </p:nvSpPr>
        <p:spPr>
          <a:xfrm rot="5400000">
            <a:off x="6126958" y="1486002"/>
            <a:ext cx="1820863" cy="3765550"/>
          </a:xfrm>
          <a:prstGeom prst="snip2DiagRect">
            <a:avLst>
              <a:gd name="adj1" fmla="val 18279"/>
              <a:gd name="adj2" fmla="val 16667"/>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9525">
            <a:solidFill>
              <a:schemeClr val="tx1">
                <a:lumMod val="65000"/>
                <a:lumOff val="35000"/>
              </a:schemeClr>
            </a:solidFill>
          </a:ln>
          <a:scene3d>
            <a:camera prst="orthographicFront"/>
            <a:lightRig rig="sunse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3" fontAlgn="auto">
              <a:spcBef>
                <a:spcPts val="0"/>
              </a:spcBef>
              <a:spcAft>
                <a:spcPts val="0"/>
              </a:spcAft>
              <a:defRPr/>
            </a:pPr>
            <a:endParaRPr lang="en-CA" sz="1600"/>
          </a:p>
        </p:txBody>
      </p:sp>
      <p:sp>
        <p:nvSpPr>
          <p:cNvPr id="5" name="Right Arrow 8"/>
          <p:cNvSpPr>
            <a:spLocks noChangeAspect="1"/>
          </p:cNvSpPr>
          <p:nvPr/>
        </p:nvSpPr>
        <p:spPr bwMode="auto">
          <a:xfrm>
            <a:off x="4620469" y="2656139"/>
            <a:ext cx="2811273" cy="657673"/>
          </a:xfrm>
          <a:prstGeom prst="rightArrow">
            <a:avLst>
              <a:gd name="adj1" fmla="val 50000"/>
              <a:gd name="adj2" fmla="val 57816"/>
            </a:avLst>
          </a:prstGeom>
          <a:gradFill flip="none" rotWithShape="1">
            <a:gsLst>
              <a:gs pos="0">
                <a:schemeClr val="accent1"/>
              </a:gs>
              <a:gs pos="100000">
                <a:schemeClr val="tx1">
                  <a:alpha val="0"/>
                </a:schemeClr>
              </a:gs>
            </a:gsLst>
            <a:lin ang="10800000" scaled="0"/>
            <a:tileRect/>
          </a:gradFill>
          <a:ln>
            <a:noFill/>
          </a:ln>
          <a:scene3d>
            <a:camera prst="orthographicFront"/>
            <a:lightRig rig="threePt" dir="t"/>
          </a:scene3d>
          <a:sp3d>
            <a:bevelT w="50800" h="44450"/>
          </a:sp3d>
        </p:spPr>
        <p:style>
          <a:lnRef idx="1">
            <a:schemeClr val="accent1"/>
          </a:lnRef>
          <a:fillRef idx="3">
            <a:schemeClr val="accent1"/>
          </a:fillRef>
          <a:effectRef idx="2">
            <a:schemeClr val="accent1"/>
          </a:effectRef>
          <a:fontRef idx="minor">
            <a:schemeClr val="lt1"/>
          </a:fontRef>
        </p:style>
        <p:txBody>
          <a:bodyPr anchor="ctr"/>
          <a:lstStyle/>
          <a:p>
            <a:pPr algn="ctr" defTabSz="914293" fontAlgn="auto">
              <a:spcBef>
                <a:spcPts val="0"/>
              </a:spcBef>
              <a:spcAft>
                <a:spcPts val="0"/>
              </a:spcAft>
              <a:defRPr/>
            </a:pPr>
            <a:endParaRPr lang="en-US" sz="1600">
              <a:solidFill>
                <a:srgbClr val="FFFFFF"/>
              </a:solidFill>
              <a:latin typeface="Calibri" pitchFamily="-106" charset="0"/>
              <a:ea typeface="Arial" pitchFamily="-106" charset="0"/>
              <a:cs typeface="Arial" pitchFamily="-106" charset="0"/>
            </a:endParaRPr>
          </a:p>
        </p:txBody>
      </p:sp>
      <p:sp>
        <p:nvSpPr>
          <p:cNvPr id="6" name="Right Arrow 5"/>
          <p:cNvSpPr/>
          <p:nvPr/>
        </p:nvSpPr>
        <p:spPr bwMode="auto">
          <a:xfrm>
            <a:off x="4319126" y="2990026"/>
            <a:ext cx="2811273" cy="893607"/>
          </a:xfrm>
          <a:prstGeom prst="rightArrow">
            <a:avLst/>
          </a:prstGeom>
          <a:gradFill flip="none" rotWithShape="1">
            <a:gsLst>
              <a:gs pos="0">
                <a:schemeClr val="accent1"/>
              </a:gs>
              <a:gs pos="100000">
                <a:schemeClr val="tx1">
                  <a:alpha val="0"/>
                </a:schemeClr>
              </a:gs>
            </a:gsLst>
            <a:lin ang="10800000" scaled="0"/>
            <a:tileRect/>
          </a:gradFill>
          <a:ln>
            <a:noFill/>
          </a:ln>
          <a:scene3d>
            <a:camera prst="orthographicFront"/>
            <a:lightRig rig="threePt" dir="t"/>
          </a:scene3d>
          <a:sp3d>
            <a:bevelT w="50800" h="44450"/>
          </a:sp3d>
        </p:spPr>
        <p:style>
          <a:lnRef idx="1">
            <a:schemeClr val="accent1"/>
          </a:lnRef>
          <a:fillRef idx="3">
            <a:schemeClr val="accent1"/>
          </a:fillRef>
          <a:effectRef idx="2">
            <a:schemeClr val="accent1"/>
          </a:effectRef>
          <a:fontRef idx="minor">
            <a:schemeClr val="lt1"/>
          </a:fontRef>
        </p:style>
        <p:txBody>
          <a:bodyPr anchor="ctr"/>
          <a:lstStyle/>
          <a:p>
            <a:pPr algn="ctr" defTabSz="914293" fontAlgn="auto">
              <a:spcBef>
                <a:spcPts val="0"/>
              </a:spcBef>
              <a:spcAft>
                <a:spcPts val="0"/>
              </a:spcAft>
              <a:defRPr/>
            </a:pPr>
            <a:endParaRPr lang="en-US" sz="1600">
              <a:solidFill>
                <a:srgbClr val="FFFFFF"/>
              </a:solidFill>
              <a:latin typeface="Calibri" pitchFamily="-106" charset="0"/>
              <a:ea typeface="Arial" pitchFamily="-106" charset="0"/>
              <a:cs typeface="Arial" pitchFamily="-106" charset="0"/>
            </a:endParaRPr>
          </a:p>
        </p:txBody>
      </p:sp>
      <p:sp>
        <p:nvSpPr>
          <p:cNvPr id="7" name="TextBox 29"/>
          <p:cNvSpPr txBox="1">
            <a:spLocks noChangeArrowheads="1"/>
          </p:cNvSpPr>
          <p:nvPr/>
        </p:nvSpPr>
        <p:spPr bwMode="auto">
          <a:xfrm>
            <a:off x="5240340" y="3250608"/>
            <a:ext cx="1355725" cy="307777"/>
          </a:xfrm>
          <a:prstGeom prst="rect">
            <a:avLst/>
          </a:prstGeom>
          <a:noFill/>
          <a:ln w="9525">
            <a:noFill/>
            <a:miter lim="800000"/>
            <a:headEnd/>
            <a:tailEnd/>
          </a:ln>
        </p:spPr>
        <p:txBody>
          <a:bodyPr lIns="0" tIns="0" rIns="0" bIns="0" anchor="ctr">
            <a:spAutoFit/>
          </a:bodyPr>
          <a:lstStyle/>
          <a:p>
            <a:r>
              <a:rPr lang="en-US" sz="1000" b="1" dirty="0">
                <a:solidFill>
                  <a:srgbClr val="FFFFFF"/>
                </a:solidFill>
                <a:cs typeface="ＭＳ Ｐゴシック"/>
              </a:rPr>
              <a:t>Other Highly Parallel Workloads</a:t>
            </a:r>
          </a:p>
        </p:txBody>
      </p:sp>
      <p:sp>
        <p:nvSpPr>
          <p:cNvPr id="8" name="TextBox 32"/>
          <p:cNvSpPr txBox="1">
            <a:spLocks noChangeArrowheads="1"/>
          </p:cNvSpPr>
          <p:nvPr/>
        </p:nvSpPr>
        <p:spPr bwMode="auto">
          <a:xfrm>
            <a:off x="5243513" y="2887813"/>
            <a:ext cx="1733550" cy="153888"/>
          </a:xfrm>
          <a:prstGeom prst="rect">
            <a:avLst/>
          </a:prstGeom>
          <a:noFill/>
          <a:ln w="9525">
            <a:noFill/>
            <a:miter lim="800000"/>
            <a:headEnd/>
            <a:tailEnd/>
          </a:ln>
        </p:spPr>
        <p:txBody>
          <a:bodyPr lIns="0" tIns="0" rIns="0" bIns="0" anchor="ctr">
            <a:spAutoFit/>
          </a:bodyPr>
          <a:lstStyle/>
          <a:p>
            <a:r>
              <a:rPr lang="en-US" sz="1000" b="1">
                <a:solidFill>
                  <a:srgbClr val="FFFFFF"/>
                </a:solidFill>
                <a:cs typeface="ＭＳ Ｐゴシック"/>
              </a:rPr>
              <a:t>Graphics Workloads</a:t>
            </a:r>
          </a:p>
        </p:txBody>
      </p:sp>
      <p:pic>
        <p:nvPicPr>
          <p:cNvPr id="9" name="Picture 13" descr="45446A_PhenomX4_chip_hi_res.png"/>
          <p:cNvPicPr>
            <a:picLocks noChangeAspect="1"/>
          </p:cNvPicPr>
          <p:nvPr/>
        </p:nvPicPr>
        <p:blipFill>
          <a:blip r:embed="rId3" cstate="print"/>
          <a:stretch>
            <a:fillRect/>
          </a:stretch>
        </p:blipFill>
        <p:spPr bwMode="auto">
          <a:xfrm>
            <a:off x="508002" y="2844109"/>
            <a:ext cx="1204913" cy="1206500"/>
          </a:xfrm>
          <a:prstGeom prst="rect">
            <a:avLst/>
          </a:prstGeom>
          <a:effectLst>
            <a:outerShdw blurRad="50800" dist="38100" dir="5400000" algn="t" rotWithShape="0">
              <a:prstClr val="black">
                <a:alpha val="40000"/>
              </a:prstClr>
            </a:outerShdw>
          </a:effectLst>
        </p:spPr>
      </p:pic>
      <p:pic>
        <p:nvPicPr>
          <p:cNvPr id="10" name="Picture 14" descr="binarycode.png"/>
          <p:cNvPicPr>
            <a:picLocks noChangeAspect="1"/>
          </p:cNvPicPr>
          <p:nvPr/>
        </p:nvPicPr>
        <p:blipFill>
          <a:blip r:embed="rId4" cstate="print">
            <a:lum bright="100000"/>
          </a:blip>
          <a:srcRect t="28526"/>
          <a:stretch>
            <a:fillRect/>
          </a:stretch>
        </p:blipFill>
        <p:spPr bwMode="auto">
          <a:xfrm>
            <a:off x="3681413" y="972445"/>
            <a:ext cx="1725612" cy="2114551"/>
          </a:xfrm>
          <a:prstGeom prst="rect">
            <a:avLst/>
          </a:prstGeom>
          <a:effectLst>
            <a:outerShdw blurRad="25400" dist="12700" dir="2700000">
              <a:srgbClr val="000000">
                <a:alpha val="91000"/>
              </a:srgbClr>
            </a:outerShdw>
          </a:effectLst>
        </p:spPr>
      </p:pic>
      <p:sp>
        <p:nvSpPr>
          <p:cNvPr id="11" name="Right Arrow 11"/>
          <p:cNvSpPr/>
          <p:nvPr/>
        </p:nvSpPr>
        <p:spPr bwMode="auto">
          <a:xfrm flipH="1">
            <a:off x="1792942" y="2990026"/>
            <a:ext cx="2689411" cy="893607"/>
          </a:xfrm>
          <a:prstGeom prst="rightArrow">
            <a:avLst/>
          </a:prstGeom>
          <a:solidFill>
            <a:schemeClr val="bg2">
              <a:lumMod val="50000"/>
            </a:schemeClr>
          </a:solidFill>
          <a:ln>
            <a:noFill/>
          </a:ln>
          <a:scene3d>
            <a:camera prst="orthographicFront"/>
            <a:lightRig rig="threePt" dir="t"/>
          </a:scene3d>
          <a:sp3d>
            <a:bevelT w="50800" h="44450"/>
          </a:sp3d>
        </p:spPr>
        <p:style>
          <a:lnRef idx="1">
            <a:schemeClr val="accent1"/>
          </a:lnRef>
          <a:fillRef idx="3">
            <a:schemeClr val="accent1"/>
          </a:fillRef>
          <a:effectRef idx="2">
            <a:schemeClr val="accent1"/>
          </a:effectRef>
          <a:fontRef idx="minor">
            <a:schemeClr val="lt1"/>
          </a:fontRef>
        </p:style>
        <p:txBody>
          <a:bodyPr anchor="ctr"/>
          <a:lstStyle/>
          <a:p>
            <a:pPr algn="ctr" defTabSz="914293" fontAlgn="auto">
              <a:spcBef>
                <a:spcPts val="0"/>
              </a:spcBef>
              <a:spcAft>
                <a:spcPts val="0"/>
              </a:spcAft>
              <a:defRPr/>
            </a:pPr>
            <a:endParaRPr lang="en-US" sz="1600">
              <a:solidFill>
                <a:srgbClr val="FFFFFF"/>
              </a:solidFill>
              <a:latin typeface="Calibri" pitchFamily="-106" charset="0"/>
              <a:ea typeface="Arial" pitchFamily="-106" charset="0"/>
              <a:cs typeface="Arial" pitchFamily="-106" charset="0"/>
            </a:endParaRPr>
          </a:p>
        </p:txBody>
      </p:sp>
      <p:sp>
        <p:nvSpPr>
          <p:cNvPr id="12" name="TextBox 35"/>
          <p:cNvSpPr txBox="1">
            <a:spLocks noChangeArrowheads="1"/>
          </p:cNvSpPr>
          <p:nvPr/>
        </p:nvSpPr>
        <p:spPr bwMode="auto">
          <a:xfrm>
            <a:off x="2259015" y="3260133"/>
            <a:ext cx="1501775" cy="307777"/>
          </a:xfrm>
          <a:prstGeom prst="rect">
            <a:avLst/>
          </a:prstGeom>
          <a:noFill/>
          <a:ln w="9525">
            <a:noFill/>
            <a:miter lim="800000"/>
            <a:headEnd/>
            <a:tailEnd/>
          </a:ln>
        </p:spPr>
        <p:txBody>
          <a:bodyPr lIns="0" tIns="0" rIns="0" bIns="0" anchor="ctr">
            <a:spAutoFit/>
          </a:bodyPr>
          <a:lstStyle/>
          <a:p>
            <a:pPr algn="r"/>
            <a:r>
              <a:rPr lang="en-US" sz="1000" b="1">
                <a:solidFill>
                  <a:srgbClr val="FFFFFF"/>
                </a:solidFill>
                <a:cs typeface="ＭＳ Ｐゴシック"/>
              </a:rPr>
              <a:t>Serial/Task-Parallel Workloads</a:t>
            </a:r>
          </a:p>
        </p:txBody>
      </p:sp>
      <p:pic>
        <p:nvPicPr>
          <p:cNvPr id="13" name="Picture 38" descr="iStock_000005662482Medium.png"/>
          <p:cNvPicPr>
            <a:picLocks noChangeAspect="1"/>
          </p:cNvPicPr>
          <p:nvPr/>
        </p:nvPicPr>
        <p:blipFill>
          <a:blip r:embed="rId5" cstate="print"/>
          <a:srcRect/>
          <a:stretch>
            <a:fillRect/>
          </a:stretch>
        </p:blipFill>
        <p:spPr bwMode="auto">
          <a:xfrm>
            <a:off x="4098926" y="3060008"/>
            <a:ext cx="1069975" cy="1138237"/>
          </a:xfrm>
          <a:prstGeom prst="rect">
            <a:avLst/>
          </a:prstGeom>
          <a:noFill/>
          <a:ln w="9525">
            <a:noFill/>
            <a:miter lim="800000"/>
            <a:headEnd/>
            <a:tailEnd/>
          </a:ln>
        </p:spPr>
      </p:pic>
      <p:pic>
        <p:nvPicPr>
          <p:cNvPr id="14" name="Picture 17" descr="iStock_000005662482Medium.png"/>
          <p:cNvPicPr>
            <a:picLocks noChangeAspect="1"/>
          </p:cNvPicPr>
          <p:nvPr/>
        </p:nvPicPr>
        <p:blipFill>
          <a:blip r:embed="rId5" cstate="print"/>
          <a:srcRect/>
          <a:stretch>
            <a:fillRect/>
          </a:stretch>
        </p:blipFill>
        <p:spPr bwMode="auto">
          <a:xfrm>
            <a:off x="4124327" y="2482158"/>
            <a:ext cx="969963" cy="1033463"/>
          </a:xfrm>
          <a:prstGeom prst="rect">
            <a:avLst/>
          </a:prstGeom>
          <a:noFill/>
          <a:ln w="9525">
            <a:noFill/>
            <a:miter lim="800000"/>
            <a:headEnd/>
            <a:tailEnd/>
          </a:ln>
        </p:spPr>
      </p:pic>
      <p:pic>
        <p:nvPicPr>
          <p:cNvPr id="15" name="Picture 30" descr="ATI_FirePro_V8700_product shot (angled)"/>
          <p:cNvPicPr>
            <a:picLocks noChangeAspect="1" noChangeArrowheads="1"/>
          </p:cNvPicPr>
          <p:nvPr/>
        </p:nvPicPr>
        <p:blipFill>
          <a:blip r:embed="rId6" cstate="print"/>
          <a:srcRect/>
          <a:stretch>
            <a:fillRect/>
          </a:stretch>
        </p:blipFill>
        <p:spPr bwMode="auto">
          <a:xfrm>
            <a:off x="6824663" y="2585345"/>
            <a:ext cx="2057400" cy="1606551"/>
          </a:xfrm>
          <a:prstGeom prst="rect">
            <a:avLst/>
          </a:prstGeom>
          <a:noFill/>
          <a:ln w="9525">
            <a:noFill/>
            <a:miter lim="800000"/>
            <a:headEnd/>
            <a:tailEnd/>
          </a:ln>
        </p:spPr>
      </p:pic>
      <p:sp>
        <p:nvSpPr>
          <p:cNvPr id="3" name="Rectangle 2"/>
          <p:cNvSpPr/>
          <p:nvPr/>
        </p:nvSpPr>
        <p:spPr>
          <a:xfrm>
            <a:off x="2252663" y="972445"/>
            <a:ext cx="4572000" cy="369332"/>
          </a:xfrm>
          <a:prstGeom prst="rect">
            <a:avLst/>
          </a:prstGeom>
        </p:spPr>
        <p:txBody>
          <a:bodyPr>
            <a:spAutoFit/>
          </a:bodyPr>
          <a:lstStyle/>
          <a:p>
            <a:endParaRPr lang="zh-CN" altLang="zh-CN" dirty="0"/>
          </a:p>
        </p:txBody>
      </p:sp>
      <p:sp>
        <p:nvSpPr>
          <p:cNvPr id="17" name="TextBox 16"/>
          <p:cNvSpPr txBox="1"/>
          <p:nvPr/>
        </p:nvSpPr>
        <p:spPr>
          <a:xfrm>
            <a:off x="381000" y="695446"/>
            <a:ext cx="6923881" cy="923330"/>
          </a:xfrm>
          <a:prstGeom prst="rect">
            <a:avLst/>
          </a:prstGeom>
          <a:noFill/>
        </p:spPr>
        <p:txBody>
          <a:bodyPr wrap="square" rtlCol="0">
            <a:spAutoFit/>
          </a:bodyPr>
          <a:lstStyle/>
          <a:p>
            <a:r>
              <a:rPr lang="en-US" dirty="0">
                <a:solidFill>
                  <a:schemeClr val="bg1"/>
                </a:solidFill>
              </a:rPr>
              <a:t>NUMA based CPU + GPU can reach high performance but</a:t>
            </a:r>
          </a:p>
          <a:p>
            <a:pPr marL="742950" lvl="1" indent="-285750">
              <a:buFont typeface="Arial" pitchFamily="34" charset="0"/>
              <a:buChar char="•"/>
            </a:pPr>
            <a:r>
              <a:rPr lang="en-US" dirty="0">
                <a:solidFill>
                  <a:schemeClr val="bg1"/>
                </a:solidFill>
              </a:rPr>
              <a:t>Memory Copy always Power </a:t>
            </a:r>
            <a:r>
              <a:rPr lang="en-US" dirty="0" smtClean="0">
                <a:solidFill>
                  <a:schemeClr val="bg1"/>
                </a:solidFill>
              </a:rPr>
              <a:t>Consumption</a:t>
            </a:r>
          </a:p>
          <a:p>
            <a:pPr marL="742950" lvl="1" indent="-285750">
              <a:buFont typeface="Arial" pitchFamily="34" charset="0"/>
              <a:buChar char="•"/>
            </a:pPr>
            <a:r>
              <a:rPr lang="en-US" dirty="0" smtClean="0">
                <a:solidFill>
                  <a:schemeClr val="bg1"/>
                </a:solidFill>
              </a:rPr>
              <a:t>System Cost always high and not flexible</a:t>
            </a:r>
          </a:p>
        </p:txBody>
      </p:sp>
    </p:spTree>
    <p:extLst>
      <p:ext uri="{BB962C8B-B14F-4D97-AF65-F5344CB8AC3E}">
        <p14:creationId xmlns:p14="http://schemas.microsoft.com/office/powerpoint/2010/main" val="428784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6768752" cy="422672"/>
          </a:xfrm>
        </p:spPr>
        <p:txBody>
          <a:bodyPr vert="horz" lIns="0" tIns="0" rIns="0" bIns="0" rtlCol="0" anchor="t">
            <a:noAutofit/>
          </a:bodyPr>
          <a:lstStyle/>
          <a:p>
            <a:pPr defTabSz="912813" eaLnBrk="0" fontAlgn="base" hangingPunct="0">
              <a:spcAft>
                <a:spcPct val="0"/>
              </a:spcAft>
            </a:pPr>
            <a:r>
              <a:rPr lang="en-US" sz="2200" b="1" i="1" dirty="0" err="1">
                <a:solidFill>
                  <a:schemeClr val="accent6">
                    <a:lumMod val="10000"/>
                  </a:schemeClr>
                </a:solidFill>
                <a:latin typeface="Arial" pitchFamily="34" charset="0"/>
                <a:cs typeface="Arial" pitchFamily="34" charset="0"/>
              </a:rPr>
              <a:t>InterOp</a:t>
            </a:r>
            <a:r>
              <a:rPr lang="en-US" sz="2200" b="1" i="1" dirty="0">
                <a:solidFill>
                  <a:schemeClr val="accent6">
                    <a:lumMod val="10000"/>
                  </a:schemeClr>
                </a:solidFill>
                <a:latin typeface="Arial" pitchFamily="34" charset="0"/>
                <a:cs typeface="Arial" pitchFamily="34" charset="0"/>
              </a:rPr>
              <a:t> of HSA and Graphics</a:t>
            </a:r>
          </a:p>
        </p:txBody>
      </p:sp>
      <p:sp>
        <p:nvSpPr>
          <p:cNvPr id="3" name="Content Placeholder 2"/>
          <p:cNvSpPr>
            <a:spLocks noGrp="1"/>
          </p:cNvSpPr>
          <p:nvPr>
            <p:ph idx="1"/>
          </p:nvPr>
        </p:nvSpPr>
        <p:spPr>
          <a:xfrm>
            <a:off x="179512" y="951570"/>
            <a:ext cx="8686800" cy="3505200"/>
          </a:xfrm>
        </p:spPr>
        <p:txBody>
          <a:bodyPr/>
          <a:lstStyle/>
          <a:p>
            <a:pPr lvl="0"/>
            <a:r>
              <a:rPr lang="en-US" dirty="0" smtClean="0">
                <a:solidFill>
                  <a:schemeClr val="tx1">
                    <a:lumMod val="50000"/>
                  </a:schemeClr>
                </a:solidFill>
              </a:rPr>
              <a:t>OpenGL-ES/EGL can share data with HSA Runtime</a:t>
            </a:r>
          </a:p>
          <a:p>
            <a:pPr lvl="1"/>
            <a:r>
              <a:rPr lang="en-US" dirty="0" smtClean="0">
                <a:solidFill>
                  <a:schemeClr val="tx1">
                    <a:lumMod val="50000"/>
                  </a:schemeClr>
                </a:solidFill>
              </a:rPr>
              <a:t>Buffer (Vertex/</a:t>
            </a:r>
            <a:r>
              <a:rPr lang="en-US" dirty="0" err="1" smtClean="0">
                <a:solidFill>
                  <a:schemeClr val="tx1">
                    <a:lumMod val="50000"/>
                  </a:schemeClr>
                </a:solidFill>
              </a:rPr>
              <a:t>Pixelbuffer</a:t>
            </a:r>
            <a:r>
              <a:rPr lang="en-US" dirty="0" smtClean="0">
                <a:solidFill>
                  <a:schemeClr val="tx1">
                    <a:lumMod val="50000"/>
                  </a:schemeClr>
                </a:solidFill>
              </a:rPr>
              <a:t>) </a:t>
            </a:r>
          </a:p>
          <a:p>
            <a:pPr lvl="1"/>
            <a:r>
              <a:rPr lang="en-US" dirty="0" smtClean="0">
                <a:solidFill>
                  <a:schemeClr val="tx1">
                    <a:lumMod val="50000"/>
                  </a:schemeClr>
                </a:solidFill>
              </a:rPr>
              <a:t>Texture </a:t>
            </a:r>
          </a:p>
          <a:p>
            <a:pPr lvl="1"/>
            <a:r>
              <a:rPr lang="en-US" dirty="0" err="1" smtClean="0">
                <a:solidFill>
                  <a:schemeClr val="tx1">
                    <a:lumMod val="50000"/>
                  </a:schemeClr>
                </a:solidFill>
              </a:rPr>
              <a:t>Renderbuffer</a:t>
            </a:r>
            <a:endParaRPr lang="en-US" dirty="0" smtClean="0">
              <a:solidFill>
                <a:schemeClr val="tx1">
                  <a:lumMod val="50000"/>
                </a:schemeClr>
              </a:solidFill>
            </a:endParaRPr>
          </a:p>
          <a:p>
            <a:r>
              <a:rPr lang="en-US" dirty="0" smtClean="0">
                <a:solidFill>
                  <a:schemeClr val="tx1">
                    <a:lumMod val="50000"/>
                  </a:schemeClr>
                </a:solidFill>
              </a:rPr>
              <a:t>Mapping </a:t>
            </a:r>
          </a:p>
          <a:p>
            <a:pPr lvl="1"/>
            <a:r>
              <a:rPr lang="en-US" dirty="0" smtClean="0">
                <a:solidFill>
                  <a:schemeClr val="tx1">
                    <a:lumMod val="50000"/>
                  </a:schemeClr>
                </a:solidFill>
              </a:rPr>
              <a:t>HSA Image -&gt; OpenGL-ES Texture, </a:t>
            </a:r>
            <a:r>
              <a:rPr lang="en-US" dirty="0" err="1" smtClean="0">
                <a:solidFill>
                  <a:schemeClr val="tx1">
                    <a:lumMod val="50000"/>
                  </a:schemeClr>
                </a:solidFill>
              </a:rPr>
              <a:t>renderbuffer</a:t>
            </a:r>
            <a:endParaRPr lang="en-US" dirty="0" smtClean="0">
              <a:solidFill>
                <a:schemeClr val="tx1">
                  <a:lumMod val="50000"/>
                </a:schemeClr>
              </a:solidFill>
            </a:endParaRPr>
          </a:p>
          <a:p>
            <a:pPr lvl="1"/>
            <a:r>
              <a:rPr lang="en-US" dirty="0" smtClean="0">
                <a:solidFill>
                  <a:schemeClr val="tx1">
                    <a:lumMod val="50000"/>
                  </a:schemeClr>
                </a:solidFill>
              </a:rPr>
              <a:t>HSA buffer -&gt; OpenGL-ES  buffer </a:t>
            </a:r>
          </a:p>
          <a:p>
            <a:r>
              <a:rPr lang="en-US" dirty="0" smtClean="0">
                <a:solidFill>
                  <a:schemeClr val="tx1">
                    <a:lumMod val="50000"/>
                  </a:schemeClr>
                </a:solidFill>
              </a:rPr>
              <a:t>Sync </a:t>
            </a:r>
          </a:p>
          <a:p>
            <a:pPr lvl="1"/>
            <a:r>
              <a:rPr lang="en-US" dirty="0" smtClean="0">
                <a:solidFill>
                  <a:schemeClr val="tx1">
                    <a:lumMod val="50000"/>
                  </a:schemeClr>
                </a:solidFill>
              </a:rPr>
              <a:t>Acquire and Release mechanism</a:t>
            </a:r>
            <a:endParaRPr lang="en-US" dirty="0">
              <a:solidFill>
                <a:schemeClr val="tx1">
                  <a:lumMod val="50000"/>
                </a:schemeClr>
              </a:solidFill>
            </a:endParaRPr>
          </a:p>
        </p:txBody>
      </p:sp>
      <p:sp>
        <p:nvSpPr>
          <p:cNvPr id="5" name="Slide Number Placeholder 4"/>
          <p:cNvSpPr>
            <a:spLocks noGrp="1"/>
          </p:cNvSpPr>
          <p:nvPr>
            <p:ph type="sldNum" sz="quarter" idx="4294967295"/>
          </p:nvPr>
        </p:nvSpPr>
        <p:spPr>
          <a:xfrm>
            <a:off x="6781800" y="4901225"/>
            <a:ext cx="2133600" cy="242277"/>
          </a:xfrm>
          <a:prstGeom prst="rect">
            <a:avLst/>
          </a:prstGeom>
        </p:spPr>
        <p:txBody>
          <a:bodyPr/>
          <a:lstStyle/>
          <a:p>
            <a:fld id="{7E0F095F-F642-7E4C-BE29-73B8FAFADF38}" type="slidenum">
              <a:rPr lang="en-US" smtClean="0"/>
              <a:t>40</a:t>
            </a:fld>
            <a:endParaRPr lang="en-US"/>
          </a:p>
        </p:txBody>
      </p:sp>
    </p:spTree>
    <p:extLst>
      <p:ext uri="{BB962C8B-B14F-4D97-AF65-F5344CB8AC3E}">
        <p14:creationId xmlns:p14="http://schemas.microsoft.com/office/powerpoint/2010/main" val="3881294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5750"/>
            <a:ext cx="7696200" cy="45720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Security Improvements with HSA </a:t>
            </a:r>
          </a:p>
        </p:txBody>
      </p:sp>
      <p:sp>
        <p:nvSpPr>
          <p:cNvPr id="3" name="Content Placeholder 2"/>
          <p:cNvSpPr>
            <a:spLocks noGrp="1"/>
          </p:cNvSpPr>
          <p:nvPr>
            <p:ph idx="1"/>
          </p:nvPr>
        </p:nvSpPr>
        <p:spPr>
          <a:xfrm>
            <a:off x="228600" y="971550"/>
            <a:ext cx="8686800" cy="3505200"/>
          </a:xfrm>
        </p:spPr>
        <p:txBody>
          <a:bodyPr/>
          <a:lstStyle/>
          <a:p>
            <a:r>
              <a:rPr lang="en-US" sz="1600" dirty="0" smtClean="0">
                <a:solidFill>
                  <a:schemeClr val="tx1">
                    <a:lumMod val="50000"/>
                  </a:schemeClr>
                </a:solidFill>
              </a:rPr>
              <a:t>With HSA, GPU operates in the same security infrastructure as the CPU</a:t>
            </a:r>
          </a:p>
          <a:p>
            <a:pPr lvl="1"/>
            <a:r>
              <a:rPr lang="en-US" sz="1400" dirty="0" smtClean="0">
                <a:solidFill>
                  <a:schemeClr val="tx1">
                    <a:lumMod val="50000"/>
                  </a:schemeClr>
                </a:solidFill>
              </a:rPr>
              <a:t>User and privileged memory</a:t>
            </a:r>
          </a:p>
          <a:p>
            <a:pPr lvl="1"/>
            <a:r>
              <a:rPr lang="en-US" sz="1400" dirty="0" smtClean="0">
                <a:solidFill>
                  <a:schemeClr val="tx1">
                    <a:lumMod val="50000"/>
                  </a:schemeClr>
                </a:solidFill>
              </a:rPr>
              <a:t>Read, write and execute protections by page table entry</a:t>
            </a:r>
          </a:p>
          <a:p>
            <a:r>
              <a:rPr lang="en-US" sz="1600" dirty="0" smtClean="0">
                <a:solidFill>
                  <a:schemeClr val="tx1">
                    <a:lumMod val="50000"/>
                  </a:schemeClr>
                </a:solidFill>
              </a:rPr>
              <a:t>Internally, the GPU partitions functionality by privilege level</a:t>
            </a:r>
          </a:p>
          <a:p>
            <a:pPr lvl="1"/>
            <a:r>
              <a:rPr lang="en-US" sz="1400" dirty="0">
                <a:solidFill>
                  <a:schemeClr val="tx1">
                    <a:lumMod val="50000"/>
                  </a:schemeClr>
                </a:solidFill>
              </a:rPr>
              <a:t>User mode compute queues can only run A</a:t>
            </a:r>
            <a:r>
              <a:rPr lang="en-US" sz="1400" dirty="0" smtClean="0">
                <a:solidFill>
                  <a:schemeClr val="tx1">
                    <a:lumMod val="50000"/>
                  </a:schemeClr>
                </a:solidFill>
              </a:rPr>
              <a:t>QL </a:t>
            </a:r>
            <a:r>
              <a:rPr lang="en-US" sz="1400" dirty="0">
                <a:solidFill>
                  <a:schemeClr val="tx1">
                    <a:lumMod val="50000"/>
                  </a:schemeClr>
                </a:solidFill>
              </a:rPr>
              <a:t>packets</a:t>
            </a:r>
          </a:p>
          <a:p>
            <a:pPr lvl="1"/>
            <a:r>
              <a:rPr lang="en-US" sz="1400" dirty="0" smtClean="0">
                <a:solidFill>
                  <a:schemeClr val="tx1">
                    <a:lumMod val="50000"/>
                  </a:schemeClr>
                </a:solidFill>
              </a:rPr>
              <a:t>User mode graphics command buffers cannot write privileged registers</a:t>
            </a:r>
          </a:p>
          <a:p>
            <a:r>
              <a:rPr lang="en-US" sz="1600" dirty="0" smtClean="0">
                <a:solidFill>
                  <a:schemeClr val="tx1">
                    <a:lumMod val="50000"/>
                  </a:schemeClr>
                </a:solidFill>
              </a:rPr>
              <a:t>HSA supports fixed time context switching, which is resistant to denial of service (</a:t>
            </a:r>
            <a:r>
              <a:rPr lang="en-US" sz="1600" dirty="0" err="1" smtClean="0">
                <a:solidFill>
                  <a:schemeClr val="tx1">
                    <a:lumMod val="50000"/>
                  </a:schemeClr>
                </a:solidFill>
              </a:rPr>
              <a:t>DoS</a:t>
            </a:r>
            <a:r>
              <a:rPr lang="en-US" sz="1600" dirty="0" smtClean="0">
                <a:solidFill>
                  <a:schemeClr val="tx1">
                    <a:lumMod val="50000"/>
                  </a:schemeClr>
                </a:solidFill>
              </a:rPr>
              <a:t>) attacks</a:t>
            </a:r>
          </a:p>
          <a:p>
            <a:pPr lvl="1"/>
            <a:r>
              <a:rPr lang="en-US" sz="1400" dirty="0" smtClean="0">
                <a:solidFill>
                  <a:schemeClr val="tx1">
                    <a:lumMod val="50000"/>
                  </a:schemeClr>
                </a:solidFill>
              </a:rPr>
              <a:t>Today’s GPUs are vulnerable to denial of service attacks</a:t>
            </a:r>
          </a:p>
          <a:p>
            <a:pPr lvl="2"/>
            <a:r>
              <a:rPr lang="en-US" sz="1400" dirty="0" smtClean="0">
                <a:solidFill>
                  <a:schemeClr val="tx1">
                    <a:lumMod val="50000"/>
                  </a:schemeClr>
                </a:solidFill>
              </a:rPr>
              <a:t>Long or infinite </a:t>
            </a:r>
            <a:r>
              <a:rPr lang="en-US" sz="1400" dirty="0" err="1" smtClean="0">
                <a:solidFill>
                  <a:schemeClr val="tx1">
                    <a:lumMod val="50000"/>
                  </a:schemeClr>
                </a:solidFill>
              </a:rPr>
              <a:t>shader</a:t>
            </a:r>
            <a:r>
              <a:rPr lang="en-US" sz="1400" dirty="0" smtClean="0">
                <a:solidFill>
                  <a:schemeClr val="tx1">
                    <a:lumMod val="50000"/>
                  </a:schemeClr>
                </a:solidFill>
              </a:rPr>
              <a:t> programs</a:t>
            </a:r>
          </a:p>
          <a:p>
            <a:pPr lvl="2"/>
            <a:r>
              <a:rPr lang="en-US" sz="1400" dirty="0" smtClean="0">
                <a:solidFill>
                  <a:schemeClr val="tx1">
                    <a:lumMod val="50000"/>
                  </a:schemeClr>
                </a:solidFill>
              </a:rPr>
              <a:t>Full GPU reset required to restore service</a:t>
            </a:r>
          </a:p>
          <a:p>
            <a:pPr lvl="1"/>
            <a:r>
              <a:rPr lang="en-US" sz="1400" dirty="0" smtClean="0">
                <a:solidFill>
                  <a:schemeClr val="tx1">
                    <a:lumMod val="50000"/>
                  </a:schemeClr>
                </a:solidFill>
              </a:rPr>
              <a:t>With HSA, fair scheduling and context switching ensures a responsive system</a:t>
            </a:r>
          </a:p>
          <a:p>
            <a:pPr lvl="1"/>
            <a:endParaRPr lang="en-US" sz="1400" dirty="0"/>
          </a:p>
        </p:txBody>
      </p:sp>
    </p:spTree>
    <p:extLst>
      <p:ext uri="{BB962C8B-B14F-4D97-AF65-F5344CB8AC3E}">
        <p14:creationId xmlns:p14="http://schemas.microsoft.com/office/powerpoint/2010/main" val="2471772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85750"/>
            <a:ext cx="8229600" cy="426876"/>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Richer Programing Model Support </a:t>
            </a:r>
          </a:p>
        </p:txBody>
      </p:sp>
      <p:sp>
        <p:nvSpPr>
          <p:cNvPr id="9219" name="Content Placeholder 2"/>
          <p:cNvSpPr>
            <a:spLocks noGrp="1"/>
          </p:cNvSpPr>
          <p:nvPr>
            <p:ph idx="1"/>
          </p:nvPr>
        </p:nvSpPr>
        <p:spPr>
          <a:xfrm>
            <a:off x="152400" y="895351"/>
            <a:ext cx="8763000" cy="3880247"/>
          </a:xfrm>
        </p:spPr>
        <p:txBody>
          <a:bodyPr/>
          <a:lstStyle/>
          <a:p>
            <a:pPr eaLnBrk="1" hangingPunct="1"/>
            <a:endParaRPr lang="en-US" dirty="0">
              <a:solidFill>
                <a:schemeClr val="tx1">
                  <a:lumMod val="50000"/>
                </a:schemeClr>
              </a:solidFill>
            </a:endParaRPr>
          </a:p>
          <a:p>
            <a:pPr eaLnBrk="1" hangingPunct="1"/>
            <a:r>
              <a:rPr lang="en-US" dirty="0" smtClean="0">
                <a:solidFill>
                  <a:schemeClr val="tx1">
                    <a:lumMod val="50000"/>
                  </a:schemeClr>
                </a:solidFill>
              </a:rPr>
              <a:t>Support for Today GPU Programing Model</a:t>
            </a:r>
          </a:p>
          <a:p>
            <a:pPr lvl="1" eaLnBrk="1" hangingPunct="1"/>
            <a:r>
              <a:rPr lang="en-US" sz="1400" dirty="0" smtClean="0">
                <a:solidFill>
                  <a:schemeClr val="tx1">
                    <a:lumMod val="50000"/>
                  </a:schemeClr>
                </a:solidFill>
              </a:rPr>
              <a:t>Data Parallelism - Embarrassingly Parallel Application </a:t>
            </a:r>
          </a:p>
          <a:p>
            <a:pPr lvl="1" eaLnBrk="1" hangingPunct="1"/>
            <a:r>
              <a:rPr lang="en-US" sz="1400" dirty="0" smtClean="0">
                <a:solidFill>
                  <a:schemeClr val="tx1">
                    <a:lumMod val="50000"/>
                  </a:schemeClr>
                </a:solidFill>
              </a:rPr>
              <a:t>SPMD – Single Program Multiple Data Based Application</a:t>
            </a:r>
          </a:p>
          <a:p>
            <a:r>
              <a:rPr lang="en-US" dirty="0" smtClean="0">
                <a:solidFill>
                  <a:schemeClr val="tx1">
                    <a:lumMod val="50000"/>
                  </a:schemeClr>
                </a:solidFill>
              </a:rPr>
              <a:t>In addition supporting richer </a:t>
            </a:r>
            <a:r>
              <a:rPr lang="en-US" dirty="0">
                <a:solidFill>
                  <a:schemeClr val="tx1">
                    <a:lumMod val="50000"/>
                  </a:schemeClr>
                </a:solidFill>
              </a:rPr>
              <a:t>set of Parallel </a:t>
            </a:r>
            <a:r>
              <a:rPr lang="en-US" dirty="0" smtClean="0">
                <a:solidFill>
                  <a:schemeClr val="tx1">
                    <a:lumMod val="50000"/>
                  </a:schemeClr>
                </a:solidFill>
              </a:rPr>
              <a:t>Solutions</a:t>
            </a:r>
          </a:p>
          <a:p>
            <a:pPr lvl="1"/>
            <a:r>
              <a:rPr lang="en-US" sz="1400" dirty="0" smtClean="0">
                <a:solidFill>
                  <a:schemeClr val="tx1">
                    <a:lumMod val="50000"/>
                  </a:schemeClr>
                </a:solidFill>
              </a:rPr>
              <a:t>Task-Parallelism</a:t>
            </a:r>
            <a:r>
              <a:rPr lang="en-US" sz="1400" dirty="0">
                <a:solidFill>
                  <a:schemeClr val="tx1">
                    <a:lumMod val="50000"/>
                  </a:schemeClr>
                </a:solidFill>
              </a:rPr>
              <a:t>, Nested-Parallelism, Braided-Parallelism</a:t>
            </a:r>
            <a:r>
              <a:rPr lang="en-US" sz="1400" dirty="0" smtClean="0">
                <a:solidFill>
                  <a:schemeClr val="tx1">
                    <a:lumMod val="50000"/>
                  </a:schemeClr>
                </a:solidFill>
              </a:rPr>
              <a:t>,</a:t>
            </a:r>
          </a:p>
          <a:p>
            <a:pPr lvl="1"/>
            <a:r>
              <a:rPr lang="en-US" sz="1400" dirty="0">
                <a:solidFill>
                  <a:schemeClr val="tx1">
                    <a:lumMod val="50000"/>
                  </a:schemeClr>
                </a:solidFill>
              </a:rPr>
              <a:t>Task-graph style </a:t>
            </a:r>
            <a:r>
              <a:rPr lang="en-US" sz="1400" dirty="0" smtClean="0">
                <a:solidFill>
                  <a:schemeClr val="tx1">
                    <a:lumMod val="50000"/>
                  </a:schemeClr>
                </a:solidFill>
              </a:rPr>
              <a:t>algorithms</a:t>
            </a:r>
          </a:p>
          <a:p>
            <a:r>
              <a:rPr lang="en-US" dirty="0" smtClean="0">
                <a:solidFill>
                  <a:schemeClr val="tx1">
                    <a:lumMod val="50000"/>
                  </a:schemeClr>
                </a:solidFill>
              </a:rPr>
              <a:t>Support for Algorithm </a:t>
            </a:r>
            <a:r>
              <a:rPr lang="en-US" dirty="0">
                <a:solidFill>
                  <a:schemeClr val="tx1">
                    <a:lumMod val="50000"/>
                  </a:schemeClr>
                </a:solidFill>
              </a:rPr>
              <a:t>that need Inter-task Communication. </a:t>
            </a:r>
          </a:p>
          <a:p>
            <a:r>
              <a:rPr lang="en-US" dirty="0" smtClean="0">
                <a:solidFill>
                  <a:schemeClr val="tx1">
                    <a:lumMod val="50000"/>
                  </a:schemeClr>
                </a:solidFill>
              </a:rPr>
              <a:t>Application </a:t>
            </a:r>
            <a:r>
              <a:rPr lang="en-US" dirty="0">
                <a:solidFill>
                  <a:schemeClr val="tx1">
                    <a:lumMod val="50000"/>
                  </a:schemeClr>
                </a:solidFill>
              </a:rPr>
              <a:t>that need exceptions processing</a:t>
            </a:r>
          </a:p>
          <a:p>
            <a:endParaRPr lang="en-US" sz="2400" dirty="0" smtClean="0"/>
          </a:p>
        </p:txBody>
      </p:sp>
    </p:spTree>
    <p:extLst>
      <p:ext uri="{BB962C8B-B14F-4D97-AF65-F5344CB8AC3E}">
        <p14:creationId xmlns:p14="http://schemas.microsoft.com/office/powerpoint/2010/main" val="494938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50"/>
            <a:ext cx="7389440" cy="422672"/>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Richer Support of Advanced Algorithms </a:t>
            </a:r>
          </a:p>
        </p:txBody>
      </p:sp>
      <p:sp>
        <p:nvSpPr>
          <p:cNvPr id="3" name="Content Placeholder 2"/>
          <p:cNvSpPr>
            <a:spLocks noGrp="1"/>
          </p:cNvSpPr>
          <p:nvPr>
            <p:ph idx="1"/>
          </p:nvPr>
        </p:nvSpPr>
        <p:spPr/>
        <p:txBody>
          <a:bodyPr/>
          <a:lstStyle/>
          <a:p>
            <a:pPr marL="0" indent="0">
              <a:buFont typeface="Arial"/>
              <a:buNone/>
            </a:pPr>
            <a:r>
              <a:rPr lang="en-US" sz="1800" dirty="0">
                <a:solidFill>
                  <a:schemeClr val="tx1">
                    <a:lumMod val="50000"/>
                  </a:schemeClr>
                </a:solidFill>
              </a:rPr>
              <a:t>Computational</a:t>
            </a:r>
            <a:r>
              <a:rPr lang="en-US" dirty="0">
                <a:solidFill>
                  <a:schemeClr val="tx1">
                    <a:lumMod val="50000"/>
                  </a:schemeClr>
                </a:solidFill>
              </a:rPr>
              <a:t> </a:t>
            </a:r>
            <a:r>
              <a:rPr lang="en-US" sz="1800" dirty="0">
                <a:solidFill>
                  <a:schemeClr val="tx1">
                    <a:lumMod val="50000"/>
                  </a:schemeClr>
                </a:solidFill>
              </a:rPr>
              <a:t>Photography</a:t>
            </a:r>
            <a:r>
              <a:rPr lang="en-US" sz="1800" b="0" dirty="0">
                <a:solidFill>
                  <a:schemeClr val="tx1">
                    <a:lumMod val="50000"/>
                  </a:schemeClr>
                </a:solidFill>
              </a:rPr>
              <a:t> </a:t>
            </a:r>
          </a:p>
          <a:p>
            <a:pPr marL="571500" lvl="1" indent="-171450">
              <a:buFont typeface="Arial"/>
              <a:buChar char="•"/>
            </a:pPr>
            <a:r>
              <a:rPr lang="en-US" sz="1600" dirty="0">
                <a:solidFill>
                  <a:schemeClr val="tx1">
                    <a:lumMod val="50000"/>
                  </a:schemeClr>
                </a:solidFill>
              </a:rPr>
              <a:t>Feature Extraction</a:t>
            </a:r>
          </a:p>
          <a:p>
            <a:pPr marL="571500" lvl="1" indent="-171450">
              <a:buFont typeface="Arial"/>
              <a:buChar char="•"/>
            </a:pPr>
            <a:r>
              <a:rPr lang="en-US" sz="1600" dirty="0">
                <a:solidFill>
                  <a:schemeClr val="tx1">
                    <a:lumMod val="50000"/>
                  </a:schemeClr>
                </a:solidFill>
              </a:rPr>
              <a:t>Feature Matching </a:t>
            </a:r>
          </a:p>
          <a:p>
            <a:pPr marL="571500" lvl="1" indent="-171450">
              <a:buFont typeface="Arial"/>
              <a:buChar char="•"/>
            </a:pPr>
            <a:r>
              <a:rPr lang="en-US" sz="1600" dirty="0">
                <a:solidFill>
                  <a:schemeClr val="tx1">
                    <a:lumMod val="50000"/>
                  </a:schemeClr>
                </a:solidFill>
              </a:rPr>
              <a:t>Geometric Verification </a:t>
            </a:r>
          </a:p>
          <a:p>
            <a:pPr marL="571500" lvl="1" indent="-171450">
              <a:buFont typeface="Arial"/>
              <a:buChar char="•"/>
            </a:pPr>
            <a:r>
              <a:rPr lang="en-US" sz="1600" dirty="0">
                <a:solidFill>
                  <a:schemeClr val="tx1">
                    <a:lumMod val="50000"/>
                  </a:schemeClr>
                </a:solidFill>
              </a:rPr>
              <a:t>Image Stitching </a:t>
            </a:r>
          </a:p>
          <a:p>
            <a:pPr marL="571500" lvl="1" indent="-171450">
              <a:buFont typeface="Arial"/>
              <a:buChar char="•"/>
            </a:pPr>
            <a:r>
              <a:rPr lang="en-US" sz="1600" dirty="0">
                <a:solidFill>
                  <a:schemeClr val="tx1">
                    <a:lumMod val="50000"/>
                  </a:schemeClr>
                </a:solidFill>
              </a:rPr>
              <a:t>HDR </a:t>
            </a:r>
          </a:p>
          <a:p>
            <a:pPr marL="571500" lvl="1" indent="-171450">
              <a:buFont typeface="Arial"/>
              <a:buChar char="•"/>
            </a:pPr>
            <a:r>
              <a:rPr lang="en-US" sz="1600" dirty="0" err="1">
                <a:solidFill>
                  <a:schemeClr val="tx1">
                    <a:lumMod val="50000"/>
                  </a:schemeClr>
                </a:solidFill>
              </a:rPr>
              <a:t>DoF</a:t>
            </a:r>
            <a:r>
              <a:rPr lang="en-US" sz="1600" dirty="0">
                <a:solidFill>
                  <a:schemeClr val="tx1">
                    <a:lumMod val="50000"/>
                  </a:schemeClr>
                </a:solidFill>
              </a:rPr>
              <a:t> control</a:t>
            </a:r>
          </a:p>
          <a:p>
            <a:pPr marL="571500" lvl="1" indent="-171450">
              <a:buFont typeface="Arial"/>
              <a:buChar char="•"/>
            </a:pPr>
            <a:r>
              <a:rPr lang="en-US" sz="1600" dirty="0" err="1">
                <a:solidFill>
                  <a:schemeClr val="tx1">
                    <a:lumMod val="50000"/>
                  </a:schemeClr>
                </a:solidFill>
              </a:rPr>
              <a:t>Lightfield</a:t>
            </a:r>
            <a:r>
              <a:rPr lang="en-US" sz="1600" dirty="0">
                <a:solidFill>
                  <a:schemeClr val="tx1">
                    <a:lumMod val="50000"/>
                  </a:schemeClr>
                </a:solidFill>
              </a:rPr>
              <a:t> Imaging  </a:t>
            </a:r>
          </a:p>
          <a:p>
            <a:endParaRPr lang="en-US" dirty="0"/>
          </a:p>
        </p:txBody>
      </p:sp>
      <p:sp>
        <p:nvSpPr>
          <p:cNvPr id="6" name="TextBox 5"/>
          <p:cNvSpPr txBox="1"/>
          <p:nvPr/>
        </p:nvSpPr>
        <p:spPr>
          <a:xfrm>
            <a:off x="4228488" y="1167594"/>
            <a:ext cx="4416594" cy="3447098"/>
          </a:xfrm>
          <a:prstGeom prst="rect">
            <a:avLst/>
          </a:prstGeom>
          <a:noFill/>
        </p:spPr>
        <p:txBody>
          <a:bodyPr wrap="none" rtlCol="0">
            <a:spAutoFit/>
          </a:bodyPr>
          <a:lstStyle/>
          <a:p>
            <a:r>
              <a:rPr lang="en-US" b="1" dirty="0">
                <a:solidFill>
                  <a:schemeClr val="tx1">
                    <a:lumMod val="50000"/>
                  </a:schemeClr>
                </a:solidFill>
              </a:rPr>
              <a:t>Visual Search </a:t>
            </a:r>
          </a:p>
          <a:p>
            <a:pPr marL="171450" indent="-171450">
              <a:buFont typeface="Arial"/>
              <a:buChar char="•"/>
            </a:pPr>
            <a:r>
              <a:rPr lang="en-US" sz="1600" dirty="0">
                <a:solidFill>
                  <a:schemeClr val="tx1">
                    <a:lumMod val="50000"/>
                  </a:schemeClr>
                </a:solidFill>
              </a:rPr>
              <a:t>Feature </a:t>
            </a:r>
            <a:r>
              <a:rPr lang="en-US" sz="1600" dirty="0" smtClean="0">
                <a:solidFill>
                  <a:schemeClr val="tx1">
                    <a:lumMod val="50000"/>
                  </a:schemeClr>
                </a:solidFill>
              </a:rPr>
              <a:t>Extraction</a:t>
            </a:r>
          </a:p>
          <a:p>
            <a:pPr marL="171450" indent="-171450">
              <a:buFont typeface="Arial"/>
              <a:buChar char="•"/>
            </a:pPr>
            <a:r>
              <a:rPr lang="en-US" sz="1600" dirty="0" smtClean="0">
                <a:solidFill>
                  <a:schemeClr val="tx1">
                    <a:lumMod val="50000"/>
                  </a:schemeClr>
                </a:solidFill>
              </a:rPr>
              <a:t>Feature Matching</a:t>
            </a:r>
          </a:p>
          <a:p>
            <a:pPr marL="171450" indent="-171450">
              <a:buFont typeface="Arial"/>
              <a:buChar char="•"/>
            </a:pPr>
            <a:r>
              <a:rPr lang="en-US" sz="1600" dirty="0" smtClean="0">
                <a:solidFill>
                  <a:schemeClr val="tx1">
                    <a:lumMod val="50000"/>
                  </a:schemeClr>
                </a:solidFill>
              </a:rPr>
              <a:t>Geometric Verification</a:t>
            </a:r>
          </a:p>
          <a:p>
            <a:r>
              <a:rPr lang="en-US" b="1" dirty="0">
                <a:solidFill>
                  <a:schemeClr val="tx1">
                    <a:lumMod val="50000"/>
                  </a:schemeClr>
                </a:solidFill>
              </a:rPr>
              <a:t>Gesture Recognition</a:t>
            </a:r>
          </a:p>
          <a:p>
            <a:pPr marL="171450" indent="-171450">
              <a:buFont typeface="Arial"/>
              <a:buChar char="•"/>
            </a:pPr>
            <a:r>
              <a:rPr lang="en-US" sz="1600" dirty="0">
                <a:solidFill>
                  <a:schemeClr val="tx1">
                    <a:lumMod val="50000"/>
                  </a:schemeClr>
                </a:solidFill>
              </a:rPr>
              <a:t>Image Segmentation</a:t>
            </a:r>
          </a:p>
          <a:p>
            <a:pPr marL="171450" indent="-171450">
              <a:buFont typeface="Arial"/>
              <a:buChar char="•"/>
            </a:pPr>
            <a:r>
              <a:rPr lang="en-US" sz="1600" dirty="0">
                <a:solidFill>
                  <a:schemeClr val="tx1">
                    <a:lumMod val="50000"/>
                  </a:schemeClr>
                </a:solidFill>
              </a:rPr>
              <a:t>Motion </a:t>
            </a:r>
            <a:r>
              <a:rPr lang="en-US" sz="1600" dirty="0" smtClean="0">
                <a:solidFill>
                  <a:schemeClr val="tx1">
                    <a:lumMod val="50000"/>
                  </a:schemeClr>
                </a:solidFill>
              </a:rPr>
              <a:t>Estimation</a:t>
            </a:r>
          </a:p>
          <a:p>
            <a:pPr marL="171450" indent="-171450">
              <a:buFont typeface="Arial"/>
              <a:buChar char="•"/>
            </a:pPr>
            <a:r>
              <a:rPr lang="en-US" sz="1600" dirty="0" smtClean="0">
                <a:solidFill>
                  <a:schemeClr val="tx1">
                    <a:lumMod val="50000"/>
                  </a:schemeClr>
                </a:solidFill>
              </a:rPr>
              <a:t>Computation of </a:t>
            </a:r>
            <a:r>
              <a:rPr lang="en-US" sz="1600" dirty="0">
                <a:solidFill>
                  <a:schemeClr val="tx1">
                    <a:lumMod val="50000"/>
                  </a:schemeClr>
                </a:solidFill>
              </a:rPr>
              <a:t>Geometry ( shape analysis</a:t>
            </a:r>
            <a:r>
              <a:rPr lang="en-US" sz="1400" dirty="0">
                <a:solidFill>
                  <a:schemeClr val="tx1">
                    <a:lumMod val="50000"/>
                  </a:schemeClr>
                </a:solidFill>
              </a:rPr>
              <a:t>)</a:t>
            </a:r>
          </a:p>
          <a:p>
            <a:pPr>
              <a:defRPr/>
            </a:pPr>
            <a:endParaRPr lang="en-US" dirty="0" smtClean="0">
              <a:solidFill>
                <a:schemeClr val="tx1">
                  <a:lumMod val="50000"/>
                </a:schemeClr>
              </a:solidFill>
            </a:endParaRPr>
          </a:p>
          <a:p>
            <a:pPr>
              <a:defRPr/>
            </a:pPr>
            <a:r>
              <a:rPr lang="en-US" dirty="0" smtClean="0">
                <a:solidFill>
                  <a:schemeClr val="tx1">
                    <a:lumMod val="50000"/>
                  </a:schemeClr>
                </a:solidFill>
              </a:rPr>
              <a:t>Hidden </a:t>
            </a:r>
            <a:r>
              <a:rPr lang="en-US" dirty="0">
                <a:solidFill>
                  <a:schemeClr val="tx1">
                    <a:lumMod val="50000"/>
                  </a:schemeClr>
                </a:solidFill>
              </a:rPr>
              <a:t>Markov Model acceleration</a:t>
            </a:r>
          </a:p>
          <a:p>
            <a:pPr>
              <a:defRPr/>
            </a:pPr>
            <a:r>
              <a:rPr lang="en-US" dirty="0">
                <a:solidFill>
                  <a:schemeClr val="tx1">
                    <a:lumMod val="50000"/>
                  </a:schemeClr>
                </a:solidFill>
              </a:rPr>
              <a:t>Operate on large Markov Random Fields </a:t>
            </a:r>
          </a:p>
          <a:p>
            <a:r>
              <a:rPr lang="en-US" sz="1600" dirty="0" smtClean="0"/>
              <a:t> </a:t>
            </a:r>
            <a:endParaRPr lang="en-US" sz="1600" dirty="0"/>
          </a:p>
          <a:p>
            <a:endParaRPr lang="en-US" sz="1600" dirty="0"/>
          </a:p>
        </p:txBody>
      </p:sp>
    </p:spTree>
    <p:extLst>
      <p:ext uri="{BB962C8B-B14F-4D97-AF65-F5344CB8AC3E}">
        <p14:creationId xmlns:p14="http://schemas.microsoft.com/office/powerpoint/2010/main" val="1960624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09550"/>
            <a:ext cx="7388324" cy="678639"/>
          </a:xfrm>
        </p:spPr>
        <p:txBody>
          <a:bodyPr/>
          <a:lstStyle/>
          <a:p>
            <a:r>
              <a:rPr lang="en-US" sz="2200" b="1" i="1" dirty="0">
                <a:solidFill>
                  <a:schemeClr val="accent6">
                    <a:lumMod val="10000"/>
                  </a:schemeClr>
                </a:solidFill>
                <a:latin typeface="Arial" pitchFamily="34" charset="0"/>
                <a:cs typeface="Arial" pitchFamily="34" charset="0"/>
              </a:rPr>
              <a:t>Application</a:t>
            </a:r>
            <a:r>
              <a:rPr lang="en-US" dirty="0" smtClean="0">
                <a:solidFill>
                  <a:schemeClr val="tx1">
                    <a:lumMod val="50000"/>
                  </a:schemeClr>
                </a:solidFill>
              </a:rPr>
              <a:t> </a:t>
            </a:r>
            <a:r>
              <a:rPr lang="en-US" sz="2200" b="1" i="1" dirty="0">
                <a:solidFill>
                  <a:schemeClr val="accent6">
                    <a:lumMod val="10000"/>
                  </a:schemeClr>
                </a:solidFill>
                <a:latin typeface="Arial" pitchFamily="34" charset="0"/>
                <a:cs typeface="Arial" pitchFamily="34" charset="0"/>
              </a:rPr>
              <a:t>Areas</a:t>
            </a:r>
            <a:r>
              <a:rPr lang="en-US" dirty="0" smtClean="0">
                <a:solidFill>
                  <a:schemeClr val="tx1">
                    <a:lumMod val="50000"/>
                  </a:schemeClr>
                </a:solidFill>
              </a:rPr>
              <a:t> </a:t>
            </a:r>
            <a:r>
              <a:rPr lang="en-US" sz="2200" b="1" i="1" dirty="0">
                <a:solidFill>
                  <a:schemeClr val="accent6">
                    <a:lumMod val="10000"/>
                  </a:schemeClr>
                </a:solidFill>
                <a:latin typeface="Arial" pitchFamily="34" charset="0"/>
                <a:cs typeface="Arial" pitchFamily="34" charset="0"/>
              </a:rPr>
              <a:t>with</a:t>
            </a:r>
            <a:r>
              <a:rPr lang="en-US" dirty="0" smtClean="0">
                <a:solidFill>
                  <a:schemeClr val="tx1">
                    <a:lumMod val="50000"/>
                  </a:schemeClr>
                </a:solidFill>
              </a:rPr>
              <a:t> </a:t>
            </a:r>
            <a:r>
              <a:rPr lang="en-US" sz="2200" b="1" i="1" dirty="0">
                <a:solidFill>
                  <a:schemeClr val="accent6">
                    <a:lumMod val="10000"/>
                  </a:schemeClr>
                </a:solidFill>
                <a:latin typeface="Arial" pitchFamily="34" charset="0"/>
                <a:cs typeface="Arial" pitchFamily="34" charset="0"/>
              </a:rPr>
              <a:t>Abundant</a:t>
            </a:r>
            <a:r>
              <a:rPr lang="en-US" dirty="0" smtClean="0">
                <a:solidFill>
                  <a:schemeClr val="tx1">
                    <a:lumMod val="50000"/>
                  </a:schemeClr>
                </a:solidFill>
              </a:rPr>
              <a:t> </a:t>
            </a:r>
            <a:r>
              <a:rPr lang="en-US" sz="2200" b="1" i="1" dirty="0">
                <a:solidFill>
                  <a:schemeClr val="accent6">
                    <a:lumMod val="10000"/>
                  </a:schemeClr>
                </a:solidFill>
                <a:latin typeface="Arial" pitchFamily="34" charset="0"/>
                <a:cs typeface="Arial" pitchFamily="34" charset="0"/>
              </a:rPr>
              <a:t>Parallel</a:t>
            </a:r>
            <a:r>
              <a:rPr lang="en-US" dirty="0" smtClean="0">
                <a:solidFill>
                  <a:schemeClr val="tx1">
                    <a:lumMod val="50000"/>
                  </a:schemeClr>
                </a:solidFill>
              </a:rPr>
              <a:t> </a:t>
            </a:r>
            <a:r>
              <a:rPr lang="en-US" sz="2200" b="1" i="1" dirty="0">
                <a:solidFill>
                  <a:schemeClr val="accent6">
                    <a:lumMod val="10000"/>
                  </a:schemeClr>
                </a:solidFill>
                <a:latin typeface="Arial" pitchFamily="34" charset="0"/>
                <a:cs typeface="Arial" pitchFamily="34" charset="0"/>
              </a:rPr>
              <a:t>Workloads</a:t>
            </a:r>
            <a:endParaRPr lang="zh-CN" altLang="en-US" sz="2200" b="1" i="1" dirty="0">
              <a:solidFill>
                <a:schemeClr val="accent6">
                  <a:lumMod val="10000"/>
                </a:schemeClr>
              </a:solidFill>
              <a:latin typeface="Arial" pitchFamily="34" charset="0"/>
              <a:cs typeface="Arial" pitchFamily="34" charset="0"/>
            </a:endParaRPr>
          </a:p>
        </p:txBody>
      </p:sp>
      <p:pic>
        <p:nvPicPr>
          <p:cNvPr id="4098" name="Picture 2"/>
          <p:cNvPicPr>
            <a:picLocks noGrp="1" noChangeAspect="1" noChangeArrowheads="1"/>
          </p:cNvPicPr>
          <p:nvPr>
            <p:ph idx="1"/>
          </p:nvPr>
        </p:nvPicPr>
        <p:blipFill>
          <a:blip r:embed="rId3"/>
          <a:srcRect/>
          <a:stretch>
            <a:fillRect/>
          </a:stretch>
        </p:blipFill>
        <p:spPr bwMode="auto">
          <a:xfrm>
            <a:off x="785786" y="1047750"/>
            <a:ext cx="7296150" cy="3292075"/>
          </a:xfrm>
          <a:prstGeom prst="rect">
            <a:avLst/>
          </a:prstGeom>
          <a:noFill/>
          <a:ln w="9525">
            <a:noFill/>
            <a:miter lim="800000"/>
            <a:headEnd/>
            <a:tailEnd/>
          </a:ln>
          <a:effectLst/>
        </p:spPr>
      </p:pic>
    </p:spTree>
    <p:extLst>
      <p:ext uri="{BB962C8B-B14F-4D97-AF65-F5344CB8AC3E}">
        <p14:creationId xmlns:p14="http://schemas.microsoft.com/office/powerpoint/2010/main" val="245734253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85950"/>
            <a:ext cx="6704538" cy="1085850"/>
          </a:xfrm>
        </p:spPr>
        <p:txBody>
          <a:bodyPr/>
          <a:lstStyle/>
          <a:p>
            <a:r>
              <a:rPr lang="en-US" dirty="0" smtClean="0"/>
              <a:t>Accelerated workloads</a:t>
            </a:r>
            <a:endParaRPr lang="en-US" dirty="0"/>
          </a:p>
        </p:txBody>
      </p:sp>
      <p:sp>
        <p:nvSpPr>
          <p:cNvPr id="3" name="Subtitle 2"/>
          <p:cNvSpPr>
            <a:spLocks noGrp="1"/>
          </p:cNvSpPr>
          <p:nvPr>
            <p:ph type="subTitle" idx="1"/>
          </p:nvPr>
        </p:nvSpPr>
        <p:spPr/>
        <p:txBody>
          <a:bodyPr/>
          <a:lstStyle/>
          <a:p>
            <a:r>
              <a:rPr lang="en-US" cap="small" dirty="0" smtClean="0"/>
              <a:t>Client and Server Examples</a:t>
            </a:r>
            <a:endParaRPr lang="en-US" dirty="0"/>
          </a:p>
        </p:txBody>
      </p:sp>
    </p:spTree>
    <p:extLst>
      <p:ext uri="{BB962C8B-B14F-4D97-AF65-F5344CB8AC3E}">
        <p14:creationId xmlns:p14="http://schemas.microsoft.com/office/powerpoint/2010/main" val="232762361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25" y="361950"/>
            <a:ext cx="7696200" cy="45720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Looking for Faces in all the Right Places</a:t>
            </a:r>
          </a:p>
        </p:txBody>
      </p:sp>
      <p:pic>
        <p:nvPicPr>
          <p:cNvPr id="6" name="Picture 5"/>
          <p:cNvPicPr>
            <a:picLocks noChangeAspect="1"/>
          </p:cNvPicPr>
          <p:nvPr/>
        </p:nvPicPr>
        <p:blipFill>
          <a:blip r:embed="rId3" cstate="print"/>
          <a:srcRect t="5396" b="46701"/>
          <a:stretch>
            <a:fillRect/>
          </a:stretch>
        </p:blipFill>
        <p:spPr bwMode="ltGray">
          <a:xfrm>
            <a:off x="3667248" y="919701"/>
            <a:ext cx="5106110" cy="3802291"/>
          </a:xfrm>
          <a:prstGeom prst="rect">
            <a:avLst/>
          </a:prstGeom>
          <a:noFill/>
          <a:ln>
            <a:noFill/>
          </a:ln>
          <a:scene3d>
            <a:camera prst="orthographicFront"/>
            <a:lightRig rig="threePt" dir="t"/>
          </a:scene3d>
          <a:sp3d>
            <a:bevelT w="139700" prst="cross"/>
          </a:sp3d>
        </p:spPr>
      </p:pic>
      <p:sp>
        <p:nvSpPr>
          <p:cNvPr id="146" name="Rectangle 145"/>
          <p:cNvSpPr/>
          <p:nvPr/>
        </p:nvSpPr>
        <p:spPr bwMode="ltGray">
          <a:xfrm>
            <a:off x="3670997" y="919699"/>
            <a:ext cx="645047" cy="620361"/>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147" name="Rectangle 146"/>
          <p:cNvSpPr/>
          <p:nvPr/>
        </p:nvSpPr>
        <p:spPr bwMode="ltGray">
          <a:xfrm>
            <a:off x="3733802" y="919700"/>
            <a:ext cx="645047" cy="620361"/>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148" name="Rectangle 147"/>
          <p:cNvSpPr/>
          <p:nvPr/>
        </p:nvSpPr>
        <p:spPr bwMode="ltGray">
          <a:xfrm>
            <a:off x="3810002" y="919700"/>
            <a:ext cx="645047" cy="620361"/>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1784" name="TextBox 1783"/>
          <p:cNvSpPr txBox="1"/>
          <p:nvPr/>
        </p:nvSpPr>
        <p:spPr>
          <a:xfrm>
            <a:off x="76200" y="1885950"/>
            <a:ext cx="3591048" cy="1069524"/>
          </a:xfrm>
          <a:prstGeom prst="rect">
            <a:avLst/>
          </a:prstGeom>
          <a:noFill/>
        </p:spPr>
        <p:txBody>
          <a:bodyPr wrap="none" rtlCol="0">
            <a:spAutoFit/>
          </a:bodyPr>
          <a:lstStyle>
            <a:defPPr>
              <a:defRPr lang="en-US"/>
            </a:defPPr>
            <a:lvl1pPr>
              <a:spcAft>
                <a:spcPts val="300"/>
              </a:spcAft>
              <a:defRPr sz="1400" b="1">
                <a:solidFill>
                  <a:schemeClr val="accent3"/>
                </a:solidFill>
              </a:defRPr>
            </a:lvl1pPr>
          </a:lstStyle>
          <a:p>
            <a:r>
              <a:rPr lang="en-US" dirty="0"/>
              <a:t>Quick HD Calculations</a:t>
            </a:r>
          </a:p>
          <a:p>
            <a:r>
              <a:rPr lang="en-US" b="0" dirty="0">
                <a:solidFill>
                  <a:schemeClr val="tx1"/>
                </a:solidFill>
              </a:rPr>
              <a:t>Search square = 21 x 21</a:t>
            </a:r>
          </a:p>
          <a:p>
            <a:r>
              <a:rPr lang="en-US" b="0" dirty="0">
                <a:solidFill>
                  <a:schemeClr val="tx1"/>
                </a:solidFill>
              </a:rPr>
              <a:t>Pixels = 1920 x 1080 = 2,073,600</a:t>
            </a:r>
          </a:p>
          <a:p>
            <a:r>
              <a:rPr lang="en-US" b="0" dirty="0">
                <a:solidFill>
                  <a:schemeClr val="tx1"/>
                </a:solidFill>
              </a:rPr>
              <a:t>Search squares = 1900 x 1060 = ~2 Million</a:t>
            </a:r>
          </a:p>
        </p:txBody>
      </p:sp>
    </p:spTree>
    <p:extLst>
      <p:ext uri="{BB962C8B-B14F-4D97-AF65-F5344CB8AC3E}">
        <p14:creationId xmlns:p14="http://schemas.microsoft.com/office/powerpoint/2010/main" val="3643366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grpId="0" nodeType="afterEffect">
                                  <p:stCondLst>
                                    <p:cond delay="0"/>
                                  </p:stCondLst>
                                  <p:childTnLst>
                                    <p:set>
                                      <p:cBhvr>
                                        <p:cTn id="17" dur="1" fill="hold">
                                          <p:stCondLst>
                                            <p:cond delay="0"/>
                                          </p:stCondLst>
                                        </p:cTn>
                                        <p:tgtEl>
                                          <p:spTgt spid="1784"/>
                                        </p:tgtEl>
                                        <p:attrNameLst>
                                          <p:attrName>style.visibility</p:attrName>
                                        </p:attrNameLst>
                                      </p:cBhvr>
                                      <p:to>
                                        <p:strVal val="visible"/>
                                      </p:to>
                                    </p:set>
                                    <p:animEffect transition="in" filter="fade">
                                      <p:cBhvr>
                                        <p:cTn id="18" dur="500"/>
                                        <p:tgtEl>
                                          <p:spTgt spid="1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78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Looking for different size faces – by scaling the video frame</a:t>
            </a:r>
          </a:p>
        </p:txBody>
      </p:sp>
      <p:sp>
        <p:nvSpPr>
          <p:cNvPr id="4" name="Footer Placeholder 3"/>
          <p:cNvSpPr>
            <a:spLocks noGrp="1"/>
          </p:cNvSpPr>
          <p:nvPr>
            <p:ph type="ftr" sz="quarter" idx="11"/>
          </p:nvPr>
        </p:nvSpPr>
        <p:spPr/>
        <p:txBody>
          <a:bodyPr/>
          <a:lstStyle/>
          <a:p>
            <a:r>
              <a:rPr lang="en-US" smtClean="0"/>
              <a:t>© Copyright 2012 HSA Foundation.  All Rights Reserved.</a:t>
            </a:r>
            <a:endParaRPr lang="en-US"/>
          </a:p>
        </p:txBody>
      </p:sp>
      <p:sp>
        <p:nvSpPr>
          <p:cNvPr id="5" name="Slide Number Placeholder 4"/>
          <p:cNvSpPr>
            <a:spLocks noGrp="1"/>
          </p:cNvSpPr>
          <p:nvPr>
            <p:ph type="sldNum" sz="quarter" idx="12"/>
          </p:nvPr>
        </p:nvSpPr>
        <p:spPr/>
        <p:txBody>
          <a:bodyPr/>
          <a:lstStyle/>
          <a:p>
            <a:fld id="{7E0F095F-F642-7E4C-BE29-73B8FAFADF38}" type="slidenum">
              <a:rPr lang="en-US" smtClean="0"/>
              <a:pPr/>
              <a:t>47</a:t>
            </a:fld>
            <a:endParaRPr lang="en-US"/>
          </a:p>
        </p:txBody>
      </p:sp>
      <p:grpSp>
        <p:nvGrpSpPr>
          <p:cNvPr id="78" name="Group 77"/>
          <p:cNvGrpSpPr/>
          <p:nvPr/>
        </p:nvGrpSpPr>
        <p:grpSpPr>
          <a:xfrm>
            <a:off x="531152" y="1055170"/>
            <a:ext cx="7927048" cy="3650181"/>
            <a:chOff x="607352" y="764332"/>
            <a:chExt cx="7927048" cy="3650181"/>
          </a:xfrm>
        </p:grpSpPr>
        <p:pic>
          <p:nvPicPr>
            <p:cNvPr id="79" name="Picture 78"/>
            <p:cNvPicPr>
              <a:picLocks noChangeAspect="1"/>
            </p:cNvPicPr>
            <p:nvPr/>
          </p:nvPicPr>
          <p:blipFill>
            <a:blip r:embed="rId3" cstate="print"/>
            <a:srcRect t="5396" b="46701"/>
            <a:stretch>
              <a:fillRect/>
            </a:stretch>
          </p:blipFill>
          <p:spPr bwMode="ltGray">
            <a:xfrm>
              <a:off x="607352" y="764332"/>
              <a:ext cx="4893253" cy="3643787"/>
            </a:xfrm>
            <a:prstGeom prst="rect">
              <a:avLst/>
            </a:prstGeom>
          </p:spPr>
        </p:pic>
        <p:pic>
          <p:nvPicPr>
            <p:cNvPr id="80" name="Picture 79"/>
            <p:cNvPicPr>
              <a:picLocks noChangeAspect="1"/>
            </p:cNvPicPr>
            <p:nvPr/>
          </p:nvPicPr>
          <p:blipFill>
            <a:blip r:embed="rId3" cstate="print"/>
            <a:srcRect t="5396" b="46701"/>
            <a:stretch>
              <a:fillRect/>
            </a:stretch>
          </p:blipFill>
          <p:spPr bwMode="ltGray">
            <a:xfrm>
              <a:off x="3843323" y="2122119"/>
              <a:ext cx="3069877" cy="2286000"/>
            </a:xfrm>
            <a:prstGeom prst="rect">
              <a:avLst/>
            </a:prstGeom>
            <a:effectLst>
              <a:outerShdw blurRad="50800" dist="38100" dir="13500000" algn="br" rotWithShape="0">
                <a:prstClr val="black">
                  <a:alpha val="40000"/>
                </a:prstClr>
              </a:outerShdw>
            </a:effectLst>
          </p:spPr>
        </p:pic>
        <p:pic>
          <p:nvPicPr>
            <p:cNvPr id="81" name="Picture 80"/>
            <p:cNvPicPr>
              <a:picLocks noChangeAspect="1"/>
            </p:cNvPicPr>
            <p:nvPr/>
          </p:nvPicPr>
          <p:blipFill>
            <a:blip r:embed="rId3" cstate="print"/>
            <a:srcRect t="5396" b="46701"/>
            <a:stretch>
              <a:fillRect/>
            </a:stretch>
          </p:blipFill>
          <p:spPr bwMode="ltGray">
            <a:xfrm>
              <a:off x="5983471" y="3082239"/>
              <a:ext cx="1780529" cy="1325880"/>
            </a:xfrm>
            <a:prstGeom prst="rect">
              <a:avLst/>
            </a:prstGeom>
            <a:effectLst>
              <a:outerShdw blurRad="50800" dist="38100" dir="13500000" algn="br" rotWithShape="0">
                <a:prstClr val="black">
                  <a:alpha val="40000"/>
                </a:prstClr>
              </a:outerShdw>
            </a:effectLst>
          </p:spPr>
        </p:pic>
        <p:pic>
          <p:nvPicPr>
            <p:cNvPr id="82" name="Picture 81"/>
            <p:cNvPicPr>
              <a:picLocks noChangeAspect="1"/>
            </p:cNvPicPr>
            <p:nvPr/>
          </p:nvPicPr>
          <p:blipFill>
            <a:blip r:embed="rId3" cstate="print"/>
            <a:srcRect t="5396" b="46701"/>
            <a:stretch>
              <a:fillRect/>
            </a:stretch>
          </p:blipFill>
          <p:spPr bwMode="ltGray">
            <a:xfrm>
              <a:off x="7163274" y="3612591"/>
              <a:ext cx="1068317" cy="795528"/>
            </a:xfrm>
            <a:prstGeom prst="rect">
              <a:avLst/>
            </a:prstGeom>
            <a:effectLst>
              <a:outerShdw blurRad="50800" dist="38100" dir="13500000" algn="br" rotWithShape="0">
                <a:prstClr val="black">
                  <a:alpha val="40000"/>
                </a:prstClr>
              </a:outerShdw>
            </a:effectLst>
          </p:spPr>
        </p:pic>
        <p:pic>
          <p:nvPicPr>
            <p:cNvPr id="83" name="Picture 82"/>
            <p:cNvPicPr>
              <a:picLocks noChangeAspect="1"/>
            </p:cNvPicPr>
            <p:nvPr/>
          </p:nvPicPr>
          <p:blipFill>
            <a:blip r:embed="rId3" cstate="print"/>
            <a:srcRect t="5396" b="46701"/>
            <a:stretch>
              <a:fillRect/>
            </a:stretch>
          </p:blipFill>
          <p:spPr bwMode="ltGray">
            <a:xfrm>
              <a:off x="7883586" y="3923487"/>
              <a:ext cx="650814" cy="484632"/>
            </a:xfrm>
            <a:prstGeom prst="rect">
              <a:avLst/>
            </a:prstGeom>
            <a:effectLst>
              <a:outerShdw blurRad="50800" dist="38100" dir="13500000" algn="br" rotWithShape="0">
                <a:prstClr val="black">
                  <a:alpha val="40000"/>
                </a:prstClr>
              </a:outerShdw>
            </a:effectLst>
          </p:spPr>
        </p:pic>
        <p:sp>
          <p:nvSpPr>
            <p:cNvPr id="84" name="Rectangle 83"/>
            <p:cNvSpPr/>
            <p:nvPr/>
          </p:nvSpPr>
          <p:spPr bwMode="ltGray">
            <a:xfrm>
              <a:off x="607352" y="773113"/>
              <a:ext cx="489103" cy="489103"/>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85" name="Rectangle 84"/>
            <p:cNvSpPr/>
            <p:nvPr/>
          </p:nvSpPr>
          <p:spPr bwMode="ltGray">
            <a:xfrm>
              <a:off x="660070" y="773113"/>
              <a:ext cx="489103" cy="489103"/>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86" name="Rectangle 85"/>
            <p:cNvSpPr/>
            <p:nvPr/>
          </p:nvSpPr>
          <p:spPr bwMode="ltGray">
            <a:xfrm>
              <a:off x="712788" y="773113"/>
              <a:ext cx="489103" cy="489103"/>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87" name="Rectangle 86"/>
            <p:cNvSpPr/>
            <p:nvPr/>
          </p:nvSpPr>
          <p:spPr bwMode="ltGray">
            <a:xfrm>
              <a:off x="3846915" y="2116812"/>
              <a:ext cx="489103" cy="489103"/>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88" name="Rectangle 87"/>
            <p:cNvSpPr/>
            <p:nvPr/>
          </p:nvSpPr>
          <p:spPr bwMode="ltGray">
            <a:xfrm>
              <a:off x="3899633" y="2116812"/>
              <a:ext cx="489103" cy="489103"/>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89" name="Rectangle 88"/>
            <p:cNvSpPr/>
            <p:nvPr/>
          </p:nvSpPr>
          <p:spPr bwMode="ltGray">
            <a:xfrm>
              <a:off x="3952351" y="2116812"/>
              <a:ext cx="489103" cy="489103"/>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90" name="Rectangle 89"/>
            <p:cNvSpPr/>
            <p:nvPr/>
          </p:nvSpPr>
          <p:spPr bwMode="ltGray">
            <a:xfrm>
              <a:off x="5986760" y="3071959"/>
              <a:ext cx="489103" cy="489103"/>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91" name="Rectangle 90"/>
            <p:cNvSpPr/>
            <p:nvPr/>
          </p:nvSpPr>
          <p:spPr bwMode="ltGray">
            <a:xfrm>
              <a:off x="6039478" y="3071959"/>
              <a:ext cx="489103" cy="489103"/>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92" name="Rectangle 91"/>
            <p:cNvSpPr/>
            <p:nvPr/>
          </p:nvSpPr>
          <p:spPr bwMode="ltGray">
            <a:xfrm>
              <a:off x="6092196" y="3071959"/>
              <a:ext cx="489103" cy="489103"/>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93" name="Rectangle 92"/>
            <p:cNvSpPr/>
            <p:nvPr/>
          </p:nvSpPr>
          <p:spPr bwMode="ltGray">
            <a:xfrm>
              <a:off x="7168304" y="3611240"/>
              <a:ext cx="489103" cy="489103"/>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94" name="Rectangle 93"/>
            <p:cNvSpPr/>
            <p:nvPr/>
          </p:nvSpPr>
          <p:spPr bwMode="ltGray">
            <a:xfrm>
              <a:off x="7221022" y="3611240"/>
              <a:ext cx="489103" cy="489103"/>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95" name="Rectangle 94"/>
            <p:cNvSpPr/>
            <p:nvPr/>
          </p:nvSpPr>
          <p:spPr bwMode="ltGray">
            <a:xfrm>
              <a:off x="7273740" y="3611240"/>
              <a:ext cx="489103" cy="489103"/>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96" name="Rectangle 95"/>
            <p:cNvSpPr/>
            <p:nvPr/>
          </p:nvSpPr>
          <p:spPr bwMode="ltGray">
            <a:xfrm>
              <a:off x="7883532" y="3925410"/>
              <a:ext cx="489103" cy="489103"/>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97" name="Rectangle 96"/>
            <p:cNvSpPr/>
            <p:nvPr/>
          </p:nvSpPr>
          <p:spPr bwMode="ltGray">
            <a:xfrm>
              <a:off x="7936250" y="3925410"/>
              <a:ext cx="489103" cy="489103"/>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98" name="Rectangle 97"/>
            <p:cNvSpPr/>
            <p:nvPr/>
          </p:nvSpPr>
          <p:spPr bwMode="ltGray">
            <a:xfrm>
              <a:off x="7988968" y="3925410"/>
              <a:ext cx="489103" cy="489103"/>
            </a:xfrm>
            <a:prstGeom prst="rect">
              <a:avLst/>
            </a:prstGeom>
            <a:noFill/>
            <a:ln w="25400" algn="ctr">
              <a:solidFill>
                <a:srgbClr val="FF0000"/>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grpSp>
      <p:sp>
        <p:nvSpPr>
          <p:cNvPr id="99" name="TextBox 98"/>
          <p:cNvSpPr txBox="1"/>
          <p:nvPr/>
        </p:nvSpPr>
        <p:spPr>
          <a:xfrm>
            <a:off x="639546" y="2569026"/>
            <a:ext cx="2448106" cy="1069524"/>
          </a:xfrm>
          <a:prstGeom prst="rect">
            <a:avLst/>
          </a:prstGeom>
          <a:noFill/>
        </p:spPr>
        <p:txBody>
          <a:bodyPr wrap="none" rtlCol="0">
            <a:spAutoFit/>
          </a:bodyPr>
          <a:lstStyle>
            <a:defPPr>
              <a:defRPr lang="en-US"/>
            </a:defPPr>
            <a:lvl1pPr>
              <a:spcAft>
                <a:spcPts val="300"/>
              </a:spcAft>
              <a:defRPr sz="1400" b="1">
                <a:solidFill>
                  <a:schemeClr val="accent3"/>
                </a:solidFill>
              </a:defRPr>
            </a:lvl1pPr>
          </a:lstStyle>
          <a:p>
            <a:r>
              <a:rPr lang="en-US" dirty="0">
                <a:solidFill>
                  <a:schemeClr val="tx2"/>
                </a:solidFill>
              </a:rPr>
              <a:t>More HD Calculations</a:t>
            </a:r>
          </a:p>
          <a:p>
            <a:r>
              <a:rPr lang="en-US" b="0" dirty="0">
                <a:solidFill>
                  <a:schemeClr val="tx1"/>
                </a:solidFill>
              </a:rPr>
              <a:t>70% scaling in H and V</a:t>
            </a:r>
          </a:p>
          <a:p>
            <a:r>
              <a:rPr lang="en-US" b="0" dirty="0">
                <a:solidFill>
                  <a:schemeClr val="tx1"/>
                </a:solidFill>
              </a:rPr>
              <a:t>Total Pixels = 4.07 Million</a:t>
            </a:r>
          </a:p>
          <a:p>
            <a:r>
              <a:rPr lang="en-US" b="0" dirty="0">
                <a:solidFill>
                  <a:schemeClr val="tx1"/>
                </a:solidFill>
              </a:rPr>
              <a:t>Search squares = 3.8 Million</a:t>
            </a:r>
          </a:p>
        </p:txBody>
      </p:sp>
    </p:spTree>
    <p:extLst>
      <p:ext uri="{BB962C8B-B14F-4D97-AF65-F5344CB8AC3E}">
        <p14:creationId xmlns:p14="http://schemas.microsoft.com/office/powerpoint/2010/main" val="604421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49333" decel="50667" fill="hold" nodeType="afterEffect">
                                  <p:stCondLst>
                                    <p:cond delay="0"/>
                                  </p:stCondLst>
                                  <p:childTnLst>
                                    <p:animScale>
                                      <p:cBhvr>
                                        <p:cTn id="6" dur="750" fill="hold"/>
                                        <p:tgtEl>
                                          <p:spTgt spid="78"/>
                                        </p:tgtEl>
                                      </p:cBhvr>
                                      <p:by x="67000" y="67000"/>
                                    </p:animScale>
                                  </p:childTnLst>
                                </p:cTn>
                              </p:par>
                              <p:par>
                                <p:cTn id="7" presetID="63" presetClass="path" presetSubtype="0" accel="50000" decel="50000" fill="hold" nodeType="withEffect">
                                  <p:stCondLst>
                                    <p:cond delay="0"/>
                                  </p:stCondLst>
                                  <p:childTnLst>
                                    <p:animMotion origin="layout" path="M 3.61111E-6 4.93827E-6 L 0.16649 4.93827E-6 " pathEditMode="relative" rAng="0" ptsTypes="AA">
                                      <p:cBhvr>
                                        <p:cTn id="8" dur="750" fill="hold"/>
                                        <p:tgtEl>
                                          <p:spTgt spid="78"/>
                                        </p:tgtEl>
                                        <p:attrNameLst>
                                          <p:attrName>ppt_x</p:attrName>
                                          <p:attrName>ppt_y</p:attrName>
                                        </p:attrNameLst>
                                      </p:cBhvr>
                                      <p:rCtr x="8316" y="0"/>
                                    </p:animMotion>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3" name="Straight Arrow Connector 222"/>
          <p:cNvCxnSpPr/>
          <p:nvPr/>
        </p:nvCxnSpPr>
        <p:spPr>
          <a:xfrm>
            <a:off x="7589010" y="2746441"/>
            <a:ext cx="0" cy="445130"/>
          </a:xfrm>
          <a:prstGeom prst="straightConnector1">
            <a:avLst/>
          </a:prstGeom>
          <a:ln>
            <a:tailEnd type="stealth" w="med" len="med"/>
          </a:ln>
        </p:spPr>
        <p:style>
          <a:lnRef idx="3">
            <a:schemeClr val="accent2"/>
          </a:lnRef>
          <a:fillRef idx="0">
            <a:schemeClr val="accent2"/>
          </a:fillRef>
          <a:effectRef idx="2">
            <a:schemeClr val="accent2"/>
          </a:effectRef>
          <a:fontRef idx="minor">
            <a:schemeClr val="tx1"/>
          </a:fontRef>
        </p:style>
      </p:cxnSp>
      <p:cxnSp>
        <p:nvCxnSpPr>
          <p:cNvPr id="209" name="Straight Arrow Connector 208"/>
          <p:cNvCxnSpPr/>
          <p:nvPr/>
        </p:nvCxnSpPr>
        <p:spPr>
          <a:xfrm flipH="1">
            <a:off x="6689401" y="2563471"/>
            <a:ext cx="1015723" cy="0"/>
          </a:xfrm>
          <a:prstGeom prst="straightConnector1">
            <a:avLst/>
          </a:prstGeom>
          <a:ln>
            <a:tailEnd type="stealth" w="med" len="med"/>
          </a:ln>
        </p:spPr>
        <p:style>
          <a:lnRef idx="2">
            <a:schemeClr val="accent2"/>
          </a:lnRef>
          <a:fillRef idx="0">
            <a:schemeClr val="accent2"/>
          </a:fillRef>
          <a:effectRef idx="1">
            <a:schemeClr val="accent2"/>
          </a:effectRef>
          <a:fontRef idx="minor">
            <a:schemeClr val="tx1"/>
          </a:fontRef>
        </p:style>
      </p:cxnSp>
      <p:sp>
        <p:nvSpPr>
          <p:cNvPr id="206" name="Bent Arrow 205"/>
          <p:cNvSpPr/>
          <p:nvPr/>
        </p:nvSpPr>
        <p:spPr bwMode="auto">
          <a:xfrm rot="5400000">
            <a:off x="7065638" y="1409312"/>
            <a:ext cx="559660" cy="762456"/>
          </a:xfrm>
          <a:prstGeom prst="bentArrow">
            <a:avLst/>
          </a:prstGeom>
          <a:solidFill>
            <a:srgbClr val="FC6500"/>
          </a:solidFill>
          <a:ln>
            <a:headEnd/>
            <a:tailEnd/>
          </a:ln>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228600" tIns="45714" rIns="228600" bIns="45714"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588" indent="-1588" algn="ctr" defTabSz="913183" fontAlgn="auto">
              <a:spcBef>
                <a:spcPts val="0"/>
              </a:spcBef>
              <a:spcAft>
                <a:spcPts val="0"/>
              </a:spcAft>
              <a:defRPr/>
            </a:pPr>
            <a:endParaRPr lang="en-US" b="1" dirty="0">
              <a:solidFill>
                <a:prstClr val="white"/>
              </a:solidFill>
              <a:cs typeface="Arial" charset="0"/>
            </a:endParaRPr>
          </a:p>
        </p:txBody>
      </p:sp>
      <p:grpSp>
        <p:nvGrpSpPr>
          <p:cNvPr id="119" name="Group 118"/>
          <p:cNvGrpSpPr/>
          <p:nvPr/>
        </p:nvGrpSpPr>
        <p:grpSpPr>
          <a:xfrm>
            <a:off x="4224696" y="1390133"/>
            <a:ext cx="976892" cy="420672"/>
            <a:chOff x="1216933" y="1188246"/>
            <a:chExt cx="1835829" cy="1047748"/>
          </a:xfrm>
          <a:solidFill>
            <a:srgbClr val="FFC000"/>
          </a:solidFill>
        </p:grpSpPr>
        <p:grpSp>
          <p:nvGrpSpPr>
            <p:cNvPr id="120" name="Group 119"/>
            <p:cNvGrpSpPr/>
            <p:nvPr/>
          </p:nvGrpSpPr>
          <p:grpSpPr>
            <a:xfrm>
              <a:off x="1216933" y="1188246"/>
              <a:ext cx="1835829" cy="1047748"/>
              <a:chOff x="1205028" y="1188246"/>
              <a:chExt cx="1835829" cy="1047748"/>
            </a:xfrm>
            <a:grpFill/>
          </p:grpSpPr>
          <p:sp>
            <p:nvSpPr>
              <p:cNvPr id="125" name="Rounded Rectangle 124"/>
              <p:cNvSpPr/>
              <p:nvPr/>
            </p:nvSpPr>
            <p:spPr bwMode="auto">
              <a:xfrm>
                <a:off x="1205028" y="1188246"/>
                <a:ext cx="1835829" cy="1047748"/>
              </a:xfrm>
              <a:prstGeom prst="roundRect">
                <a:avLst>
                  <a:gd name="adj" fmla="val 5686"/>
                </a:avLst>
              </a:prstGeom>
              <a:grp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sp>
            <p:nvSpPr>
              <p:cNvPr id="126" name="Round Same Side Corner Rectangle 125"/>
              <p:cNvSpPr/>
              <p:nvPr/>
            </p:nvSpPr>
            <p:spPr bwMode="auto">
              <a:xfrm>
                <a:off x="1245509" y="1245394"/>
                <a:ext cx="1752484" cy="314517"/>
              </a:xfrm>
              <a:prstGeom prst="round2SameRect">
                <a:avLst>
                  <a:gd name="adj1" fmla="val 12485"/>
                  <a:gd name="adj2" fmla="val 0"/>
                </a:avLst>
              </a:prstGeom>
              <a:grpFill/>
              <a:ln w="1905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grpSp>
        <p:sp>
          <p:nvSpPr>
            <p:cNvPr id="124" name="Rectangle 123"/>
            <p:cNvSpPr/>
            <p:nvPr/>
          </p:nvSpPr>
          <p:spPr bwMode="auto">
            <a:xfrm>
              <a:off x="1257564" y="1367070"/>
              <a:ext cx="1752488" cy="682357"/>
            </a:xfrm>
            <a:prstGeom prst="rect">
              <a:avLst/>
            </a:prstGeom>
            <a:grpFill/>
            <a:ln w="25400" algn="ctr">
              <a:noFill/>
              <a:round/>
              <a:headEnd/>
              <a:tailEnd/>
            </a:ln>
            <a:effectLst/>
          </p:spPr>
          <p:txBody>
            <a:bodyPr wrap="none" lIns="228600" tIns="45714" rIns="228600" bIns="45714" rtlCol="0" anchor="ctr"/>
            <a:lstStyle/>
            <a:p>
              <a:pPr marL="1588" indent="-1588" algn="ctr" defTabSz="913183"/>
              <a:r>
                <a:rPr lang="en-US" sz="1200" b="1" dirty="0" smtClean="0">
                  <a:solidFill>
                    <a:schemeClr val="bg1"/>
                  </a:solidFill>
                  <a:cs typeface="Arial" charset="0"/>
                </a:rPr>
                <a:t>Feature l</a:t>
              </a:r>
            </a:p>
          </p:txBody>
        </p:sp>
      </p:grpSp>
      <p:grpSp>
        <p:nvGrpSpPr>
          <p:cNvPr id="127" name="Group 126"/>
          <p:cNvGrpSpPr/>
          <p:nvPr/>
        </p:nvGrpSpPr>
        <p:grpSpPr>
          <a:xfrm>
            <a:off x="4224715" y="1861587"/>
            <a:ext cx="976893" cy="420672"/>
            <a:chOff x="1216933" y="1188246"/>
            <a:chExt cx="1835829" cy="1047748"/>
          </a:xfrm>
          <a:solidFill>
            <a:srgbClr val="FFC000"/>
          </a:solidFill>
        </p:grpSpPr>
        <p:grpSp>
          <p:nvGrpSpPr>
            <p:cNvPr id="128" name="Group 127"/>
            <p:cNvGrpSpPr/>
            <p:nvPr/>
          </p:nvGrpSpPr>
          <p:grpSpPr>
            <a:xfrm>
              <a:off x="1216933" y="1188246"/>
              <a:ext cx="1835829" cy="1047748"/>
              <a:chOff x="1205028" y="1188246"/>
              <a:chExt cx="1835829" cy="1047748"/>
            </a:xfrm>
            <a:grpFill/>
          </p:grpSpPr>
          <p:sp>
            <p:nvSpPr>
              <p:cNvPr id="133" name="Rounded Rectangle 132"/>
              <p:cNvSpPr/>
              <p:nvPr/>
            </p:nvSpPr>
            <p:spPr bwMode="auto">
              <a:xfrm>
                <a:off x="1205028" y="1188246"/>
                <a:ext cx="1835829" cy="1047748"/>
              </a:xfrm>
              <a:prstGeom prst="roundRect">
                <a:avLst>
                  <a:gd name="adj" fmla="val 5686"/>
                </a:avLst>
              </a:prstGeom>
              <a:grp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sp>
            <p:nvSpPr>
              <p:cNvPr id="134" name="Round Same Side Corner Rectangle 133"/>
              <p:cNvSpPr/>
              <p:nvPr/>
            </p:nvSpPr>
            <p:spPr bwMode="auto">
              <a:xfrm>
                <a:off x="1245509" y="1245394"/>
                <a:ext cx="1752484" cy="314517"/>
              </a:xfrm>
              <a:prstGeom prst="round2SameRect">
                <a:avLst>
                  <a:gd name="adj1" fmla="val 12485"/>
                  <a:gd name="adj2" fmla="val 0"/>
                </a:avLst>
              </a:prstGeom>
              <a:grpFill/>
              <a:ln w="1905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grpSp>
        <p:sp>
          <p:nvSpPr>
            <p:cNvPr id="132" name="Rectangle 131"/>
            <p:cNvSpPr/>
            <p:nvPr/>
          </p:nvSpPr>
          <p:spPr bwMode="auto">
            <a:xfrm>
              <a:off x="1257534" y="1367067"/>
              <a:ext cx="1752484" cy="682357"/>
            </a:xfrm>
            <a:prstGeom prst="rect">
              <a:avLst/>
            </a:prstGeom>
            <a:grpFill/>
            <a:ln w="25400" algn="ctr">
              <a:noFill/>
              <a:round/>
              <a:headEnd/>
              <a:tailEnd/>
            </a:ln>
            <a:effectLst/>
          </p:spPr>
          <p:txBody>
            <a:bodyPr wrap="none" lIns="228600" tIns="45714" rIns="228600" bIns="45714" rtlCol="0" anchor="ctr"/>
            <a:lstStyle/>
            <a:p>
              <a:pPr marL="1588" indent="-1588" algn="ctr" defTabSz="913183"/>
              <a:r>
                <a:rPr lang="en-US" sz="1200" b="1" dirty="0" smtClean="0">
                  <a:solidFill>
                    <a:schemeClr val="bg1"/>
                  </a:solidFill>
                  <a:cs typeface="Arial" charset="0"/>
                </a:rPr>
                <a:t>Feature m</a:t>
              </a:r>
            </a:p>
          </p:txBody>
        </p:sp>
      </p:grpSp>
      <p:grpSp>
        <p:nvGrpSpPr>
          <p:cNvPr id="143" name="Group 142"/>
          <p:cNvGrpSpPr/>
          <p:nvPr/>
        </p:nvGrpSpPr>
        <p:grpSpPr>
          <a:xfrm>
            <a:off x="4224747" y="2804495"/>
            <a:ext cx="976893" cy="420672"/>
            <a:chOff x="1216933" y="1188246"/>
            <a:chExt cx="1835829" cy="1047748"/>
          </a:xfrm>
          <a:solidFill>
            <a:srgbClr val="92D050"/>
          </a:solidFill>
        </p:grpSpPr>
        <p:grpSp>
          <p:nvGrpSpPr>
            <p:cNvPr id="144" name="Group 143"/>
            <p:cNvGrpSpPr/>
            <p:nvPr/>
          </p:nvGrpSpPr>
          <p:grpSpPr>
            <a:xfrm>
              <a:off x="1216933" y="1188246"/>
              <a:ext cx="1835829" cy="1047748"/>
              <a:chOff x="1205028" y="1188246"/>
              <a:chExt cx="1835829" cy="1047748"/>
            </a:xfrm>
            <a:grpFill/>
          </p:grpSpPr>
          <p:sp>
            <p:nvSpPr>
              <p:cNvPr id="149" name="Rounded Rectangle 148"/>
              <p:cNvSpPr/>
              <p:nvPr/>
            </p:nvSpPr>
            <p:spPr bwMode="auto">
              <a:xfrm>
                <a:off x="1205028" y="1188246"/>
                <a:ext cx="1835829" cy="1047748"/>
              </a:xfrm>
              <a:prstGeom prst="roundRect">
                <a:avLst>
                  <a:gd name="adj" fmla="val 5686"/>
                </a:avLst>
              </a:prstGeom>
              <a:grp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sp>
            <p:nvSpPr>
              <p:cNvPr id="150" name="Round Same Side Corner Rectangle 149"/>
              <p:cNvSpPr/>
              <p:nvPr/>
            </p:nvSpPr>
            <p:spPr bwMode="auto">
              <a:xfrm>
                <a:off x="1245509" y="1245394"/>
                <a:ext cx="1752484" cy="314517"/>
              </a:xfrm>
              <a:prstGeom prst="round2SameRect">
                <a:avLst>
                  <a:gd name="adj1" fmla="val 12485"/>
                  <a:gd name="adj2" fmla="val 0"/>
                </a:avLst>
              </a:prstGeom>
              <a:grpFill/>
              <a:ln w="1905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grpSp>
        <p:sp>
          <p:nvSpPr>
            <p:cNvPr id="148" name="Rectangle 147"/>
            <p:cNvSpPr/>
            <p:nvPr/>
          </p:nvSpPr>
          <p:spPr bwMode="auto">
            <a:xfrm>
              <a:off x="1257296" y="1367067"/>
              <a:ext cx="1752663" cy="682357"/>
            </a:xfrm>
            <a:prstGeom prst="rect">
              <a:avLst/>
            </a:prstGeom>
            <a:grpFill/>
            <a:ln w="25400" algn="ctr">
              <a:noFill/>
              <a:round/>
              <a:headEnd/>
              <a:tailEnd/>
            </a:ln>
            <a:effectLst/>
          </p:spPr>
          <p:txBody>
            <a:bodyPr wrap="none" lIns="228600" tIns="45714" rIns="228600" bIns="45714" rtlCol="0" anchor="ctr"/>
            <a:lstStyle/>
            <a:p>
              <a:pPr marL="1588" indent="-1588" algn="ctr" defTabSz="913183"/>
              <a:r>
                <a:rPr lang="en-US" sz="1200" b="1" dirty="0" smtClean="0">
                  <a:solidFill>
                    <a:schemeClr val="tx1">
                      <a:lumMod val="75000"/>
                    </a:schemeClr>
                  </a:solidFill>
                  <a:cs typeface="Arial" charset="0"/>
                </a:rPr>
                <a:t>Feature p</a:t>
              </a:r>
            </a:p>
          </p:txBody>
        </p:sp>
      </p:grpSp>
      <p:grpSp>
        <p:nvGrpSpPr>
          <p:cNvPr id="151" name="Group 150"/>
          <p:cNvGrpSpPr/>
          <p:nvPr/>
        </p:nvGrpSpPr>
        <p:grpSpPr>
          <a:xfrm>
            <a:off x="4224680" y="3275949"/>
            <a:ext cx="976974" cy="420672"/>
            <a:chOff x="1216933" y="1188246"/>
            <a:chExt cx="1835829" cy="1047748"/>
          </a:xfrm>
          <a:solidFill>
            <a:srgbClr val="92D050"/>
          </a:solidFill>
        </p:grpSpPr>
        <p:grpSp>
          <p:nvGrpSpPr>
            <p:cNvPr id="152" name="Group 151"/>
            <p:cNvGrpSpPr/>
            <p:nvPr/>
          </p:nvGrpSpPr>
          <p:grpSpPr>
            <a:xfrm>
              <a:off x="1216933" y="1188246"/>
              <a:ext cx="1835829" cy="1047748"/>
              <a:chOff x="1205028" y="1188246"/>
              <a:chExt cx="1835829" cy="1047748"/>
            </a:xfrm>
            <a:grpFill/>
          </p:grpSpPr>
          <p:sp>
            <p:nvSpPr>
              <p:cNvPr id="157" name="Rounded Rectangle 156"/>
              <p:cNvSpPr/>
              <p:nvPr/>
            </p:nvSpPr>
            <p:spPr bwMode="auto">
              <a:xfrm>
                <a:off x="1205028" y="1188246"/>
                <a:ext cx="1835829" cy="1047748"/>
              </a:xfrm>
              <a:prstGeom prst="roundRect">
                <a:avLst>
                  <a:gd name="adj" fmla="val 5686"/>
                </a:avLst>
              </a:prstGeom>
              <a:grp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sp>
            <p:nvSpPr>
              <p:cNvPr id="158" name="Round Same Side Corner Rectangle 157"/>
              <p:cNvSpPr/>
              <p:nvPr/>
            </p:nvSpPr>
            <p:spPr bwMode="auto">
              <a:xfrm>
                <a:off x="1245509" y="1245394"/>
                <a:ext cx="1752484" cy="314517"/>
              </a:xfrm>
              <a:prstGeom prst="round2SameRect">
                <a:avLst>
                  <a:gd name="adj1" fmla="val 12485"/>
                  <a:gd name="adj2" fmla="val 0"/>
                </a:avLst>
              </a:prstGeom>
              <a:grpFill/>
              <a:ln w="1905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grpSp>
        <p:sp>
          <p:nvSpPr>
            <p:cNvPr id="156" name="Rectangle 155"/>
            <p:cNvSpPr/>
            <p:nvPr/>
          </p:nvSpPr>
          <p:spPr bwMode="auto">
            <a:xfrm>
              <a:off x="1257414" y="1367067"/>
              <a:ext cx="1752365" cy="682357"/>
            </a:xfrm>
            <a:prstGeom prst="rect">
              <a:avLst/>
            </a:prstGeom>
            <a:grpFill/>
            <a:ln w="25400" algn="ctr">
              <a:noFill/>
              <a:round/>
              <a:headEnd/>
              <a:tailEnd/>
            </a:ln>
            <a:effectLst/>
          </p:spPr>
          <p:txBody>
            <a:bodyPr wrap="none" lIns="228600" tIns="45714" rIns="228600" bIns="45714" rtlCol="0" anchor="ctr"/>
            <a:lstStyle/>
            <a:p>
              <a:pPr marL="1588" indent="-1588" algn="ctr" defTabSz="913183"/>
              <a:r>
                <a:rPr lang="en-US" sz="1200" b="1" dirty="0">
                  <a:solidFill>
                    <a:schemeClr val="tx1">
                      <a:lumMod val="75000"/>
                    </a:schemeClr>
                  </a:solidFill>
                  <a:cs typeface="Arial" charset="0"/>
                </a:rPr>
                <a:t>Feature r</a:t>
              </a:r>
            </a:p>
          </p:txBody>
        </p:sp>
      </p:grpSp>
      <p:grpSp>
        <p:nvGrpSpPr>
          <p:cNvPr id="159" name="Group 158"/>
          <p:cNvGrpSpPr/>
          <p:nvPr/>
        </p:nvGrpSpPr>
        <p:grpSpPr>
          <a:xfrm>
            <a:off x="4224779" y="3747403"/>
            <a:ext cx="976893" cy="420672"/>
            <a:chOff x="1216933" y="1188246"/>
            <a:chExt cx="1835829" cy="1047748"/>
          </a:xfrm>
          <a:solidFill>
            <a:srgbClr val="92D050"/>
          </a:solidFill>
        </p:grpSpPr>
        <p:grpSp>
          <p:nvGrpSpPr>
            <p:cNvPr id="160" name="Group 159"/>
            <p:cNvGrpSpPr/>
            <p:nvPr/>
          </p:nvGrpSpPr>
          <p:grpSpPr>
            <a:xfrm>
              <a:off x="1216933" y="1188246"/>
              <a:ext cx="1835829" cy="1047748"/>
              <a:chOff x="1205028" y="1188246"/>
              <a:chExt cx="1835829" cy="1047748"/>
            </a:xfrm>
            <a:grpFill/>
          </p:grpSpPr>
          <p:sp>
            <p:nvSpPr>
              <p:cNvPr id="165" name="Rounded Rectangle 164"/>
              <p:cNvSpPr/>
              <p:nvPr/>
            </p:nvSpPr>
            <p:spPr bwMode="auto">
              <a:xfrm>
                <a:off x="1205028" y="1188246"/>
                <a:ext cx="1835829" cy="1047748"/>
              </a:xfrm>
              <a:prstGeom prst="roundRect">
                <a:avLst>
                  <a:gd name="adj" fmla="val 5686"/>
                </a:avLst>
              </a:prstGeom>
              <a:grp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sp>
            <p:nvSpPr>
              <p:cNvPr id="166" name="Round Same Side Corner Rectangle 165"/>
              <p:cNvSpPr/>
              <p:nvPr/>
            </p:nvSpPr>
            <p:spPr bwMode="auto">
              <a:xfrm>
                <a:off x="1245509" y="1245394"/>
                <a:ext cx="1752484" cy="314517"/>
              </a:xfrm>
              <a:prstGeom prst="round2SameRect">
                <a:avLst>
                  <a:gd name="adj1" fmla="val 12485"/>
                  <a:gd name="adj2" fmla="val 0"/>
                </a:avLst>
              </a:prstGeom>
              <a:grpFill/>
              <a:ln w="1905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grpSp>
        <p:sp>
          <p:nvSpPr>
            <p:cNvPr id="164" name="Rectangle 163"/>
            <p:cNvSpPr/>
            <p:nvPr/>
          </p:nvSpPr>
          <p:spPr bwMode="auto">
            <a:xfrm>
              <a:off x="1257414" y="1367067"/>
              <a:ext cx="1752332" cy="682357"/>
            </a:xfrm>
            <a:prstGeom prst="rect">
              <a:avLst/>
            </a:prstGeom>
            <a:grpFill/>
            <a:ln w="25400" algn="ctr">
              <a:noFill/>
              <a:round/>
              <a:headEnd/>
              <a:tailEnd/>
            </a:ln>
            <a:effectLst/>
          </p:spPr>
          <p:txBody>
            <a:bodyPr wrap="none" lIns="228600" tIns="45714" rIns="228600" bIns="45714" rtlCol="0" anchor="ctr"/>
            <a:lstStyle/>
            <a:p>
              <a:pPr marL="1588" indent="-1588" algn="ctr" defTabSz="913183"/>
              <a:r>
                <a:rPr lang="en-US" sz="1200" b="1" dirty="0">
                  <a:solidFill>
                    <a:schemeClr val="tx1">
                      <a:lumMod val="75000"/>
                    </a:schemeClr>
                  </a:solidFill>
                  <a:cs typeface="Arial" charset="0"/>
                </a:rPr>
                <a:t>Feature q</a:t>
              </a:r>
            </a:p>
          </p:txBody>
        </p:sp>
      </p:grpSp>
      <p:sp>
        <p:nvSpPr>
          <p:cNvPr id="4" name="Title 3"/>
          <p:cNvSpPr>
            <a:spLocks noGrp="1"/>
          </p:cNvSpPr>
          <p:nvPr>
            <p:ph type="title"/>
          </p:nvPr>
        </p:nvSpPr>
        <p:spPr>
          <a:xfrm>
            <a:off x="307947" y="361950"/>
            <a:ext cx="7696200" cy="38100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HAAR Cascade stages</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ltGray">
          <a:xfrm>
            <a:off x="506423" y="1129015"/>
            <a:ext cx="3361480" cy="3002444"/>
          </a:xfrm>
          <a:prstGeom prst="rect">
            <a:avLst/>
          </a:prstGeom>
          <a:noFill/>
          <a:ln w="28575">
            <a:solidFill>
              <a:sysClr val="window" lastClr="FFFFFF"/>
            </a:solidFill>
            <a:miter lim="800000"/>
            <a:headEnd/>
            <a:tailEnd/>
          </a:ln>
          <a:effectLst>
            <a:reflection blurRad="6350" stA="50000" endA="300" endPos="38500" dist="50800" dir="5400000" sy="-100000" algn="bl" rotWithShape="0"/>
          </a:effectLst>
          <a:scene3d>
            <a:camera prst="perspectiveRight"/>
            <a:lightRig rig="threePt" dir="t"/>
          </a:scene3d>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224682" y="918679"/>
            <a:ext cx="976893" cy="420672"/>
            <a:chOff x="1216932" y="1188246"/>
            <a:chExt cx="1835830" cy="1047748"/>
          </a:xfrm>
          <a:solidFill>
            <a:srgbClr val="FFC000"/>
          </a:solidFill>
        </p:grpSpPr>
        <p:sp>
          <p:nvSpPr>
            <p:cNvPr id="12" name="Rounded Rectangle 11"/>
            <p:cNvSpPr/>
            <p:nvPr/>
          </p:nvSpPr>
          <p:spPr bwMode="auto">
            <a:xfrm>
              <a:off x="1216932" y="1188246"/>
              <a:ext cx="1835830" cy="1047748"/>
            </a:xfrm>
            <a:prstGeom prst="roundRect">
              <a:avLst>
                <a:gd name="adj" fmla="val 5686"/>
              </a:avLst>
            </a:prstGeom>
            <a:grp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sp>
          <p:nvSpPr>
            <p:cNvPr id="11" name="Rectangle 10"/>
            <p:cNvSpPr/>
            <p:nvPr/>
          </p:nvSpPr>
          <p:spPr bwMode="auto">
            <a:xfrm>
              <a:off x="1217112" y="1367070"/>
              <a:ext cx="1792968" cy="682357"/>
            </a:xfrm>
            <a:prstGeom prst="rect">
              <a:avLst/>
            </a:prstGeom>
            <a:grpFill/>
            <a:ln w="25400" algn="ctr">
              <a:noFill/>
              <a:round/>
              <a:headEnd/>
              <a:tailEnd/>
            </a:ln>
            <a:effectLst/>
          </p:spPr>
          <p:txBody>
            <a:bodyPr wrap="none" lIns="228600" tIns="45714" rIns="228600" bIns="45714" rtlCol="0" anchor="ctr"/>
            <a:lstStyle/>
            <a:p>
              <a:pPr marL="1588" indent="-1588" algn="ctr" defTabSz="913183"/>
              <a:r>
                <a:rPr lang="en-US" sz="1200" b="1" dirty="0" smtClean="0">
                  <a:solidFill>
                    <a:schemeClr val="bg1"/>
                  </a:solidFill>
                  <a:cs typeface="Arial" charset="0"/>
                </a:rPr>
                <a:t>Feature k</a:t>
              </a:r>
            </a:p>
          </p:txBody>
        </p:sp>
      </p:grpSp>
      <p:cxnSp>
        <p:nvCxnSpPr>
          <p:cNvPr id="168" name="Straight Arrow Connector 167"/>
          <p:cNvCxnSpPr/>
          <p:nvPr/>
        </p:nvCxnSpPr>
        <p:spPr>
          <a:xfrm flipV="1">
            <a:off x="1545771" y="1127755"/>
            <a:ext cx="2610276" cy="306807"/>
          </a:xfrm>
          <a:prstGeom prst="straightConnector1">
            <a:avLst/>
          </a:prstGeom>
          <a:ln w="28575" cap="rnd">
            <a:solidFill>
              <a:schemeClr val="accent3"/>
            </a:solidFill>
            <a:tailEnd type="stealth"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V="1">
            <a:off x="2510971" y="1599209"/>
            <a:ext cx="1645092" cy="662332"/>
          </a:xfrm>
          <a:prstGeom prst="straightConnector1">
            <a:avLst/>
          </a:prstGeom>
          <a:ln w="28575" cap="rnd">
            <a:solidFill>
              <a:schemeClr val="accent3"/>
            </a:solidFill>
            <a:tailEnd type="stealth"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flipV="1">
            <a:off x="1545771" y="2070663"/>
            <a:ext cx="2610308" cy="1079597"/>
          </a:xfrm>
          <a:prstGeom prst="straightConnector1">
            <a:avLst/>
          </a:prstGeom>
          <a:ln w="28575" cap="rnd">
            <a:solidFill>
              <a:schemeClr val="accent3"/>
            </a:solidFill>
            <a:tailEnd type="stealth"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2902857" y="1810806"/>
            <a:ext cx="1293204" cy="1203116"/>
          </a:xfrm>
          <a:prstGeom prst="straightConnector1">
            <a:avLst/>
          </a:prstGeom>
          <a:ln w="28575" cap="rnd">
            <a:solidFill>
              <a:schemeClr val="bg2"/>
            </a:solidFill>
            <a:tailEnd type="stealth"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a:off x="1494973" y="2496458"/>
            <a:ext cx="2661153" cy="988918"/>
          </a:xfrm>
          <a:prstGeom prst="straightConnector1">
            <a:avLst/>
          </a:prstGeom>
          <a:ln w="28575" cap="rnd">
            <a:solidFill>
              <a:schemeClr val="bg2"/>
            </a:solidFill>
            <a:tailEnd type="stealth"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a:off x="2286002" y="3747404"/>
            <a:ext cx="1870143" cy="209075"/>
          </a:xfrm>
          <a:prstGeom prst="straightConnector1">
            <a:avLst/>
          </a:prstGeom>
          <a:ln w="28575" cap="rnd">
            <a:solidFill>
              <a:schemeClr val="bg2"/>
            </a:solidFill>
            <a:tailEnd type="stealth"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6" name="Right Brace 185"/>
          <p:cNvSpPr/>
          <p:nvPr/>
        </p:nvSpPr>
        <p:spPr>
          <a:xfrm>
            <a:off x="5204074" y="873145"/>
            <a:ext cx="275772" cy="1438143"/>
          </a:xfrm>
          <a:prstGeom prst="rightBrace">
            <a:avLst>
              <a:gd name="adj1" fmla="val 55701"/>
              <a:gd name="adj2"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7" name="Right Brace 186"/>
          <p:cNvSpPr/>
          <p:nvPr/>
        </p:nvSpPr>
        <p:spPr>
          <a:xfrm>
            <a:off x="5218588" y="2765657"/>
            <a:ext cx="275772" cy="1438143"/>
          </a:xfrm>
          <a:prstGeom prst="rightBrace">
            <a:avLst>
              <a:gd name="adj1" fmla="val 55701"/>
              <a:gd name="adj2"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8" name="Flowchart: Or 187"/>
          <p:cNvSpPr/>
          <p:nvPr/>
        </p:nvSpPr>
        <p:spPr bwMode="auto">
          <a:xfrm>
            <a:off x="5558972" y="1407158"/>
            <a:ext cx="370115" cy="370115"/>
          </a:xfrm>
          <a:prstGeom prst="flowChartOr">
            <a:avLst/>
          </a:prstGeom>
          <a:solidFill>
            <a:schemeClr val="accent3"/>
          </a:solidFill>
          <a:ln w="25400" algn="ctr">
            <a:solidFill>
              <a:schemeClr val="bg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grpSp>
        <p:nvGrpSpPr>
          <p:cNvPr id="190" name="Group 189"/>
          <p:cNvGrpSpPr/>
          <p:nvPr/>
        </p:nvGrpSpPr>
        <p:grpSpPr>
          <a:xfrm>
            <a:off x="6038428" y="1390133"/>
            <a:ext cx="976892" cy="420672"/>
            <a:chOff x="1216933" y="1188246"/>
            <a:chExt cx="1835829" cy="1047748"/>
          </a:xfrm>
          <a:solidFill>
            <a:srgbClr val="FFC000"/>
          </a:solidFill>
        </p:grpSpPr>
        <p:grpSp>
          <p:nvGrpSpPr>
            <p:cNvPr id="191" name="Group 190"/>
            <p:cNvGrpSpPr/>
            <p:nvPr/>
          </p:nvGrpSpPr>
          <p:grpSpPr>
            <a:xfrm>
              <a:off x="1216933" y="1188246"/>
              <a:ext cx="1835829" cy="1047748"/>
              <a:chOff x="1205028" y="1188246"/>
              <a:chExt cx="1835829" cy="1047748"/>
            </a:xfrm>
            <a:grpFill/>
          </p:grpSpPr>
          <p:sp>
            <p:nvSpPr>
              <p:cNvPr id="196" name="Rounded Rectangle 195"/>
              <p:cNvSpPr/>
              <p:nvPr/>
            </p:nvSpPr>
            <p:spPr bwMode="auto">
              <a:xfrm>
                <a:off x="1205028" y="1188246"/>
                <a:ext cx="1835829" cy="1047748"/>
              </a:xfrm>
              <a:prstGeom prst="roundRect">
                <a:avLst>
                  <a:gd name="adj" fmla="val 5686"/>
                </a:avLst>
              </a:prstGeom>
              <a:grp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sp>
            <p:nvSpPr>
              <p:cNvPr id="197" name="Round Same Side Corner Rectangle 196"/>
              <p:cNvSpPr/>
              <p:nvPr/>
            </p:nvSpPr>
            <p:spPr bwMode="auto">
              <a:xfrm>
                <a:off x="1245509" y="1245394"/>
                <a:ext cx="1752484" cy="314517"/>
              </a:xfrm>
              <a:prstGeom prst="round2SameRect">
                <a:avLst>
                  <a:gd name="adj1" fmla="val 12485"/>
                  <a:gd name="adj2" fmla="val 0"/>
                </a:avLst>
              </a:prstGeom>
              <a:grpFill/>
              <a:ln w="1905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grpSp>
        <p:sp>
          <p:nvSpPr>
            <p:cNvPr id="195" name="Rectangle 194"/>
            <p:cNvSpPr/>
            <p:nvPr/>
          </p:nvSpPr>
          <p:spPr bwMode="auto">
            <a:xfrm>
              <a:off x="1257416" y="1367070"/>
              <a:ext cx="1752606" cy="682357"/>
            </a:xfrm>
            <a:prstGeom prst="rect">
              <a:avLst/>
            </a:prstGeom>
            <a:grpFill/>
            <a:ln w="25400" algn="ctr">
              <a:noFill/>
              <a:round/>
              <a:headEnd/>
              <a:tailEnd/>
            </a:ln>
            <a:effectLst/>
          </p:spPr>
          <p:txBody>
            <a:bodyPr wrap="none" lIns="228600" tIns="45714" rIns="228600" bIns="45714" rtlCol="0" anchor="ctr"/>
            <a:lstStyle/>
            <a:p>
              <a:pPr marL="1588" indent="-1588" algn="ctr" defTabSz="913183"/>
              <a:r>
                <a:rPr lang="en-US" sz="1200" b="1" dirty="0" smtClean="0">
                  <a:solidFill>
                    <a:schemeClr val="bg1"/>
                  </a:solidFill>
                  <a:cs typeface="Arial" charset="0"/>
                </a:rPr>
                <a:t>Stage N</a:t>
              </a:r>
            </a:p>
          </p:txBody>
        </p:sp>
      </p:grpSp>
      <p:grpSp>
        <p:nvGrpSpPr>
          <p:cNvPr id="198" name="Group 197"/>
          <p:cNvGrpSpPr/>
          <p:nvPr/>
        </p:nvGrpSpPr>
        <p:grpSpPr>
          <a:xfrm>
            <a:off x="6038495" y="3275949"/>
            <a:ext cx="976893" cy="420672"/>
            <a:chOff x="1216933" y="1188246"/>
            <a:chExt cx="1835829" cy="1047748"/>
          </a:xfrm>
          <a:solidFill>
            <a:srgbClr val="92D050"/>
          </a:solidFill>
        </p:grpSpPr>
        <p:grpSp>
          <p:nvGrpSpPr>
            <p:cNvPr id="199" name="Group 198"/>
            <p:cNvGrpSpPr/>
            <p:nvPr/>
          </p:nvGrpSpPr>
          <p:grpSpPr>
            <a:xfrm>
              <a:off x="1216933" y="1188246"/>
              <a:ext cx="1835829" cy="1047748"/>
              <a:chOff x="1205028" y="1188246"/>
              <a:chExt cx="1835829" cy="1047748"/>
            </a:xfrm>
            <a:grpFill/>
          </p:grpSpPr>
          <p:sp>
            <p:nvSpPr>
              <p:cNvPr id="204" name="Rounded Rectangle 203"/>
              <p:cNvSpPr/>
              <p:nvPr/>
            </p:nvSpPr>
            <p:spPr bwMode="auto">
              <a:xfrm>
                <a:off x="1205028" y="1188246"/>
                <a:ext cx="1835829" cy="1047748"/>
              </a:xfrm>
              <a:prstGeom prst="roundRect">
                <a:avLst>
                  <a:gd name="adj" fmla="val 5686"/>
                </a:avLst>
              </a:prstGeom>
              <a:grp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sp>
            <p:nvSpPr>
              <p:cNvPr id="205" name="Round Same Side Corner Rectangle 204"/>
              <p:cNvSpPr/>
              <p:nvPr/>
            </p:nvSpPr>
            <p:spPr bwMode="auto">
              <a:xfrm>
                <a:off x="1245509" y="1245394"/>
                <a:ext cx="1752484" cy="314517"/>
              </a:xfrm>
              <a:prstGeom prst="round2SameRect">
                <a:avLst>
                  <a:gd name="adj1" fmla="val 12485"/>
                  <a:gd name="adj2" fmla="val 0"/>
                </a:avLst>
              </a:prstGeom>
              <a:grpFill/>
              <a:ln w="1905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grpSp>
        <p:sp>
          <p:nvSpPr>
            <p:cNvPr id="203" name="Rectangle 202"/>
            <p:cNvSpPr/>
            <p:nvPr/>
          </p:nvSpPr>
          <p:spPr bwMode="auto">
            <a:xfrm>
              <a:off x="1257414" y="1367067"/>
              <a:ext cx="1752484" cy="682357"/>
            </a:xfrm>
            <a:prstGeom prst="rect">
              <a:avLst/>
            </a:prstGeom>
            <a:grpFill/>
            <a:ln w="25400" algn="ctr">
              <a:noFill/>
              <a:round/>
              <a:headEnd/>
              <a:tailEnd/>
            </a:ln>
            <a:effectLst/>
          </p:spPr>
          <p:txBody>
            <a:bodyPr wrap="none" lIns="228600" tIns="45714" rIns="228600" bIns="45714" rtlCol="0" anchor="ctr"/>
            <a:lstStyle/>
            <a:p>
              <a:pPr marL="1588" indent="-1588" algn="ctr" defTabSz="913183"/>
              <a:r>
                <a:rPr lang="en-US" sz="1200" b="1" dirty="0" smtClean="0">
                  <a:solidFill>
                    <a:schemeClr val="tx1">
                      <a:lumMod val="75000"/>
                    </a:schemeClr>
                  </a:solidFill>
                  <a:cs typeface="Arial" charset="0"/>
                </a:rPr>
                <a:t>Stage N+1</a:t>
              </a:r>
              <a:endParaRPr lang="en-US" sz="1200" b="1" dirty="0">
                <a:solidFill>
                  <a:schemeClr val="tx1">
                    <a:lumMod val="75000"/>
                  </a:schemeClr>
                </a:solidFill>
                <a:cs typeface="Arial" charset="0"/>
              </a:endParaRPr>
            </a:p>
          </p:txBody>
        </p:sp>
      </p:grpSp>
      <p:sp>
        <p:nvSpPr>
          <p:cNvPr id="207" name="Flowchart: Decision 206"/>
          <p:cNvSpPr/>
          <p:nvPr/>
        </p:nvSpPr>
        <p:spPr bwMode="auto">
          <a:xfrm>
            <a:off x="6945809" y="2166241"/>
            <a:ext cx="1286402" cy="787478"/>
          </a:xfrm>
          <a:prstGeom prst="flowChartDecision">
            <a:avLst/>
          </a:prstGeom>
          <a:solidFill>
            <a:schemeClr val="accent5">
              <a:lumMod val="50000"/>
            </a:schemeClr>
          </a:solidFill>
          <a:ln w="25400" algn="ctr">
            <a:noFill/>
            <a:round/>
            <a:headEnd/>
            <a:tailEnd/>
          </a:ln>
          <a:effectLst/>
          <a:scene3d>
            <a:camera prst="orthographicFront"/>
            <a:lightRig rig="threePt" dir="t"/>
          </a:scene3d>
          <a:sp3d>
            <a:bevelT w="50800" h="6350" prst="relaxedInset"/>
          </a:sp3d>
        </p:spPr>
        <p:txBody>
          <a:bodyPr rot="0" spcFirstLastPara="0" vertOverflow="overflow" horzOverflow="overflow" vert="horz" wrap="none" lIns="0" tIns="45714" rIns="0" bIns="45714" numCol="1" spcCol="0" rtlCol="0" fromWordArt="0" anchor="ctr" anchorCtr="0" forceAA="0" compatLnSpc="1">
            <a:prstTxWarp prst="textNoShape">
              <a:avLst/>
            </a:prstTxWarp>
            <a:noAutofit/>
          </a:bodyPr>
          <a:lstStyle/>
          <a:p>
            <a:pPr marL="1588" indent="-1588" algn="ctr" defTabSz="913183">
              <a:lnSpc>
                <a:spcPct val="85000"/>
              </a:lnSpc>
            </a:pPr>
            <a:r>
              <a:rPr lang="en-US" sz="1200" b="1" dirty="0">
                <a:solidFill>
                  <a:schemeClr val="tx1">
                    <a:lumMod val="75000"/>
                  </a:schemeClr>
                </a:solidFill>
                <a:cs typeface="Arial" charset="0"/>
              </a:rPr>
              <a:t>Face </a:t>
            </a:r>
            <a:r>
              <a:rPr lang="en-US" sz="1200" b="1" dirty="0" smtClean="0">
                <a:solidFill>
                  <a:schemeClr val="tx1">
                    <a:lumMod val="75000"/>
                  </a:schemeClr>
                </a:solidFill>
                <a:cs typeface="Arial" charset="0"/>
              </a:rPr>
              <a:t>still</a:t>
            </a:r>
            <a:br>
              <a:rPr lang="en-US" sz="1200" b="1" dirty="0" smtClean="0">
                <a:solidFill>
                  <a:schemeClr val="tx1">
                    <a:lumMod val="75000"/>
                  </a:schemeClr>
                </a:solidFill>
                <a:cs typeface="Arial" charset="0"/>
              </a:rPr>
            </a:br>
            <a:r>
              <a:rPr lang="en-US" sz="1200" b="1" dirty="0" smtClean="0">
                <a:solidFill>
                  <a:schemeClr val="tx1">
                    <a:lumMod val="75000"/>
                  </a:schemeClr>
                </a:solidFill>
                <a:cs typeface="Arial" charset="0"/>
              </a:rPr>
              <a:t>possible</a:t>
            </a:r>
            <a:r>
              <a:rPr lang="en-US" sz="1200" b="1" dirty="0">
                <a:solidFill>
                  <a:schemeClr val="tx1">
                    <a:lumMod val="75000"/>
                  </a:schemeClr>
                </a:solidFill>
                <a:cs typeface="Arial" charset="0"/>
              </a:rPr>
              <a:t>?</a:t>
            </a:r>
          </a:p>
        </p:txBody>
      </p:sp>
      <p:sp>
        <p:nvSpPr>
          <p:cNvPr id="216" name="TextBox 215"/>
          <p:cNvSpPr txBox="1"/>
          <p:nvPr/>
        </p:nvSpPr>
        <p:spPr>
          <a:xfrm>
            <a:off x="6301886" y="2424972"/>
            <a:ext cx="448713" cy="276999"/>
          </a:xfrm>
          <a:prstGeom prst="rect">
            <a:avLst/>
          </a:prstGeom>
          <a:noFill/>
        </p:spPr>
        <p:txBody>
          <a:bodyPr wrap="none" rtlCol="0">
            <a:spAutoFit/>
          </a:bodyPr>
          <a:lstStyle/>
          <a:p>
            <a:pPr algn="ctr"/>
            <a:r>
              <a:rPr lang="en-US" sz="1200" b="1" dirty="0" smtClean="0"/>
              <a:t>Yes</a:t>
            </a:r>
          </a:p>
        </p:txBody>
      </p:sp>
      <p:cxnSp>
        <p:nvCxnSpPr>
          <p:cNvPr id="217" name="Straight Arrow Connector 216"/>
          <p:cNvCxnSpPr/>
          <p:nvPr/>
        </p:nvCxnSpPr>
        <p:spPr>
          <a:xfrm>
            <a:off x="6524553" y="2707340"/>
            <a:ext cx="0" cy="618374"/>
          </a:xfrm>
          <a:prstGeom prst="straightConnector1">
            <a:avLst/>
          </a:prstGeom>
          <a:ln>
            <a:tailEnd type="stealth" w="med" len="med"/>
          </a:ln>
        </p:spPr>
        <p:style>
          <a:lnRef idx="3">
            <a:schemeClr val="accent3"/>
          </a:lnRef>
          <a:fillRef idx="0">
            <a:schemeClr val="accent3"/>
          </a:fillRef>
          <a:effectRef idx="2">
            <a:schemeClr val="accent3"/>
          </a:effectRef>
          <a:fontRef idx="minor">
            <a:schemeClr val="tx1"/>
          </a:fontRef>
        </p:style>
      </p:cxnSp>
      <p:sp>
        <p:nvSpPr>
          <p:cNvPr id="225" name="TextBox 224"/>
          <p:cNvSpPr txBox="1"/>
          <p:nvPr/>
        </p:nvSpPr>
        <p:spPr>
          <a:xfrm>
            <a:off x="7394084" y="3159410"/>
            <a:ext cx="389850" cy="276999"/>
          </a:xfrm>
          <a:prstGeom prst="rect">
            <a:avLst/>
          </a:prstGeom>
          <a:noFill/>
        </p:spPr>
        <p:txBody>
          <a:bodyPr wrap="none" rtlCol="0">
            <a:spAutoFit/>
          </a:bodyPr>
          <a:lstStyle/>
          <a:p>
            <a:pPr algn="ctr"/>
            <a:r>
              <a:rPr lang="en-US" sz="1200" b="1" dirty="0" smtClean="0"/>
              <a:t>No</a:t>
            </a:r>
          </a:p>
        </p:txBody>
      </p:sp>
      <p:cxnSp>
        <p:nvCxnSpPr>
          <p:cNvPr id="226" name="Straight Arrow Connector 225"/>
          <p:cNvCxnSpPr/>
          <p:nvPr/>
        </p:nvCxnSpPr>
        <p:spPr>
          <a:xfrm>
            <a:off x="7589010" y="3426671"/>
            <a:ext cx="0" cy="392529"/>
          </a:xfrm>
          <a:prstGeom prst="straightConnector1">
            <a:avLst/>
          </a:prstGeom>
          <a:ln w="57150" cap="rnd">
            <a:solidFill>
              <a:schemeClr val="accent1"/>
            </a:solidFill>
            <a:tailEnd type="stealth"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7" name="Octagon 226"/>
          <p:cNvSpPr/>
          <p:nvPr/>
        </p:nvSpPr>
        <p:spPr bwMode="auto">
          <a:xfrm>
            <a:off x="7071679" y="3827115"/>
            <a:ext cx="1034662" cy="502348"/>
          </a:xfrm>
          <a:prstGeom prst="octagon">
            <a:avLst/>
          </a:prstGeom>
          <a:solidFill>
            <a:schemeClr val="accent1"/>
          </a:solidFill>
          <a:ln w="25400" algn="ctr">
            <a:noFill/>
            <a:round/>
            <a:headEnd/>
            <a:tailEnd/>
          </a:ln>
          <a:effectLst/>
          <a:scene3d>
            <a:camera prst="orthographicFront"/>
            <a:lightRig rig="threePt" dir="t"/>
          </a:scene3d>
          <a:sp3d>
            <a:bevelT w="50800" h="6350" prst="relaxedInset"/>
          </a:sp3d>
        </p:spPr>
        <p:txBody>
          <a:bodyPr rot="0" spcFirstLastPara="0" vertOverflow="overflow" horzOverflow="overflow" vert="horz" wrap="none" lIns="0" tIns="45714" rIns="0" bIns="45714" numCol="1" spcCol="0" rtlCol="0" fromWordArt="0" anchor="ctr" anchorCtr="0" forceAA="0" compatLnSpc="1">
            <a:prstTxWarp prst="textNoShape">
              <a:avLst/>
            </a:prstTxWarp>
            <a:noAutofit/>
          </a:bodyPr>
          <a:lstStyle/>
          <a:p>
            <a:pPr marL="1588" indent="-1588" algn="ctr" defTabSz="913183">
              <a:lnSpc>
                <a:spcPct val="85000"/>
              </a:lnSpc>
            </a:pPr>
            <a:r>
              <a:rPr lang="en-US" sz="1200" b="1" dirty="0" smtClean="0">
                <a:solidFill>
                  <a:schemeClr val="bg1"/>
                </a:solidFill>
                <a:cs typeface="Arial" charset="0"/>
              </a:rPr>
              <a:t>REJECT</a:t>
            </a:r>
            <a:br>
              <a:rPr lang="en-US" sz="1200" b="1" dirty="0" smtClean="0">
                <a:solidFill>
                  <a:schemeClr val="bg1"/>
                </a:solidFill>
                <a:cs typeface="Arial" charset="0"/>
              </a:rPr>
            </a:br>
            <a:r>
              <a:rPr lang="en-US" sz="1200" b="1" dirty="0" smtClean="0">
                <a:solidFill>
                  <a:schemeClr val="bg1"/>
                </a:solidFill>
                <a:cs typeface="Arial" charset="0"/>
              </a:rPr>
              <a:t>FRAME</a:t>
            </a:r>
            <a:endParaRPr lang="en-US" sz="1200" b="1" dirty="0">
              <a:solidFill>
                <a:schemeClr val="bg1"/>
              </a:solidFill>
              <a:cs typeface="Arial" charset="0"/>
            </a:endParaRPr>
          </a:p>
        </p:txBody>
      </p:sp>
      <p:sp>
        <p:nvSpPr>
          <p:cNvPr id="2" name="Footer Placeholder 1"/>
          <p:cNvSpPr>
            <a:spLocks noGrp="1"/>
          </p:cNvSpPr>
          <p:nvPr>
            <p:ph type="ftr" sz="quarter" idx="11"/>
          </p:nvPr>
        </p:nvSpPr>
        <p:spPr/>
        <p:txBody>
          <a:bodyPr/>
          <a:lstStyle/>
          <a:p>
            <a:r>
              <a:rPr lang="en-US" smtClean="0"/>
              <a:t>© Copyright 2012 HSA Foundation.  All Rights Reserved.</a:t>
            </a:r>
            <a:endParaRPr lang="en-US"/>
          </a:p>
        </p:txBody>
      </p:sp>
      <p:sp>
        <p:nvSpPr>
          <p:cNvPr id="3" name="Slide Number Placeholder 2"/>
          <p:cNvSpPr>
            <a:spLocks noGrp="1"/>
          </p:cNvSpPr>
          <p:nvPr>
            <p:ph type="sldNum" sz="quarter" idx="12"/>
          </p:nvPr>
        </p:nvSpPr>
        <p:spPr/>
        <p:txBody>
          <a:bodyPr/>
          <a:lstStyle/>
          <a:p>
            <a:fld id="{7E0F095F-F642-7E4C-BE29-73B8FAFADF38}" type="slidenum">
              <a:rPr lang="en-US" smtClean="0"/>
              <a:t>48</a:t>
            </a:fld>
            <a:endParaRPr lang="en-US"/>
          </a:p>
        </p:txBody>
      </p:sp>
      <p:sp>
        <p:nvSpPr>
          <p:cNvPr id="89" name="Flowchart: Or 88"/>
          <p:cNvSpPr/>
          <p:nvPr/>
        </p:nvSpPr>
        <p:spPr bwMode="auto">
          <a:xfrm>
            <a:off x="5533264" y="3294147"/>
            <a:ext cx="370115" cy="370115"/>
          </a:xfrm>
          <a:prstGeom prst="flowChartOr">
            <a:avLst/>
          </a:prstGeom>
          <a:solidFill>
            <a:schemeClr val="accent3"/>
          </a:solidFill>
          <a:ln w="25400" algn="ctr">
            <a:solidFill>
              <a:schemeClr val="bg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Tree>
    <p:extLst>
      <p:ext uri="{BB962C8B-B14F-4D97-AF65-F5344CB8AC3E}">
        <p14:creationId xmlns:p14="http://schemas.microsoft.com/office/powerpoint/2010/main" val="2195433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wipe(left)">
                                      <p:cBhvr>
                                        <p:cTn id="13" dur="250"/>
                                        <p:tgtEl>
                                          <p:spTgt spid="168"/>
                                        </p:tgtEl>
                                      </p:cBhvr>
                                    </p:animEffect>
                                  </p:childTnLst>
                                </p:cTn>
                              </p:par>
                            </p:childTnLst>
                          </p:cTn>
                        </p:par>
                        <p:par>
                          <p:cTn id="14" fill="hold">
                            <p:stCondLst>
                              <p:cond delay="25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50"/>
                                        <p:tgtEl>
                                          <p:spTgt spid="6"/>
                                        </p:tgtEl>
                                      </p:cBhvr>
                                    </p:animEffect>
                                  </p:childTnLst>
                                </p:cTn>
                              </p:par>
                              <p:par>
                                <p:cTn id="18" presetID="22" presetClass="entr" presetSubtype="8" fill="hold" nodeType="withEffect">
                                  <p:stCondLst>
                                    <p:cond delay="0"/>
                                  </p:stCondLst>
                                  <p:childTnLst>
                                    <p:set>
                                      <p:cBhvr>
                                        <p:cTn id="19" dur="1" fill="hold">
                                          <p:stCondLst>
                                            <p:cond delay="0"/>
                                          </p:stCondLst>
                                        </p:cTn>
                                        <p:tgtEl>
                                          <p:spTgt spid="169"/>
                                        </p:tgtEl>
                                        <p:attrNameLst>
                                          <p:attrName>style.visibility</p:attrName>
                                        </p:attrNameLst>
                                      </p:cBhvr>
                                      <p:to>
                                        <p:strVal val="visible"/>
                                      </p:to>
                                    </p:set>
                                    <p:animEffect transition="in" filter="wipe(left)">
                                      <p:cBhvr>
                                        <p:cTn id="20" dur="250"/>
                                        <p:tgtEl>
                                          <p:spTgt spid="16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wipe(left)">
                                      <p:cBhvr>
                                        <p:cTn id="24" dur="250"/>
                                        <p:tgtEl>
                                          <p:spTgt spid="119"/>
                                        </p:tgtEl>
                                      </p:cBhvr>
                                    </p:animEffect>
                                  </p:childTnLst>
                                </p:cTn>
                              </p:par>
                              <p:par>
                                <p:cTn id="25" presetID="22" presetClass="entr" presetSubtype="8" fill="hold" nodeType="withEffect">
                                  <p:stCondLst>
                                    <p:cond delay="0"/>
                                  </p:stCondLst>
                                  <p:childTnLst>
                                    <p:set>
                                      <p:cBhvr>
                                        <p:cTn id="26" dur="1" fill="hold">
                                          <p:stCondLst>
                                            <p:cond delay="0"/>
                                          </p:stCondLst>
                                        </p:cTn>
                                        <p:tgtEl>
                                          <p:spTgt spid="173"/>
                                        </p:tgtEl>
                                        <p:attrNameLst>
                                          <p:attrName>style.visibility</p:attrName>
                                        </p:attrNameLst>
                                      </p:cBhvr>
                                      <p:to>
                                        <p:strVal val="visible"/>
                                      </p:to>
                                    </p:set>
                                    <p:animEffect transition="in" filter="wipe(left)">
                                      <p:cBhvr>
                                        <p:cTn id="27" dur="250"/>
                                        <p:tgtEl>
                                          <p:spTgt spid="173"/>
                                        </p:tgtEl>
                                      </p:cBhvr>
                                    </p:animEffect>
                                  </p:childTnLst>
                                </p:cTn>
                              </p:par>
                            </p:childTnLst>
                          </p:cTn>
                        </p:par>
                        <p:par>
                          <p:cTn id="28" fill="hold">
                            <p:stCondLst>
                              <p:cond delay="750"/>
                            </p:stCondLst>
                            <p:childTnLst>
                              <p:par>
                                <p:cTn id="29" presetID="22" presetClass="entr" presetSubtype="8" fill="hold" nodeType="afterEffect">
                                  <p:stCondLst>
                                    <p:cond delay="0"/>
                                  </p:stCondLst>
                                  <p:childTnLst>
                                    <p:set>
                                      <p:cBhvr>
                                        <p:cTn id="30" dur="1" fill="hold">
                                          <p:stCondLst>
                                            <p:cond delay="0"/>
                                          </p:stCondLst>
                                        </p:cTn>
                                        <p:tgtEl>
                                          <p:spTgt spid="127"/>
                                        </p:tgtEl>
                                        <p:attrNameLst>
                                          <p:attrName>style.visibility</p:attrName>
                                        </p:attrNameLst>
                                      </p:cBhvr>
                                      <p:to>
                                        <p:strVal val="visible"/>
                                      </p:to>
                                    </p:set>
                                    <p:animEffect transition="in" filter="wipe(left)">
                                      <p:cBhvr>
                                        <p:cTn id="31" dur="250"/>
                                        <p:tgtEl>
                                          <p:spTgt spid="127"/>
                                        </p:tgtEl>
                                      </p:cBhvr>
                                    </p:animEffect>
                                  </p:childTnLst>
                                </p:cTn>
                              </p:par>
                            </p:childTnLst>
                          </p:cTn>
                        </p:par>
                        <p:par>
                          <p:cTn id="32" fill="hold">
                            <p:stCondLst>
                              <p:cond delay="1000"/>
                            </p:stCondLst>
                            <p:childTnLst>
                              <p:par>
                                <p:cTn id="33" presetID="12" presetClass="entr" presetSubtype="8" fill="hold" grpId="0" nodeType="afterEffect">
                                  <p:stCondLst>
                                    <p:cond delay="0"/>
                                  </p:stCondLst>
                                  <p:childTnLst>
                                    <p:set>
                                      <p:cBhvr>
                                        <p:cTn id="34" dur="1" fill="hold">
                                          <p:stCondLst>
                                            <p:cond delay="0"/>
                                          </p:stCondLst>
                                        </p:cTn>
                                        <p:tgtEl>
                                          <p:spTgt spid="186"/>
                                        </p:tgtEl>
                                        <p:attrNameLst>
                                          <p:attrName>style.visibility</p:attrName>
                                        </p:attrNameLst>
                                      </p:cBhvr>
                                      <p:to>
                                        <p:strVal val="visible"/>
                                      </p:to>
                                    </p:set>
                                    <p:anim calcmode="lin" valueType="num">
                                      <p:cBhvr additive="base">
                                        <p:cTn id="35" dur="250"/>
                                        <p:tgtEl>
                                          <p:spTgt spid="186"/>
                                        </p:tgtEl>
                                        <p:attrNameLst>
                                          <p:attrName>ppt_x</p:attrName>
                                        </p:attrNameLst>
                                      </p:cBhvr>
                                      <p:tavLst>
                                        <p:tav tm="0">
                                          <p:val>
                                            <p:strVal val="#ppt_x-#ppt_w*1.125000"/>
                                          </p:val>
                                        </p:tav>
                                        <p:tav tm="100000">
                                          <p:val>
                                            <p:strVal val="#ppt_x"/>
                                          </p:val>
                                        </p:tav>
                                      </p:tavLst>
                                    </p:anim>
                                    <p:animEffect transition="in" filter="wipe(right)">
                                      <p:cBhvr>
                                        <p:cTn id="36" dur="250"/>
                                        <p:tgtEl>
                                          <p:spTgt spid="186"/>
                                        </p:tgtEl>
                                      </p:cBhvr>
                                    </p:animEffect>
                                  </p:childTnLst>
                                </p:cTn>
                              </p:par>
                            </p:childTnLst>
                          </p:cTn>
                        </p:par>
                        <p:par>
                          <p:cTn id="37" fill="hold">
                            <p:stCondLst>
                              <p:cond delay="1250"/>
                            </p:stCondLst>
                            <p:childTnLst>
                              <p:par>
                                <p:cTn id="38" presetID="53" presetClass="entr" presetSubtype="16" fill="hold" grpId="0" nodeType="afterEffect">
                                  <p:stCondLst>
                                    <p:cond delay="0"/>
                                  </p:stCondLst>
                                  <p:childTnLst>
                                    <p:set>
                                      <p:cBhvr>
                                        <p:cTn id="39" dur="1" fill="hold">
                                          <p:stCondLst>
                                            <p:cond delay="0"/>
                                          </p:stCondLst>
                                        </p:cTn>
                                        <p:tgtEl>
                                          <p:spTgt spid="188"/>
                                        </p:tgtEl>
                                        <p:attrNameLst>
                                          <p:attrName>style.visibility</p:attrName>
                                        </p:attrNameLst>
                                      </p:cBhvr>
                                      <p:to>
                                        <p:strVal val="visible"/>
                                      </p:to>
                                    </p:set>
                                    <p:anim calcmode="lin" valueType="num">
                                      <p:cBhvr>
                                        <p:cTn id="40" dur="250" fill="hold"/>
                                        <p:tgtEl>
                                          <p:spTgt spid="188"/>
                                        </p:tgtEl>
                                        <p:attrNameLst>
                                          <p:attrName>ppt_w</p:attrName>
                                        </p:attrNameLst>
                                      </p:cBhvr>
                                      <p:tavLst>
                                        <p:tav tm="0">
                                          <p:val>
                                            <p:fltVal val="0"/>
                                          </p:val>
                                        </p:tav>
                                        <p:tav tm="100000">
                                          <p:val>
                                            <p:strVal val="#ppt_w"/>
                                          </p:val>
                                        </p:tav>
                                      </p:tavLst>
                                    </p:anim>
                                    <p:anim calcmode="lin" valueType="num">
                                      <p:cBhvr>
                                        <p:cTn id="41" dur="250" fill="hold"/>
                                        <p:tgtEl>
                                          <p:spTgt spid="188"/>
                                        </p:tgtEl>
                                        <p:attrNameLst>
                                          <p:attrName>ppt_h</p:attrName>
                                        </p:attrNameLst>
                                      </p:cBhvr>
                                      <p:tavLst>
                                        <p:tav tm="0">
                                          <p:val>
                                            <p:fltVal val="0"/>
                                          </p:val>
                                        </p:tav>
                                        <p:tav tm="100000">
                                          <p:val>
                                            <p:strVal val="#ppt_h"/>
                                          </p:val>
                                        </p:tav>
                                      </p:tavLst>
                                    </p:anim>
                                    <p:animEffect transition="in" filter="fade">
                                      <p:cBhvr>
                                        <p:cTn id="42" dur="250"/>
                                        <p:tgtEl>
                                          <p:spTgt spid="188"/>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190"/>
                                        </p:tgtEl>
                                        <p:attrNameLst>
                                          <p:attrName>style.visibility</p:attrName>
                                        </p:attrNameLst>
                                      </p:cBhvr>
                                      <p:to>
                                        <p:strVal val="visible"/>
                                      </p:to>
                                    </p:set>
                                    <p:animEffect transition="in" filter="wipe(left)">
                                      <p:cBhvr>
                                        <p:cTn id="46" dur="250"/>
                                        <p:tgtEl>
                                          <p:spTgt spid="190"/>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grpId="0" nodeType="clickEffect">
                                  <p:stCondLst>
                                    <p:cond delay="0"/>
                                  </p:stCondLst>
                                  <p:childTnLst>
                                    <p:set>
                                      <p:cBhvr>
                                        <p:cTn id="50" dur="1" fill="hold">
                                          <p:stCondLst>
                                            <p:cond delay="0"/>
                                          </p:stCondLst>
                                        </p:cTn>
                                        <p:tgtEl>
                                          <p:spTgt spid="206"/>
                                        </p:tgtEl>
                                        <p:attrNameLst>
                                          <p:attrName>style.visibility</p:attrName>
                                        </p:attrNameLst>
                                      </p:cBhvr>
                                      <p:to>
                                        <p:strVal val="visible"/>
                                      </p:to>
                                    </p:set>
                                    <p:animEffect transition="in" filter="strips(downRight)">
                                      <p:cBhvr>
                                        <p:cTn id="51" dur="250"/>
                                        <p:tgtEl>
                                          <p:spTgt spid="206"/>
                                        </p:tgtEl>
                                      </p:cBhvr>
                                    </p:animEffect>
                                  </p:childTnLst>
                                </p:cTn>
                              </p:par>
                            </p:childTnLst>
                          </p:cTn>
                        </p:par>
                        <p:par>
                          <p:cTn id="52" fill="hold">
                            <p:stCondLst>
                              <p:cond delay="250"/>
                            </p:stCondLst>
                            <p:childTnLst>
                              <p:par>
                                <p:cTn id="53" presetID="1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 calcmode="lin" valueType="num">
                                      <p:cBhvr additive="base">
                                        <p:cTn id="55" dur="250"/>
                                        <p:tgtEl>
                                          <p:spTgt spid="207"/>
                                        </p:tgtEl>
                                        <p:attrNameLst>
                                          <p:attrName>ppt_y</p:attrName>
                                        </p:attrNameLst>
                                      </p:cBhvr>
                                      <p:tavLst>
                                        <p:tav tm="0">
                                          <p:val>
                                            <p:strVal val="#ppt_y-#ppt_h*1.125000"/>
                                          </p:val>
                                        </p:tav>
                                        <p:tav tm="100000">
                                          <p:val>
                                            <p:strVal val="#ppt_y"/>
                                          </p:val>
                                        </p:tav>
                                      </p:tavLst>
                                    </p:anim>
                                    <p:animEffect transition="in" filter="wipe(down)">
                                      <p:cBhvr>
                                        <p:cTn id="56" dur="250"/>
                                        <p:tgtEl>
                                          <p:spTgt spid="207"/>
                                        </p:tgtEl>
                                      </p:cBhvr>
                                    </p:animEffect>
                                  </p:childTnLst>
                                </p:cTn>
                              </p:par>
                            </p:childTnLst>
                          </p:cTn>
                        </p:par>
                        <p:par>
                          <p:cTn id="57" fill="hold">
                            <p:stCondLst>
                              <p:cond delay="500"/>
                            </p:stCondLst>
                            <p:childTnLst>
                              <p:par>
                                <p:cTn id="58" presetID="12" presetClass="entr" presetSubtype="1" fill="hold" nodeType="afterEffect">
                                  <p:stCondLst>
                                    <p:cond delay="0"/>
                                  </p:stCondLst>
                                  <p:childTnLst>
                                    <p:set>
                                      <p:cBhvr>
                                        <p:cTn id="59" dur="1" fill="hold">
                                          <p:stCondLst>
                                            <p:cond delay="0"/>
                                          </p:stCondLst>
                                        </p:cTn>
                                        <p:tgtEl>
                                          <p:spTgt spid="223"/>
                                        </p:tgtEl>
                                        <p:attrNameLst>
                                          <p:attrName>style.visibility</p:attrName>
                                        </p:attrNameLst>
                                      </p:cBhvr>
                                      <p:to>
                                        <p:strVal val="visible"/>
                                      </p:to>
                                    </p:set>
                                    <p:anim calcmode="lin" valueType="num">
                                      <p:cBhvr additive="base">
                                        <p:cTn id="60" dur="500"/>
                                        <p:tgtEl>
                                          <p:spTgt spid="223"/>
                                        </p:tgtEl>
                                        <p:attrNameLst>
                                          <p:attrName>ppt_y</p:attrName>
                                        </p:attrNameLst>
                                      </p:cBhvr>
                                      <p:tavLst>
                                        <p:tav tm="0">
                                          <p:val>
                                            <p:strVal val="#ppt_y-#ppt_h*1.125000"/>
                                          </p:val>
                                        </p:tav>
                                        <p:tav tm="100000">
                                          <p:val>
                                            <p:strVal val="#ppt_y"/>
                                          </p:val>
                                        </p:tav>
                                      </p:tavLst>
                                    </p:anim>
                                    <p:animEffect transition="in" filter="wipe(down)">
                                      <p:cBhvr>
                                        <p:cTn id="61" dur="500"/>
                                        <p:tgtEl>
                                          <p:spTgt spid="223"/>
                                        </p:tgtEl>
                                      </p:cBhvr>
                                    </p:animEffect>
                                  </p:childTnLst>
                                </p:cTn>
                              </p:par>
                            </p:childTnLst>
                          </p:cTn>
                        </p:par>
                        <p:par>
                          <p:cTn id="62" fill="hold">
                            <p:stCondLst>
                              <p:cond delay="1000"/>
                            </p:stCondLst>
                            <p:childTnLst>
                              <p:par>
                                <p:cTn id="63" presetID="53" presetClass="entr" presetSubtype="16" fill="hold" grpId="0" nodeType="afterEffect">
                                  <p:stCondLst>
                                    <p:cond delay="0"/>
                                  </p:stCondLst>
                                  <p:childTnLst>
                                    <p:set>
                                      <p:cBhvr>
                                        <p:cTn id="64" dur="1" fill="hold">
                                          <p:stCondLst>
                                            <p:cond delay="0"/>
                                          </p:stCondLst>
                                        </p:cTn>
                                        <p:tgtEl>
                                          <p:spTgt spid="225"/>
                                        </p:tgtEl>
                                        <p:attrNameLst>
                                          <p:attrName>style.visibility</p:attrName>
                                        </p:attrNameLst>
                                      </p:cBhvr>
                                      <p:to>
                                        <p:strVal val="visible"/>
                                      </p:to>
                                    </p:set>
                                    <p:anim calcmode="lin" valueType="num">
                                      <p:cBhvr>
                                        <p:cTn id="65" dur="250" fill="hold"/>
                                        <p:tgtEl>
                                          <p:spTgt spid="225"/>
                                        </p:tgtEl>
                                        <p:attrNameLst>
                                          <p:attrName>ppt_w</p:attrName>
                                        </p:attrNameLst>
                                      </p:cBhvr>
                                      <p:tavLst>
                                        <p:tav tm="0">
                                          <p:val>
                                            <p:fltVal val="0"/>
                                          </p:val>
                                        </p:tav>
                                        <p:tav tm="100000">
                                          <p:val>
                                            <p:strVal val="#ppt_w"/>
                                          </p:val>
                                        </p:tav>
                                      </p:tavLst>
                                    </p:anim>
                                    <p:anim calcmode="lin" valueType="num">
                                      <p:cBhvr>
                                        <p:cTn id="66" dur="250" fill="hold"/>
                                        <p:tgtEl>
                                          <p:spTgt spid="225"/>
                                        </p:tgtEl>
                                        <p:attrNameLst>
                                          <p:attrName>ppt_h</p:attrName>
                                        </p:attrNameLst>
                                      </p:cBhvr>
                                      <p:tavLst>
                                        <p:tav tm="0">
                                          <p:val>
                                            <p:fltVal val="0"/>
                                          </p:val>
                                        </p:tav>
                                        <p:tav tm="100000">
                                          <p:val>
                                            <p:strVal val="#ppt_h"/>
                                          </p:val>
                                        </p:tav>
                                      </p:tavLst>
                                    </p:anim>
                                    <p:animEffect transition="in" filter="fade">
                                      <p:cBhvr>
                                        <p:cTn id="67" dur="250"/>
                                        <p:tgtEl>
                                          <p:spTgt spid="225"/>
                                        </p:tgtEl>
                                      </p:cBhvr>
                                    </p:animEffect>
                                  </p:childTnLst>
                                </p:cTn>
                              </p:par>
                            </p:childTnLst>
                          </p:cTn>
                        </p:par>
                        <p:par>
                          <p:cTn id="68" fill="hold">
                            <p:stCondLst>
                              <p:cond delay="1250"/>
                            </p:stCondLst>
                            <p:childTnLst>
                              <p:par>
                                <p:cTn id="69" presetID="22" presetClass="entr" presetSubtype="1" fill="hold" nodeType="afterEffect">
                                  <p:stCondLst>
                                    <p:cond delay="0"/>
                                  </p:stCondLst>
                                  <p:childTnLst>
                                    <p:set>
                                      <p:cBhvr>
                                        <p:cTn id="70" dur="1" fill="hold">
                                          <p:stCondLst>
                                            <p:cond delay="0"/>
                                          </p:stCondLst>
                                        </p:cTn>
                                        <p:tgtEl>
                                          <p:spTgt spid="226"/>
                                        </p:tgtEl>
                                        <p:attrNameLst>
                                          <p:attrName>style.visibility</p:attrName>
                                        </p:attrNameLst>
                                      </p:cBhvr>
                                      <p:to>
                                        <p:strVal val="visible"/>
                                      </p:to>
                                    </p:set>
                                    <p:animEffect transition="in" filter="wipe(up)">
                                      <p:cBhvr>
                                        <p:cTn id="71" dur="500"/>
                                        <p:tgtEl>
                                          <p:spTgt spid="226"/>
                                        </p:tgtEl>
                                      </p:cBhvr>
                                    </p:animEffect>
                                  </p:childTnLst>
                                </p:cTn>
                              </p:par>
                            </p:childTnLst>
                          </p:cTn>
                        </p:par>
                        <p:par>
                          <p:cTn id="72" fill="hold">
                            <p:stCondLst>
                              <p:cond delay="1750"/>
                            </p:stCondLst>
                            <p:childTnLst>
                              <p:par>
                                <p:cTn id="73" presetID="12" presetClass="entr" presetSubtype="1" fill="hold" grpId="0" nodeType="afterEffect">
                                  <p:stCondLst>
                                    <p:cond delay="0"/>
                                  </p:stCondLst>
                                  <p:childTnLst>
                                    <p:set>
                                      <p:cBhvr>
                                        <p:cTn id="74" dur="1" fill="hold">
                                          <p:stCondLst>
                                            <p:cond delay="0"/>
                                          </p:stCondLst>
                                        </p:cTn>
                                        <p:tgtEl>
                                          <p:spTgt spid="227"/>
                                        </p:tgtEl>
                                        <p:attrNameLst>
                                          <p:attrName>style.visibility</p:attrName>
                                        </p:attrNameLst>
                                      </p:cBhvr>
                                      <p:to>
                                        <p:strVal val="visible"/>
                                      </p:to>
                                    </p:set>
                                    <p:anim calcmode="lin" valueType="num">
                                      <p:cBhvr additive="base">
                                        <p:cTn id="75" dur="250"/>
                                        <p:tgtEl>
                                          <p:spTgt spid="227"/>
                                        </p:tgtEl>
                                        <p:attrNameLst>
                                          <p:attrName>ppt_y</p:attrName>
                                        </p:attrNameLst>
                                      </p:cBhvr>
                                      <p:tavLst>
                                        <p:tav tm="0">
                                          <p:val>
                                            <p:strVal val="#ppt_y-#ppt_h*1.125000"/>
                                          </p:val>
                                        </p:tav>
                                        <p:tav tm="100000">
                                          <p:val>
                                            <p:strVal val="#ppt_y"/>
                                          </p:val>
                                        </p:tav>
                                      </p:tavLst>
                                    </p:anim>
                                    <p:animEffect transition="in" filter="wipe(down)">
                                      <p:cBhvr>
                                        <p:cTn id="76" dur="250"/>
                                        <p:tgtEl>
                                          <p:spTgt spid="227"/>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2" fill="hold" nodeType="clickEffect">
                                  <p:stCondLst>
                                    <p:cond delay="0"/>
                                  </p:stCondLst>
                                  <p:childTnLst>
                                    <p:set>
                                      <p:cBhvr>
                                        <p:cTn id="80" dur="1" fill="hold">
                                          <p:stCondLst>
                                            <p:cond delay="0"/>
                                          </p:stCondLst>
                                        </p:cTn>
                                        <p:tgtEl>
                                          <p:spTgt spid="209"/>
                                        </p:tgtEl>
                                        <p:attrNameLst>
                                          <p:attrName>style.visibility</p:attrName>
                                        </p:attrNameLst>
                                      </p:cBhvr>
                                      <p:to>
                                        <p:strVal val="visible"/>
                                      </p:to>
                                    </p:set>
                                    <p:anim calcmode="lin" valueType="num">
                                      <p:cBhvr additive="base">
                                        <p:cTn id="81" dur="500"/>
                                        <p:tgtEl>
                                          <p:spTgt spid="209"/>
                                        </p:tgtEl>
                                        <p:attrNameLst>
                                          <p:attrName>ppt_x</p:attrName>
                                        </p:attrNameLst>
                                      </p:cBhvr>
                                      <p:tavLst>
                                        <p:tav tm="0">
                                          <p:val>
                                            <p:strVal val="#ppt_x+#ppt_w*1.125000"/>
                                          </p:val>
                                        </p:tav>
                                        <p:tav tm="100000">
                                          <p:val>
                                            <p:strVal val="#ppt_x"/>
                                          </p:val>
                                        </p:tav>
                                      </p:tavLst>
                                    </p:anim>
                                    <p:animEffect transition="in" filter="wipe(left)">
                                      <p:cBhvr>
                                        <p:cTn id="82" dur="500"/>
                                        <p:tgtEl>
                                          <p:spTgt spid="209"/>
                                        </p:tgtEl>
                                      </p:cBhvr>
                                    </p:animEffect>
                                  </p:childTnLst>
                                </p:cTn>
                              </p:par>
                            </p:childTnLst>
                          </p:cTn>
                        </p:par>
                        <p:par>
                          <p:cTn id="83" fill="hold">
                            <p:stCondLst>
                              <p:cond delay="500"/>
                            </p:stCondLst>
                            <p:childTnLst>
                              <p:par>
                                <p:cTn id="84" presetID="53" presetClass="entr" presetSubtype="16" fill="hold" grpId="0" nodeType="afterEffect">
                                  <p:stCondLst>
                                    <p:cond delay="0"/>
                                  </p:stCondLst>
                                  <p:childTnLst>
                                    <p:set>
                                      <p:cBhvr>
                                        <p:cTn id="85" dur="1" fill="hold">
                                          <p:stCondLst>
                                            <p:cond delay="0"/>
                                          </p:stCondLst>
                                        </p:cTn>
                                        <p:tgtEl>
                                          <p:spTgt spid="216"/>
                                        </p:tgtEl>
                                        <p:attrNameLst>
                                          <p:attrName>style.visibility</p:attrName>
                                        </p:attrNameLst>
                                      </p:cBhvr>
                                      <p:to>
                                        <p:strVal val="visible"/>
                                      </p:to>
                                    </p:set>
                                    <p:anim calcmode="lin" valueType="num">
                                      <p:cBhvr>
                                        <p:cTn id="86" dur="250" fill="hold"/>
                                        <p:tgtEl>
                                          <p:spTgt spid="216"/>
                                        </p:tgtEl>
                                        <p:attrNameLst>
                                          <p:attrName>ppt_w</p:attrName>
                                        </p:attrNameLst>
                                      </p:cBhvr>
                                      <p:tavLst>
                                        <p:tav tm="0">
                                          <p:val>
                                            <p:fltVal val="0"/>
                                          </p:val>
                                        </p:tav>
                                        <p:tav tm="100000">
                                          <p:val>
                                            <p:strVal val="#ppt_w"/>
                                          </p:val>
                                        </p:tav>
                                      </p:tavLst>
                                    </p:anim>
                                    <p:anim calcmode="lin" valueType="num">
                                      <p:cBhvr>
                                        <p:cTn id="87" dur="250" fill="hold"/>
                                        <p:tgtEl>
                                          <p:spTgt spid="216"/>
                                        </p:tgtEl>
                                        <p:attrNameLst>
                                          <p:attrName>ppt_h</p:attrName>
                                        </p:attrNameLst>
                                      </p:cBhvr>
                                      <p:tavLst>
                                        <p:tav tm="0">
                                          <p:val>
                                            <p:fltVal val="0"/>
                                          </p:val>
                                        </p:tav>
                                        <p:tav tm="100000">
                                          <p:val>
                                            <p:strVal val="#ppt_h"/>
                                          </p:val>
                                        </p:tav>
                                      </p:tavLst>
                                    </p:anim>
                                    <p:animEffect transition="in" filter="fade">
                                      <p:cBhvr>
                                        <p:cTn id="88" dur="250"/>
                                        <p:tgtEl>
                                          <p:spTgt spid="216"/>
                                        </p:tgtEl>
                                      </p:cBhvr>
                                    </p:animEffect>
                                  </p:childTnLst>
                                </p:cTn>
                              </p:par>
                            </p:childTnLst>
                          </p:cTn>
                        </p:par>
                        <p:par>
                          <p:cTn id="89" fill="hold">
                            <p:stCondLst>
                              <p:cond delay="750"/>
                            </p:stCondLst>
                            <p:childTnLst>
                              <p:par>
                                <p:cTn id="90" presetID="22" presetClass="entr" presetSubtype="8" fill="hold" nodeType="afterEffect">
                                  <p:stCondLst>
                                    <p:cond delay="0"/>
                                  </p:stCondLst>
                                  <p:childTnLst>
                                    <p:set>
                                      <p:cBhvr>
                                        <p:cTn id="91" dur="1" fill="hold">
                                          <p:stCondLst>
                                            <p:cond delay="0"/>
                                          </p:stCondLst>
                                        </p:cTn>
                                        <p:tgtEl>
                                          <p:spTgt spid="177"/>
                                        </p:tgtEl>
                                        <p:attrNameLst>
                                          <p:attrName>style.visibility</p:attrName>
                                        </p:attrNameLst>
                                      </p:cBhvr>
                                      <p:to>
                                        <p:strVal val="visible"/>
                                      </p:to>
                                    </p:set>
                                    <p:animEffect transition="in" filter="wipe(left)">
                                      <p:cBhvr>
                                        <p:cTn id="92" dur="250"/>
                                        <p:tgtEl>
                                          <p:spTgt spid="177"/>
                                        </p:tgtEl>
                                      </p:cBhvr>
                                    </p:animEffect>
                                  </p:childTnLst>
                                </p:cTn>
                              </p:par>
                            </p:childTnLst>
                          </p:cTn>
                        </p:par>
                        <p:par>
                          <p:cTn id="93" fill="hold">
                            <p:stCondLst>
                              <p:cond delay="1000"/>
                            </p:stCondLst>
                            <p:childTnLst>
                              <p:par>
                                <p:cTn id="94" presetID="22" presetClass="entr" presetSubtype="8" fill="hold" nodeType="afterEffect">
                                  <p:stCondLst>
                                    <p:cond delay="0"/>
                                  </p:stCondLst>
                                  <p:childTnLst>
                                    <p:set>
                                      <p:cBhvr>
                                        <p:cTn id="95" dur="1" fill="hold">
                                          <p:stCondLst>
                                            <p:cond delay="0"/>
                                          </p:stCondLst>
                                        </p:cTn>
                                        <p:tgtEl>
                                          <p:spTgt spid="143"/>
                                        </p:tgtEl>
                                        <p:attrNameLst>
                                          <p:attrName>style.visibility</p:attrName>
                                        </p:attrNameLst>
                                      </p:cBhvr>
                                      <p:to>
                                        <p:strVal val="visible"/>
                                      </p:to>
                                    </p:set>
                                    <p:animEffect transition="in" filter="wipe(left)">
                                      <p:cBhvr>
                                        <p:cTn id="96" dur="250"/>
                                        <p:tgtEl>
                                          <p:spTgt spid="143"/>
                                        </p:tgtEl>
                                      </p:cBhvr>
                                    </p:animEffect>
                                  </p:childTnLst>
                                </p:cTn>
                              </p:par>
                              <p:par>
                                <p:cTn id="97" presetID="22" presetClass="entr" presetSubtype="8" fill="hold" nodeType="withEffect">
                                  <p:stCondLst>
                                    <p:cond delay="0"/>
                                  </p:stCondLst>
                                  <p:childTnLst>
                                    <p:set>
                                      <p:cBhvr>
                                        <p:cTn id="98" dur="1" fill="hold">
                                          <p:stCondLst>
                                            <p:cond delay="0"/>
                                          </p:stCondLst>
                                        </p:cTn>
                                        <p:tgtEl>
                                          <p:spTgt spid="180"/>
                                        </p:tgtEl>
                                        <p:attrNameLst>
                                          <p:attrName>style.visibility</p:attrName>
                                        </p:attrNameLst>
                                      </p:cBhvr>
                                      <p:to>
                                        <p:strVal val="visible"/>
                                      </p:to>
                                    </p:set>
                                    <p:animEffect transition="in" filter="wipe(left)">
                                      <p:cBhvr>
                                        <p:cTn id="99" dur="250"/>
                                        <p:tgtEl>
                                          <p:spTgt spid="180"/>
                                        </p:tgtEl>
                                      </p:cBhvr>
                                    </p:animEffect>
                                  </p:childTnLst>
                                </p:cTn>
                              </p:par>
                            </p:childTnLst>
                          </p:cTn>
                        </p:par>
                        <p:par>
                          <p:cTn id="100" fill="hold">
                            <p:stCondLst>
                              <p:cond delay="1250"/>
                            </p:stCondLst>
                            <p:childTnLst>
                              <p:par>
                                <p:cTn id="101" presetID="22" presetClass="entr" presetSubtype="8" fill="hold" nodeType="afterEffect">
                                  <p:stCondLst>
                                    <p:cond delay="0"/>
                                  </p:stCondLst>
                                  <p:childTnLst>
                                    <p:set>
                                      <p:cBhvr>
                                        <p:cTn id="102" dur="1" fill="hold">
                                          <p:stCondLst>
                                            <p:cond delay="0"/>
                                          </p:stCondLst>
                                        </p:cTn>
                                        <p:tgtEl>
                                          <p:spTgt spid="151"/>
                                        </p:tgtEl>
                                        <p:attrNameLst>
                                          <p:attrName>style.visibility</p:attrName>
                                        </p:attrNameLst>
                                      </p:cBhvr>
                                      <p:to>
                                        <p:strVal val="visible"/>
                                      </p:to>
                                    </p:set>
                                    <p:animEffect transition="in" filter="wipe(left)">
                                      <p:cBhvr>
                                        <p:cTn id="103" dur="250"/>
                                        <p:tgtEl>
                                          <p:spTgt spid="151"/>
                                        </p:tgtEl>
                                      </p:cBhvr>
                                    </p:animEffect>
                                  </p:childTnLst>
                                </p:cTn>
                              </p:par>
                              <p:par>
                                <p:cTn id="104" presetID="22" presetClass="entr" presetSubtype="8" fill="hold" nodeType="withEffect">
                                  <p:stCondLst>
                                    <p:cond delay="0"/>
                                  </p:stCondLst>
                                  <p:childTnLst>
                                    <p:set>
                                      <p:cBhvr>
                                        <p:cTn id="105" dur="1" fill="hold">
                                          <p:stCondLst>
                                            <p:cond delay="0"/>
                                          </p:stCondLst>
                                        </p:cTn>
                                        <p:tgtEl>
                                          <p:spTgt spid="183"/>
                                        </p:tgtEl>
                                        <p:attrNameLst>
                                          <p:attrName>style.visibility</p:attrName>
                                        </p:attrNameLst>
                                      </p:cBhvr>
                                      <p:to>
                                        <p:strVal val="visible"/>
                                      </p:to>
                                    </p:set>
                                    <p:animEffect transition="in" filter="wipe(left)">
                                      <p:cBhvr>
                                        <p:cTn id="106" dur="250"/>
                                        <p:tgtEl>
                                          <p:spTgt spid="183"/>
                                        </p:tgtEl>
                                      </p:cBhvr>
                                    </p:animEffect>
                                  </p:childTnLst>
                                </p:cTn>
                              </p:par>
                            </p:childTnLst>
                          </p:cTn>
                        </p:par>
                        <p:par>
                          <p:cTn id="107" fill="hold">
                            <p:stCondLst>
                              <p:cond delay="1500"/>
                            </p:stCondLst>
                            <p:childTnLst>
                              <p:par>
                                <p:cTn id="108" presetID="22" presetClass="entr" presetSubtype="8" fill="hold" nodeType="afterEffect">
                                  <p:stCondLst>
                                    <p:cond delay="0"/>
                                  </p:stCondLst>
                                  <p:childTnLst>
                                    <p:set>
                                      <p:cBhvr>
                                        <p:cTn id="109" dur="1" fill="hold">
                                          <p:stCondLst>
                                            <p:cond delay="0"/>
                                          </p:stCondLst>
                                        </p:cTn>
                                        <p:tgtEl>
                                          <p:spTgt spid="159"/>
                                        </p:tgtEl>
                                        <p:attrNameLst>
                                          <p:attrName>style.visibility</p:attrName>
                                        </p:attrNameLst>
                                      </p:cBhvr>
                                      <p:to>
                                        <p:strVal val="visible"/>
                                      </p:to>
                                    </p:set>
                                    <p:animEffect transition="in" filter="wipe(left)">
                                      <p:cBhvr>
                                        <p:cTn id="110" dur="250"/>
                                        <p:tgtEl>
                                          <p:spTgt spid="159"/>
                                        </p:tgtEl>
                                      </p:cBhvr>
                                    </p:animEffect>
                                  </p:childTnLst>
                                </p:cTn>
                              </p:par>
                            </p:childTnLst>
                          </p:cTn>
                        </p:par>
                        <p:par>
                          <p:cTn id="111" fill="hold">
                            <p:stCondLst>
                              <p:cond delay="1750"/>
                            </p:stCondLst>
                            <p:childTnLst>
                              <p:par>
                                <p:cTn id="112" presetID="12" presetClass="entr" presetSubtype="8" fill="hold" grpId="0" nodeType="afterEffect">
                                  <p:stCondLst>
                                    <p:cond delay="0"/>
                                  </p:stCondLst>
                                  <p:childTnLst>
                                    <p:set>
                                      <p:cBhvr>
                                        <p:cTn id="113" dur="1" fill="hold">
                                          <p:stCondLst>
                                            <p:cond delay="0"/>
                                          </p:stCondLst>
                                        </p:cTn>
                                        <p:tgtEl>
                                          <p:spTgt spid="187"/>
                                        </p:tgtEl>
                                        <p:attrNameLst>
                                          <p:attrName>style.visibility</p:attrName>
                                        </p:attrNameLst>
                                      </p:cBhvr>
                                      <p:to>
                                        <p:strVal val="visible"/>
                                      </p:to>
                                    </p:set>
                                    <p:anim calcmode="lin" valueType="num">
                                      <p:cBhvr additive="base">
                                        <p:cTn id="114" dur="250"/>
                                        <p:tgtEl>
                                          <p:spTgt spid="187"/>
                                        </p:tgtEl>
                                        <p:attrNameLst>
                                          <p:attrName>ppt_x</p:attrName>
                                        </p:attrNameLst>
                                      </p:cBhvr>
                                      <p:tavLst>
                                        <p:tav tm="0">
                                          <p:val>
                                            <p:strVal val="#ppt_x-#ppt_w*1.125000"/>
                                          </p:val>
                                        </p:tav>
                                        <p:tav tm="100000">
                                          <p:val>
                                            <p:strVal val="#ppt_x"/>
                                          </p:val>
                                        </p:tav>
                                      </p:tavLst>
                                    </p:anim>
                                    <p:animEffect transition="in" filter="wipe(right)">
                                      <p:cBhvr>
                                        <p:cTn id="115" dur="250"/>
                                        <p:tgtEl>
                                          <p:spTgt spid="187"/>
                                        </p:tgtEl>
                                      </p:cBhvr>
                                    </p:animEffect>
                                  </p:childTnLst>
                                </p:cTn>
                              </p:par>
                            </p:childTnLst>
                          </p:cTn>
                        </p:par>
                        <p:par>
                          <p:cTn id="116" fill="hold">
                            <p:stCondLst>
                              <p:cond delay="2000"/>
                            </p:stCondLst>
                            <p:childTnLst>
                              <p:par>
                                <p:cTn id="117" presetID="22" presetClass="entr" presetSubtype="8" fill="hold" nodeType="afterEffect">
                                  <p:stCondLst>
                                    <p:cond delay="0"/>
                                  </p:stCondLst>
                                  <p:childTnLst>
                                    <p:set>
                                      <p:cBhvr>
                                        <p:cTn id="118" dur="1" fill="hold">
                                          <p:stCondLst>
                                            <p:cond delay="0"/>
                                          </p:stCondLst>
                                        </p:cTn>
                                        <p:tgtEl>
                                          <p:spTgt spid="198"/>
                                        </p:tgtEl>
                                        <p:attrNameLst>
                                          <p:attrName>style.visibility</p:attrName>
                                        </p:attrNameLst>
                                      </p:cBhvr>
                                      <p:to>
                                        <p:strVal val="visible"/>
                                      </p:to>
                                    </p:set>
                                    <p:animEffect transition="in" filter="wipe(left)">
                                      <p:cBhvr>
                                        <p:cTn id="119" dur="250"/>
                                        <p:tgtEl>
                                          <p:spTgt spid="198"/>
                                        </p:tgtEl>
                                      </p:cBhvr>
                                    </p:animEffect>
                                  </p:childTnLst>
                                </p:cTn>
                              </p:par>
                              <p:par>
                                <p:cTn id="120" presetID="22" presetClass="entr" presetSubtype="1" fill="hold" nodeType="withEffect">
                                  <p:stCondLst>
                                    <p:cond delay="0"/>
                                  </p:stCondLst>
                                  <p:childTnLst>
                                    <p:set>
                                      <p:cBhvr>
                                        <p:cTn id="121" dur="1" fill="hold">
                                          <p:stCondLst>
                                            <p:cond delay="0"/>
                                          </p:stCondLst>
                                        </p:cTn>
                                        <p:tgtEl>
                                          <p:spTgt spid="217"/>
                                        </p:tgtEl>
                                        <p:attrNameLst>
                                          <p:attrName>style.visibility</p:attrName>
                                        </p:attrNameLst>
                                      </p:cBhvr>
                                      <p:to>
                                        <p:strVal val="visible"/>
                                      </p:to>
                                    </p:set>
                                    <p:animEffect transition="in" filter="wipe(up)">
                                      <p:cBhvr>
                                        <p:cTn id="122" dur="500"/>
                                        <p:tgtEl>
                                          <p:spTgt spid="217"/>
                                        </p:tgtEl>
                                      </p:cBhvr>
                                    </p:animEffect>
                                  </p:childTnLst>
                                </p:cTn>
                              </p:par>
                            </p:childTnLst>
                          </p:cTn>
                        </p:par>
                        <p:par>
                          <p:cTn id="123" fill="hold">
                            <p:stCondLst>
                              <p:cond delay="2500"/>
                            </p:stCondLst>
                            <p:childTnLst>
                              <p:par>
                                <p:cTn id="124" presetID="53" presetClass="entr" presetSubtype="16" fill="hold" grpId="0" nodeType="after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p:cTn id="126" dur="250" fill="hold"/>
                                        <p:tgtEl>
                                          <p:spTgt spid="89"/>
                                        </p:tgtEl>
                                        <p:attrNameLst>
                                          <p:attrName>ppt_w</p:attrName>
                                        </p:attrNameLst>
                                      </p:cBhvr>
                                      <p:tavLst>
                                        <p:tav tm="0">
                                          <p:val>
                                            <p:fltVal val="0"/>
                                          </p:val>
                                        </p:tav>
                                        <p:tav tm="100000">
                                          <p:val>
                                            <p:strVal val="#ppt_w"/>
                                          </p:val>
                                        </p:tav>
                                      </p:tavLst>
                                    </p:anim>
                                    <p:anim calcmode="lin" valueType="num">
                                      <p:cBhvr>
                                        <p:cTn id="127" dur="250" fill="hold"/>
                                        <p:tgtEl>
                                          <p:spTgt spid="89"/>
                                        </p:tgtEl>
                                        <p:attrNameLst>
                                          <p:attrName>ppt_h</p:attrName>
                                        </p:attrNameLst>
                                      </p:cBhvr>
                                      <p:tavLst>
                                        <p:tav tm="0">
                                          <p:val>
                                            <p:fltVal val="0"/>
                                          </p:val>
                                        </p:tav>
                                        <p:tav tm="100000">
                                          <p:val>
                                            <p:strVal val="#ppt_h"/>
                                          </p:val>
                                        </p:tav>
                                      </p:tavLst>
                                    </p:anim>
                                    <p:animEffect transition="in" filter="fade">
                                      <p:cBhvr>
                                        <p:cTn id="128"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animBg="1"/>
      <p:bldP spid="186" grpId="0" animBg="1"/>
      <p:bldP spid="187" grpId="0" animBg="1"/>
      <p:bldP spid="188" grpId="0" animBg="1"/>
      <p:bldP spid="207" grpId="0" animBg="1"/>
      <p:bldP spid="216" grpId="0"/>
      <p:bldP spid="225" grpId="0"/>
      <p:bldP spid="227" grpId="0" animBg="1"/>
      <p:bldP spid="8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Straight Arrow Connector 108"/>
          <p:cNvCxnSpPr/>
          <p:nvPr/>
        </p:nvCxnSpPr>
        <p:spPr>
          <a:xfrm rot="16200000">
            <a:off x="7158727" y="1213487"/>
            <a:ext cx="0" cy="266437"/>
          </a:xfrm>
          <a:prstGeom prst="straightConnector1">
            <a:avLst/>
          </a:prstGeom>
          <a:ln>
            <a:tailEnd type="stealth" w="med" len="med"/>
          </a:ln>
        </p:spPr>
        <p:style>
          <a:lnRef idx="3">
            <a:schemeClr val="dk1"/>
          </a:lnRef>
          <a:fillRef idx="0">
            <a:schemeClr val="dk1"/>
          </a:fillRef>
          <a:effectRef idx="2">
            <a:schemeClr val="dk1"/>
          </a:effectRef>
          <a:fontRef idx="minor">
            <a:schemeClr val="tx1"/>
          </a:fontRef>
        </p:style>
      </p:cxnSp>
      <p:grpSp>
        <p:nvGrpSpPr>
          <p:cNvPr id="47" name="Group 46"/>
          <p:cNvGrpSpPr/>
          <p:nvPr/>
        </p:nvGrpSpPr>
        <p:grpSpPr>
          <a:xfrm>
            <a:off x="1091855" y="1616088"/>
            <a:ext cx="5308803" cy="466787"/>
            <a:chOff x="1091853" y="2403409"/>
            <a:chExt cx="5308803" cy="466787"/>
          </a:xfrm>
        </p:grpSpPr>
        <p:cxnSp>
          <p:nvCxnSpPr>
            <p:cNvPr id="100" name="Straight Arrow Connector 99"/>
            <p:cNvCxnSpPr/>
            <p:nvPr/>
          </p:nvCxnSpPr>
          <p:spPr>
            <a:xfrm>
              <a:off x="1091853" y="2403409"/>
              <a:ext cx="0" cy="466787"/>
            </a:xfrm>
            <a:prstGeom prst="straightConnector1">
              <a:avLst/>
            </a:prstGeom>
            <a:ln w="38100" cap="rnd">
              <a:solidFill>
                <a:schemeClr val="tx1"/>
              </a:solidFill>
              <a:tailEnd type="stealth"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2721792" y="2403409"/>
              <a:ext cx="0" cy="466787"/>
            </a:xfrm>
            <a:prstGeom prst="straightConnector1">
              <a:avLst/>
            </a:prstGeom>
            <a:ln w="38100" cap="rnd">
              <a:solidFill>
                <a:schemeClr val="tx1"/>
              </a:solidFill>
              <a:tailEnd type="stealth"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4762510" y="2403409"/>
              <a:ext cx="0" cy="466787"/>
            </a:xfrm>
            <a:prstGeom prst="straightConnector1">
              <a:avLst/>
            </a:prstGeom>
            <a:ln w="38100" cap="rnd">
              <a:solidFill>
                <a:schemeClr val="tx1"/>
              </a:solidFill>
              <a:tailEnd type="stealth"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6400656" y="2403409"/>
              <a:ext cx="0" cy="466787"/>
            </a:xfrm>
            <a:prstGeom prst="straightConnector1">
              <a:avLst/>
            </a:prstGeom>
            <a:ln w="38100" cap="rnd">
              <a:solidFill>
                <a:schemeClr val="tx1"/>
              </a:solidFill>
              <a:tailEnd type="stealth"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07" name="Title 106"/>
          <p:cNvSpPr>
            <a:spLocks noGrp="1"/>
          </p:cNvSpPr>
          <p:nvPr>
            <p:ph type="title"/>
          </p:nvPr>
        </p:nvSpPr>
        <p:spPr>
          <a:xfrm>
            <a:off x="245096" y="361950"/>
            <a:ext cx="7696200" cy="53340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22 cascade stages, early out between each</a:t>
            </a:r>
          </a:p>
        </p:txBody>
      </p:sp>
      <p:grpSp>
        <p:nvGrpSpPr>
          <p:cNvPr id="46" name="Group 45"/>
          <p:cNvGrpSpPr/>
          <p:nvPr/>
        </p:nvGrpSpPr>
        <p:grpSpPr>
          <a:xfrm>
            <a:off x="370294" y="956809"/>
            <a:ext cx="6764465" cy="779793"/>
            <a:chOff x="370292" y="1744130"/>
            <a:chExt cx="6764465" cy="779793"/>
          </a:xfrm>
        </p:grpSpPr>
        <p:grpSp>
          <p:nvGrpSpPr>
            <p:cNvPr id="87" name="Group 86"/>
            <p:cNvGrpSpPr/>
            <p:nvPr/>
          </p:nvGrpSpPr>
          <p:grpSpPr>
            <a:xfrm>
              <a:off x="5679095" y="1744130"/>
              <a:ext cx="1455662" cy="779793"/>
              <a:chOff x="1096903" y="1188246"/>
              <a:chExt cx="1955859" cy="1047748"/>
            </a:xfrm>
          </p:grpSpPr>
          <p:grpSp>
            <p:nvGrpSpPr>
              <p:cNvPr id="88" name="Group 87"/>
              <p:cNvGrpSpPr/>
              <p:nvPr/>
            </p:nvGrpSpPr>
            <p:grpSpPr>
              <a:xfrm>
                <a:off x="1216932" y="1188246"/>
                <a:ext cx="1835830" cy="1047748"/>
                <a:chOff x="1205027" y="1188246"/>
                <a:chExt cx="1835830" cy="1047748"/>
              </a:xfrm>
            </p:grpSpPr>
            <p:sp>
              <p:nvSpPr>
                <p:cNvPr id="93" name="Rounded Rectangle 92"/>
                <p:cNvSpPr/>
                <p:nvPr/>
              </p:nvSpPr>
              <p:spPr bwMode="auto">
                <a:xfrm>
                  <a:off x="1205027" y="1188246"/>
                  <a:ext cx="1835830" cy="1047748"/>
                </a:xfrm>
                <a:prstGeom prst="roundRect">
                  <a:avLst>
                    <a:gd name="adj" fmla="val 5686"/>
                  </a:avLst>
                </a:prstGeom>
                <a:gradFill flip="none" rotWithShape="1">
                  <a:gsLst>
                    <a:gs pos="0">
                      <a:schemeClr val="bg1"/>
                    </a:gs>
                    <a:gs pos="62080">
                      <a:srgbClr val="000000">
                        <a:alpha val="52000"/>
                      </a:srgbClr>
                    </a:gs>
                    <a:gs pos="21000">
                      <a:schemeClr val="bg1">
                        <a:alpha val="50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sz="2400" b="1" dirty="0">
                    <a:solidFill>
                      <a:prstClr val="white"/>
                    </a:solidFill>
                    <a:cs typeface="Arial" charset="0"/>
                  </a:endParaRPr>
                </a:p>
              </p:txBody>
            </p:sp>
            <p:sp>
              <p:nvSpPr>
                <p:cNvPr id="94" name="Round Same Side Corner Rectangle 93"/>
                <p:cNvSpPr/>
                <p:nvPr/>
              </p:nvSpPr>
              <p:spPr bwMode="auto">
                <a:xfrm>
                  <a:off x="1245509" y="1221674"/>
                  <a:ext cx="1752485" cy="314518"/>
                </a:xfrm>
                <a:prstGeom prst="round2SameRect">
                  <a:avLst>
                    <a:gd name="adj1" fmla="val 12485"/>
                    <a:gd name="adj2" fmla="val 0"/>
                  </a:avLst>
                </a:prstGeom>
                <a:gradFill flip="none" rotWithShape="1">
                  <a:gsLst>
                    <a:gs pos="0">
                      <a:schemeClr val="tx1">
                        <a:alpha val="56000"/>
                      </a:schemeClr>
                    </a:gs>
                    <a:gs pos="6000">
                      <a:schemeClr val="tx1">
                        <a:alpha val="46000"/>
                      </a:schemeClr>
                    </a:gs>
                    <a:gs pos="48000">
                      <a:schemeClr val="bg1">
                        <a:alpha val="0"/>
                      </a:schemeClr>
                    </a:gs>
                    <a:gs pos="100000">
                      <a:schemeClr val="bg1">
                        <a:alpha val="0"/>
                      </a:schemeClr>
                    </a:gs>
                  </a:gsLst>
                  <a:lin ang="5400000" scaled="0"/>
                  <a:tileRect/>
                </a:gradFill>
                <a:ln w="1905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sz="2400" b="1" dirty="0">
                    <a:solidFill>
                      <a:prstClr val="white"/>
                    </a:solidFill>
                    <a:cs typeface="Arial" charset="0"/>
                  </a:endParaRPr>
                </a:p>
              </p:txBody>
            </p:sp>
          </p:grpSp>
          <p:grpSp>
            <p:nvGrpSpPr>
              <p:cNvPr id="89" name="Group 88"/>
              <p:cNvGrpSpPr/>
              <p:nvPr/>
            </p:nvGrpSpPr>
            <p:grpSpPr>
              <a:xfrm>
                <a:off x="1096903" y="1233580"/>
                <a:ext cx="1868812" cy="950820"/>
                <a:chOff x="699454" y="-934550"/>
                <a:chExt cx="1632695" cy="800903"/>
              </a:xfrm>
            </p:grpSpPr>
            <p:sp>
              <p:nvSpPr>
                <p:cNvPr id="90" name="Round Same Side Corner Rectangle 89"/>
                <p:cNvSpPr/>
                <p:nvPr/>
              </p:nvSpPr>
              <p:spPr bwMode="auto">
                <a:xfrm rot="16200000">
                  <a:off x="348314" y="-583410"/>
                  <a:ext cx="800903" cy="98623"/>
                </a:xfrm>
                <a:prstGeom prst="round2SameRect">
                  <a:avLst>
                    <a:gd name="adj1" fmla="val 50000"/>
                    <a:gd name="adj2" fmla="val 0"/>
                  </a:avLst>
                </a:prstGeom>
                <a:gradFill flip="none" rotWithShape="1">
                  <a:gsLst>
                    <a:gs pos="90000">
                      <a:schemeClr val="tx1">
                        <a:lumMod val="25000"/>
                      </a:schemeClr>
                    </a:gs>
                    <a:gs pos="10000">
                      <a:schemeClr val="tx1">
                        <a:lumMod val="25000"/>
                      </a:schemeClr>
                    </a:gs>
                    <a:gs pos="0">
                      <a:schemeClr val="tx1">
                        <a:lumMod val="50000"/>
                      </a:schemeClr>
                    </a:gs>
                    <a:gs pos="100000">
                      <a:schemeClr val="tx1">
                        <a:lumMod val="50000"/>
                      </a:schemeClr>
                    </a:gs>
                  </a:gsLst>
                  <a:lin ang="0" scaled="0"/>
                  <a:tileRect/>
                </a:gradFill>
                <a:ln w="25400" algn="ctr">
                  <a:noFill/>
                  <a:round/>
                  <a:headEnd/>
                  <a:tailEnd/>
                </a:ln>
                <a:effectLst/>
              </p:spPr>
              <p:txBody>
                <a:bodyPr lIns="228600" tIns="45714" rIns="228600" bIns="45714" rtlCol="0" anchor="ctr"/>
                <a:lstStyle/>
                <a:p>
                  <a:pPr marL="1588" indent="-1588" algn="ctr" defTabSz="913183"/>
                  <a:endParaRPr lang="en-US" sz="2400" b="1" dirty="0" smtClean="0">
                    <a:solidFill>
                      <a:prstClr val="white"/>
                    </a:solidFill>
                    <a:cs typeface="Arial" charset="0"/>
                  </a:endParaRPr>
                </a:p>
              </p:txBody>
            </p:sp>
            <p:sp>
              <p:nvSpPr>
                <p:cNvPr id="91" name="Trapezoid 90"/>
                <p:cNvSpPr/>
                <p:nvPr/>
              </p:nvSpPr>
              <p:spPr bwMode="auto">
                <a:xfrm rot="5400000">
                  <a:off x="386096" y="-566161"/>
                  <a:ext cx="692312" cy="65596"/>
                </a:xfrm>
                <a:prstGeom prst="trapezoid">
                  <a:avLst>
                    <a:gd name="adj" fmla="val 66935"/>
                  </a:avLst>
                </a:prstGeom>
                <a:gradFill>
                  <a:gsLst>
                    <a:gs pos="11000">
                      <a:schemeClr val="tx1">
                        <a:lumMod val="95000"/>
                      </a:schemeClr>
                    </a:gs>
                    <a:gs pos="0">
                      <a:schemeClr val="tx1">
                        <a:lumMod val="50000"/>
                      </a:schemeClr>
                    </a:gs>
                    <a:gs pos="100000">
                      <a:schemeClr val="tx1">
                        <a:lumMod val="50000"/>
                      </a:schemeClr>
                    </a:gs>
                  </a:gsLst>
                  <a:lin ang="5400000" scaled="0"/>
                </a:gradFill>
                <a:ln w="25400" algn="ctr">
                  <a:noFill/>
                  <a:round/>
                  <a:headEnd/>
                  <a:tailEnd/>
                </a:ln>
                <a:effectLst/>
              </p:spPr>
              <p:txBody>
                <a:bodyPr lIns="228600" tIns="45714" rIns="228600" bIns="45714" rtlCol="0" anchor="ctr"/>
                <a:lstStyle/>
                <a:p>
                  <a:pPr marL="1588" indent="-1588" algn="ctr" defTabSz="913183"/>
                  <a:endParaRPr lang="en-US" sz="2400" b="1" dirty="0" smtClean="0">
                    <a:solidFill>
                      <a:prstClr val="white"/>
                    </a:solidFill>
                    <a:cs typeface="Arial" charset="0"/>
                  </a:endParaRPr>
                </a:p>
              </p:txBody>
            </p:sp>
            <p:sp>
              <p:nvSpPr>
                <p:cNvPr id="92" name="Rectangle 91"/>
                <p:cNvSpPr/>
                <p:nvPr/>
              </p:nvSpPr>
              <p:spPr bwMode="auto">
                <a:xfrm>
                  <a:off x="760782" y="-838349"/>
                  <a:ext cx="1571367" cy="611767"/>
                </a:xfrm>
                <a:prstGeom prst="rect">
                  <a:avLst/>
                </a:prstGeom>
                <a:solidFill>
                  <a:schemeClr val="tx1">
                    <a:lumMod val="40000"/>
                    <a:lumOff val="60000"/>
                  </a:schemeClr>
                </a:solidFill>
                <a:ln w="25400" algn="ctr">
                  <a:noFill/>
                  <a:round/>
                  <a:headEnd/>
                  <a:tailEnd/>
                </a:ln>
                <a:effectLst/>
              </p:spPr>
              <p:txBody>
                <a:bodyPr wrap="none" lIns="228600" tIns="45714" rIns="228600" bIns="45714" rtlCol="0" anchor="ctr"/>
                <a:lstStyle/>
                <a:p>
                  <a:pPr marL="1588" indent="-1588" algn="ctr" defTabSz="913183"/>
                  <a:r>
                    <a:rPr lang="en-US" b="1" dirty="0" smtClean="0">
                      <a:solidFill>
                        <a:schemeClr val="accent1">
                          <a:lumMod val="75000"/>
                        </a:schemeClr>
                      </a:solidFill>
                      <a:cs typeface="Arial" charset="0"/>
                    </a:rPr>
                    <a:t>STAGE 22</a:t>
                  </a:r>
                  <a:endParaRPr lang="en-US" b="1" dirty="0">
                    <a:solidFill>
                      <a:schemeClr val="accent1">
                        <a:lumMod val="75000"/>
                      </a:schemeClr>
                    </a:solidFill>
                    <a:cs typeface="Arial" charset="0"/>
                  </a:endParaRPr>
                </a:p>
              </p:txBody>
            </p:sp>
          </p:grpSp>
        </p:grpSp>
        <p:cxnSp>
          <p:nvCxnSpPr>
            <p:cNvPr id="97" name="Straight Arrow Connector 96"/>
            <p:cNvCxnSpPr/>
            <p:nvPr/>
          </p:nvCxnSpPr>
          <p:spPr>
            <a:xfrm>
              <a:off x="5335126" y="2134026"/>
              <a:ext cx="318568" cy="1"/>
            </a:xfrm>
            <a:prstGeom prst="straightConnector1">
              <a:avLst/>
            </a:prstGeom>
            <a:ln w="38100" cap="rnd">
              <a:solidFill>
                <a:schemeClr val="tx1"/>
              </a:solidFill>
              <a:tailEnd type="stealth"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4040949" y="1744130"/>
              <a:ext cx="1455662" cy="779793"/>
              <a:chOff x="1096903" y="1188246"/>
              <a:chExt cx="1955859" cy="1047748"/>
            </a:xfrm>
          </p:grpSpPr>
          <p:grpSp>
            <p:nvGrpSpPr>
              <p:cNvPr id="80" name="Group 79"/>
              <p:cNvGrpSpPr/>
              <p:nvPr/>
            </p:nvGrpSpPr>
            <p:grpSpPr>
              <a:xfrm>
                <a:off x="1216932" y="1188246"/>
                <a:ext cx="1835830" cy="1047748"/>
                <a:chOff x="1205027" y="1188246"/>
                <a:chExt cx="1835830" cy="1047748"/>
              </a:xfrm>
            </p:grpSpPr>
            <p:sp>
              <p:nvSpPr>
                <p:cNvPr id="85" name="Rounded Rectangle 84"/>
                <p:cNvSpPr/>
                <p:nvPr/>
              </p:nvSpPr>
              <p:spPr bwMode="auto">
                <a:xfrm>
                  <a:off x="1205027" y="1188246"/>
                  <a:ext cx="1835830" cy="1047748"/>
                </a:xfrm>
                <a:prstGeom prst="roundRect">
                  <a:avLst>
                    <a:gd name="adj" fmla="val 5686"/>
                  </a:avLst>
                </a:prstGeom>
                <a:gradFill flip="none" rotWithShape="1">
                  <a:gsLst>
                    <a:gs pos="0">
                      <a:schemeClr val="bg1"/>
                    </a:gs>
                    <a:gs pos="62080">
                      <a:srgbClr val="000000">
                        <a:alpha val="52000"/>
                      </a:srgbClr>
                    </a:gs>
                    <a:gs pos="21000">
                      <a:schemeClr val="bg1">
                        <a:alpha val="50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sz="2400" b="1" dirty="0">
                    <a:solidFill>
                      <a:prstClr val="white"/>
                    </a:solidFill>
                    <a:cs typeface="Arial" charset="0"/>
                  </a:endParaRPr>
                </a:p>
              </p:txBody>
            </p:sp>
            <p:sp>
              <p:nvSpPr>
                <p:cNvPr id="86" name="Round Same Side Corner Rectangle 85"/>
                <p:cNvSpPr/>
                <p:nvPr/>
              </p:nvSpPr>
              <p:spPr bwMode="auto">
                <a:xfrm>
                  <a:off x="1245509" y="1221674"/>
                  <a:ext cx="1752485" cy="314518"/>
                </a:xfrm>
                <a:prstGeom prst="round2SameRect">
                  <a:avLst>
                    <a:gd name="adj1" fmla="val 12485"/>
                    <a:gd name="adj2" fmla="val 0"/>
                  </a:avLst>
                </a:prstGeom>
                <a:gradFill flip="none" rotWithShape="1">
                  <a:gsLst>
                    <a:gs pos="0">
                      <a:schemeClr val="tx1">
                        <a:alpha val="56000"/>
                      </a:schemeClr>
                    </a:gs>
                    <a:gs pos="6000">
                      <a:schemeClr val="tx1">
                        <a:alpha val="46000"/>
                      </a:schemeClr>
                    </a:gs>
                    <a:gs pos="48000">
                      <a:schemeClr val="bg1">
                        <a:alpha val="0"/>
                      </a:schemeClr>
                    </a:gs>
                    <a:gs pos="100000">
                      <a:schemeClr val="bg1">
                        <a:alpha val="0"/>
                      </a:schemeClr>
                    </a:gs>
                  </a:gsLst>
                  <a:lin ang="5400000" scaled="0"/>
                  <a:tileRect/>
                </a:gradFill>
                <a:ln w="1905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sz="2400" b="1" dirty="0">
                    <a:solidFill>
                      <a:prstClr val="white"/>
                    </a:solidFill>
                    <a:cs typeface="Arial" charset="0"/>
                  </a:endParaRPr>
                </a:p>
              </p:txBody>
            </p:sp>
          </p:grpSp>
          <p:grpSp>
            <p:nvGrpSpPr>
              <p:cNvPr id="81" name="Group 80"/>
              <p:cNvGrpSpPr/>
              <p:nvPr/>
            </p:nvGrpSpPr>
            <p:grpSpPr>
              <a:xfrm>
                <a:off x="1096903" y="1233580"/>
                <a:ext cx="1868812" cy="950820"/>
                <a:chOff x="699454" y="-934550"/>
                <a:chExt cx="1632695" cy="800903"/>
              </a:xfrm>
            </p:grpSpPr>
            <p:sp>
              <p:nvSpPr>
                <p:cNvPr id="82" name="Round Same Side Corner Rectangle 81"/>
                <p:cNvSpPr/>
                <p:nvPr/>
              </p:nvSpPr>
              <p:spPr bwMode="auto">
                <a:xfrm rot="16200000">
                  <a:off x="348314" y="-583410"/>
                  <a:ext cx="800903" cy="98623"/>
                </a:xfrm>
                <a:prstGeom prst="round2SameRect">
                  <a:avLst>
                    <a:gd name="adj1" fmla="val 50000"/>
                    <a:gd name="adj2" fmla="val 0"/>
                  </a:avLst>
                </a:prstGeom>
                <a:gradFill flip="none" rotWithShape="1">
                  <a:gsLst>
                    <a:gs pos="90000">
                      <a:schemeClr val="tx1">
                        <a:lumMod val="25000"/>
                      </a:schemeClr>
                    </a:gs>
                    <a:gs pos="10000">
                      <a:schemeClr val="tx1">
                        <a:lumMod val="25000"/>
                      </a:schemeClr>
                    </a:gs>
                    <a:gs pos="0">
                      <a:schemeClr val="tx1">
                        <a:lumMod val="50000"/>
                      </a:schemeClr>
                    </a:gs>
                    <a:gs pos="100000">
                      <a:schemeClr val="tx1">
                        <a:lumMod val="50000"/>
                      </a:schemeClr>
                    </a:gs>
                  </a:gsLst>
                  <a:lin ang="0" scaled="0"/>
                  <a:tileRect/>
                </a:gradFill>
                <a:ln w="25400" algn="ctr">
                  <a:noFill/>
                  <a:round/>
                  <a:headEnd/>
                  <a:tailEnd/>
                </a:ln>
                <a:effectLst/>
              </p:spPr>
              <p:txBody>
                <a:bodyPr lIns="228600" tIns="45714" rIns="228600" bIns="45714" rtlCol="0" anchor="ctr"/>
                <a:lstStyle/>
                <a:p>
                  <a:pPr marL="1588" indent="-1588" algn="ctr" defTabSz="913183"/>
                  <a:endParaRPr lang="en-US" sz="2400" b="1" dirty="0" smtClean="0">
                    <a:solidFill>
                      <a:prstClr val="white"/>
                    </a:solidFill>
                    <a:cs typeface="Arial" charset="0"/>
                  </a:endParaRPr>
                </a:p>
              </p:txBody>
            </p:sp>
            <p:sp>
              <p:nvSpPr>
                <p:cNvPr id="83" name="Trapezoid 82"/>
                <p:cNvSpPr/>
                <p:nvPr/>
              </p:nvSpPr>
              <p:spPr bwMode="auto">
                <a:xfrm rot="5400000">
                  <a:off x="386096" y="-566161"/>
                  <a:ext cx="692312" cy="65596"/>
                </a:xfrm>
                <a:prstGeom prst="trapezoid">
                  <a:avLst>
                    <a:gd name="adj" fmla="val 66935"/>
                  </a:avLst>
                </a:prstGeom>
                <a:gradFill>
                  <a:gsLst>
                    <a:gs pos="11000">
                      <a:schemeClr val="tx1">
                        <a:lumMod val="95000"/>
                      </a:schemeClr>
                    </a:gs>
                    <a:gs pos="0">
                      <a:schemeClr val="tx1">
                        <a:lumMod val="50000"/>
                      </a:schemeClr>
                    </a:gs>
                    <a:gs pos="100000">
                      <a:schemeClr val="tx1">
                        <a:lumMod val="50000"/>
                      </a:schemeClr>
                    </a:gs>
                  </a:gsLst>
                  <a:lin ang="5400000" scaled="0"/>
                </a:gradFill>
                <a:ln w="25400" algn="ctr">
                  <a:noFill/>
                  <a:round/>
                  <a:headEnd/>
                  <a:tailEnd/>
                </a:ln>
                <a:effectLst/>
              </p:spPr>
              <p:txBody>
                <a:bodyPr lIns="228600" tIns="45714" rIns="228600" bIns="45714" rtlCol="0" anchor="ctr"/>
                <a:lstStyle/>
                <a:p>
                  <a:pPr marL="1588" indent="-1588" algn="ctr" defTabSz="913183"/>
                  <a:endParaRPr lang="en-US" sz="2400" b="1" dirty="0" smtClean="0">
                    <a:solidFill>
                      <a:prstClr val="white"/>
                    </a:solidFill>
                    <a:cs typeface="Arial" charset="0"/>
                  </a:endParaRPr>
                </a:p>
              </p:txBody>
            </p:sp>
            <p:sp>
              <p:nvSpPr>
                <p:cNvPr id="84" name="Rectangle 83"/>
                <p:cNvSpPr/>
                <p:nvPr/>
              </p:nvSpPr>
              <p:spPr bwMode="auto">
                <a:xfrm>
                  <a:off x="760782" y="-838349"/>
                  <a:ext cx="1571367" cy="611767"/>
                </a:xfrm>
                <a:prstGeom prst="rect">
                  <a:avLst/>
                </a:prstGeom>
                <a:solidFill>
                  <a:schemeClr val="tx1">
                    <a:lumMod val="40000"/>
                    <a:lumOff val="60000"/>
                  </a:schemeClr>
                </a:solidFill>
                <a:ln w="25400" algn="ctr">
                  <a:noFill/>
                  <a:round/>
                  <a:headEnd/>
                  <a:tailEnd/>
                </a:ln>
                <a:effectLst/>
              </p:spPr>
              <p:txBody>
                <a:bodyPr wrap="none" lIns="228600" tIns="45714" rIns="228600" bIns="45714" rtlCol="0" anchor="ctr"/>
                <a:lstStyle/>
                <a:p>
                  <a:pPr marL="1588" indent="-1588" algn="ctr" defTabSz="913183"/>
                  <a:r>
                    <a:rPr lang="en-US" b="1" dirty="0" smtClean="0">
                      <a:solidFill>
                        <a:schemeClr val="accent1">
                          <a:lumMod val="75000"/>
                        </a:schemeClr>
                      </a:solidFill>
                      <a:cs typeface="Arial" charset="0"/>
                    </a:rPr>
                    <a:t>STAGE 21</a:t>
                  </a:r>
                  <a:endParaRPr lang="en-US" b="1" dirty="0">
                    <a:solidFill>
                      <a:schemeClr val="accent1">
                        <a:lumMod val="75000"/>
                      </a:schemeClr>
                    </a:solidFill>
                    <a:cs typeface="Arial" charset="0"/>
                  </a:endParaRPr>
                </a:p>
              </p:txBody>
            </p:sp>
          </p:grpSp>
        </p:grpSp>
        <p:cxnSp>
          <p:nvCxnSpPr>
            <p:cNvPr id="98" name="Straight Arrow Connector 97"/>
            <p:cNvCxnSpPr/>
            <p:nvPr/>
          </p:nvCxnSpPr>
          <p:spPr>
            <a:xfrm>
              <a:off x="2920808" y="2134026"/>
              <a:ext cx="1111689" cy="1"/>
            </a:xfrm>
            <a:prstGeom prst="straightConnector1">
              <a:avLst/>
            </a:prstGeom>
            <a:ln w="38100" cap="rnd">
              <a:solidFill>
                <a:schemeClr val="tx1"/>
              </a:solidFill>
              <a:prstDash val="sysDot"/>
              <a:tailEnd type="stealth"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2000231" y="1744130"/>
              <a:ext cx="1455662" cy="779793"/>
              <a:chOff x="1096903" y="1188246"/>
              <a:chExt cx="1955859" cy="1047748"/>
            </a:xfrm>
          </p:grpSpPr>
          <p:grpSp>
            <p:nvGrpSpPr>
              <p:cNvPr id="64" name="Group 63"/>
              <p:cNvGrpSpPr/>
              <p:nvPr/>
            </p:nvGrpSpPr>
            <p:grpSpPr>
              <a:xfrm>
                <a:off x="1216932" y="1188246"/>
                <a:ext cx="1835830" cy="1047748"/>
                <a:chOff x="1205027" y="1188246"/>
                <a:chExt cx="1835830" cy="1047748"/>
              </a:xfrm>
            </p:grpSpPr>
            <p:sp>
              <p:nvSpPr>
                <p:cNvPr id="69" name="Rounded Rectangle 68"/>
                <p:cNvSpPr/>
                <p:nvPr/>
              </p:nvSpPr>
              <p:spPr bwMode="auto">
                <a:xfrm>
                  <a:off x="1205027" y="1188246"/>
                  <a:ext cx="1835830" cy="1047748"/>
                </a:xfrm>
                <a:prstGeom prst="roundRect">
                  <a:avLst>
                    <a:gd name="adj" fmla="val 5686"/>
                  </a:avLst>
                </a:prstGeom>
                <a:gradFill flip="none" rotWithShape="1">
                  <a:gsLst>
                    <a:gs pos="0">
                      <a:schemeClr val="bg1"/>
                    </a:gs>
                    <a:gs pos="62080">
                      <a:srgbClr val="000000">
                        <a:alpha val="52000"/>
                      </a:srgbClr>
                    </a:gs>
                    <a:gs pos="21000">
                      <a:schemeClr val="bg1">
                        <a:alpha val="50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sz="2400" b="1" dirty="0">
                    <a:solidFill>
                      <a:prstClr val="white"/>
                    </a:solidFill>
                    <a:cs typeface="Arial" charset="0"/>
                  </a:endParaRPr>
                </a:p>
              </p:txBody>
            </p:sp>
            <p:sp>
              <p:nvSpPr>
                <p:cNvPr id="70" name="Round Same Side Corner Rectangle 69"/>
                <p:cNvSpPr/>
                <p:nvPr/>
              </p:nvSpPr>
              <p:spPr bwMode="auto">
                <a:xfrm>
                  <a:off x="1245509" y="1221674"/>
                  <a:ext cx="1752485" cy="314518"/>
                </a:xfrm>
                <a:prstGeom prst="round2SameRect">
                  <a:avLst>
                    <a:gd name="adj1" fmla="val 12485"/>
                    <a:gd name="adj2" fmla="val 0"/>
                  </a:avLst>
                </a:prstGeom>
                <a:gradFill flip="none" rotWithShape="1">
                  <a:gsLst>
                    <a:gs pos="0">
                      <a:schemeClr val="tx1">
                        <a:alpha val="56000"/>
                      </a:schemeClr>
                    </a:gs>
                    <a:gs pos="6000">
                      <a:schemeClr val="tx1">
                        <a:alpha val="46000"/>
                      </a:schemeClr>
                    </a:gs>
                    <a:gs pos="48000">
                      <a:schemeClr val="bg1">
                        <a:alpha val="0"/>
                      </a:schemeClr>
                    </a:gs>
                    <a:gs pos="100000">
                      <a:schemeClr val="bg1">
                        <a:alpha val="0"/>
                      </a:schemeClr>
                    </a:gs>
                  </a:gsLst>
                  <a:lin ang="5400000" scaled="0"/>
                  <a:tileRect/>
                </a:gradFill>
                <a:ln w="1905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sz="2400" b="1" dirty="0">
                    <a:solidFill>
                      <a:prstClr val="white"/>
                    </a:solidFill>
                    <a:cs typeface="Arial" charset="0"/>
                  </a:endParaRPr>
                </a:p>
              </p:txBody>
            </p:sp>
          </p:grpSp>
          <p:grpSp>
            <p:nvGrpSpPr>
              <p:cNvPr id="65" name="Group 64"/>
              <p:cNvGrpSpPr/>
              <p:nvPr/>
            </p:nvGrpSpPr>
            <p:grpSpPr>
              <a:xfrm>
                <a:off x="1096903" y="1233580"/>
                <a:ext cx="1868812" cy="950820"/>
                <a:chOff x="699454" y="-934550"/>
                <a:chExt cx="1632695" cy="800903"/>
              </a:xfrm>
            </p:grpSpPr>
            <p:sp>
              <p:nvSpPr>
                <p:cNvPr id="66" name="Round Same Side Corner Rectangle 65"/>
                <p:cNvSpPr/>
                <p:nvPr/>
              </p:nvSpPr>
              <p:spPr bwMode="auto">
                <a:xfrm rot="16200000">
                  <a:off x="348314" y="-583410"/>
                  <a:ext cx="800903" cy="98623"/>
                </a:xfrm>
                <a:prstGeom prst="round2SameRect">
                  <a:avLst>
                    <a:gd name="adj1" fmla="val 50000"/>
                    <a:gd name="adj2" fmla="val 0"/>
                  </a:avLst>
                </a:prstGeom>
                <a:gradFill flip="none" rotWithShape="1">
                  <a:gsLst>
                    <a:gs pos="90000">
                      <a:schemeClr val="tx1">
                        <a:lumMod val="25000"/>
                      </a:schemeClr>
                    </a:gs>
                    <a:gs pos="10000">
                      <a:schemeClr val="tx1">
                        <a:lumMod val="25000"/>
                      </a:schemeClr>
                    </a:gs>
                    <a:gs pos="0">
                      <a:schemeClr val="tx1">
                        <a:lumMod val="50000"/>
                      </a:schemeClr>
                    </a:gs>
                    <a:gs pos="100000">
                      <a:schemeClr val="tx1">
                        <a:lumMod val="50000"/>
                      </a:schemeClr>
                    </a:gs>
                  </a:gsLst>
                  <a:lin ang="0" scaled="0"/>
                  <a:tileRect/>
                </a:gradFill>
                <a:ln w="25400" algn="ctr">
                  <a:noFill/>
                  <a:round/>
                  <a:headEnd/>
                  <a:tailEnd/>
                </a:ln>
                <a:effectLst/>
              </p:spPr>
              <p:txBody>
                <a:bodyPr lIns="228600" tIns="45714" rIns="228600" bIns="45714" rtlCol="0" anchor="ctr"/>
                <a:lstStyle/>
                <a:p>
                  <a:pPr marL="1588" indent="-1588" algn="ctr" defTabSz="913183"/>
                  <a:endParaRPr lang="en-US" sz="2400" b="1" dirty="0" smtClean="0">
                    <a:solidFill>
                      <a:prstClr val="white"/>
                    </a:solidFill>
                    <a:cs typeface="Arial" charset="0"/>
                  </a:endParaRPr>
                </a:p>
              </p:txBody>
            </p:sp>
            <p:sp>
              <p:nvSpPr>
                <p:cNvPr id="67" name="Trapezoid 66"/>
                <p:cNvSpPr/>
                <p:nvPr/>
              </p:nvSpPr>
              <p:spPr bwMode="auto">
                <a:xfrm rot="5400000">
                  <a:off x="386096" y="-566161"/>
                  <a:ext cx="692312" cy="65596"/>
                </a:xfrm>
                <a:prstGeom prst="trapezoid">
                  <a:avLst>
                    <a:gd name="adj" fmla="val 66935"/>
                  </a:avLst>
                </a:prstGeom>
                <a:gradFill>
                  <a:gsLst>
                    <a:gs pos="11000">
                      <a:schemeClr val="tx1">
                        <a:lumMod val="95000"/>
                      </a:schemeClr>
                    </a:gs>
                    <a:gs pos="0">
                      <a:schemeClr val="tx1">
                        <a:lumMod val="50000"/>
                      </a:schemeClr>
                    </a:gs>
                    <a:gs pos="100000">
                      <a:schemeClr val="tx1">
                        <a:lumMod val="50000"/>
                      </a:schemeClr>
                    </a:gs>
                  </a:gsLst>
                  <a:lin ang="5400000" scaled="0"/>
                </a:gradFill>
                <a:ln w="25400" algn="ctr">
                  <a:noFill/>
                  <a:round/>
                  <a:headEnd/>
                  <a:tailEnd/>
                </a:ln>
                <a:effectLst/>
              </p:spPr>
              <p:txBody>
                <a:bodyPr lIns="228600" tIns="45714" rIns="228600" bIns="45714" rtlCol="0" anchor="ctr"/>
                <a:lstStyle/>
                <a:p>
                  <a:pPr marL="1588" indent="-1588" algn="ctr" defTabSz="913183"/>
                  <a:endParaRPr lang="en-US" sz="2400" b="1" dirty="0" smtClean="0">
                    <a:solidFill>
                      <a:prstClr val="white"/>
                    </a:solidFill>
                    <a:cs typeface="Arial" charset="0"/>
                  </a:endParaRPr>
                </a:p>
              </p:txBody>
            </p:sp>
            <p:sp>
              <p:nvSpPr>
                <p:cNvPr id="68" name="Rectangle 67"/>
                <p:cNvSpPr/>
                <p:nvPr/>
              </p:nvSpPr>
              <p:spPr bwMode="auto">
                <a:xfrm>
                  <a:off x="760782" y="-838349"/>
                  <a:ext cx="1571367" cy="611767"/>
                </a:xfrm>
                <a:prstGeom prst="rect">
                  <a:avLst/>
                </a:prstGeom>
                <a:solidFill>
                  <a:schemeClr val="tx1">
                    <a:lumMod val="40000"/>
                    <a:lumOff val="60000"/>
                  </a:schemeClr>
                </a:solidFill>
                <a:ln w="25400" algn="ctr">
                  <a:noFill/>
                  <a:round/>
                  <a:headEnd/>
                  <a:tailEnd/>
                </a:ln>
                <a:effectLst/>
              </p:spPr>
              <p:txBody>
                <a:bodyPr wrap="none" lIns="228600" tIns="45714" rIns="228600" bIns="45714" rtlCol="0" anchor="ctr"/>
                <a:lstStyle/>
                <a:p>
                  <a:pPr marL="1588" indent="-1588" algn="ctr" defTabSz="913183"/>
                  <a:r>
                    <a:rPr lang="en-US" b="1" dirty="0" smtClean="0">
                      <a:solidFill>
                        <a:schemeClr val="accent1">
                          <a:lumMod val="75000"/>
                        </a:schemeClr>
                      </a:solidFill>
                      <a:cs typeface="Arial" charset="0"/>
                    </a:rPr>
                    <a:t>STAGE 2</a:t>
                  </a:r>
                  <a:endParaRPr lang="en-US" b="1" dirty="0">
                    <a:solidFill>
                      <a:schemeClr val="accent1">
                        <a:lumMod val="75000"/>
                      </a:schemeClr>
                    </a:solidFill>
                    <a:cs typeface="Arial" charset="0"/>
                  </a:endParaRPr>
                </a:p>
              </p:txBody>
            </p:sp>
          </p:grpSp>
        </p:grpSp>
        <p:cxnSp>
          <p:nvCxnSpPr>
            <p:cNvPr id="45" name="Straight Arrow Connector 44"/>
            <p:cNvCxnSpPr/>
            <p:nvPr/>
          </p:nvCxnSpPr>
          <p:spPr>
            <a:xfrm>
              <a:off x="1673986" y="2134026"/>
              <a:ext cx="318566" cy="1"/>
            </a:xfrm>
            <a:prstGeom prst="straightConnector1">
              <a:avLst/>
            </a:prstGeom>
            <a:ln w="38100" cap="rnd">
              <a:solidFill>
                <a:schemeClr val="tx1"/>
              </a:solidFill>
              <a:tailEnd type="stealth"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370292" y="1744130"/>
              <a:ext cx="1455662" cy="779793"/>
              <a:chOff x="1096903" y="1188246"/>
              <a:chExt cx="1955859" cy="1047748"/>
            </a:xfrm>
          </p:grpSpPr>
          <p:grpSp>
            <p:nvGrpSpPr>
              <p:cNvPr id="55" name="Group 54"/>
              <p:cNvGrpSpPr/>
              <p:nvPr/>
            </p:nvGrpSpPr>
            <p:grpSpPr>
              <a:xfrm>
                <a:off x="1216932" y="1188246"/>
                <a:ext cx="1835830" cy="1047748"/>
                <a:chOff x="1205027" y="1188246"/>
                <a:chExt cx="1835830" cy="1047748"/>
              </a:xfrm>
            </p:grpSpPr>
            <p:sp>
              <p:nvSpPr>
                <p:cNvPr id="60" name="Rounded Rectangle 59"/>
                <p:cNvSpPr/>
                <p:nvPr/>
              </p:nvSpPr>
              <p:spPr bwMode="auto">
                <a:xfrm>
                  <a:off x="1205027" y="1188246"/>
                  <a:ext cx="1835830" cy="1047748"/>
                </a:xfrm>
                <a:prstGeom prst="roundRect">
                  <a:avLst>
                    <a:gd name="adj" fmla="val 5686"/>
                  </a:avLst>
                </a:prstGeom>
                <a:gradFill flip="none" rotWithShape="1">
                  <a:gsLst>
                    <a:gs pos="0">
                      <a:schemeClr val="bg1"/>
                    </a:gs>
                    <a:gs pos="62080">
                      <a:srgbClr val="000000">
                        <a:alpha val="52000"/>
                      </a:srgbClr>
                    </a:gs>
                    <a:gs pos="21000">
                      <a:schemeClr val="bg1">
                        <a:alpha val="50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sz="2400" b="1" dirty="0">
                    <a:solidFill>
                      <a:prstClr val="white"/>
                    </a:solidFill>
                    <a:cs typeface="Arial" charset="0"/>
                  </a:endParaRPr>
                </a:p>
              </p:txBody>
            </p:sp>
            <p:sp>
              <p:nvSpPr>
                <p:cNvPr id="61" name="Round Same Side Corner Rectangle 60"/>
                <p:cNvSpPr/>
                <p:nvPr/>
              </p:nvSpPr>
              <p:spPr bwMode="auto">
                <a:xfrm>
                  <a:off x="1245509" y="1221674"/>
                  <a:ext cx="1752485" cy="314518"/>
                </a:xfrm>
                <a:prstGeom prst="round2SameRect">
                  <a:avLst>
                    <a:gd name="adj1" fmla="val 12485"/>
                    <a:gd name="adj2" fmla="val 0"/>
                  </a:avLst>
                </a:prstGeom>
                <a:gradFill flip="none" rotWithShape="1">
                  <a:gsLst>
                    <a:gs pos="0">
                      <a:schemeClr val="tx1">
                        <a:alpha val="56000"/>
                      </a:schemeClr>
                    </a:gs>
                    <a:gs pos="6000">
                      <a:schemeClr val="tx1">
                        <a:alpha val="46000"/>
                      </a:schemeClr>
                    </a:gs>
                    <a:gs pos="48000">
                      <a:schemeClr val="bg1">
                        <a:alpha val="0"/>
                      </a:schemeClr>
                    </a:gs>
                    <a:gs pos="100000">
                      <a:schemeClr val="bg1">
                        <a:alpha val="0"/>
                      </a:schemeClr>
                    </a:gs>
                  </a:gsLst>
                  <a:lin ang="5400000" scaled="0"/>
                  <a:tileRect/>
                </a:gradFill>
                <a:ln w="1905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sz="2400" b="1" dirty="0">
                    <a:solidFill>
                      <a:prstClr val="white"/>
                    </a:solidFill>
                    <a:cs typeface="Arial" charset="0"/>
                  </a:endParaRPr>
                </a:p>
              </p:txBody>
            </p:sp>
          </p:grpSp>
          <p:grpSp>
            <p:nvGrpSpPr>
              <p:cNvPr id="56" name="Group 55"/>
              <p:cNvGrpSpPr/>
              <p:nvPr/>
            </p:nvGrpSpPr>
            <p:grpSpPr>
              <a:xfrm>
                <a:off x="1096903" y="1233580"/>
                <a:ext cx="1868812" cy="950820"/>
                <a:chOff x="699454" y="-934550"/>
                <a:chExt cx="1632695" cy="800903"/>
              </a:xfrm>
            </p:grpSpPr>
            <p:sp>
              <p:nvSpPr>
                <p:cNvPr id="57" name="Round Same Side Corner Rectangle 56"/>
                <p:cNvSpPr/>
                <p:nvPr/>
              </p:nvSpPr>
              <p:spPr bwMode="auto">
                <a:xfrm rot="16200000">
                  <a:off x="348314" y="-583410"/>
                  <a:ext cx="800903" cy="98623"/>
                </a:xfrm>
                <a:prstGeom prst="round2SameRect">
                  <a:avLst>
                    <a:gd name="adj1" fmla="val 50000"/>
                    <a:gd name="adj2" fmla="val 0"/>
                  </a:avLst>
                </a:prstGeom>
                <a:gradFill flip="none" rotWithShape="1">
                  <a:gsLst>
                    <a:gs pos="90000">
                      <a:schemeClr val="tx1">
                        <a:lumMod val="25000"/>
                      </a:schemeClr>
                    </a:gs>
                    <a:gs pos="10000">
                      <a:schemeClr val="tx1">
                        <a:lumMod val="25000"/>
                      </a:schemeClr>
                    </a:gs>
                    <a:gs pos="0">
                      <a:schemeClr val="tx1">
                        <a:lumMod val="50000"/>
                      </a:schemeClr>
                    </a:gs>
                    <a:gs pos="100000">
                      <a:schemeClr val="tx1">
                        <a:lumMod val="50000"/>
                      </a:schemeClr>
                    </a:gs>
                  </a:gsLst>
                  <a:lin ang="0" scaled="0"/>
                  <a:tileRect/>
                </a:gradFill>
                <a:ln w="25400" algn="ctr">
                  <a:noFill/>
                  <a:round/>
                  <a:headEnd/>
                  <a:tailEnd/>
                </a:ln>
                <a:effectLst/>
              </p:spPr>
              <p:txBody>
                <a:bodyPr lIns="228600" tIns="45714" rIns="228600" bIns="45714" rtlCol="0" anchor="ctr"/>
                <a:lstStyle/>
                <a:p>
                  <a:pPr marL="1588" indent="-1588" algn="ctr" defTabSz="913183"/>
                  <a:endParaRPr lang="en-US" sz="2400" b="1" dirty="0" smtClean="0">
                    <a:solidFill>
                      <a:prstClr val="white"/>
                    </a:solidFill>
                    <a:cs typeface="Arial" charset="0"/>
                  </a:endParaRPr>
                </a:p>
              </p:txBody>
            </p:sp>
            <p:sp>
              <p:nvSpPr>
                <p:cNvPr id="58" name="Trapezoid 57"/>
                <p:cNvSpPr/>
                <p:nvPr/>
              </p:nvSpPr>
              <p:spPr bwMode="auto">
                <a:xfrm rot="5400000">
                  <a:off x="386096" y="-566161"/>
                  <a:ext cx="692312" cy="65596"/>
                </a:xfrm>
                <a:prstGeom prst="trapezoid">
                  <a:avLst>
                    <a:gd name="adj" fmla="val 66935"/>
                  </a:avLst>
                </a:prstGeom>
                <a:gradFill>
                  <a:gsLst>
                    <a:gs pos="11000">
                      <a:schemeClr val="tx1">
                        <a:lumMod val="95000"/>
                      </a:schemeClr>
                    </a:gs>
                    <a:gs pos="0">
                      <a:schemeClr val="tx1">
                        <a:lumMod val="50000"/>
                      </a:schemeClr>
                    </a:gs>
                    <a:gs pos="100000">
                      <a:schemeClr val="tx1">
                        <a:lumMod val="50000"/>
                      </a:schemeClr>
                    </a:gs>
                  </a:gsLst>
                  <a:lin ang="5400000" scaled="0"/>
                </a:gradFill>
                <a:ln w="25400" algn="ctr">
                  <a:noFill/>
                  <a:round/>
                  <a:headEnd/>
                  <a:tailEnd/>
                </a:ln>
                <a:effectLst/>
              </p:spPr>
              <p:txBody>
                <a:bodyPr lIns="228600" tIns="45714" rIns="228600" bIns="45714" rtlCol="0" anchor="ctr"/>
                <a:lstStyle/>
                <a:p>
                  <a:pPr marL="1588" indent="-1588" algn="ctr" defTabSz="913183"/>
                  <a:endParaRPr lang="en-US" sz="2400" b="1" dirty="0" smtClean="0">
                    <a:solidFill>
                      <a:prstClr val="white"/>
                    </a:solidFill>
                    <a:cs typeface="Arial" charset="0"/>
                  </a:endParaRPr>
                </a:p>
              </p:txBody>
            </p:sp>
            <p:sp>
              <p:nvSpPr>
                <p:cNvPr id="59" name="Rectangle 58"/>
                <p:cNvSpPr/>
                <p:nvPr/>
              </p:nvSpPr>
              <p:spPr bwMode="auto">
                <a:xfrm>
                  <a:off x="760782" y="-838349"/>
                  <a:ext cx="1571367" cy="611767"/>
                </a:xfrm>
                <a:prstGeom prst="rect">
                  <a:avLst/>
                </a:prstGeom>
                <a:solidFill>
                  <a:schemeClr val="tx1">
                    <a:lumMod val="40000"/>
                    <a:lumOff val="60000"/>
                  </a:schemeClr>
                </a:solidFill>
                <a:ln w="25400" algn="ctr">
                  <a:noFill/>
                  <a:round/>
                  <a:headEnd/>
                  <a:tailEnd/>
                </a:ln>
                <a:effectLst/>
              </p:spPr>
              <p:txBody>
                <a:bodyPr wrap="none" lIns="228600" tIns="45714" rIns="228600" bIns="45714" rtlCol="0" anchor="ctr"/>
                <a:lstStyle/>
                <a:p>
                  <a:pPr marL="1588" indent="-1588" algn="ctr" defTabSz="913183"/>
                  <a:r>
                    <a:rPr lang="en-US" b="1" dirty="0" smtClean="0">
                      <a:solidFill>
                        <a:schemeClr val="accent1">
                          <a:lumMod val="75000"/>
                        </a:schemeClr>
                      </a:solidFill>
                      <a:cs typeface="Arial" charset="0"/>
                    </a:rPr>
                    <a:t>STAGE 1</a:t>
                  </a:r>
                </a:p>
              </p:txBody>
            </p:sp>
          </p:grpSp>
        </p:grpSp>
      </p:grpSp>
      <p:sp>
        <p:nvSpPr>
          <p:cNvPr id="105" name="Right Brace 104"/>
          <p:cNvSpPr/>
          <p:nvPr/>
        </p:nvSpPr>
        <p:spPr>
          <a:xfrm rot="5400000">
            <a:off x="3605168" y="-556102"/>
            <a:ext cx="275772" cy="5704945"/>
          </a:xfrm>
          <a:prstGeom prst="rightBrace">
            <a:avLst>
              <a:gd name="adj1" fmla="val 55701"/>
              <a:gd name="adj2"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TextBox 105"/>
          <p:cNvSpPr txBox="1"/>
          <p:nvPr/>
        </p:nvSpPr>
        <p:spPr>
          <a:xfrm>
            <a:off x="3137729" y="2560135"/>
            <a:ext cx="1210651" cy="369332"/>
          </a:xfrm>
          <a:prstGeom prst="rect">
            <a:avLst/>
          </a:prstGeom>
          <a:noFill/>
        </p:spPr>
        <p:txBody>
          <a:bodyPr wrap="none" rtlCol="0">
            <a:spAutoFit/>
          </a:bodyPr>
          <a:lstStyle/>
          <a:p>
            <a:pPr algn="ctr"/>
            <a:r>
              <a:rPr lang="en-US" b="1" dirty="0" smtClean="0">
                <a:solidFill>
                  <a:schemeClr val="accent1"/>
                </a:solidFill>
              </a:rPr>
              <a:t>NO FACE</a:t>
            </a:r>
          </a:p>
        </p:txBody>
      </p:sp>
      <p:sp>
        <p:nvSpPr>
          <p:cNvPr id="110" name="TextBox 109"/>
          <p:cNvSpPr txBox="1"/>
          <p:nvPr/>
        </p:nvSpPr>
        <p:spPr>
          <a:xfrm>
            <a:off x="7268831" y="1062785"/>
            <a:ext cx="1655032" cy="563231"/>
          </a:xfrm>
          <a:prstGeom prst="rect">
            <a:avLst/>
          </a:prstGeom>
          <a:noFill/>
        </p:spPr>
        <p:txBody>
          <a:bodyPr wrap="square" rtlCol="0">
            <a:spAutoFit/>
          </a:bodyPr>
          <a:lstStyle/>
          <a:p>
            <a:pPr>
              <a:lnSpc>
                <a:spcPct val="85000"/>
              </a:lnSpc>
            </a:pPr>
            <a:r>
              <a:rPr lang="en-US" b="1" dirty="0" smtClean="0"/>
              <a:t>FACE CONFIRMED</a:t>
            </a:r>
          </a:p>
        </p:txBody>
      </p:sp>
      <p:sp>
        <p:nvSpPr>
          <p:cNvPr id="48" name="TextBox 47"/>
          <p:cNvSpPr txBox="1"/>
          <p:nvPr/>
        </p:nvSpPr>
        <p:spPr>
          <a:xfrm>
            <a:off x="1331718" y="3187714"/>
            <a:ext cx="3015569" cy="1323439"/>
          </a:xfrm>
          <a:prstGeom prst="rect">
            <a:avLst/>
          </a:prstGeom>
          <a:noFill/>
        </p:spPr>
        <p:txBody>
          <a:bodyPr wrap="none" rtlCol="0">
            <a:spAutoFit/>
          </a:bodyPr>
          <a:lstStyle/>
          <a:p>
            <a:pPr>
              <a:spcAft>
                <a:spcPts val="300"/>
              </a:spcAft>
            </a:pPr>
            <a:r>
              <a:rPr lang="en-US" sz="1400" b="1" dirty="0" smtClean="0">
                <a:solidFill>
                  <a:schemeClr val="accent3"/>
                </a:solidFill>
              </a:rPr>
              <a:t>Final HD Calculations</a:t>
            </a:r>
          </a:p>
          <a:p>
            <a:pPr>
              <a:spcAft>
                <a:spcPts val="300"/>
              </a:spcAft>
            </a:pPr>
            <a:r>
              <a:rPr lang="en-US" sz="1400" dirty="0" smtClean="0"/>
              <a:t>Search squares = 3.8 million</a:t>
            </a:r>
          </a:p>
          <a:p>
            <a:pPr>
              <a:spcAft>
                <a:spcPts val="300"/>
              </a:spcAft>
            </a:pPr>
            <a:r>
              <a:rPr lang="en-US" sz="1400" dirty="0" smtClean="0"/>
              <a:t>Average features per square = 124</a:t>
            </a:r>
          </a:p>
          <a:p>
            <a:pPr>
              <a:spcAft>
                <a:spcPts val="300"/>
              </a:spcAft>
            </a:pPr>
            <a:r>
              <a:rPr lang="en-US" sz="1400" dirty="0" smtClean="0"/>
              <a:t>Calculations per feature = 100</a:t>
            </a:r>
          </a:p>
          <a:p>
            <a:pPr>
              <a:spcAft>
                <a:spcPts val="300"/>
              </a:spcAft>
            </a:pPr>
            <a:r>
              <a:rPr lang="en-US" sz="1400" dirty="0" smtClean="0"/>
              <a:t>Calculations per frame = 47 </a:t>
            </a:r>
            <a:r>
              <a:rPr lang="en-US" sz="1400" dirty="0" err="1" smtClean="0"/>
              <a:t>GCalcs</a:t>
            </a:r>
            <a:endParaRPr lang="en-US" sz="1400" dirty="0" smtClean="0"/>
          </a:p>
        </p:txBody>
      </p:sp>
      <p:sp>
        <p:nvSpPr>
          <p:cNvPr id="49" name="TextBox 48"/>
          <p:cNvSpPr txBox="1"/>
          <p:nvPr/>
        </p:nvSpPr>
        <p:spPr>
          <a:xfrm>
            <a:off x="4766616" y="3187714"/>
            <a:ext cx="3179075" cy="1323439"/>
          </a:xfrm>
          <a:prstGeom prst="rect">
            <a:avLst/>
          </a:prstGeom>
          <a:noFill/>
        </p:spPr>
        <p:txBody>
          <a:bodyPr wrap="none" rtlCol="0">
            <a:spAutoFit/>
          </a:bodyPr>
          <a:lstStyle/>
          <a:p>
            <a:pPr>
              <a:spcAft>
                <a:spcPts val="300"/>
              </a:spcAft>
            </a:pPr>
            <a:r>
              <a:rPr lang="en-US" sz="1400" b="1" dirty="0" smtClean="0">
                <a:solidFill>
                  <a:schemeClr val="accent3"/>
                </a:solidFill>
              </a:rPr>
              <a:t>Calculation Rate</a:t>
            </a:r>
          </a:p>
          <a:p>
            <a:pPr>
              <a:spcAft>
                <a:spcPts val="300"/>
              </a:spcAft>
            </a:pPr>
            <a:r>
              <a:rPr lang="en-US" sz="1400" dirty="0" smtClean="0"/>
              <a:t>30 frames/sec = 1.4TCalcs/</a:t>
            </a:r>
            <a:r>
              <a:rPr lang="en-US" sz="1400" dirty="0"/>
              <a:t>s</a:t>
            </a:r>
            <a:r>
              <a:rPr lang="en-US" sz="1400" dirty="0" smtClean="0"/>
              <a:t>econd</a:t>
            </a:r>
          </a:p>
          <a:p>
            <a:pPr>
              <a:spcAft>
                <a:spcPts val="300"/>
              </a:spcAft>
            </a:pPr>
            <a:r>
              <a:rPr lang="en-US" sz="1400" dirty="0" smtClean="0"/>
              <a:t>60 frames/sec = 2.8TCalcs/second</a:t>
            </a:r>
            <a:endParaRPr lang="en-US" sz="1400" dirty="0"/>
          </a:p>
          <a:p>
            <a:pPr>
              <a:spcAft>
                <a:spcPts val="300"/>
              </a:spcAft>
            </a:pPr>
            <a:endParaRPr lang="en-US" sz="1400" dirty="0" smtClean="0"/>
          </a:p>
          <a:p>
            <a:pPr>
              <a:spcAft>
                <a:spcPts val="300"/>
              </a:spcAft>
            </a:pPr>
            <a:r>
              <a:rPr lang="en-US" sz="1400" i="1" dirty="0" smtClean="0"/>
              <a:t>…and this only gets front-facing faces</a:t>
            </a:r>
          </a:p>
        </p:txBody>
      </p:sp>
      <p:sp>
        <p:nvSpPr>
          <p:cNvPr id="2" name="Footer Placeholder 1"/>
          <p:cNvSpPr>
            <a:spLocks noGrp="1"/>
          </p:cNvSpPr>
          <p:nvPr>
            <p:ph type="ftr" sz="quarter" idx="11"/>
          </p:nvPr>
        </p:nvSpPr>
        <p:spPr/>
        <p:txBody>
          <a:bodyPr/>
          <a:lstStyle/>
          <a:p>
            <a:r>
              <a:rPr lang="en-US" smtClean="0"/>
              <a:t>© Copyright 2012 HSA Foundation.  All Rights Reserved.</a:t>
            </a:r>
            <a:endParaRPr lang="en-US"/>
          </a:p>
        </p:txBody>
      </p:sp>
      <p:sp>
        <p:nvSpPr>
          <p:cNvPr id="3" name="Slide Number Placeholder 2"/>
          <p:cNvSpPr>
            <a:spLocks noGrp="1"/>
          </p:cNvSpPr>
          <p:nvPr>
            <p:ph type="sldNum" sz="quarter" idx="12"/>
          </p:nvPr>
        </p:nvSpPr>
        <p:spPr/>
        <p:txBody>
          <a:bodyPr/>
          <a:lstStyle/>
          <a:p>
            <a:fld id="{7E0F095F-F642-7E4C-BE29-73B8FAFADF38}" type="slidenum">
              <a:rPr lang="en-US" smtClean="0"/>
              <a:t>49</a:t>
            </a:fld>
            <a:endParaRPr lang="en-US"/>
          </a:p>
        </p:txBody>
      </p:sp>
    </p:spTree>
    <p:extLst>
      <p:ext uri="{BB962C8B-B14F-4D97-AF65-F5344CB8AC3E}">
        <p14:creationId xmlns:p14="http://schemas.microsoft.com/office/powerpoint/2010/main" val="261267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2000"/>
                                        <p:tgtEl>
                                          <p:spTgt spid="46"/>
                                        </p:tgtEl>
                                      </p:cBhvr>
                                    </p:animEffect>
                                  </p:childTnLst>
                                </p:cTn>
                              </p:par>
                            </p:childTnLst>
                          </p:cTn>
                        </p:par>
                        <p:par>
                          <p:cTn id="8" fill="hold">
                            <p:stCondLst>
                              <p:cond delay="2000"/>
                            </p:stCondLst>
                            <p:childTnLst>
                              <p:par>
                                <p:cTn id="9" presetID="12" presetClass="entr" presetSubtype="1"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slide(fromTop)">
                                      <p:cBhvr>
                                        <p:cTn id="11" dur="500"/>
                                        <p:tgtEl>
                                          <p:spTgt spid="47"/>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105"/>
                                        </p:tgtEl>
                                        <p:attrNameLst>
                                          <p:attrName>style.visibility</p:attrName>
                                        </p:attrNameLst>
                                      </p:cBhvr>
                                      <p:to>
                                        <p:strVal val="visible"/>
                                      </p:to>
                                    </p:set>
                                    <p:animEffect transition="in" filter="wipe(up)">
                                      <p:cBhvr>
                                        <p:cTn id="15" dur="500"/>
                                        <p:tgtEl>
                                          <p:spTgt spid="105"/>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wipe(up)">
                                      <p:cBhvr>
                                        <p:cTn id="19" dur="500"/>
                                        <p:tgtEl>
                                          <p:spTgt spid="106"/>
                                        </p:tgtEl>
                                      </p:cBhvr>
                                    </p:animEffect>
                                  </p:childTnLst>
                                </p:cTn>
                              </p:par>
                            </p:childTnLst>
                          </p:cTn>
                        </p:par>
                        <p:par>
                          <p:cTn id="20" fill="hold">
                            <p:stCondLst>
                              <p:cond delay="3500"/>
                            </p:stCondLst>
                            <p:childTnLst>
                              <p:par>
                                <p:cTn id="21" presetID="12" presetClass="entr" presetSubtype="8" fill="hold" nodeType="afterEffect">
                                  <p:stCondLst>
                                    <p:cond delay="0"/>
                                  </p:stCondLst>
                                  <p:childTnLst>
                                    <p:set>
                                      <p:cBhvr>
                                        <p:cTn id="22" dur="1" fill="hold">
                                          <p:stCondLst>
                                            <p:cond delay="0"/>
                                          </p:stCondLst>
                                        </p:cTn>
                                        <p:tgtEl>
                                          <p:spTgt spid="109"/>
                                        </p:tgtEl>
                                        <p:attrNameLst>
                                          <p:attrName>style.visibility</p:attrName>
                                        </p:attrNameLst>
                                      </p:cBhvr>
                                      <p:to>
                                        <p:strVal val="visible"/>
                                      </p:to>
                                    </p:set>
                                    <p:animEffect transition="in" filter="slide(fromLeft)">
                                      <p:cBhvr>
                                        <p:cTn id="23" dur="500"/>
                                        <p:tgtEl>
                                          <p:spTgt spid="109"/>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wipe(left)">
                                      <p:cBhvr>
                                        <p:cTn id="27" dur="5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p:bldP spid="110"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bwMode="auto">
          <a:xfrm>
            <a:off x="6524960" y="1108249"/>
            <a:ext cx="2266490" cy="1135766"/>
          </a:xfrm>
          <a:prstGeom prst="rect">
            <a:avLst/>
          </a:prstGeom>
          <a:solidFill>
            <a:schemeClr val="tx1"/>
          </a:solidFill>
          <a:ln w="25400" algn="ctr">
            <a:noFill/>
            <a:round/>
            <a:headEnd/>
            <a:tailEnd/>
          </a:ln>
          <a:effectLst/>
        </p:spPr>
        <p:txBody>
          <a:bodyPr lIns="228600" tIns="45714" rIns="228600" bIns="45714" rtlCol="0" anchor="ctr"/>
          <a:lstStyle/>
          <a:p>
            <a:pPr marL="1588" indent="-1588" algn="ctr" defTabSz="913183" fontAlgn="base">
              <a:spcBef>
                <a:spcPct val="0"/>
              </a:spcBef>
              <a:spcAft>
                <a:spcPct val="0"/>
              </a:spcAft>
            </a:pPr>
            <a:endParaRPr lang="en-US" b="1" dirty="0" smtClean="0">
              <a:solidFill>
                <a:prstClr val="white"/>
              </a:solidFill>
              <a:cs typeface="Arial" charset="0"/>
            </a:endParaRPr>
          </a:p>
        </p:txBody>
      </p:sp>
      <p:sp>
        <p:nvSpPr>
          <p:cNvPr id="7" name="Freeform 6"/>
          <p:cNvSpPr/>
          <p:nvPr/>
        </p:nvSpPr>
        <p:spPr bwMode="auto">
          <a:xfrm>
            <a:off x="3284528" y="1174010"/>
            <a:ext cx="5085443" cy="1350117"/>
          </a:xfrm>
          <a:custGeom>
            <a:avLst/>
            <a:gdLst>
              <a:gd name="connsiteX0" fmla="*/ 0 w 7658100"/>
              <a:gd name="connsiteY0" fmla="*/ 2070100 h 2117141"/>
              <a:gd name="connsiteX1" fmla="*/ 1346200 w 7658100"/>
              <a:gd name="connsiteY1" fmla="*/ 2044700 h 2117141"/>
              <a:gd name="connsiteX2" fmla="*/ 3632200 w 7658100"/>
              <a:gd name="connsiteY2" fmla="*/ 1384300 h 2117141"/>
              <a:gd name="connsiteX3" fmla="*/ 4711700 w 7658100"/>
              <a:gd name="connsiteY3" fmla="*/ 342900 h 2117141"/>
              <a:gd name="connsiteX4" fmla="*/ 5803900 w 7658100"/>
              <a:gd name="connsiteY4" fmla="*/ 63500 h 2117141"/>
              <a:gd name="connsiteX5" fmla="*/ 7658100 w 7658100"/>
              <a:gd name="connsiteY5" fmla="*/ 0 h 2117141"/>
              <a:gd name="connsiteX0" fmla="*/ 0 w 7658100"/>
              <a:gd name="connsiteY0" fmla="*/ 2072057 h 2119098"/>
              <a:gd name="connsiteX1" fmla="*/ 1346200 w 7658100"/>
              <a:gd name="connsiteY1" fmla="*/ 2046657 h 2119098"/>
              <a:gd name="connsiteX2" fmla="*/ 3632200 w 7658100"/>
              <a:gd name="connsiteY2" fmla="*/ 1386257 h 2119098"/>
              <a:gd name="connsiteX3" fmla="*/ 4622800 w 7658100"/>
              <a:gd name="connsiteY3" fmla="*/ 535357 h 2119098"/>
              <a:gd name="connsiteX4" fmla="*/ 5803900 w 7658100"/>
              <a:gd name="connsiteY4" fmla="*/ 65457 h 2119098"/>
              <a:gd name="connsiteX5" fmla="*/ 7658100 w 7658100"/>
              <a:gd name="connsiteY5" fmla="*/ 1957 h 2119098"/>
              <a:gd name="connsiteX0" fmla="*/ 0 w 7658100"/>
              <a:gd name="connsiteY0" fmla="*/ 2072057 h 2100060"/>
              <a:gd name="connsiteX1" fmla="*/ 1346200 w 7658100"/>
              <a:gd name="connsiteY1" fmla="*/ 2046657 h 2100060"/>
              <a:gd name="connsiteX2" fmla="*/ 3530600 w 7658100"/>
              <a:gd name="connsiteY2" fmla="*/ 1703757 h 2100060"/>
              <a:gd name="connsiteX3" fmla="*/ 4622800 w 7658100"/>
              <a:gd name="connsiteY3" fmla="*/ 535357 h 2100060"/>
              <a:gd name="connsiteX4" fmla="*/ 5803900 w 7658100"/>
              <a:gd name="connsiteY4" fmla="*/ 65457 h 2100060"/>
              <a:gd name="connsiteX5" fmla="*/ 7658100 w 7658100"/>
              <a:gd name="connsiteY5" fmla="*/ 1957 h 2100060"/>
              <a:gd name="connsiteX0" fmla="*/ 0 w 7658100"/>
              <a:gd name="connsiteY0" fmla="*/ 2072057 h 2102062"/>
              <a:gd name="connsiteX1" fmla="*/ 1346200 w 7658100"/>
              <a:gd name="connsiteY1" fmla="*/ 2046657 h 2102062"/>
              <a:gd name="connsiteX2" fmla="*/ 3556000 w 7658100"/>
              <a:gd name="connsiteY2" fmla="*/ 1665657 h 2102062"/>
              <a:gd name="connsiteX3" fmla="*/ 4622800 w 7658100"/>
              <a:gd name="connsiteY3" fmla="*/ 535357 h 2102062"/>
              <a:gd name="connsiteX4" fmla="*/ 5803900 w 7658100"/>
              <a:gd name="connsiteY4" fmla="*/ 65457 h 2102062"/>
              <a:gd name="connsiteX5" fmla="*/ 7658100 w 7658100"/>
              <a:gd name="connsiteY5" fmla="*/ 1957 h 2102062"/>
              <a:gd name="connsiteX0" fmla="*/ 0 w 7632700"/>
              <a:gd name="connsiteY0" fmla="*/ 2110157 h 2130054"/>
              <a:gd name="connsiteX1" fmla="*/ 1320800 w 7632700"/>
              <a:gd name="connsiteY1" fmla="*/ 2046657 h 2130054"/>
              <a:gd name="connsiteX2" fmla="*/ 3530600 w 7632700"/>
              <a:gd name="connsiteY2" fmla="*/ 1665657 h 2130054"/>
              <a:gd name="connsiteX3" fmla="*/ 4597400 w 7632700"/>
              <a:gd name="connsiteY3" fmla="*/ 535357 h 2130054"/>
              <a:gd name="connsiteX4" fmla="*/ 5778500 w 7632700"/>
              <a:gd name="connsiteY4" fmla="*/ 65457 h 2130054"/>
              <a:gd name="connsiteX5" fmla="*/ 7632700 w 7632700"/>
              <a:gd name="connsiteY5" fmla="*/ 1957 h 2130054"/>
              <a:gd name="connsiteX0" fmla="*/ 0 w 7632700"/>
              <a:gd name="connsiteY0" fmla="*/ 2110157 h 2110157"/>
              <a:gd name="connsiteX1" fmla="*/ 1320800 w 7632700"/>
              <a:gd name="connsiteY1" fmla="*/ 2046657 h 2110157"/>
              <a:gd name="connsiteX2" fmla="*/ 3530600 w 7632700"/>
              <a:gd name="connsiteY2" fmla="*/ 1665657 h 2110157"/>
              <a:gd name="connsiteX3" fmla="*/ 4597400 w 7632700"/>
              <a:gd name="connsiteY3" fmla="*/ 535357 h 2110157"/>
              <a:gd name="connsiteX4" fmla="*/ 5778500 w 7632700"/>
              <a:gd name="connsiteY4" fmla="*/ 65457 h 2110157"/>
              <a:gd name="connsiteX5" fmla="*/ 7632700 w 7632700"/>
              <a:gd name="connsiteY5" fmla="*/ 1957 h 2110157"/>
              <a:gd name="connsiteX0" fmla="*/ 0 w 7632700"/>
              <a:gd name="connsiteY0" fmla="*/ 2110157 h 2110157"/>
              <a:gd name="connsiteX1" fmla="*/ 1320800 w 7632700"/>
              <a:gd name="connsiteY1" fmla="*/ 2046657 h 2110157"/>
              <a:gd name="connsiteX2" fmla="*/ 3441700 w 7632700"/>
              <a:gd name="connsiteY2" fmla="*/ 1602157 h 2110157"/>
              <a:gd name="connsiteX3" fmla="*/ 4597400 w 7632700"/>
              <a:gd name="connsiteY3" fmla="*/ 535357 h 2110157"/>
              <a:gd name="connsiteX4" fmla="*/ 5778500 w 7632700"/>
              <a:gd name="connsiteY4" fmla="*/ 65457 h 2110157"/>
              <a:gd name="connsiteX5" fmla="*/ 7632700 w 7632700"/>
              <a:gd name="connsiteY5" fmla="*/ 1957 h 2110157"/>
              <a:gd name="connsiteX0" fmla="*/ 0 w 7632700"/>
              <a:gd name="connsiteY0" fmla="*/ 2108200 h 2108200"/>
              <a:gd name="connsiteX1" fmla="*/ 1320800 w 7632700"/>
              <a:gd name="connsiteY1" fmla="*/ 2044700 h 2108200"/>
              <a:gd name="connsiteX2" fmla="*/ 3441700 w 7632700"/>
              <a:gd name="connsiteY2" fmla="*/ 1600200 h 2108200"/>
              <a:gd name="connsiteX3" fmla="*/ 4597400 w 7632700"/>
              <a:gd name="connsiteY3" fmla="*/ 533400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78352 w 7632700"/>
              <a:gd name="connsiteY2" fmla="*/ 1517553 h 2108200"/>
              <a:gd name="connsiteX3" fmla="*/ 4597400 w 7632700"/>
              <a:gd name="connsiteY3" fmla="*/ 533400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78352 w 7632700"/>
              <a:gd name="connsiteY2" fmla="*/ 1517553 h 2108200"/>
              <a:gd name="connsiteX3" fmla="*/ 4377944 w 7632700"/>
              <a:gd name="connsiteY3" fmla="*/ 401164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78352 w 7632700"/>
              <a:gd name="connsiteY2" fmla="*/ 1517553 h 2108200"/>
              <a:gd name="connsiteX3" fmla="*/ 4414520 w 7632700"/>
              <a:gd name="connsiteY3" fmla="*/ 442488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12515 w 7632700"/>
              <a:gd name="connsiteY2" fmla="*/ 1583670 h 2108200"/>
              <a:gd name="connsiteX3" fmla="*/ 4414520 w 7632700"/>
              <a:gd name="connsiteY3" fmla="*/ 442488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12515 w 7632700"/>
              <a:gd name="connsiteY2" fmla="*/ 1583670 h 2108200"/>
              <a:gd name="connsiteX3" fmla="*/ 4385259 w 7632700"/>
              <a:gd name="connsiteY3" fmla="*/ 591253 h 2108200"/>
              <a:gd name="connsiteX4" fmla="*/ 5842000 w 7632700"/>
              <a:gd name="connsiteY4" fmla="*/ 88900 h 2108200"/>
              <a:gd name="connsiteX5" fmla="*/ 7632700 w 7632700"/>
              <a:gd name="connsiteY5" fmla="*/ 0 h 2108200"/>
              <a:gd name="connsiteX0" fmla="*/ 0 w 7632700"/>
              <a:gd name="connsiteY0" fmla="*/ 2108200 h 2108200"/>
              <a:gd name="connsiteX1" fmla="*/ 1320800 w 7632700"/>
              <a:gd name="connsiteY1" fmla="*/ 2044700 h 2108200"/>
              <a:gd name="connsiteX2" fmla="*/ 3112515 w 7632700"/>
              <a:gd name="connsiteY2" fmla="*/ 1583670 h 2108200"/>
              <a:gd name="connsiteX3" fmla="*/ 4385259 w 7632700"/>
              <a:gd name="connsiteY3" fmla="*/ 591253 h 2108200"/>
              <a:gd name="connsiteX4" fmla="*/ 5483555 w 7632700"/>
              <a:gd name="connsiteY4" fmla="*/ 105428 h 2108200"/>
              <a:gd name="connsiteX5" fmla="*/ 7632700 w 7632700"/>
              <a:gd name="connsiteY5" fmla="*/ 0 h 2108200"/>
              <a:gd name="connsiteX0" fmla="*/ 0 w 7632700"/>
              <a:gd name="connsiteY0" fmla="*/ 2108200 h 2108200"/>
              <a:gd name="connsiteX1" fmla="*/ 1320800 w 7632700"/>
              <a:gd name="connsiteY1" fmla="*/ 2044700 h 2108200"/>
              <a:gd name="connsiteX2" fmla="*/ 3112515 w 7632700"/>
              <a:gd name="connsiteY2" fmla="*/ 1583670 h 2108200"/>
              <a:gd name="connsiteX3" fmla="*/ 4385259 w 7632700"/>
              <a:gd name="connsiteY3" fmla="*/ 591253 h 2108200"/>
              <a:gd name="connsiteX4" fmla="*/ 5498185 w 7632700"/>
              <a:gd name="connsiteY4" fmla="*/ 163281 h 2108200"/>
              <a:gd name="connsiteX5" fmla="*/ 7632700 w 7632700"/>
              <a:gd name="connsiteY5" fmla="*/ 0 h 2108200"/>
              <a:gd name="connsiteX0" fmla="*/ 0 w 7632700"/>
              <a:gd name="connsiteY0" fmla="*/ 2108200 h 2108200"/>
              <a:gd name="connsiteX1" fmla="*/ 1320800 w 7632700"/>
              <a:gd name="connsiteY1" fmla="*/ 2044700 h 2108200"/>
              <a:gd name="connsiteX2" fmla="*/ 3951243 w 7632700"/>
              <a:gd name="connsiteY2" fmla="*/ 1831611 h 2108200"/>
              <a:gd name="connsiteX3" fmla="*/ 4385259 w 7632700"/>
              <a:gd name="connsiteY3" fmla="*/ 591253 h 2108200"/>
              <a:gd name="connsiteX4" fmla="*/ 5498185 w 7632700"/>
              <a:gd name="connsiteY4" fmla="*/ 163281 h 2108200"/>
              <a:gd name="connsiteX5" fmla="*/ 7632700 w 7632700"/>
              <a:gd name="connsiteY5" fmla="*/ 0 h 2108200"/>
              <a:gd name="connsiteX0" fmla="*/ 0 w 7632700"/>
              <a:gd name="connsiteY0" fmla="*/ 2108200 h 2108200"/>
              <a:gd name="connsiteX1" fmla="*/ 1331835 w 7632700"/>
              <a:gd name="connsiteY1" fmla="*/ 2077758 h 2108200"/>
              <a:gd name="connsiteX2" fmla="*/ 3951243 w 7632700"/>
              <a:gd name="connsiteY2" fmla="*/ 1831611 h 2108200"/>
              <a:gd name="connsiteX3" fmla="*/ 4385259 w 7632700"/>
              <a:gd name="connsiteY3" fmla="*/ 591253 h 2108200"/>
              <a:gd name="connsiteX4" fmla="*/ 5498185 w 7632700"/>
              <a:gd name="connsiteY4" fmla="*/ 163281 h 2108200"/>
              <a:gd name="connsiteX5" fmla="*/ 7632700 w 7632700"/>
              <a:gd name="connsiteY5" fmla="*/ 0 h 2108200"/>
              <a:gd name="connsiteX0" fmla="*/ 0 w 7632700"/>
              <a:gd name="connsiteY0" fmla="*/ 2108200 h 2108200"/>
              <a:gd name="connsiteX1" fmla="*/ 1331835 w 7632700"/>
              <a:gd name="connsiteY1" fmla="*/ 2077758 h 2108200"/>
              <a:gd name="connsiteX2" fmla="*/ 3951243 w 7632700"/>
              <a:gd name="connsiteY2" fmla="*/ 1831611 h 2108200"/>
              <a:gd name="connsiteX3" fmla="*/ 5882132 w 7632700"/>
              <a:gd name="connsiteY3" fmla="*/ 843125 h 2108200"/>
              <a:gd name="connsiteX4" fmla="*/ 4385259 w 7632700"/>
              <a:gd name="connsiteY4" fmla="*/ 591253 h 2108200"/>
              <a:gd name="connsiteX5" fmla="*/ 5498185 w 7632700"/>
              <a:gd name="connsiteY5" fmla="*/ 163281 h 2108200"/>
              <a:gd name="connsiteX6" fmla="*/ 7632700 w 7632700"/>
              <a:gd name="connsiteY6" fmla="*/ 0 h 2108200"/>
              <a:gd name="connsiteX0" fmla="*/ 0 w 7632700"/>
              <a:gd name="connsiteY0" fmla="*/ 2108200 h 2108200"/>
              <a:gd name="connsiteX1" fmla="*/ 1331835 w 7632700"/>
              <a:gd name="connsiteY1" fmla="*/ 2077758 h 2108200"/>
              <a:gd name="connsiteX2" fmla="*/ 3951243 w 7632700"/>
              <a:gd name="connsiteY2" fmla="*/ 1831611 h 2108200"/>
              <a:gd name="connsiteX3" fmla="*/ 5882132 w 7632700"/>
              <a:gd name="connsiteY3" fmla="*/ 843125 h 2108200"/>
              <a:gd name="connsiteX4" fmla="*/ 5498185 w 7632700"/>
              <a:gd name="connsiteY4" fmla="*/ 163281 h 2108200"/>
              <a:gd name="connsiteX5" fmla="*/ 7632700 w 7632700"/>
              <a:gd name="connsiteY5" fmla="*/ 0 h 2108200"/>
              <a:gd name="connsiteX0" fmla="*/ 0 w 7632700"/>
              <a:gd name="connsiteY0" fmla="*/ 2108200 h 2108200"/>
              <a:gd name="connsiteX1" fmla="*/ 3951243 w 7632700"/>
              <a:gd name="connsiteY1" fmla="*/ 1831611 h 2108200"/>
              <a:gd name="connsiteX2" fmla="*/ 5882132 w 7632700"/>
              <a:gd name="connsiteY2" fmla="*/ 843125 h 2108200"/>
              <a:gd name="connsiteX3" fmla="*/ 5498185 w 7632700"/>
              <a:gd name="connsiteY3" fmla="*/ 163281 h 2108200"/>
              <a:gd name="connsiteX4" fmla="*/ 7632700 w 7632700"/>
              <a:gd name="connsiteY4" fmla="*/ 0 h 2108200"/>
              <a:gd name="connsiteX0" fmla="*/ 0 w 7632700"/>
              <a:gd name="connsiteY0" fmla="*/ 2108200 h 2108200"/>
              <a:gd name="connsiteX1" fmla="*/ 3951243 w 7632700"/>
              <a:gd name="connsiteY1" fmla="*/ 1831611 h 2108200"/>
              <a:gd name="connsiteX2" fmla="*/ 5882132 w 7632700"/>
              <a:gd name="connsiteY2" fmla="*/ 843125 h 2108200"/>
              <a:gd name="connsiteX3" fmla="*/ 7109427 w 7632700"/>
              <a:gd name="connsiteY3" fmla="*/ 452546 h 2108200"/>
              <a:gd name="connsiteX4" fmla="*/ 7632700 w 7632700"/>
              <a:gd name="connsiteY4" fmla="*/ 0 h 2108200"/>
              <a:gd name="connsiteX0" fmla="*/ 0 w 7632700"/>
              <a:gd name="connsiteY0" fmla="*/ 2108200 h 2108200"/>
              <a:gd name="connsiteX1" fmla="*/ 3951243 w 7632700"/>
              <a:gd name="connsiteY1" fmla="*/ 1831611 h 2108200"/>
              <a:gd name="connsiteX2" fmla="*/ 5882132 w 7632700"/>
              <a:gd name="connsiteY2" fmla="*/ 843125 h 2108200"/>
              <a:gd name="connsiteX3" fmla="*/ 7632700 w 7632700"/>
              <a:gd name="connsiteY3" fmla="*/ 0 h 2108200"/>
              <a:gd name="connsiteX0" fmla="*/ 0 w 7632700"/>
              <a:gd name="connsiteY0" fmla="*/ 2108200 h 2108200"/>
              <a:gd name="connsiteX1" fmla="*/ 3951243 w 7632700"/>
              <a:gd name="connsiteY1" fmla="*/ 1831611 h 2108200"/>
              <a:gd name="connsiteX2" fmla="*/ 6433927 w 7632700"/>
              <a:gd name="connsiteY2" fmla="*/ 1049743 h 2108200"/>
              <a:gd name="connsiteX3" fmla="*/ 7632700 w 7632700"/>
              <a:gd name="connsiteY3" fmla="*/ 0 h 2108200"/>
              <a:gd name="connsiteX0" fmla="*/ 0 w 7588556"/>
              <a:gd name="connsiteY0" fmla="*/ 2149524 h 2149524"/>
              <a:gd name="connsiteX1" fmla="*/ 3951243 w 7588556"/>
              <a:gd name="connsiteY1" fmla="*/ 1872935 h 2149524"/>
              <a:gd name="connsiteX2" fmla="*/ 6433927 w 7588556"/>
              <a:gd name="connsiteY2" fmla="*/ 1091067 h 2149524"/>
              <a:gd name="connsiteX3" fmla="*/ 7588556 w 7588556"/>
              <a:gd name="connsiteY3" fmla="*/ 0 h 2149524"/>
              <a:gd name="connsiteX0" fmla="*/ 0 w 7588556"/>
              <a:gd name="connsiteY0" fmla="*/ 2149524 h 2149524"/>
              <a:gd name="connsiteX1" fmla="*/ 3951243 w 7588556"/>
              <a:gd name="connsiteY1" fmla="*/ 1872935 h 2149524"/>
              <a:gd name="connsiteX2" fmla="*/ 6433927 w 7588556"/>
              <a:gd name="connsiteY2" fmla="*/ 1091067 h 2149524"/>
              <a:gd name="connsiteX3" fmla="*/ 7588556 w 7588556"/>
              <a:gd name="connsiteY3" fmla="*/ 0 h 2149524"/>
              <a:gd name="connsiteX0" fmla="*/ 0 w 7555449"/>
              <a:gd name="connsiteY0" fmla="*/ 2033818 h 2033818"/>
              <a:gd name="connsiteX1" fmla="*/ 3951243 w 7555449"/>
              <a:gd name="connsiteY1" fmla="*/ 1757229 h 2033818"/>
              <a:gd name="connsiteX2" fmla="*/ 6433927 w 7555449"/>
              <a:gd name="connsiteY2" fmla="*/ 975361 h 2033818"/>
              <a:gd name="connsiteX3" fmla="*/ 7555449 w 7555449"/>
              <a:gd name="connsiteY3" fmla="*/ 0 h 2033818"/>
              <a:gd name="connsiteX0" fmla="*/ 0 w 7555449"/>
              <a:gd name="connsiteY0" fmla="*/ 2033818 h 2033818"/>
              <a:gd name="connsiteX1" fmla="*/ 3951243 w 7555449"/>
              <a:gd name="connsiteY1" fmla="*/ 1757229 h 2033818"/>
              <a:gd name="connsiteX2" fmla="*/ 6433927 w 7555449"/>
              <a:gd name="connsiteY2" fmla="*/ 975361 h 2033818"/>
              <a:gd name="connsiteX3" fmla="*/ 7555449 w 7555449"/>
              <a:gd name="connsiteY3" fmla="*/ 0 h 2033818"/>
              <a:gd name="connsiteX0" fmla="*/ 0 w 7555449"/>
              <a:gd name="connsiteY0" fmla="*/ 2033818 h 2033818"/>
              <a:gd name="connsiteX1" fmla="*/ 2152002 w 7555449"/>
              <a:gd name="connsiteY1" fmla="*/ 2008449 h 2033818"/>
              <a:gd name="connsiteX2" fmla="*/ 3951243 w 7555449"/>
              <a:gd name="connsiteY2" fmla="*/ 1757229 h 2033818"/>
              <a:gd name="connsiteX3" fmla="*/ 6433927 w 7555449"/>
              <a:gd name="connsiteY3" fmla="*/ 975361 h 2033818"/>
              <a:gd name="connsiteX4" fmla="*/ 7555449 w 7555449"/>
              <a:gd name="connsiteY4" fmla="*/ 0 h 2033818"/>
              <a:gd name="connsiteX0" fmla="*/ 0 w 7555449"/>
              <a:gd name="connsiteY0" fmla="*/ 2033818 h 2033818"/>
              <a:gd name="connsiteX1" fmla="*/ 2152002 w 7555449"/>
              <a:gd name="connsiteY1" fmla="*/ 2008449 h 2033818"/>
              <a:gd name="connsiteX2" fmla="*/ 4227140 w 7555449"/>
              <a:gd name="connsiteY2" fmla="*/ 1757229 h 2033818"/>
              <a:gd name="connsiteX3" fmla="*/ 6433927 w 7555449"/>
              <a:gd name="connsiteY3" fmla="*/ 975361 h 2033818"/>
              <a:gd name="connsiteX4" fmla="*/ 7555449 w 7555449"/>
              <a:gd name="connsiteY4" fmla="*/ 0 h 2033818"/>
              <a:gd name="connsiteX0" fmla="*/ 0 w 7555449"/>
              <a:gd name="connsiteY0" fmla="*/ 2033818 h 2033818"/>
              <a:gd name="connsiteX1" fmla="*/ 2152002 w 7555449"/>
              <a:gd name="connsiteY1" fmla="*/ 2008449 h 2033818"/>
              <a:gd name="connsiteX2" fmla="*/ 4227140 w 7555449"/>
              <a:gd name="connsiteY2" fmla="*/ 1757229 h 2033818"/>
              <a:gd name="connsiteX3" fmla="*/ 6433927 w 7555449"/>
              <a:gd name="connsiteY3" fmla="*/ 975361 h 2033818"/>
              <a:gd name="connsiteX4" fmla="*/ 7555449 w 7555449"/>
              <a:gd name="connsiteY4" fmla="*/ 0 h 2033818"/>
              <a:gd name="connsiteX0" fmla="*/ 0 w 7555449"/>
              <a:gd name="connsiteY0" fmla="*/ 2033818 h 2033818"/>
              <a:gd name="connsiteX1" fmla="*/ 2152002 w 7555449"/>
              <a:gd name="connsiteY1" fmla="*/ 2008449 h 2033818"/>
              <a:gd name="connsiteX2" fmla="*/ 4227140 w 7555449"/>
              <a:gd name="connsiteY2" fmla="*/ 1757229 h 2033818"/>
              <a:gd name="connsiteX3" fmla="*/ 6433927 w 7555449"/>
              <a:gd name="connsiteY3" fmla="*/ 975361 h 2033818"/>
              <a:gd name="connsiteX4" fmla="*/ 7555449 w 7555449"/>
              <a:gd name="connsiteY4" fmla="*/ 0 h 2033818"/>
              <a:gd name="connsiteX0" fmla="*/ 0 w 7555449"/>
              <a:gd name="connsiteY0" fmla="*/ 2033818 h 2033818"/>
              <a:gd name="connsiteX1" fmla="*/ 3443201 w 7555449"/>
              <a:gd name="connsiteY1" fmla="*/ 1967126 h 2033818"/>
              <a:gd name="connsiteX2" fmla="*/ 4227140 w 7555449"/>
              <a:gd name="connsiteY2" fmla="*/ 1757229 h 2033818"/>
              <a:gd name="connsiteX3" fmla="*/ 6433927 w 7555449"/>
              <a:gd name="connsiteY3" fmla="*/ 975361 h 2033818"/>
              <a:gd name="connsiteX4" fmla="*/ 7555449 w 7555449"/>
              <a:gd name="connsiteY4" fmla="*/ 0 h 2033818"/>
              <a:gd name="connsiteX0" fmla="*/ 0 w 7555449"/>
              <a:gd name="connsiteY0" fmla="*/ 2033818 h 2033818"/>
              <a:gd name="connsiteX1" fmla="*/ 3443201 w 7555449"/>
              <a:gd name="connsiteY1" fmla="*/ 1967126 h 2033818"/>
              <a:gd name="connsiteX2" fmla="*/ 4227140 w 7555449"/>
              <a:gd name="connsiteY2" fmla="*/ 1757229 h 2033818"/>
              <a:gd name="connsiteX3" fmla="*/ 6433927 w 7555449"/>
              <a:gd name="connsiteY3" fmla="*/ 975361 h 2033818"/>
              <a:gd name="connsiteX4" fmla="*/ 7555449 w 7555449"/>
              <a:gd name="connsiteY4" fmla="*/ 0 h 2033818"/>
              <a:gd name="connsiteX0" fmla="*/ 0 w 7555449"/>
              <a:gd name="connsiteY0" fmla="*/ 2033818 h 2033818"/>
              <a:gd name="connsiteX1" fmla="*/ 3443201 w 7555449"/>
              <a:gd name="connsiteY1" fmla="*/ 1967126 h 2033818"/>
              <a:gd name="connsiteX2" fmla="*/ 4227140 w 7555449"/>
              <a:gd name="connsiteY2" fmla="*/ 1757229 h 2033818"/>
              <a:gd name="connsiteX3" fmla="*/ 6433927 w 7555449"/>
              <a:gd name="connsiteY3" fmla="*/ 975361 h 2033818"/>
              <a:gd name="connsiteX4" fmla="*/ 7555449 w 7555449"/>
              <a:gd name="connsiteY4" fmla="*/ 0 h 2033818"/>
              <a:gd name="connsiteX0" fmla="*/ 0 w 7555449"/>
              <a:gd name="connsiteY0" fmla="*/ 2033818 h 2033818"/>
              <a:gd name="connsiteX1" fmla="*/ 3443201 w 7555449"/>
              <a:gd name="connsiteY1" fmla="*/ 1967126 h 2033818"/>
              <a:gd name="connsiteX2" fmla="*/ 4492000 w 7555449"/>
              <a:gd name="connsiteY2" fmla="*/ 1748965 h 2033818"/>
              <a:gd name="connsiteX3" fmla="*/ 6433927 w 7555449"/>
              <a:gd name="connsiteY3" fmla="*/ 975361 h 2033818"/>
              <a:gd name="connsiteX4" fmla="*/ 7555449 w 7555449"/>
              <a:gd name="connsiteY4" fmla="*/ 0 h 2033818"/>
              <a:gd name="connsiteX0" fmla="*/ 0 w 7555449"/>
              <a:gd name="connsiteY0" fmla="*/ 2033818 h 2033818"/>
              <a:gd name="connsiteX1" fmla="*/ 3443201 w 7555449"/>
              <a:gd name="connsiteY1" fmla="*/ 1967126 h 2033818"/>
              <a:gd name="connsiteX2" fmla="*/ 4492000 w 7555449"/>
              <a:gd name="connsiteY2" fmla="*/ 1748965 h 2033818"/>
              <a:gd name="connsiteX3" fmla="*/ 6433927 w 7555449"/>
              <a:gd name="connsiteY3" fmla="*/ 975361 h 2033818"/>
              <a:gd name="connsiteX4" fmla="*/ 7555449 w 7555449"/>
              <a:gd name="connsiteY4" fmla="*/ 0 h 2033818"/>
              <a:gd name="connsiteX0" fmla="*/ 0 w 7555449"/>
              <a:gd name="connsiteY0" fmla="*/ 2033818 h 2033818"/>
              <a:gd name="connsiteX1" fmla="*/ 3443201 w 7555449"/>
              <a:gd name="connsiteY1" fmla="*/ 1967126 h 2033818"/>
              <a:gd name="connsiteX2" fmla="*/ 4492000 w 7555449"/>
              <a:gd name="connsiteY2" fmla="*/ 1748965 h 2033818"/>
              <a:gd name="connsiteX3" fmla="*/ 6509516 w 7555449"/>
              <a:gd name="connsiteY3" fmla="*/ 1031968 h 2033818"/>
              <a:gd name="connsiteX4" fmla="*/ 7555449 w 7555449"/>
              <a:gd name="connsiteY4" fmla="*/ 0 h 2033818"/>
              <a:gd name="connsiteX0" fmla="*/ 0 w 7555449"/>
              <a:gd name="connsiteY0" fmla="*/ 2033818 h 2033818"/>
              <a:gd name="connsiteX1" fmla="*/ 3443201 w 7555449"/>
              <a:gd name="connsiteY1" fmla="*/ 1967126 h 2033818"/>
              <a:gd name="connsiteX2" fmla="*/ 4492000 w 7555449"/>
              <a:gd name="connsiteY2" fmla="*/ 1748965 h 2033818"/>
              <a:gd name="connsiteX3" fmla="*/ 6509516 w 7555449"/>
              <a:gd name="connsiteY3" fmla="*/ 1031968 h 2033818"/>
              <a:gd name="connsiteX4" fmla="*/ 7555449 w 7555449"/>
              <a:gd name="connsiteY4" fmla="*/ 0 h 2033818"/>
              <a:gd name="connsiteX0" fmla="*/ 0 w 7555449"/>
              <a:gd name="connsiteY0" fmla="*/ 2033818 h 2033818"/>
              <a:gd name="connsiteX1" fmla="*/ 3443201 w 7555449"/>
              <a:gd name="connsiteY1" fmla="*/ 1967126 h 2033818"/>
              <a:gd name="connsiteX2" fmla="*/ 4605383 w 7555449"/>
              <a:gd name="connsiteY2" fmla="*/ 1777268 h 2033818"/>
              <a:gd name="connsiteX3" fmla="*/ 6509516 w 7555449"/>
              <a:gd name="connsiteY3" fmla="*/ 1031968 h 2033818"/>
              <a:gd name="connsiteX4" fmla="*/ 7555449 w 7555449"/>
              <a:gd name="connsiteY4" fmla="*/ 0 h 2033818"/>
              <a:gd name="connsiteX0" fmla="*/ 0 w 7555449"/>
              <a:gd name="connsiteY0" fmla="*/ 2033818 h 2033818"/>
              <a:gd name="connsiteX1" fmla="*/ 3443201 w 7555449"/>
              <a:gd name="connsiteY1" fmla="*/ 1967126 h 2033818"/>
              <a:gd name="connsiteX2" fmla="*/ 4605383 w 7555449"/>
              <a:gd name="connsiteY2" fmla="*/ 1777268 h 2033818"/>
              <a:gd name="connsiteX3" fmla="*/ 6471721 w 7555449"/>
              <a:gd name="connsiteY3" fmla="*/ 975361 h 2033818"/>
              <a:gd name="connsiteX4" fmla="*/ 7555449 w 7555449"/>
              <a:gd name="connsiteY4" fmla="*/ 0 h 2033818"/>
              <a:gd name="connsiteX0" fmla="*/ 0 w 7555449"/>
              <a:gd name="connsiteY0" fmla="*/ 2033818 h 2033818"/>
              <a:gd name="connsiteX1" fmla="*/ 3443201 w 7555449"/>
              <a:gd name="connsiteY1" fmla="*/ 1967126 h 2033818"/>
              <a:gd name="connsiteX2" fmla="*/ 4605383 w 7555449"/>
              <a:gd name="connsiteY2" fmla="*/ 1777268 h 2033818"/>
              <a:gd name="connsiteX3" fmla="*/ 6413435 w 7555449"/>
              <a:gd name="connsiteY3" fmla="*/ 902608 h 2033818"/>
              <a:gd name="connsiteX4" fmla="*/ 7555449 w 7555449"/>
              <a:gd name="connsiteY4" fmla="*/ 0 h 2033818"/>
              <a:gd name="connsiteX0" fmla="*/ 0 w 7555449"/>
              <a:gd name="connsiteY0" fmla="*/ 2033818 h 2033818"/>
              <a:gd name="connsiteX1" fmla="*/ 3443201 w 7555449"/>
              <a:gd name="connsiteY1" fmla="*/ 1967126 h 2033818"/>
              <a:gd name="connsiteX2" fmla="*/ 4605383 w 7555449"/>
              <a:gd name="connsiteY2" fmla="*/ 1777268 h 2033818"/>
              <a:gd name="connsiteX3" fmla="*/ 6413435 w 7555449"/>
              <a:gd name="connsiteY3" fmla="*/ 902608 h 2033818"/>
              <a:gd name="connsiteX4" fmla="*/ 7555449 w 7555449"/>
              <a:gd name="connsiteY4" fmla="*/ 0 h 2033818"/>
              <a:gd name="connsiteX0" fmla="*/ 0 w 7672026"/>
              <a:gd name="connsiteY0" fmla="*/ 2033818 h 2033818"/>
              <a:gd name="connsiteX1" fmla="*/ 3443201 w 7672026"/>
              <a:gd name="connsiteY1" fmla="*/ 1967126 h 2033818"/>
              <a:gd name="connsiteX2" fmla="*/ 4605383 w 7672026"/>
              <a:gd name="connsiteY2" fmla="*/ 1777268 h 2033818"/>
              <a:gd name="connsiteX3" fmla="*/ 6413435 w 7672026"/>
              <a:gd name="connsiteY3" fmla="*/ 902608 h 2033818"/>
              <a:gd name="connsiteX4" fmla="*/ 7672026 w 7672026"/>
              <a:gd name="connsiteY4" fmla="*/ 0 h 2033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026" h="2033818">
                <a:moveTo>
                  <a:pt x="0" y="2033818"/>
                </a:moveTo>
                <a:cubicBezTo>
                  <a:pt x="354988" y="2015815"/>
                  <a:pt x="2784660" y="2013224"/>
                  <a:pt x="3443201" y="1967126"/>
                </a:cubicBezTo>
                <a:cubicBezTo>
                  <a:pt x="4090706" y="1887969"/>
                  <a:pt x="4110344" y="1954688"/>
                  <a:pt x="4605383" y="1777268"/>
                </a:cubicBezTo>
                <a:cubicBezTo>
                  <a:pt x="5100422" y="1599848"/>
                  <a:pt x="5799859" y="1207877"/>
                  <a:pt x="6413435" y="902608"/>
                </a:cubicBezTo>
                <a:cubicBezTo>
                  <a:pt x="7022262" y="493521"/>
                  <a:pt x="7395611" y="266563"/>
                  <a:pt x="7672026" y="0"/>
                </a:cubicBezTo>
              </a:path>
            </a:pathLst>
          </a:custGeom>
          <a:noFill/>
          <a:ln w="25400" algn="ctr">
            <a:solidFill>
              <a:schemeClr val="accent1">
                <a:lumMod val="50000"/>
              </a:schemeClr>
            </a:solidFill>
            <a:round/>
            <a:headEnd/>
            <a:tailEnd/>
          </a:ln>
          <a:effectLst>
            <a:outerShdw blurRad="50800" dist="38100" dir="5400000" algn="t" rotWithShape="0">
              <a:prstClr val="black">
                <a:alpha val="40000"/>
              </a:prstClr>
            </a:outerShdw>
          </a:effectLst>
        </p:spPr>
        <p:txBody>
          <a:bodyPr rtlCol="0" anchor="ctr"/>
          <a:lstStyle/>
          <a:p>
            <a:pPr algn="ctr" defTabSz="914400" fontAlgn="base">
              <a:spcBef>
                <a:spcPct val="0"/>
              </a:spcBef>
              <a:spcAft>
                <a:spcPct val="0"/>
              </a:spcAft>
            </a:pPr>
            <a:endParaRPr lang="en-US" dirty="0">
              <a:solidFill>
                <a:prstClr val="white"/>
              </a:solidFill>
              <a:cs typeface="Arial" charset="0"/>
            </a:endParaRPr>
          </a:p>
        </p:txBody>
      </p:sp>
      <p:sp>
        <p:nvSpPr>
          <p:cNvPr id="2" name="Title 1"/>
          <p:cNvSpPr>
            <a:spLocks noGrp="1"/>
          </p:cNvSpPr>
          <p:nvPr>
            <p:ph type="title"/>
          </p:nvPr>
        </p:nvSpPr>
        <p:spPr/>
        <p:txBody>
          <a:bodyPr/>
          <a:lstStyle/>
          <a:p>
            <a:r>
              <a:rPr lang="en-US" dirty="0" err="1" smtClean="0"/>
              <a:t>Opencl’s</a:t>
            </a:r>
            <a:r>
              <a:rPr lang="en-US" dirty="0" smtClean="0"/>
              <a:t> cross-platform appeal on APU/</a:t>
            </a:r>
            <a:r>
              <a:rPr lang="en-US" dirty="0" err="1" smtClean="0"/>
              <a:t>dGPU</a:t>
            </a:r>
            <a:endParaRPr lang="en-US" dirty="0"/>
          </a:p>
        </p:txBody>
      </p:sp>
      <p:sp>
        <p:nvSpPr>
          <p:cNvPr id="3" name="Up Arrow 2"/>
          <p:cNvSpPr/>
          <p:nvPr/>
        </p:nvSpPr>
        <p:spPr bwMode="auto">
          <a:xfrm>
            <a:off x="239484" y="872218"/>
            <a:ext cx="522514" cy="1880508"/>
          </a:xfrm>
          <a:prstGeom prst="upArrow">
            <a:avLst/>
          </a:prstGeom>
          <a:solidFill>
            <a:schemeClr val="accent1">
              <a:lumMod val="75000"/>
            </a:schemeClr>
          </a:solidFill>
          <a:ln w="25400" algn="ctr">
            <a:noFill/>
            <a:round/>
            <a:headEnd/>
            <a:tailEnd/>
          </a:ln>
          <a:effectLst/>
        </p:spPr>
        <p:txBody>
          <a:bodyPr vert="vert270" lIns="228600" tIns="45714" rIns="228600" bIns="45714" rtlCol="0" anchor="ctr"/>
          <a:lstStyle/>
          <a:p>
            <a:pPr marL="1588" indent="-1588" algn="ctr" defTabSz="913183" fontAlgn="base">
              <a:spcBef>
                <a:spcPct val="0"/>
              </a:spcBef>
              <a:spcAft>
                <a:spcPct val="0"/>
              </a:spcAft>
            </a:pPr>
            <a:r>
              <a:rPr lang="en-US" sz="1400" dirty="0" smtClean="0">
                <a:solidFill>
                  <a:prstClr val="white"/>
                </a:solidFill>
                <a:cs typeface="Arial" charset="0"/>
              </a:rPr>
              <a:t>Adoption</a:t>
            </a:r>
          </a:p>
        </p:txBody>
      </p:sp>
      <p:sp>
        <p:nvSpPr>
          <p:cNvPr id="4" name="Up Arrow 3"/>
          <p:cNvSpPr/>
          <p:nvPr/>
        </p:nvSpPr>
        <p:spPr bwMode="auto">
          <a:xfrm rot="5400000">
            <a:off x="4349757" y="-1548887"/>
            <a:ext cx="436787" cy="8392887"/>
          </a:xfrm>
          <a:prstGeom prst="upArrow">
            <a:avLst/>
          </a:prstGeom>
          <a:solidFill>
            <a:schemeClr val="accent1">
              <a:lumMod val="75000"/>
            </a:schemeClr>
          </a:solidFill>
          <a:ln w="25400" algn="ctr">
            <a:noFill/>
            <a:round/>
            <a:headEnd/>
            <a:tailEnd/>
          </a:ln>
          <a:effectLst/>
        </p:spPr>
        <p:txBody>
          <a:bodyPr vert="vert270" lIns="228600" tIns="45714" rIns="228600" bIns="45714" rtlCol="0" anchor="ctr"/>
          <a:lstStyle/>
          <a:p>
            <a:pPr marL="1588" indent="-1588" defTabSz="913183" fontAlgn="base">
              <a:spcBef>
                <a:spcPct val="0"/>
              </a:spcBef>
              <a:spcAft>
                <a:spcPct val="0"/>
              </a:spcAft>
            </a:pPr>
            <a:r>
              <a:rPr lang="en-US" sz="1400" dirty="0" smtClean="0">
                <a:solidFill>
                  <a:prstClr val="white"/>
                </a:solidFill>
                <a:cs typeface="Arial" charset="0"/>
              </a:rPr>
              <a:t>  2006 |        2007        |        2008        |        2009        |        2010        |        2011        |        2012        |</a:t>
            </a:r>
            <a:endParaRPr lang="en-US" sz="1400" dirty="0">
              <a:solidFill>
                <a:prstClr val="white"/>
              </a:solidFill>
              <a:cs typeface="Arial" charset="0"/>
            </a:endParaRPr>
          </a:p>
        </p:txBody>
      </p:sp>
      <p:sp>
        <p:nvSpPr>
          <p:cNvPr id="8" name="Line Callout 2 7"/>
          <p:cNvSpPr/>
          <p:nvPr/>
        </p:nvSpPr>
        <p:spPr bwMode="auto">
          <a:xfrm>
            <a:off x="990847" y="1862603"/>
            <a:ext cx="1828800" cy="514350"/>
          </a:xfrm>
          <a:prstGeom prst="borderCallout2">
            <a:avLst>
              <a:gd name="adj1" fmla="val 101206"/>
              <a:gd name="adj2" fmla="val 81719"/>
              <a:gd name="adj3" fmla="val 120126"/>
              <a:gd name="adj4" fmla="val 91706"/>
              <a:gd name="adj5" fmla="val 123890"/>
              <a:gd name="adj6" fmla="val 126160"/>
            </a:avLst>
          </a:prstGeom>
          <a:ln>
            <a:headEnd/>
            <a:tailEnd/>
          </a:ln>
        </p:spPr>
        <p:style>
          <a:lnRef idx="2">
            <a:schemeClr val="accent4"/>
          </a:lnRef>
          <a:fillRef idx="1">
            <a:schemeClr val="lt1"/>
          </a:fillRef>
          <a:effectRef idx="0">
            <a:schemeClr val="accent4"/>
          </a:effectRef>
          <a:fontRef idx="minor">
            <a:schemeClr val="dk1"/>
          </a:fontRef>
        </p:style>
        <p:txBody>
          <a:bodyPr lIns="91440" tIns="45714" rIns="91440" bIns="45714" rtlCol="0" anchor="ctr"/>
          <a:lstStyle/>
          <a:p>
            <a:pPr marL="1588" indent="-1588" algn="ctr" defTabSz="913183" fontAlgn="base">
              <a:spcBef>
                <a:spcPct val="0"/>
              </a:spcBef>
              <a:spcAft>
                <a:spcPct val="0"/>
              </a:spcAft>
            </a:pPr>
            <a:r>
              <a:rPr lang="en-US" sz="1600" dirty="0" err="1">
                <a:solidFill>
                  <a:prstClr val="black"/>
                </a:solidFill>
                <a:cs typeface="Arial" charset="0"/>
              </a:rPr>
              <a:t>OpenCL</a:t>
            </a:r>
            <a:r>
              <a:rPr lang="en-US" sz="1600" dirty="0">
                <a:solidFill>
                  <a:prstClr val="black"/>
                </a:solidFill>
                <a:cs typeface="Arial" charset="0"/>
              </a:rPr>
              <a:t> </a:t>
            </a:r>
            <a:r>
              <a:rPr lang="en-US" sz="1600" dirty="0" smtClean="0">
                <a:solidFill>
                  <a:prstClr val="black"/>
                </a:solidFill>
                <a:cs typeface="Arial" charset="0"/>
              </a:rPr>
              <a:t>1.0  Announced</a:t>
            </a:r>
            <a:endParaRPr lang="en-US" sz="1600" dirty="0">
              <a:solidFill>
                <a:prstClr val="black"/>
              </a:solidFill>
              <a:cs typeface="Arial" charset="0"/>
            </a:endParaRPr>
          </a:p>
        </p:txBody>
      </p:sp>
      <p:graphicFrame>
        <p:nvGraphicFramePr>
          <p:cNvPr id="13" name="Diagram 12"/>
          <p:cNvGraphicFramePr/>
          <p:nvPr>
            <p:extLst>
              <p:ext uri="{D42A27DB-BD31-4B8C-83A1-F6EECF244321}">
                <p14:modId xmlns:p14="http://schemas.microsoft.com/office/powerpoint/2010/main" val="3515803154"/>
              </p:ext>
            </p:extLst>
          </p:nvPr>
        </p:nvGraphicFramePr>
        <p:xfrm>
          <a:off x="609600" y="3046832"/>
          <a:ext cx="7988300" cy="1582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Line Callout 2 9"/>
          <p:cNvSpPr/>
          <p:nvPr/>
        </p:nvSpPr>
        <p:spPr bwMode="auto">
          <a:xfrm>
            <a:off x="3978457" y="874417"/>
            <a:ext cx="1810150" cy="676832"/>
          </a:xfrm>
          <a:prstGeom prst="borderCallout2">
            <a:avLst>
              <a:gd name="adj1" fmla="val 99452"/>
              <a:gd name="adj2" fmla="val 78510"/>
              <a:gd name="adj3" fmla="val 129977"/>
              <a:gd name="adj4" fmla="val 79873"/>
              <a:gd name="adj5" fmla="val 198899"/>
              <a:gd name="adj6" fmla="val 137790"/>
            </a:avLst>
          </a:prstGeom>
          <a:ln>
            <a:headEnd/>
            <a:tailEnd/>
          </a:ln>
        </p:spPr>
        <p:style>
          <a:lnRef idx="2">
            <a:schemeClr val="accent4"/>
          </a:lnRef>
          <a:fillRef idx="1">
            <a:schemeClr val="lt1"/>
          </a:fillRef>
          <a:effectRef idx="0">
            <a:schemeClr val="accent4"/>
          </a:effectRef>
          <a:fontRef idx="minor">
            <a:schemeClr val="dk1"/>
          </a:fontRef>
        </p:style>
        <p:txBody>
          <a:bodyPr lIns="91440" tIns="45714" rIns="91440" bIns="45714" rtlCol="0" anchor="ctr"/>
          <a:lstStyle/>
          <a:p>
            <a:pPr marL="1588" indent="-1588" algn="ctr" defTabSz="913183" fontAlgn="base">
              <a:spcBef>
                <a:spcPct val="0"/>
              </a:spcBef>
              <a:spcAft>
                <a:spcPct val="0"/>
              </a:spcAft>
            </a:pPr>
            <a:r>
              <a:rPr lang="en-US" sz="1600" dirty="0" smtClean="0">
                <a:solidFill>
                  <a:prstClr val="black"/>
                </a:solidFill>
                <a:cs typeface="Arial" charset="0"/>
              </a:rPr>
              <a:t>35k+ downloads</a:t>
            </a:r>
          </a:p>
          <a:p>
            <a:pPr marL="1588" indent="-1588" algn="ctr" defTabSz="913183" fontAlgn="base">
              <a:spcBef>
                <a:spcPct val="0"/>
              </a:spcBef>
              <a:spcAft>
                <a:spcPct val="0"/>
              </a:spcAft>
            </a:pPr>
            <a:r>
              <a:rPr lang="en-US" sz="1600" dirty="0" smtClean="0">
                <a:solidFill>
                  <a:prstClr val="black"/>
                </a:solidFill>
                <a:cs typeface="Arial" charset="0"/>
              </a:rPr>
              <a:t>11 Llano launch Apps</a:t>
            </a:r>
          </a:p>
        </p:txBody>
      </p:sp>
      <p:sp>
        <p:nvSpPr>
          <p:cNvPr id="11" name="Line Callout 2 10"/>
          <p:cNvSpPr/>
          <p:nvPr/>
        </p:nvSpPr>
        <p:spPr bwMode="auto">
          <a:xfrm>
            <a:off x="6104172" y="397677"/>
            <a:ext cx="1828800" cy="624004"/>
          </a:xfrm>
          <a:prstGeom prst="borderCallout2">
            <a:avLst>
              <a:gd name="adj1" fmla="val 98377"/>
              <a:gd name="adj2" fmla="val 92211"/>
              <a:gd name="adj3" fmla="val 122158"/>
              <a:gd name="adj4" fmla="val 98461"/>
              <a:gd name="adj5" fmla="val 130577"/>
              <a:gd name="adj6" fmla="val 117436"/>
            </a:avLst>
          </a:prstGeom>
          <a:ln>
            <a:headEnd/>
            <a:tailEnd/>
          </a:ln>
        </p:spPr>
        <p:style>
          <a:lnRef idx="2">
            <a:schemeClr val="accent4"/>
          </a:lnRef>
          <a:fillRef idx="1">
            <a:schemeClr val="lt1"/>
          </a:fillRef>
          <a:effectRef idx="0">
            <a:schemeClr val="accent4"/>
          </a:effectRef>
          <a:fontRef idx="minor">
            <a:schemeClr val="dk1"/>
          </a:fontRef>
        </p:style>
        <p:txBody>
          <a:bodyPr lIns="91440" tIns="45714" rIns="91440" bIns="45714" rtlCol="0" anchor="ctr"/>
          <a:lstStyle/>
          <a:p>
            <a:pPr marL="1588" indent="-1588" algn="ctr" defTabSz="913183" fontAlgn="base">
              <a:spcBef>
                <a:spcPct val="0"/>
              </a:spcBef>
              <a:spcAft>
                <a:spcPct val="0"/>
              </a:spcAft>
            </a:pPr>
            <a:r>
              <a:rPr lang="en-US" sz="1600" dirty="0" smtClean="0">
                <a:solidFill>
                  <a:prstClr val="black"/>
                </a:solidFill>
                <a:cs typeface="Arial" charset="0"/>
              </a:rPr>
              <a:t>300K+ downloads</a:t>
            </a:r>
          </a:p>
          <a:p>
            <a:pPr marL="1588" indent="-1588" algn="ctr" defTabSz="913183" fontAlgn="base">
              <a:spcBef>
                <a:spcPct val="0"/>
              </a:spcBef>
              <a:spcAft>
                <a:spcPct val="0"/>
              </a:spcAft>
            </a:pPr>
            <a:r>
              <a:rPr lang="en-US" sz="1600" dirty="0" smtClean="0">
                <a:solidFill>
                  <a:prstClr val="black"/>
                </a:solidFill>
                <a:cs typeface="Arial" charset="0"/>
              </a:rPr>
              <a:t>100+ Apps</a:t>
            </a:r>
          </a:p>
        </p:txBody>
      </p:sp>
      <p:sp>
        <p:nvSpPr>
          <p:cNvPr id="16" name="Line Callout 2 15"/>
          <p:cNvSpPr/>
          <p:nvPr/>
        </p:nvSpPr>
        <p:spPr bwMode="auto">
          <a:xfrm>
            <a:off x="1541417" y="1100222"/>
            <a:ext cx="2279804" cy="514350"/>
          </a:xfrm>
          <a:prstGeom prst="borderCallout2">
            <a:avLst>
              <a:gd name="adj1" fmla="val 101206"/>
              <a:gd name="adj2" fmla="val 81719"/>
              <a:gd name="adj3" fmla="val 127593"/>
              <a:gd name="adj4" fmla="val 89306"/>
              <a:gd name="adj5" fmla="val 264442"/>
              <a:gd name="adj6" fmla="val 164719"/>
            </a:avLst>
          </a:prstGeom>
          <a:ln>
            <a:headEnd/>
            <a:tailEnd/>
          </a:ln>
        </p:spPr>
        <p:style>
          <a:lnRef idx="2">
            <a:schemeClr val="accent4"/>
          </a:lnRef>
          <a:fillRef idx="1">
            <a:schemeClr val="lt1"/>
          </a:fillRef>
          <a:effectRef idx="0">
            <a:schemeClr val="accent4"/>
          </a:effectRef>
          <a:fontRef idx="minor">
            <a:schemeClr val="dk1"/>
          </a:fontRef>
        </p:style>
        <p:txBody>
          <a:bodyPr lIns="91440" tIns="45714" rIns="91440" bIns="45714" rtlCol="0" anchor="ctr"/>
          <a:lstStyle/>
          <a:p>
            <a:pPr marL="1588" indent="-1588" algn="ctr" defTabSz="913183" fontAlgn="base">
              <a:spcBef>
                <a:spcPct val="0"/>
              </a:spcBef>
              <a:spcAft>
                <a:spcPct val="0"/>
              </a:spcAft>
            </a:pPr>
            <a:r>
              <a:rPr lang="en-US" sz="1600" dirty="0" err="1">
                <a:solidFill>
                  <a:prstClr val="black"/>
                </a:solidFill>
                <a:cs typeface="Arial" charset="0"/>
              </a:rPr>
              <a:t>OpenCL</a:t>
            </a:r>
            <a:r>
              <a:rPr lang="en-US" sz="1600" dirty="0">
                <a:solidFill>
                  <a:prstClr val="black"/>
                </a:solidFill>
                <a:cs typeface="Arial" charset="0"/>
              </a:rPr>
              <a:t> </a:t>
            </a:r>
            <a:r>
              <a:rPr lang="en-US" sz="1600" dirty="0" smtClean="0">
                <a:solidFill>
                  <a:prstClr val="black"/>
                </a:solidFill>
                <a:cs typeface="Arial" charset="0"/>
              </a:rPr>
              <a:t>1.1 </a:t>
            </a:r>
          </a:p>
          <a:p>
            <a:pPr marL="1588" indent="-1588" algn="ctr" defTabSz="913183" fontAlgn="base">
              <a:spcBef>
                <a:spcPct val="0"/>
              </a:spcBef>
              <a:spcAft>
                <a:spcPct val="0"/>
              </a:spcAft>
            </a:pPr>
            <a:r>
              <a:rPr lang="en-US" sz="1600" dirty="0" smtClean="0">
                <a:solidFill>
                  <a:prstClr val="black"/>
                </a:solidFill>
                <a:cs typeface="Arial" charset="0"/>
              </a:rPr>
              <a:t>SDK 2.2 </a:t>
            </a:r>
            <a:endParaRPr lang="en-US" sz="1600" dirty="0">
              <a:solidFill>
                <a:prstClr val="black"/>
              </a:solidFill>
              <a:cs typeface="Arial" charset="0"/>
            </a:endParaRPr>
          </a:p>
        </p:txBody>
      </p:sp>
      <p:sp>
        <p:nvSpPr>
          <p:cNvPr id="17" name="Rectangle 16"/>
          <p:cNvSpPr/>
          <p:nvPr/>
        </p:nvSpPr>
        <p:spPr bwMode="auto">
          <a:xfrm>
            <a:off x="5934009" y="1163616"/>
            <a:ext cx="2435962" cy="1297712"/>
          </a:xfrm>
          <a:prstGeom prst="rect">
            <a:avLst/>
          </a:prstGeom>
          <a:solidFill>
            <a:schemeClr val="tx1"/>
          </a:solidFill>
          <a:ln w="25400" algn="ctr">
            <a:noFill/>
            <a:round/>
            <a:headEnd/>
            <a:tailEnd/>
          </a:ln>
          <a:effectLst/>
        </p:spPr>
        <p:txBody>
          <a:bodyPr lIns="228600" tIns="45714" rIns="228600" bIns="45714" rtlCol="0" anchor="ctr"/>
          <a:lstStyle/>
          <a:p>
            <a:pPr marL="1588" indent="-1588" algn="ctr" defTabSz="913183" fontAlgn="base">
              <a:spcBef>
                <a:spcPct val="0"/>
              </a:spcBef>
              <a:spcAft>
                <a:spcPct val="0"/>
              </a:spcAft>
            </a:pPr>
            <a:r>
              <a:rPr lang="en-US" b="1" dirty="0" smtClean="0">
                <a:solidFill>
                  <a:prstClr val="white"/>
                </a:solidFill>
                <a:cs typeface="Arial" charset="0"/>
              </a:rPr>
              <a:t>  </a:t>
            </a:r>
          </a:p>
        </p:txBody>
      </p:sp>
    </p:spTree>
    <p:extLst>
      <p:ext uri="{BB962C8B-B14F-4D97-AF65-F5344CB8AC3E}">
        <p14:creationId xmlns:p14="http://schemas.microsoft.com/office/powerpoint/2010/main" val="70461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xit" presetSubtype="0" fill="hold" grpId="0"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xit" presetSubtype="0" fill="hold" grpId="0" nodeType="with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graphicEl>
                                              <a:dgm id="{4E025AF3-0BF3-4538-B6CC-273886897629}"/>
                                            </p:graphicEl>
                                          </p:spTgt>
                                        </p:tgtEl>
                                        <p:attrNameLst>
                                          <p:attrName>style.visibility</p:attrName>
                                        </p:attrNameLst>
                                      </p:cBhvr>
                                      <p:to>
                                        <p:strVal val="visible"/>
                                      </p:to>
                                    </p:set>
                                    <p:animEffect transition="in" filter="fade">
                                      <p:cBhvr>
                                        <p:cTn id="34" dur="500"/>
                                        <p:tgtEl>
                                          <p:spTgt spid="13">
                                            <p:graphicEl>
                                              <a:dgm id="{4E025AF3-0BF3-4538-B6CC-273886897629}"/>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graphicEl>
                                              <a:dgm id="{B16E3ACA-E07B-4BFD-AE50-3D0E133CBFBD}"/>
                                            </p:graphicEl>
                                          </p:spTgt>
                                        </p:tgtEl>
                                        <p:attrNameLst>
                                          <p:attrName>style.visibility</p:attrName>
                                        </p:attrNameLst>
                                      </p:cBhvr>
                                      <p:to>
                                        <p:strVal val="visible"/>
                                      </p:to>
                                    </p:set>
                                    <p:animEffect transition="in" filter="fade">
                                      <p:cBhvr>
                                        <p:cTn id="39" dur="500"/>
                                        <p:tgtEl>
                                          <p:spTgt spid="13">
                                            <p:graphicEl>
                                              <a:dgm id="{B16E3ACA-E07B-4BFD-AE50-3D0E133CBF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8" grpId="0" animBg="1"/>
      <p:bldGraphic spid="13" grpId="0">
        <p:bldSub>
          <a:bldDgm bld="one"/>
        </p:bldSub>
      </p:bldGraphic>
      <p:bldP spid="10" grpId="0" animBg="1"/>
      <p:bldP spid="11" grpId="0" animBg="1"/>
      <p:bldP spid="16" grpId="0"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d:image003.png@01CD32E7.9B6B7F40"/>
          <p:cNvPicPr/>
          <p:nvPr/>
        </p:nvPicPr>
        <p:blipFill>
          <a:blip r:embed="rId3" cstate="print"/>
          <a:srcRect/>
          <a:stretch>
            <a:fillRect/>
          </a:stretch>
        </p:blipFill>
        <p:spPr bwMode="ltGray">
          <a:xfrm>
            <a:off x="5989129" y="1123950"/>
            <a:ext cx="2621473" cy="3367350"/>
          </a:xfrm>
          <a:prstGeom prst="rect">
            <a:avLst/>
          </a:prstGeom>
          <a:noFill/>
          <a:ln w="9525">
            <a:noFill/>
            <a:miter lim="800000"/>
            <a:headEnd/>
            <a:tailEnd/>
          </a:ln>
        </p:spPr>
      </p:pic>
      <p:sp>
        <p:nvSpPr>
          <p:cNvPr id="6" name="Rectangle 5"/>
          <p:cNvSpPr/>
          <p:nvPr/>
        </p:nvSpPr>
        <p:spPr bwMode="auto">
          <a:xfrm>
            <a:off x="6644640" y="1402080"/>
            <a:ext cx="1295400" cy="1280160"/>
          </a:xfrm>
          <a:prstGeom prst="rect">
            <a:avLst/>
          </a:prstGeom>
          <a:noFill/>
          <a:ln w="25400" algn="ctr">
            <a:solidFill>
              <a:schemeClr val="accent1"/>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2" name="Title 1"/>
          <p:cNvSpPr>
            <a:spLocks noGrp="1"/>
          </p:cNvSpPr>
          <p:nvPr>
            <p:ph type="title"/>
          </p:nvPr>
        </p:nvSpPr>
        <p:spPr>
          <a:xfrm>
            <a:off x="243840" y="209550"/>
            <a:ext cx="7696200" cy="45720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Cascade Depth Analysis</a:t>
            </a:r>
          </a:p>
        </p:txBody>
      </p:sp>
      <p:graphicFrame>
        <p:nvGraphicFramePr>
          <p:cNvPr id="11" name="Chart 10"/>
          <p:cNvGraphicFramePr/>
          <p:nvPr>
            <p:extLst>
              <p:ext uri="{D42A27DB-BD31-4B8C-83A1-F6EECF244321}">
                <p14:modId xmlns:p14="http://schemas.microsoft.com/office/powerpoint/2010/main" val="3108395607"/>
              </p:ext>
            </p:extLst>
          </p:nvPr>
        </p:nvGraphicFramePr>
        <p:xfrm>
          <a:off x="152400" y="971551"/>
          <a:ext cx="6379200" cy="3808049"/>
        </p:xfrm>
        <a:graphic>
          <a:graphicData uri="http://schemas.openxmlformats.org/drawingml/2006/chart">
            <c:chart xmlns:c="http://schemas.openxmlformats.org/drawingml/2006/chart" xmlns:r="http://schemas.openxmlformats.org/officeDocument/2006/relationships" r:id="rId4"/>
          </a:graphicData>
        </a:graphic>
      </p:graphicFrame>
      <p:sp>
        <p:nvSpPr>
          <p:cNvPr id="3" name="Footer Placeholder 2"/>
          <p:cNvSpPr>
            <a:spLocks noGrp="1"/>
          </p:cNvSpPr>
          <p:nvPr>
            <p:ph type="ftr" sz="quarter" idx="11"/>
          </p:nvPr>
        </p:nvSpPr>
        <p:spPr/>
        <p:txBody>
          <a:bodyPr/>
          <a:lstStyle/>
          <a:p>
            <a:r>
              <a:rPr lang="en-US" smtClean="0"/>
              <a:t>© Copyright 2012 HSA Foundation.  All Rights Reserved.</a:t>
            </a:r>
            <a:endParaRPr lang="en-US"/>
          </a:p>
        </p:txBody>
      </p:sp>
      <p:sp>
        <p:nvSpPr>
          <p:cNvPr id="4" name="Slide Number Placeholder 3"/>
          <p:cNvSpPr>
            <a:spLocks noGrp="1"/>
          </p:cNvSpPr>
          <p:nvPr>
            <p:ph type="sldNum" sz="quarter" idx="12"/>
          </p:nvPr>
        </p:nvSpPr>
        <p:spPr/>
        <p:txBody>
          <a:bodyPr/>
          <a:lstStyle/>
          <a:p>
            <a:fld id="{7E0F095F-F642-7E4C-BE29-73B8FAFADF38}" type="slidenum">
              <a:rPr lang="en-US" smtClean="0"/>
              <a:t>50</a:t>
            </a:fld>
            <a:endParaRPr lang="en-US"/>
          </a:p>
        </p:txBody>
      </p:sp>
    </p:spTree>
    <p:extLst>
      <p:ext uri="{BB962C8B-B14F-4D97-AF65-F5344CB8AC3E}">
        <p14:creationId xmlns:p14="http://schemas.microsoft.com/office/powerpoint/2010/main" val="389634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977400670"/>
              </p:ext>
            </p:extLst>
          </p:nvPr>
        </p:nvGraphicFramePr>
        <p:xfrm>
          <a:off x="457200" y="1069548"/>
          <a:ext cx="8102600" cy="325936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66700" y="361950"/>
            <a:ext cx="7696200" cy="60960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Processing Time/Stage</a:t>
            </a:r>
          </a:p>
        </p:txBody>
      </p:sp>
      <p:sp>
        <p:nvSpPr>
          <p:cNvPr id="5" name="TextBox 4"/>
          <p:cNvSpPr txBox="1"/>
          <p:nvPr/>
        </p:nvSpPr>
        <p:spPr>
          <a:xfrm>
            <a:off x="457200" y="4562763"/>
            <a:ext cx="7315200" cy="246221"/>
          </a:xfrm>
          <a:prstGeom prst="rect">
            <a:avLst/>
          </a:prstGeom>
          <a:noFill/>
        </p:spPr>
        <p:txBody>
          <a:bodyPr wrap="square" rtlCol="0">
            <a:spAutoFit/>
          </a:bodyPr>
          <a:lstStyle/>
          <a:p>
            <a:r>
              <a:rPr lang="en-US" sz="500" dirty="0" smtClean="0">
                <a:solidFill>
                  <a:schemeClr val="tx1">
                    <a:lumMod val="50000"/>
                  </a:schemeClr>
                </a:solidFill>
              </a:rPr>
              <a:t>AMD A10 4600M APU with Radeon™ HD Graphics; CPU: 4 cores @ 2.3 MHz (turbo 3.2 GHz); GPU: AMD Radeon HD 7660G, </a:t>
            </a:r>
          </a:p>
          <a:p>
            <a:r>
              <a:rPr lang="en-US" sz="500" dirty="0" smtClean="0">
                <a:solidFill>
                  <a:schemeClr val="tx1">
                    <a:lumMod val="50000"/>
                  </a:schemeClr>
                </a:solidFill>
              </a:rPr>
              <a:t>6 compute units, 685MHz; 4GB RAM; Windows 7 (64-bit); OpenCL™ 1.1 (873.1)</a:t>
            </a:r>
          </a:p>
        </p:txBody>
      </p:sp>
      <p:sp>
        <p:nvSpPr>
          <p:cNvPr id="2" name="TextBox 1"/>
          <p:cNvSpPr txBox="1"/>
          <p:nvPr/>
        </p:nvSpPr>
        <p:spPr>
          <a:xfrm>
            <a:off x="3962400" y="4299948"/>
            <a:ext cx="1219200" cy="261610"/>
          </a:xfrm>
          <a:prstGeom prst="rect">
            <a:avLst/>
          </a:prstGeom>
          <a:noFill/>
        </p:spPr>
        <p:txBody>
          <a:bodyPr wrap="square" rtlCol="0">
            <a:spAutoFit/>
          </a:bodyPr>
          <a:lstStyle/>
          <a:p>
            <a:r>
              <a:rPr lang="en-US" sz="1100" b="1" dirty="0" smtClean="0"/>
              <a:t>Cascade Stage</a:t>
            </a:r>
            <a:endParaRPr lang="en-US" sz="1100" b="1" dirty="0"/>
          </a:p>
        </p:txBody>
      </p:sp>
      <p:sp>
        <p:nvSpPr>
          <p:cNvPr id="6" name="Footer Placeholder 5"/>
          <p:cNvSpPr>
            <a:spLocks noGrp="1"/>
          </p:cNvSpPr>
          <p:nvPr>
            <p:ph type="ftr" sz="quarter" idx="11"/>
          </p:nvPr>
        </p:nvSpPr>
        <p:spPr/>
        <p:txBody>
          <a:bodyPr/>
          <a:lstStyle/>
          <a:p>
            <a:r>
              <a:rPr lang="en-US" smtClean="0"/>
              <a:t>© Copyright 2012 HSA Foundation.  All Rights Reserved.</a:t>
            </a:r>
            <a:endParaRPr lang="en-US"/>
          </a:p>
        </p:txBody>
      </p:sp>
      <p:sp>
        <p:nvSpPr>
          <p:cNvPr id="7" name="Slide Number Placeholder 6"/>
          <p:cNvSpPr>
            <a:spLocks noGrp="1"/>
          </p:cNvSpPr>
          <p:nvPr>
            <p:ph type="sldNum" sz="quarter" idx="12"/>
          </p:nvPr>
        </p:nvSpPr>
        <p:spPr/>
        <p:txBody>
          <a:bodyPr/>
          <a:lstStyle/>
          <a:p>
            <a:fld id="{7E0F095F-F642-7E4C-BE29-73B8FAFADF38}" type="slidenum">
              <a:rPr lang="en-US" smtClean="0"/>
              <a:t>51</a:t>
            </a:fld>
            <a:endParaRPr lang="en-US"/>
          </a:p>
        </p:txBody>
      </p:sp>
    </p:spTree>
    <p:extLst>
      <p:ext uri="{BB962C8B-B14F-4D97-AF65-F5344CB8AC3E}">
        <p14:creationId xmlns:p14="http://schemas.microsoft.com/office/powerpoint/2010/main" val="1962715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223219413"/>
              </p:ext>
            </p:extLst>
          </p:nvPr>
        </p:nvGraphicFramePr>
        <p:xfrm>
          <a:off x="609600" y="828578"/>
          <a:ext cx="7935686" cy="373495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bwMode="auto">
          <a:xfrm>
            <a:off x="6934200" y="971549"/>
            <a:ext cx="110490" cy="3201555"/>
          </a:xfrm>
          <a:prstGeom prst="rect">
            <a:avLst/>
          </a:prstGeom>
          <a:solidFill>
            <a:schemeClr val="bg1"/>
          </a:solidFill>
          <a:ln w="25400" algn="ctr">
            <a:no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7" name="Title 6"/>
          <p:cNvSpPr>
            <a:spLocks noGrp="1"/>
          </p:cNvSpPr>
          <p:nvPr>
            <p:ph type="title"/>
          </p:nvPr>
        </p:nvSpPr>
        <p:spPr>
          <a:xfrm>
            <a:off x="228600" y="361949"/>
            <a:ext cx="7696200" cy="60960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Performance CPU-</a:t>
            </a:r>
            <a:r>
              <a:rPr lang="en-US" sz="2200" b="1" i="1" dirty="0" err="1">
                <a:solidFill>
                  <a:schemeClr val="accent6">
                    <a:lumMod val="10000"/>
                  </a:schemeClr>
                </a:solidFill>
                <a:latin typeface="Arial" pitchFamily="34" charset="0"/>
                <a:cs typeface="Arial" pitchFamily="34" charset="0"/>
              </a:rPr>
              <a:t>vs</a:t>
            </a:r>
            <a:r>
              <a:rPr lang="en-US" sz="2200" b="1" i="1" dirty="0">
                <a:solidFill>
                  <a:schemeClr val="accent6">
                    <a:lumMod val="10000"/>
                  </a:schemeClr>
                </a:solidFill>
                <a:latin typeface="Arial" pitchFamily="34" charset="0"/>
                <a:cs typeface="Arial" pitchFamily="34" charset="0"/>
              </a:rPr>
              <a:t>-GPU</a:t>
            </a:r>
          </a:p>
        </p:txBody>
      </p:sp>
      <p:sp>
        <p:nvSpPr>
          <p:cNvPr id="5" name="TextBox 4"/>
          <p:cNvSpPr txBox="1"/>
          <p:nvPr/>
        </p:nvSpPr>
        <p:spPr>
          <a:xfrm>
            <a:off x="633213" y="4552951"/>
            <a:ext cx="4683185" cy="246221"/>
          </a:xfrm>
          <a:prstGeom prst="rect">
            <a:avLst/>
          </a:prstGeom>
          <a:noFill/>
        </p:spPr>
        <p:txBody>
          <a:bodyPr wrap="square" rtlCol="0">
            <a:spAutoFit/>
          </a:bodyPr>
          <a:lstStyle/>
          <a:p>
            <a:r>
              <a:rPr lang="en-US" sz="500" dirty="0" smtClean="0">
                <a:solidFill>
                  <a:schemeClr val="tx1">
                    <a:lumMod val="50000"/>
                  </a:schemeClr>
                </a:solidFill>
              </a:rPr>
              <a:t>AMD A10 4600M APU with Radeon™ HD Graphics; CPU: 4 cores @ 2.3 MHz (turbo 3.2 GHz); GPU: AMD Radeon HD 7660G,</a:t>
            </a:r>
            <a:br>
              <a:rPr lang="en-US" sz="500" dirty="0" smtClean="0">
                <a:solidFill>
                  <a:schemeClr val="tx1">
                    <a:lumMod val="50000"/>
                  </a:schemeClr>
                </a:solidFill>
              </a:rPr>
            </a:br>
            <a:r>
              <a:rPr lang="en-US" sz="500" dirty="0" smtClean="0">
                <a:solidFill>
                  <a:schemeClr val="tx1">
                    <a:lumMod val="50000"/>
                  </a:schemeClr>
                </a:solidFill>
              </a:rPr>
              <a:t>6 compute units, 685MHz; 4GB RAM; Windows 7 (64-bit); OpenCL™ 1.1 (873.1)</a:t>
            </a:r>
          </a:p>
        </p:txBody>
      </p:sp>
      <p:sp>
        <p:nvSpPr>
          <p:cNvPr id="2" name="Footer Placeholder 1"/>
          <p:cNvSpPr>
            <a:spLocks noGrp="1"/>
          </p:cNvSpPr>
          <p:nvPr>
            <p:ph type="ftr" sz="quarter" idx="11"/>
          </p:nvPr>
        </p:nvSpPr>
        <p:spPr/>
        <p:txBody>
          <a:bodyPr/>
          <a:lstStyle/>
          <a:p>
            <a:r>
              <a:rPr lang="en-US" smtClean="0"/>
              <a:t>© Copyright 2012 HSA Foundation.  All Rights Reserved.</a:t>
            </a:r>
            <a:endParaRPr lang="en-US"/>
          </a:p>
        </p:txBody>
      </p:sp>
      <p:sp>
        <p:nvSpPr>
          <p:cNvPr id="6" name="Slide Number Placeholder 5"/>
          <p:cNvSpPr>
            <a:spLocks noGrp="1"/>
          </p:cNvSpPr>
          <p:nvPr>
            <p:ph type="sldNum" sz="quarter" idx="12"/>
          </p:nvPr>
        </p:nvSpPr>
        <p:spPr/>
        <p:txBody>
          <a:bodyPr/>
          <a:lstStyle/>
          <a:p>
            <a:fld id="{7E0F095F-F642-7E4C-BE29-73B8FAFADF38}" type="slidenum">
              <a:rPr lang="en-US" smtClean="0"/>
              <a:t>52</a:t>
            </a:fld>
            <a:endParaRPr lang="en-US"/>
          </a:p>
        </p:txBody>
      </p:sp>
    </p:spTree>
    <p:extLst>
      <p:ext uri="{BB962C8B-B14F-4D97-AF65-F5344CB8AC3E}">
        <p14:creationId xmlns:p14="http://schemas.microsoft.com/office/powerpoint/2010/main" val="361238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0" tIns="0" rIns="0" bIns="0" rtlCol="0" anchor="t">
            <a:noAutofit/>
          </a:bodyPr>
          <a:lstStyle/>
          <a:p>
            <a:pPr defTabSz="912813" eaLnBrk="0" fontAlgn="base" hangingPunct="0">
              <a:spcAft>
                <a:spcPct val="0"/>
              </a:spcAft>
            </a:pPr>
            <a:r>
              <a:rPr lang="en-US" sz="2200" b="1" i="1">
                <a:solidFill>
                  <a:schemeClr val="accent6">
                    <a:lumMod val="10000"/>
                  </a:schemeClr>
                </a:solidFill>
                <a:latin typeface="Arial" pitchFamily="34" charset="0"/>
                <a:cs typeface="Arial" pitchFamily="34" charset="0"/>
              </a:rPr>
              <a:t>HAAR Solution – Run different cascades on GPU and CPU</a:t>
            </a:r>
            <a:endParaRPr lang="en-US" sz="2200" b="1" i="1" dirty="0">
              <a:solidFill>
                <a:schemeClr val="accent6">
                  <a:lumMod val="10000"/>
                </a:schemeClr>
              </a:solidFill>
              <a:latin typeface="Arial" pitchFamily="34" charset="0"/>
              <a:cs typeface="Arial" pitchFamily="34" charset="0"/>
            </a:endParaRPr>
          </a:p>
        </p:txBody>
      </p:sp>
      <p:sp>
        <p:nvSpPr>
          <p:cNvPr id="2" name="Content Placeholder 1"/>
          <p:cNvSpPr>
            <a:spLocks noGrp="1"/>
          </p:cNvSpPr>
          <p:nvPr>
            <p:ph idx="1"/>
          </p:nvPr>
        </p:nvSpPr>
        <p:spPr>
          <a:xfrm>
            <a:off x="1625273" y="1006290"/>
            <a:ext cx="5892270" cy="3566160"/>
          </a:xfrm>
        </p:spPr>
        <p:txBody>
          <a:bodyPr/>
          <a:lstStyle/>
          <a:p>
            <a:pPr marL="0" indent="0" algn="ctr">
              <a:buNone/>
            </a:pPr>
            <a:r>
              <a:rPr lang="en-US" sz="1600" dirty="0" smtClean="0"/>
              <a:t>By seamlessly sharing data between CPU and GPU,</a:t>
            </a:r>
            <a:br>
              <a:rPr lang="en-US" sz="1600" dirty="0" smtClean="0"/>
            </a:br>
            <a:r>
              <a:rPr lang="en-US" sz="1600" dirty="0" smtClean="0"/>
              <a:t>HSA allows the right processor to handle its appropriate workload </a:t>
            </a:r>
          </a:p>
        </p:txBody>
      </p:sp>
      <p:sp>
        <p:nvSpPr>
          <p:cNvPr id="9" name="Rectangle 8"/>
          <p:cNvSpPr/>
          <p:nvPr/>
        </p:nvSpPr>
        <p:spPr bwMode="auto">
          <a:xfrm>
            <a:off x="2836329" y="1737810"/>
            <a:ext cx="914400" cy="2103120"/>
          </a:xfrm>
          <a:prstGeom prst="rect">
            <a:avLst/>
          </a:prstGeom>
          <a:solidFill>
            <a:schemeClr val="accent3"/>
          </a:solidFill>
          <a:ln w="25400" algn="ctr">
            <a:noFill/>
            <a:round/>
            <a:headEnd/>
            <a:tailEnd/>
          </a:ln>
          <a:effectLst>
            <a:outerShdw blurRad="50800" dist="38100" dir="5400000" algn="t" rotWithShape="0">
              <a:prstClr val="black">
                <a:alpha val="40000"/>
              </a:prstClr>
            </a:outerShdw>
          </a:effectLst>
        </p:spPr>
        <p:txBody>
          <a:bodyPr lIns="91440" tIns="18288" rIns="91440" bIns="45714" rtlCol="0" anchor="t" anchorCtr="0"/>
          <a:lstStyle/>
          <a:p>
            <a:pPr marL="1588" indent="-1588" defTabSz="913183"/>
            <a:r>
              <a:rPr lang="en-US" sz="2000" b="1" dirty="0" smtClean="0">
                <a:solidFill>
                  <a:prstClr val="white"/>
                </a:solidFill>
                <a:cs typeface="Arial" charset="0"/>
              </a:rPr>
              <a:t>+2.5x</a:t>
            </a:r>
          </a:p>
        </p:txBody>
      </p:sp>
      <p:sp>
        <p:nvSpPr>
          <p:cNvPr id="10" name="Rectangle 9"/>
          <p:cNvSpPr/>
          <p:nvPr/>
        </p:nvSpPr>
        <p:spPr bwMode="auto">
          <a:xfrm>
            <a:off x="5181600" y="2924943"/>
            <a:ext cx="914400" cy="915988"/>
          </a:xfrm>
          <a:prstGeom prst="rect">
            <a:avLst/>
          </a:prstGeom>
          <a:solidFill>
            <a:schemeClr val="accent2"/>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11" name="Rectangle 10"/>
          <p:cNvSpPr/>
          <p:nvPr/>
        </p:nvSpPr>
        <p:spPr bwMode="auto">
          <a:xfrm>
            <a:off x="5610224" y="3459268"/>
            <a:ext cx="914400" cy="381662"/>
          </a:xfrm>
          <a:prstGeom prst="rect">
            <a:avLst/>
          </a:prstGeom>
          <a:solidFill>
            <a:schemeClr val="accent3"/>
          </a:solidFill>
          <a:ln w="25400" algn="ctr">
            <a:noFill/>
            <a:round/>
            <a:headEnd/>
            <a:tailEnd/>
          </a:ln>
          <a:effectLst>
            <a:outerShdw blurRad="50800" dist="38100" dir="5400000" algn="t" rotWithShape="0">
              <a:prstClr val="black">
                <a:alpha val="40000"/>
              </a:prstClr>
            </a:outerShdw>
          </a:effectLst>
        </p:spPr>
        <p:txBody>
          <a:bodyPr lIns="91440" tIns="18288" rIns="91440" bIns="45714" rtlCol="0" anchor="t" anchorCtr="0"/>
          <a:lstStyle/>
          <a:p>
            <a:pPr marL="1588" indent="-1588" defTabSz="913183"/>
            <a:r>
              <a:rPr lang="en-US" sz="2000" b="1" dirty="0" smtClean="0">
                <a:solidFill>
                  <a:prstClr val="white"/>
                </a:solidFill>
                <a:cs typeface="Arial" charset="0"/>
              </a:rPr>
              <a:t>-2.5x</a:t>
            </a:r>
          </a:p>
        </p:txBody>
      </p:sp>
      <p:sp>
        <p:nvSpPr>
          <p:cNvPr id="14" name="TextBox 13"/>
          <p:cNvSpPr txBox="1"/>
          <p:nvPr/>
        </p:nvSpPr>
        <p:spPr>
          <a:xfrm>
            <a:off x="2086423" y="3873207"/>
            <a:ext cx="1787669" cy="584775"/>
          </a:xfrm>
          <a:prstGeom prst="rect">
            <a:avLst/>
          </a:prstGeom>
          <a:noFill/>
        </p:spPr>
        <p:txBody>
          <a:bodyPr wrap="none" rtlCol="0">
            <a:spAutoFit/>
          </a:bodyPr>
          <a:lstStyle/>
          <a:p>
            <a:pPr algn="ctr"/>
            <a:r>
              <a:rPr lang="en-US" sz="1600" b="1" dirty="0" smtClean="0"/>
              <a:t>INCREASED</a:t>
            </a:r>
            <a:br>
              <a:rPr lang="en-US" sz="1600" b="1" dirty="0" smtClean="0"/>
            </a:br>
            <a:r>
              <a:rPr lang="en-US" sz="1600" b="1" dirty="0" smtClean="0"/>
              <a:t>PERFORMANCE</a:t>
            </a:r>
          </a:p>
        </p:txBody>
      </p:sp>
      <p:sp>
        <p:nvSpPr>
          <p:cNvPr id="15" name="TextBox 14"/>
          <p:cNvSpPr txBox="1"/>
          <p:nvPr/>
        </p:nvSpPr>
        <p:spPr>
          <a:xfrm>
            <a:off x="4571408" y="3881668"/>
            <a:ext cx="2388794" cy="584775"/>
          </a:xfrm>
          <a:prstGeom prst="rect">
            <a:avLst/>
          </a:prstGeom>
          <a:noFill/>
        </p:spPr>
        <p:txBody>
          <a:bodyPr wrap="none" rtlCol="0">
            <a:spAutoFit/>
          </a:bodyPr>
          <a:lstStyle/>
          <a:p>
            <a:pPr algn="ctr"/>
            <a:r>
              <a:rPr lang="en-US" sz="1600" b="1" dirty="0" smtClean="0"/>
              <a:t>DECREASED ENERGY</a:t>
            </a:r>
            <a:br>
              <a:rPr lang="en-US" sz="1600" b="1" dirty="0" smtClean="0"/>
            </a:br>
            <a:r>
              <a:rPr lang="en-US" sz="1600" b="1" dirty="0" smtClean="0"/>
              <a:t>PER FRAME</a:t>
            </a:r>
          </a:p>
        </p:txBody>
      </p:sp>
      <p:sp>
        <p:nvSpPr>
          <p:cNvPr id="8" name="Rectangle 7"/>
          <p:cNvSpPr/>
          <p:nvPr/>
        </p:nvSpPr>
        <p:spPr bwMode="auto">
          <a:xfrm>
            <a:off x="2226732" y="2926530"/>
            <a:ext cx="914400" cy="914400"/>
          </a:xfrm>
          <a:prstGeom prst="rect">
            <a:avLst/>
          </a:prstGeom>
          <a:solidFill>
            <a:schemeClr val="accent2"/>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cxnSp>
        <p:nvCxnSpPr>
          <p:cNvPr id="7" name="Straight Connector 6"/>
          <p:cNvCxnSpPr/>
          <p:nvPr/>
        </p:nvCxnSpPr>
        <p:spPr>
          <a:xfrm flipV="1">
            <a:off x="2980266" y="2061342"/>
            <a:ext cx="0" cy="855134"/>
          </a:xfrm>
          <a:prstGeom prst="line">
            <a:avLst/>
          </a:prstGeom>
          <a:ln w="41275" cap="rnd">
            <a:solidFill>
              <a:schemeClr val="accent2"/>
            </a:solidFill>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74265" y="2926530"/>
            <a:ext cx="0" cy="532738"/>
          </a:xfrm>
          <a:prstGeom prst="line">
            <a:avLst/>
          </a:prstGeom>
          <a:ln w="41275" cap="rnd">
            <a:solidFill>
              <a:schemeClr val="tx1"/>
            </a:solidFill>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4" name="Footer Placeholder 3"/>
          <p:cNvSpPr>
            <a:spLocks noGrp="1"/>
          </p:cNvSpPr>
          <p:nvPr>
            <p:ph type="ftr" sz="quarter" idx="11"/>
          </p:nvPr>
        </p:nvSpPr>
        <p:spPr/>
        <p:txBody>
          <a:bodyPr/>
          <a:lstStyle/>
          <a:p>
            <a:r>
              <a:rPr lang="en-US" smtClean="0"/>
              <a:t>© Copyright 2012 HSA Foundation.  All Rights Reserved.</a:t>
            </a:r>
            <a:endParaRPr lang="en-US"/>
          </a:p>
        </p:txBody>
      </p:sp>
      <p:sp>
        <p:nvSpPr>
          <p:cNvPr id="5" name="Slide Number Placeholder 4"/>
          <p:cNvSpPr>
            <a:spLocks noGrp="1"/>
          </p:cNvSpPr>
          <p:nvPr>
            <p:ph type="sldNum" sz="quarter" idx="12"/>
          </p:nvPr>
        </p:nvSpPr>
        <p:spPr/>
        <p:txBody>
          <a:bodyPr/>
          <a:lstStyle/>
          <a:p>
            <a:fld id="{7E0F095F-F642-7E4C-BE29-73B8FAFADF38}" type="slidenum">
              <a:rPr lang="en-US" smtClean="0"/>
              <a:t>53</a:t>
            </a:fld>
            <a:endParaRPr lang="en-US"/>
          </a:p>
        </p:txBody>
      </p:sp>
    </p:spTree>
    <p:extLst>
      <p:ext uri="{BB962C8B-B14F-4D97-AF65-F5344CB8AC3E}">
        <p14:creationId xmlns:p14="http://schemas.microsoft.com/office/powerpoint/2010/main" val="1626987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6">
                    <a:lumMod val="10000"/>
                  </a:schemeClr>
                </a:solidFill>
              </a:rPr>
              <a:t>Accelerating </a:t>
            </a:r>
            <a:r>
              <a:rPr lang="en-US" dirty="0" err="1" smtClean="0">
                <a:solidFill>
                  <a:schemeClr val="accent6">
                    <a:lumMod val="10000"/>
                  </a:schemeClr>
                </a:solidFill>
              </a:rPr>
              <a:t>Memcached</a:t>
            </a:r>
            <a:endParaRPr lang="en-US" dirty="0">
              <a:solidFill>
                <a:schemeClr val="accent6">
                  <a:lumMod val="10000"/>
                </a:schemeClr>
              </a:solidFill>
            </a:endParaRPr>
          </a:p>
        </p:txBody>
      </p:sp>
      <p:sp>
        <p:nvSpPr>
          <p:cNvPr id="3" name="Subtitle 2"/>
          <p:cNvSpPr>
            <a:spLocks noGrp="1"/>
          </p:cNvSpPr>
          <p:nvPr>
            <p:ph type="subTitle" idx="1"/>
          </p:nvPr>
        </p:nvSpPr>
        <p:spPr/>
        <p:txBody>
          <a:bodyPr/>
          <a:lstStyle/>
          <a:p>
            <a:r>
              <a:rPr lang="en-US" cap="small" dirty="0">
                <a:solidFill>
                  <a:schemeClr val="accent6">
                    <a:lumMod val="10000"/>
                  </a:schemeClr>
                </a:solidFill>
              </a:rPr>
              <a:t>Cloud Server Workload</a:t>
            </a:r>
            <a:endParaRPr lang="en-US" dirty="0">
              <a:solidFill>
                <a:schemeClr val="accent6">
                  <a:lumMod val="10000"/>
                </a:schemeClr>
              </a:solidFill>
            </a:endParaRPr>
          </a:p>
        </p:txBody>
      </p:sp>
    </p:spTree>
    <p:extLst>
      <p:ext uri="{BB962C8B-B14F-4D97-AF65-F5344CB8AC3E}">
        <p14:creationId xmlns:p14="http://schemas.microsoft.com/office/powerpoint/2010/main" val="373746917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85750"/>
            <a:ext cx="7696200" cy="45720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MEMCACHED</a:t>
            </a:r>
          </a:p>
        </p:txBody>
      </p:sp>
      <p:sp>
        <p:nvSpPr>
          <p:cNvPr id="3" name="Content Placeholder 2"/>
          <p:cNvSpPr>
            <a:spLocks noGrp="1"/>
          </p:cNvSpPr>
          <p:nvPr>
            <p:ph idx="1"/>
          </p:nvPr>
        </p:nvSpPr>
        <p:spPr>
          <a:xfrm>
            <a:off x="218285" y="1047750"/>
            <a:ext cx="8686800" cy="3505200"/>
          </a:xfrm>
        </p:spPr>
        <p:txBody>
          <a:bodyPr/>
          <a:lstStyle/>
          <a:p>
            <a:pPr lvl="0"/>
            <a:r>
              <a:rPr lang="en-US" sz="1700" dirty="0"/>
              <a:t>A Distributed Memory Object Caching System Used in Cloud Servers </a:t>
            </a:r>
          </a:p>
          <a:p>
            <a:r>
              <a:rPr lang="en-US" sz="1700" dirty="0" smtClean="0"/>
              <a:t>Generally </a:t>
            </a:r>
            <a:r>
              <a:rPr lang="en-US" sz="1700" dirty="0"/>
              <a:t>used for short-term storage and caching, handling requests that would otherwise require database or file system accesses</a:t>
            </a:r>
          </a:p>
          <a:p>
            <a:r>
              <a:rPr lang="en-US" sz="1700" dirty="0"/>
              <a:t>Used by Facebook, YouTube, Twitter, Wikipedia, Flickr, and others</a:t>
            </a:r>
          </a:p>
          <a:p>
            <a:r>
              <a:rPr lang="en-US" sz="1700" dirty="0"/>
              <a:t>Effectively a large distributed hash table </a:t>
            </a:r>
            <a:endParaRPr lang="en-US" sz="1700" dirty="0" smtClean="0"/>
          </a:p>
          <a:p>
            <a:pPr lvl="1"/>
            <a:r>
              <a:rPr lang="en-US" sz="1700" dirty="0"/>
              <a:t>Responds to store and get requests received over the network</a:t>
            </a:r>
          </a:p>
          <a:p>
            <a:pPr lvl="1"/>
            <a:r>
              <a:rPr lang="en-US" sz="1700" dirty="0"/>
              <a:t>Conceptually:</a:t>
            </a:r>
          </a:p>
          <a:p>
            <a:pPr lvl="2"/>
            <a:r>
              <a:rPr lang="en-US" sz="1700" dirty="0"/>
              <a:t> store(key, object) </a:t>
            </a:r>
          </a:p>
          <a:p>
            <a:pPr lvl="2"/>
            <a:r>
              <a:rPr lang="en-US" sz="1700" dirty="0"/>
              <a:t> object = get(key)</a:t>
            </a:r>
          </a:p>
          <a:p>
            <a:pPr lvl="1"/>
            <a:endParaRPr lang="en-US" dirty="0"/>
          </a:p>
        </p:txBody>
      </p:sp>
      <p:sp>
        <p:nvSpPr>
          <p:cNvPr id="4" name="Footer Placeholder 3"/>
          <p:cNvSpPr>
            <a:spLocks noGrp="1"/>
          </p:cNvSpPr>
          <p:nvPr>
            <p:ph type="ftr" sz="quarter" idx="11"/>
          </p:nvPr>
        </p:nvSpPr>
        <p:spPr/>
        <p:txBody>
          <a:bodyPr/>
          <a:lstStyle/>
          <a:p>
            <a:r>
              <a:rPr lang="en-US" smtClean="0"/>
              <a:t>© Copyright 2012 HSA Foundation.  All Rights Reserved.</a:t>
            </a:r>
            <a:endParaRPr lang="en-US"/>
          </a:p>
        </p:txBody>
      </p:sp>
      <p:sp>
        <p:nvSpPr>
          <p:cNvPr id="5" name="Slide Number Placeholder 4"/>
          <p:cNvSpPr>
            <a:spLocks noGrp="1"/>
          </p:cNvSpPr>
          <p:nvPr>
            <p:ph type="sldNum" sz="quarter" idx="12"/>
          </p:nvPr>
        </p:nvSpPr>
        <p:spPr/>
        <p:txBody>
          <a:bodyPr/>
          <a:lstStyle/>
          <a:p>
            <a:fld id="{7E0F095F-F642-7E4C-BE29-73B8FAFADF38}" type="slidenum">
              <a:rPr lang="en-US" smtClean="0"/>
              <a:pPr/>
              <a:t>55</a:t>
            </a:fld>
            <a:endParaRPr lang="en-US"/>
          </a:p>
        </p:txBody>
      </p:sp>
      <p:sp>
        <p:nvSpPr>
          <p:cNvPr id="7" name="Content Placeholder 2"/>
          <p:cNvSpPr txBox="1">
            <a:spLocks/>
          </p:cNvSpPr>
          <p:nvPr/>
        </p:nvSpPr>
        <p:spPr>
          <a:xfrm>
            <a:off x="928146" y="971551"/>
            <a:ext cx="7267078" cy="1661951"/>
          </a:xfrm>
          <a:prstGeom prst="rect">
            <a:avLst/>
          </a:prstGeom>
        </p:spPr>
        <p:txBody>
          <a:bodyPr vert="horz" lIns="0" tIns="0" rIns="0" bIns="0" rtlCol="0">
            <a:noAutofit/>
          </a:bodyPr>
          <a:lstStyle>
            <a:lvl1pPr marL="112713" indent="-112713" algn="l" defTabSz="914400" rtl="0" eaLnBrk="1" latinLnBrk="0" hangingPunct="1">
              <a:spcBef>
                <a:spcPts val="336"/>
              </a:spcBef>
              <a:spcAft>
                <a:spcPts val="336"/>
              </a:spcAft>
              <a:buClr>
                <a:schemeClr val="accent1"/>
              </a:buClr>
              <a:buFont typeface="Wingdings" pitchFamily="2" charset="2"/>
              <a:buChar char="§"/>
              <a:defRPr sz="1400" kern="1200">
                <a:solidFill>
                  <a:srgbClr val="FFFFFF"/>
                </a:solidFill>
                <a:latin typeface="+mn-lt"/>
                <a:ea typeface="+mn-ea"/>
                <a:cs typeface="+mn-cs"/>
              </a:defRPr>
            </a:lvl1pPr>
            <a:lvl2pPr marL="400050" indent="-169863" algn="l" defTabSz="914400" rtl="0" eaLnBrk="1" latinLnBrk="0" hangingPunct="1">
              <a:spcBef>
                <a:spcPts val="336"/>
              </a:spcBef>
              <a:spcAft>
                <a:spcPts val="336"/>
              </a:spcAft>
              <a:buClr>
                <a:schemeClr val="tx2"/>
              </a:buClr>
              <a:buFont typeface="Arial" pitchFamily="34" charset="0"/>
              <a:buChar char="–"/>
              <a:defRPr lang="en-US" sz="1400" kern="1200" dirty="0" smtClean="0">
                <a:solidFill>
                  <a:schemeClr val="tx1"/>
                </a:solidFill>
                <a:latin typeface="+mn-lt"/>
                <a:ea typeface="+mn-ea"/>
                <a:cs typeface="+mn-cs"/>
              </a:defRPr>
            </a:lvl2pPr>
            <a:lvl3pPr marL="574675" indent="-109538" algn="l" defTabSz="914400" rtl="0" eaLnBrk="1" latinLnBrk="0" hangingPunct="1">
              <a:spcBef>
                <a:spcPts val="336"/>
              </a:spcBef>
              <a:spcAft>
                <a:spcPts val="336"/>
              </a:spcAft>
              <a:buClr>
                <a:schemeClr val="tx1"/>
              </a:buClr>
              <a:buFont typeface="Wingdings" pitchFamily="2" charset="2"/>
              <a:buChar char="§"/>
              <a:defRPr sz="1200" kern="1200">
                <a:solidFill>
                  <a:schemeClr val="tx1"/>
                </a:solidFill>
                <a:latin typeface="+mn-lt"/>
                <a:ea typeface="+mn-ea"/>
                <a:cs typeface="+mn-cs"/>
              </a:defRPr>
            </a:lvl3pPr>
            <a:lvl4pPr marL="854075" indent="-165100" algn="l" defTabSz="914400" rtl="0" eaLnBrk="1" latinLnBrk="0" hangingPunct="1">
              <a:spcBef>
                <a:spcPts val="336"/>
              </a:spcBef>
              <a:spcAft>
                <a:spcPts val="336"/>
              </a:spcAft>
              <a:buClr>
                <a:schemeClr val="tx1"/>
              </a:buClr>
              <a:buFont typeface="Arial" pitchFamily="34" charset="0"/>
              <a:buChar char="–"/>
              <a:defRPr sz="1200" kern="1200">
                <a:solidFill>
                  <a:schemeClr val="tx1"/>
                </a:solidFill>
                <a:latin typeface="+mn-lt"/>
                <a:ea typeface="+mn-ea"/>
                <a:cs typeface="+mn-cs"/>
              </a:defRPr>
            </a:lvl4pPr>
            <a:lvl5pPr marL="1027113" indent="-112713" algn="l" defTabSz="914400" rtl="0" eaLnBrk="1" latinLnBrk="0" hangingPunct="1">
              <a:spcBef>
                <a:spcPts val="336"/>
              </a:spcBef>
              <a:spcAft>
                <a:spcPts val="336"/>
              </a:spcAft>
              <a:buClr>
                <a:schemeClr val="tx1"/>
              </a:buClr>
              <a:buFont typeface="Wingdings" pitchFamily="2" charset="2"/>
              <a:buChar char="§"/>
              <a:defRPr sz="1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0"/>
              </a:spcBef>
              <a:spcAft>
                <a:spcPts val="0"/>
              </a:spcAft>
              <a:buNone/>
            </a:pPr>
            <a:endParaRPr lang="en-US" sz="3600" b="1" dirty="0">
              <a:ln w="3175">
                <a:solidFill>
                  <a:schemeClr val="tx1"/>
                </a:solidFill>
              </a:ln>
              <a:gradFill>
                <a:gsLst>
                  <a:gs pos="0">
                    <a:schemeClr val="tx1"/>
                  </a:gs>
                  <a:gs pos="100000">
                    <a:schemeClr val="tx1">
                      <a:lumMod val="65000"/>
                    </a:schemeClr>
                  </a:gs>
                </a:gsLst>
                <a:lin ang="5400000" scaled="0"/>
              </a:gradFill>
            </a:endParaRPr>
          </a:p>
        </p:txBody>
      </p:sp>
    </p:spTree>
    <p:extLst>
      <p:ext uri="{BB962C8B-B14F-4D97-AF65-F5344CB8AC3E}">
        <p14:creationId xmlns:p14="http://schemas.microsoft.com/office/powerpoint/2010/main" val="775598935"/>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314707063"/>
              </p:ext>
            </p:extLst>
          </p:nvPr>
        </p:nvGraphicFramePr>
        <p:xfrm>
          <a:off x="404734" y="645506"/>
          <a:ext cx="7999035" cy="36460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p:cNvGraphicFramePr>
            <a:graphicFrameLocks/>
          </p:cNvGraphicFramePr>
          <p:nvPr>
            <p:extLst>
              <p:ext uri="{D42A27DB-BD31-4B8C-83A1-F6EECF244321}">
                <p14:modId xmlns:p14="http://schemas.microsoft.com/office/powerpoint/2010/main" val="1495630904"/>
              </p:ext>
            </p:extLst>
          </p:nvPr>
        </p:nvGraphicFramePr>
        <p:xfrm>
          <a:off x="533400" y="658356"/>
          <a:ext cx="8964118" cy="4220680"/>
        </p:xfrm>
        <a:graphic>
          <a:graphicData uri="http://schemas.openxmlformats.org/drawingml/2006/chart">
            <c:chart xmlns:c="http://schemas.openxmlformats.org/drawingml/2006/chart" xmlns:r="http://schemas.openxmlformats.org/officeDocument/2006/relationships" r:id="rId5"/>
          </a:graphicData>
        </a:graphic>
      </p:graphicFrame>
      <p:grpSp>
        <p:nvGrpSpPr>
          <p:cNvPr id="24" name="Group 23"/>
          <p:cNvGrpSpPr/>
          <p:nvPr/>
        </p:nvGrpSpPr>
        <p:grpSpPr>
          <a:xfrm>
            <a:off x="1182809" y="1021481"/>
            <a:ext cx="7249034" cy="2795969"/>
            <a:chOff x="1211263" y="881566"/>
            <a:chExt cx="7249034" cy="3280454"/>
          </a:xfrm>
        </p:grpSpPr>
        <p:grpSp>
          <p:nvGrpSpPr>
            <p:cNvPr id="25" name="Group 24"/>
            <p:cNvGrpSpPr/>
            <p:nvPr/>
          </p:nvGrpSpPr>
          <p:grpSpPr>
            <a:xfrm>
              <a:off x="1211263" y="1012371"/>
              <a:ext cx="6763836" cy="2982540"/>
              <a:chOff x="1182186" y="1012371"/>
              <a:chExt cx="6792913" cy="2982540"/>
            </a:xfrm>
          </p:grpSpPr>
          <p:cxnSp>
            <p:nvCxnSpPr>
              <p:cNvPr id="32" name="Straight Connector 31"/>
              <p:cNvCxnSpPr/>
              <p:nvPr/>
            </p:nvCxnSpPr>
            <p:spPr>
              <a:xfrm>
                <a:off x="1182186" y="1012371"/>
                <a:ext cx="679291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82186" y="1608879"/>
                <a:ext cx="679291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182186" y="2205387"/>
                <a:ext cx="679291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182186" y="2801895"/>
                <a:ext cx="679291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82186" y="3398403"/>
                <a:ext cx="679291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82186" y="3994911"/>
                <a:ext cx="6792913"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7929382" y="881566"/>
              <a:ext cx="530915" cy="297914"/>
            </a:xfrm>
            <a:prstGeom prst="rect">
              <a:avLst/>
            </a:prstGeom>
            <a:noFill/>
          </p:spPr>
          <p:txBody>
            <a:bodyPr wrap="none" rtlCol="0">
              <a:spAutoFit/>
            </a:bodyPr>
            <a:lstStyle/>
            <a:p>
              <a:r>
                <a:rPr lang="en-US" sz="1050" dirty="0" smtClean="0"/>
                <a:t>100%</a:t>
              </a:r>
            </a:p>
          </p:txBody>
        </p:sp>
        <p:sp>
          <p:nvSpPr>
            <p:cNvPr id="27" name="TextBox 26"/>
            <p:cNvSpPr txBox="1"/>
            <p:nvPr/>
          </p:nvSpPr>
          <p:spPr>
            <a:xfrm>
              <a:off x="7929382" y="1478074"/>
              <a:ext cx="455574" cy="297914"/>
            </a:xfrm>
            <a:prstGeom prst="rect">
              <a:avLst/>
            </a:prstGeom>
            <a:noFill/>
          </p:spPr>
          <p:txBody>
            <a:bodyPr wrap="none" rtlCol="0">
              <a:spAutoFit/>
            </a:bodyPr>
            <a:lstStyle/>
            <a:p>
              <a:r>
                <a:rPr lang="en-US" sz="1050" dirty="0" smtClean="0"/>
                <a:t>80%</a:t>
              </a:r>
            </a:p>
          </p:txBody>
        </p:sp>
        <p:sp>
          <p:nvSpPr>
            <p:cNvPr id="28" name="TextBox 27"/>
            <p:cNvSpPr txBox="1"/>
            <p:nvPr/>
          </p:nvSpPr>
          <p:spPr>
            <a:xfrm>
              <a:off x="7929382" y="2081113"/>
              <a:ext cx="455574" cy="297914"/>
            </a:xfrm>
            <a:prstGeom prst="rect">
              <a:avLst/>
            </a:prstGeom>
            <a:noFill/>
          </p:spPr>
          <p:txBody>
            <a:bodyPr wrap="none" rtlCol="0">
              <a:spAutoFit/>
            </a:bodyPr>
            <a:lstStyle/>
            <a:p>
              <a:r>
                <a:rPr lang="en-US" sz="1050" dirty="0" smtClean="0"/>
                <a:t>60%</a:t>
              </a:r>
            </a:p>
          </p:txBody>
        </p:sp>
        <p:sp>
          <p:nvSpPr>
            <p:cNvPr id="29" name="TextBox 28"/>
            <p:cNvSpPr txBox="1"/>
            <p:nvPr/>
          </p:nvSpPr>
          <p:spPr>
            <a:xfrm>
              <a:off x="7929382" y="2677621"/>
              <a:ext cx="455574" cy="297914"/>
            </a:xfrm>
            <a:prstGeom prst="rect">
              <a:avLst/>
            </a:prstGeom>
            <a:noFill/>
          </p:spPr>
          <p:txBody>
            <a:bodyPr wrap="none" rtlCol="0">
              <a:spAutoFit/>
            </a:bodyPr>
            <a:lstStyle/>
            <a:p>
              <a:r>
                <a:rPr lang="en-US" sz="1050" dirty="0" smtClean="0"/>
                <a:t>40%</a:t>
              </a:r>
            </a:p>
          </p:txBody>
        </p:sp>
        <p:sp>
          <p:nvSpPr>
            <p:cNvPr id="30" name="TextBox 29"/>
            <p:cNvSpPr txBox="1"/>
            <p:nvPr/>
          </p:nvSpPr>
          <p:spPr>
            <a:xfrm>
              <a:off x="7929382" y="3274130"/>
              <a:ext cx="455574" cy="297914"/>
            </a:xfrm>
            <a:prstGeom prst="rect">
              <a:avLst/>
            </a:prstGeom>
            <a:noFill/>
          </p:spPr>
          <p:txBody>
            <a:bodyPr wrap="none" rtlCol="0">
              <a:spAutoFit/>
            </a:bodyPr>
            <a:lstStyle/>
            <a:p>
              <a:r>
                <a:rPr lang="en-US" sz="1050" dirty="0" smtClean="0"/>
                <a:t>20%</a:t>
              </a:r>
            </a:p>
          </p:txBody>
        </p:sp>
        <p:sp>
          <p:nvSpPr>
            <p:cNvPr id="31" name="TextBox 30"/>
            <p:cNvSpPr txBox="1"/>
            <p:nvPr/>
          </p:nvSpPr>
          <p:spPr>
            <a:xfrm>
              <a:off x="7929382" y="3864106"/>
              <a:ext cx="260008" cy="297914"/>
            </a:xfrm>
            <a:prstGeom prst="rect">
              <a:avLst/>
            </a:prstGeom>
            <a:noFill/>
          </p:spPr>
          <p:txBody>
            <a:bodyPr wrap="none" rtlCol="0">
              <a:spAutoFit/>
            </a:bodyPr>
            <a:lstStyle/>
            <a:p>
              <a:r>
                <a:rPr lang="en-US" sz="1050" dirty="0" smtClean="0"/>
                <a:t>0</a:t>
              </a:r>
            </a:p>
          </p:txBody>
        </p:sp>
      </p:grpSp>
      <p:sp>
        <p:nvSpPr>
          <p:cNvPr id="3" name="Title 2"/>
          <p:cNvSpPr>
            <a:spLocks noGrp="1"/>
          </p:cNvSpPr>
          <p:nvPr>
            <p:ph type="title"/>
          </p:nvPr>
        </p:nvSpPr>
        <p:spPr>
          <a:xfrm>
            <a:off x="232939" y="361950"/>
            <a:ext cx="7696200" cy="381000"/>
          </a:xfrm>
        </p:spPr>
        <p:txBody>
          <a:bodyPr vert="horz" lIns="0" tIns="0" rIns="0" bIns="0" rtlCol="0" anchor="t">
            <a:noAutofit/>
          </a:bodyPr>
          <a:lstStyle/>
          <a:p>
            <a:pPr defTabSz="912813" eaLnBrk="0" fontAlgn="base" hangingPunct="0">
              <a:spcAft>
                <a:spcPct val="0"/>
              </a:spcAft>
            </a:pPr>
            <a:r>
              <a:rPr lang="en-CA" sz="2200" b="1" i="1" dirty="0">
                <a:solidFill>
                  <a:schemeClr val="accent6">
                    <a:lumMod val="10000"/>
                  </a:schemeClr>
                </a:solidFill>
                <a:latin typeface="Arial" pitchFamily="34" charset="0"/>
                <a:cs typeface="Arial" pitchFamily="34" charset="0"/>
              </a:rPr>
              <a:t>Offloading Memcached Key Lookup to the GPU</a:t>
            </a:r>
          </a:p>
        </p:txBody>
      </p:sp>
      <p:sp>
        <p:nvSpPr>
          <p:cNvPr id="2" name="Rectangle 1"/>
          <p:cNvSpPr/>
          <p:nvPr/>
        </p:nvSpPr>
        <p:spPr>
          <a:xfrm>
            <a:off x="1288537" y="4400550"/>
            <a:ext cx="6612391" cy="369332"/>
          </a:xfrm>
          <a:prstGeom prst="rect">
            <a:avLst/>
          </a:prstGeom>
        </p:spPr>
        <p:txBody>
          <a:bodyPr wrap="square">
            <a:spAutoFit/>
          </a:bodyPr>
          <a:lstStyle/>
          <a:p>
            <a:r>
              <a:rPr lang="en-US" sz="600" dirty="0">
                <a:solidFill>
                  <a:schemeClr val="tx1">
                    <a:lumMod val="50000"/>
                  </a:schemeClr>
                </a:solidFill>
              </a:rPr>
              <a:t>T. H. Hetherington, T. G. Rogers, L. Hsu, M. O’Connor, and T. M. </a:t>
            </a:r>
            <a:r>
              <a:rPr lang="en-US" sz="600" dirty="0" err="1">
                <a:solidFill>
                  <a:schemeClr val="tx1">
                    <a:lumMod val="50000"/>
                  </a:schemeClr>
                </a:solidFill>
              </a:rPr>
              <a:t>Aamodt</a:t>
            </a:r>
            <a:r>
              <a:rPr lang="en-US" sz="600" dirty="0">
                <a:solidFill>
                  <a:schemeClr val="tx1">
                    <a:lumMod val="50000"/>
                  </a:schemeClr>
                </a:solidFill>
              </a:rPr>
              <a:t>, “Characterizing and Evaluating a Key-Value Store Application on Heterogeneous CPU-GPU Systems,” </a:t>
            </a:r>
            <a:r>
              <a:rPr lang="en-US" sz="600" i="1" dirty="0">
                <a:solidFill>
                  <a:schemeClr val="tx1">
                    <a:lumMod val="50000"/>
                  </a:schemeClr>
                </a:solidFill>
              </a:rPr>
              <a:t>Proceedings of the 2012 IEEE International Symposium on Performance Analysis of Systems and Software (ISPASS 2012)</a:t>
            </a:r>
            <a:r>
              <a:rPr lang="en-US" sz="600" dirty="0">
                <a:solidFill>
                  <a:schemeClr val="tx1">
                    <a:lumMod val="50000"/>
                  </a:schemeClr>
                </a:solidFill>
              </a:rPr>
              <a:t>, April 2012.</a:t>
            </a:r>
          </a:p>
          <a:p>
            <a:r>
              <a:rPr lang="en-US" sz="600" u="sng" dirty="0">
                <a:solidFill>
                  <a:schemeClr val="tx1">
                    <a:lumMod val="50000"/>
                  </a:schemeClr>
                </a:solidFill>
                <a:hlinkClick r:id="rId6"/>
              </a:rPr>
              <a:t>http://ieeexplore.ieee.org/xpl/articleDetails.jsp?tp=&amp;arnumber=6189209</a:t>
            </a:r>
            <a:endParaRPr lang="en-US" sz="600" dirty="0">
              <a:solidFill>
                <a:schemeClr val="tx1">
                  <a:lumMod val="50000"/>
                </a:schemeClr>
              </a:solidFill>
            </a:endParaRPr>
          </a:p>
        </p:txBody>
      </p:sp>
      <p:sp>
        <p:nvSpPr>
          <p:cNvPr id="4" name="TextBox 3"/>
          <p:cNvSpPr txBox="1"/>
          <p:nvPr/>
        </p:nvSpPr>
        <p:spPr>
          <a:xfrm>
            <a:off x="1606801" y="3705926"/>
            <a:ext cx="1330814" cy="246221"/>
          </a:xfrm>
          <a:prstGeom prst="rect">
            <a:avLst/>
          </a:prstGeom>
          <a:noFill/>
        </p:spPr>
        <p:txBody>
          <a:bodyPr wrap="none" rtlCol="0">
            <a:spAutoFit/>
          </a:bodyPr>
          <a:lstStyle/>
          <a:p>
            <a:pPr algn="ctr"/>
            <a:r>
              <a:rPr lang="en-US" sz="1000" b="1" dirty="0" smtClean="0"/>
              <a:t>Multithreaded CPU</a:t>
            </a:r>
          </a:p>
        </p:txBody>
      </p:sp>
      <p:sp>
        <p:nvSpPr>
          <p:cNvPr id="7" name="TextBox 6"/>
          <p:cNvSpPr txBox="1"/>
          <p:nvPr/>
        </p:nvSpPr>
        <p:spPr>
          <a:xfrm>
            <a:off x="3361183" y="3705926"/>
            <a:ext cx="1192954" cy="246221"/>
          </a:xfrm>
          <a:prstGeom prst="rect">
            <a:avLst/>
          </a:prstGeom>
          <a:noFill/>
        </p:spPr>
        <p:txBody>
          <a:bodyPr wrap="none" rtlCol="0">
            <a:spAutoFit/>
          </a:bodyPr>
          <a:lstStyle/>
          <a:p>
            <a:pPr algn="ctr"/>
            <a:r>
              <a:rPr lang="en-US" sz="1000" b="1" dirty="0" smtClean="0"/>
              <a:t>Radeon HD 5870</a:t>
            </a:r>
          </a:p>
        </p:txBody>
      </p:sp>
      <p:sp>
        <p:nvSpPr>
          <p:cNvPr id="8" name="TextBox 7"/>
          <p:cNvSpPr txBox="1"/>
          <p:nvPr/>
        </p:nvSpPr>
        <p:spPr>
          <a:xfrm>
            <a:off x="4940567" y="3705926"/>
            <a:ext cx="1391728" cy="246221"/>
          </a:xfrm>
          <a:prstGeom prst="rect">
            <a:avLst/>
          </a:prstGeom>
          <a:noFill/>
        </p:spPr>
        <p:txBody>
          <a:bodyPr wrap="none" rtlCol="0">
            <a:spAutoFit/>
          </a:bodyPr>
          <a:lstStyle/>
          <a:p>
            <a:pPr algn="ctr"/>
            <a:r>
              <a:rPr lang="en-US" sz="1000" b="1" dirty="0" smtClean="0"/>
              <a:t>“Trinity” A10-5800K</a:t>
            </a:r>
          </a:p>
        </p:txBody>
      </p:sp>
      <p:sp>
        <p:nvSpPr>
          <p:cNvPr id="9" name="TextBox 8"/>
          <p:cNvSpPr txBox="1"/>
          <p:nvPr/>
        </p:nvSpPr>
        <p:spPr>
          <a:xfrm>
            <a:off x="6840424" y="3705926"/>
            <a:ext cx="963725" cy="246221"/>
          </a:xfrm>
          <a:prstGeom prst="rect">
            <a:avLst/>
          </a:prstGeom>
          <a:noFill/>
        </p:spPr>
        <p:txBody>
          <a:bodyPr wrap="none" rtlCol="0">
            <a:spAutoFit/>
          </a:bodyPr>
          <a:lstStyle/>
          <a:p>
            <a:pPr algn="ctr"/>
            <a:r>
              <a:rPr lang="en-US" sz="1000" b="1" dirty="0" err="1" smtClean="0"/>
              <a:t>Zacate</a:t>
            </a:r>
            <a:r>
              <a:rPr lang="en-US" sz="1000" b="1" dirty="0" smtClean="0"/>
              <a:t> E-350</a:t>
            </a:r>
          </a:p>
        </p:txBody>
      </p:sp>
      <p:sp>
        <p:nvSpPr>
          <p:cNvPr id="5" name="Footer Placeholder 4"/>
          <p:cNvSpPr>
            <a:spLocks noGrp="1"/>
          </p:cNvSpPr>
          <p:nvPr>
            <p:ph type="ftr" sz="quarter" idx="11"/>
          </p:nvPr>
        </p:nvSpPr>
        <p:spPr/>
        <p:txBody>
          <a:bodyPr/>
          <a:lstStyle/>
          <a:p>
            <a:r>
              <a:rPr lang="en-US" smtClean="0"/>
              <a:t>© Copyright 2012 HSA Foundation.  All Rights Reserved.</a:t>
            </a:r>
            <a:endParaRPr lang="en-US"/>
          </a:p>
        </p:txBody>
      </p:sp>
      <p:sp>
        <p:nvSpPr>
          <p:cNvPr id="10" name="Slide Number Placeholder 9"/>
          <p:cNvSpPr>
            <a:spLocks noGrp="1"/>
          </p:cNvSpPr>
          <p:nvPr>
            <p:ph type="sldNum" sz="quarter" idx="12"/>
          </p:nvPr>
        </p:nvSpPr>
        <p:spPr/>
        <p:txBody>
          <a:bodyPr/>
          <a:lstStyle/>
          <a:p>
            <a:fld id="{7E0F095F-F642-7E4C-BE29-73B8FAFADF38}" type="slidenum">
              <a:rPr lang="en-US" smtClean="0"/>
              <a:t>56</a:t>
            </a:fld>
            <a:endParaRPr lang="en-US"/>
          </a:p>
        </p:txBody>
      </p:sp>
    </p:spTree>
    <p:custDataLst>
      <p:tags r:id="rId1"/>
    </p:custDataLst>
    <p:extLst>
      <p:ext uri="{BB962C8B-B14F-4D97-AF65-F5344CB8AC3E}">
        <p14:creationId xmlns:p14="http://schemas.microsoft.com/office/powerpoint/2010/main" val="2283017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6"/>
                                        </p:tgtEl>
                                        <p:attrNameLst>
                                          <p:attrName>style.opacity</p:attrName>
                                        </p:attrNameLst>
                                      </p:cBhvr>
                                      <p:to>
                                        <p:strVal val="0.5"/>
                                      </p:to>
                                    </p:set>
                                    <p:animEffect filter="image" prLst="opacity: 0.5">
                                      <p:cBhvr rctx="IE">
                                        <p:cTn id="7" dur="indefinite"/>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22" presetClass="entr" presetSubtype="4"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38"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6">
                    <a:lumMod val="10000"/>
                  </a:schemeClr>
                </a:solidFill>
              </a:rPr>
              <a:t>Accelerating </a:t>
            </a:r>
            <a:r>
              <a:rPr lang="en-US" dirty="0" err="1" smtClean="0">
                <a:solidFill>
                  <a:schemeClr val="accent6">
                    <a:lumMod val="10000"/>
                  </a:schemeClr>
                </a:solidFill>
              </a:rPr>
              <a:t>B+Tree</a:t>
            </a:r>
            <a:r>
              <a:rPr lang="en-US" dirty="0" smtClean="0">
                <a:solidFill>
                  <a:schemeClr val="accent6">
                    <a:lumMod val="10000"/>
                  </a:schemeClr>
                </a:solidFill>
              </a:rPr>
              <a:t> Searches</a:t>
            </a:r>
            <a:endParaRPr lang="en-US" dirty="0">
              <a:solidFill>
                <a:schemeClr val="accent6">
                  <a:lumMod val="10000"/>
                </a:schemeClr>
              </a:solidFill>
            </a:endParaRPr>
          </a:p>
        </p:txBody>
      </p:sp>
      <p:sp>
        <p:nvSpPr>
          <p:cNvPr id="3" name="Subtitle 2"/>
          <p:cNvSpPr>
            <a:spLocks noGrp="1"/>
          </p:cNvSpPr>
          <p:nvPr>
            <p:ph type="subTitle" idx="1"/>
          </p:nvPr>
        </p:nvSpPr>
        <p:spPr/>
        <p:txBody>
          <a:bodyPr/>
          <a:lstStyle/>
          <a:p>
            <a:r>
              <a:rPr lang="en-US" cap="small" dirty="0">
                <a:solidFill>
                  <a:schemeClr val="accent6">
                    <a:lumMod val="10000"/>
                  </a:schemeClr>
                </a:solidFill>
              </a:rPr>
              <a:t>Cloud Server Workload</a:t>
            </a:r>
            <a:endParaRPr lang="en-US" dirty="0">
              <a:solidFill>
                <a:schemeClr val="accent6">
                  <a:lumMod val="10000"/>
                </a:schemeClr>
              </a:solidFill>
            </a:endParaRPr>
          </a:p>
        </p:txBody>
      </p:sp>
    </p:spTree>
    <p:extLst>
      <p:ext uri="{BB962C8B-B14F-4D97-AF65-F5344CB8AC3E}">
        <p14:creationId xmlns:p14="http://schemas.microsoft.com/office/powerpoint/2010/main" val="860897929"/>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285750"/>
            <a:ext cx="7696200" cy="533400"/>
          </a:xfrm>
        </p:spPr>
        <p:txBody>
          <a:bodyPr vert="horz" lIns="0" tIns="0" rIns="0" bIns="0" rtlCol="0" anchor="t">
            <a:noAutofit/>
          </a:bodyPr>
          <a:lstStyle/>
          <a:p>
            <a:pPr defTabSz="912813" eaLnBrk="0" fontAlgn="base" hangingPunct="0">
              <a:spcAft>
                <a:spcPct val="0"/>
              </a:spcAft>
            </a:pPr>
            <a:r>
              <a:rPr lang="en-US" sz="2200" b="1" i="1" dirty="0" err="1">
                <a:solidFill>
                  <a:schemeClr val="accent6">
                    <a:lumMod val="10000"/>
                  </a:schemeClr>
                </a:solidFill>
                <a:latin typeface="Arial" pitchFamily="34" charset="0"/>
                <a:cs typeface="Arial" pitchFamily="34" charset="0"/>
              </a:rPr>
              <a:t>B+Tree</a:t>
            </a:r>
            <a:r>
              <a:rPr lang="en-US" sz="2200" b="1" i="1" dirty="0">
                <a:solidFill>
                  <a:schemeClr val="accent6">
                    <a:lumMod val="10000"/>
                  </a:schemeClr>
                </a:solidFill>
                <a:latin typeface="Arial" pitchFamily="34" charset="0"/>
                <a:cs typeface="Arial" pitchFamily="34" charset="0"/>
              </a:rPr>
              <a:t> searches</a:t>
            </a:r>
          </a:p>
        </p:txBody>
      </p:sp>
      <p:sp>
        <p:nvSpPr>
          <p:cNvPr id="3" name="Content Placeholder 2"/>
          <p:cNvSpPr>
            <a:spLocks noGrp="1"/>
          </p:cNvSpPr>
          <p:nvPr>
            <p:ph idx="1"/>
          </p:nvPr>
        </p:nvSpPr>
        <p:spPr>
          <a:xfrm>
            <a:off x="218285" y="1047750"/>
            <a:ext cx="8686800" cy="3505200"/>
          </a:xfrm>
        </p:spPr>
        <p:txBody>
          <a:bodyPr/>
          <a:lstStyle/>
          <a:p>
            <a:pPr lvl="0"/>
            <a:r>
              <a:rPr lang="en-US" sz="1700" dirty="0" err="1" smtClean="0">
                <a:solidFill>
                  <a:schemeClr val="accent6">
                    <a:lumMod val="10000"/>
                  </a:schemeClr>
                </a:solidFill>
              </a:rPr>
              <a:t>B+Trees</a:t>
            </a:r>
            <a:r>
              <a:rPr lang="en-US" sz="1700" dirty="0" smtClean="0">
                <a:solidFill>
                  <a:schemeClr val="accent6">
                    <a:lumMod val="10000"/>
                  </a:schemeClr>
                </a:solidFill>
              </a:rPr>
              <a:t> are a fundamental data structure</a:t>
            </a:r>
          </a:p>
          <a:p>
            <a:pPr lvl="1"/>
            <a:r>
              <a:rPr lang="en-US" sz="1500" dirty="0" smtClean="0">
                <a:solidFill>
                  <a:schemeClr val="accent6">
                    <a:lumMod val="10000"/>
                  </a:schemeClr>
                </a:solidFill>
              </a:rPr>
              <a:t>Used to reduce memory &amp; disk access to locate a key</a:t>
            </a:r>
          </a:p>
          <a:p>
            <a:pPr lvl="1"/>
            <a:r>
              <a:rPr lang="en-US" sz="1500" dirty="0" smtClean="0">
                <a:solidFill>
                  <a:schemeClr val="accent6">
                    <a:lumMod val="10000"/>
                  </a:schemeClr>
                </a:solidFill>
              </a:rPr>
              <a:t>Can support index- and range-based queries</a:t>
            </a:r>
          </a:p>
          <a:p>
            <a:pPr lvl="1"/>
            <a:r>
              <a:rPr lang="en-US" sz="1500" dirty="0" smtClean="0">
                <a:solidFill>
                  <a:schemeClr val="accent6">
                    <a:lumMod val="10000"/>
                  </a:schemeClr>
                </a:solidFill>
              </a:rPr>
              <a:t>Can be updated efficiently</a:t>
            </a:r>
          </a:p>
          <a:p>
            <a:r>
              <a:rPr lang="en-US" sz="1700" dirty="0" err="1" smtClean="0">
                <a:solidFill>
                  <a:schemeClr val="accent6">
                    <a:lumMod val="10000"/>
                  </a:schemeClr>
                </a:solidFill>
              </a:rPr>
              <a:t>B+Trees</a:t>
            </a:r>
            <a:r>
              <a:rPr lang="en-US" sz="1700" dirty="0" smtClean="0">
                <a:solidFill>
                  <a:schemeClr val="accent6">
                    <a:lumMod val="10000"/>
                  </a:schemeClr>
                </a:solidFill>
              </a:rPr>
              <a:t> are used by enterprise DB applications</a:t>
            </a:r>
          </a:p>
          <a:p>
            <a:pPr lvl="1"/>
            <a:r>
              <a:rPr lang="en-US" sz="1500" dirty="0" smtClean="0">
                <a:solidFill>
                  <a:schemeClr val="accent6">
                    <a:lumMod val="10000"/>
                  </a:schemeClr>
                </a:solidFill>
              </a:rPr>
              <a:t>SQL: SQLite, MySQL, Oracle, and others</a:t>
            </a:r>
          </a:p>
          <a:p>
            <a:pPr lvl="1"/>
            <a:r>
              <a:rPr lang="en-US" sz="1500" dirty="0" smtClean="0">
                <a:solidFill>
                  <a:schemeClr val="accent6">
                    <a:lumMod val="10000"/>
                  </a:schemeClr>
                </a:solidFill>
              </a:rPr>
              <a:t>No-SQL: Apache </a:t>
            </a:r>
            <a:r>
              <a:rPr lang="en-US" sz="1500" dirty="0" err="1" smtClean="0">
                <a:solidFill>
                  <a:schemeClr val="accent6">
                    <a:lumMod val="10000"/>
                  </a:schemeClr>
                </a:solidFill>
              </a:rPr>
              <a:t>CouchDB</a:t>
            </a:r>
            <a:r>
              <a:rPr lang="en-US" sz="1500" dirty="0" smtClean="0">
                <a:solidFill>
                  <a:schemeClr val="accent6">
                    <a:lumMod val="10000"/>
                  </a:schemeClr>
                </a:solidFill>
              </a:rPr>
              <a:t>, Tokyo Cabinet, and others</a:t>
            </a:r>
          </a:p>
          <a:p>
            <a:pPr lvl="2"/>
            <a:r>
              <a:rPr lang="en-US" sz="1500" dirty="0" smtClean="0">
                <a:solidFill>
                  <a:schemeClr val="accent6">
                    <a:lumMod val="10000"/>
                  </a:schemeClr>
                </a:solidFill>
              </a:rPr>
              <a:t>Audio search, video copy detection</a:t>
            </a:r>
            <a:endParaRPr lang="en-US" sz="1500" dirty="0">
              <a:solidFill>
                <a:schemeClr val="accent6">
                  <a:lumMod val="10000"/>
                </a:schemeClr>
              </a:solidFill>
            </a:endParaRPr>
          </a:p>
        </p:txBody>
      </p:sp>
      <p:sp>
        <p:nvSpPr>
          <p:cNvPr id="4" name="Footer Placeholder 3"/>
          <p:cNvSpPr>
            <a:spLocks noGrp="1"/>
          </p:cNvSpPr>
          <p:nvPr>
            <p:ph type="ftr" sz="quarter" idx="11"/>
          </p:nvPr>
        </p:nvSpPr>
        <p:spPr/>
        <p:txBody>
          <a:bodyPr/>
          <a:lstStyle/>
          <a:p>
            <a:r>
              <a:rPr lang="en-US" smtClean="0"/>
              <a:t>© Copyright 2012 HSA Foundation.  All Rights Reserved.</a:t>
            </a:r>
            <a:endParaRPr lang="en-US"/>
          </a:p>
        </p:txBody>
      </p:sp>
      <p:sp>
        <p:nvSpPr>
          <p:cNvPr id="5" name="Slide Number Placeholder 4"/>
          <p:cNvSpPr>
            <a:spLocks noGrp="1"/>
          </p:cNvSpPr>
          <p:nvPr>
            <p:ph type="sldNum" sz="quarter" idx="12"/>
          </p:nvPr>
        </p:nvSpPr>
        <p:spPr/>
        <p:txBody>
          <a:bodyPr/>
          <a:lstStyle/>
          <a:p>
            <a:fld id="{7E0F095F-F642-7E4C-BE29-73B8FAFADF38}" type="slidenum">
              <a:rPr lang="en-US" smtClean="0"/>
              <a:pPr/>
              <a:t>58</a:t>
            </a:fld>
            <a:endParaRPr lang="en-US" dirty="0"/>
          </a:p>
        </p:txBody>
      </p:sp>
      <p:sp>
        <p:nvSpPr>
          <p:cNvPr id="7" name="Content Placeholder 2"/>
          <p:cNvSpPr txBox="1">
            <a:spLocks/>
          </p:cNvSpPr>
          <p:nvPr/>
        </p:nvSpPr>
        <p:spPr>
          <a:xfrm>
            <a:off x="928146" y="971551"/>
            <a:ext cx="7267078" cy="1661951"/>
          </a:xfrm>
          <a:prstGeom prst="rect">
            <a:avLst/>
          </a:prstGeom>
        </p:spPr>
        <p:txBody>
          <a:bodyPr vert="horz" lIns="0" tIns="0" rIns="0" bIns="0" rtlCol="0">
            <a:noAutofit/>
          </a:bodyPr>
          <a:lstStyle>
            <a:lvl1pPr marL="112713" indent="-112713" algn="l" defTabSz="914400" rtl="0" eaLnBrk="1" latinLnBrk="0" hangingPunct="1">
              <a:spcBef>
                <a:spcPts val="336"/>
              </a:spcBef>
              <a:spcAft>
                <a:spcPts val="336"/>
              </a:spcAft>
              <a:buClr>
                <a:schemeClr val="accent1"/>
              </a:buClr>
              <a:buFont typeface="Wingdings" pitchFamily="2" charset="2"/>
              <a:buChar char="§"/>
              <a:defRPr sz="1400" kern="1200">
                <a:solidFill>
                  <a:srgbClr val="FFFFFF"/>
                </a:solidFill>
                <a:latin typeface="+mn-lt"/>
                <a:ea typeface="+mn-ea"/>
                <a:cs typeface="+mn-cs"/>
              </a:defRPr>
            </a:lvl1pPr>
            <a:lvl2pPr marL="400050" indent="-169863" algn="l" defTabSz="914400" rtl="0" eaLnBrk="1" latinLnBrk="0" hangingPunct="1">
              <a:spcBef>
                <a:spcPts val="336"/>
              </a:spcBef>
              <a:spcAft>
                <a:spcPts val="336"/>
              </a:spcAft>
              <a:buClr>
                <a:schemeClr val="tx2"/>
              </a:buClr>
              <a:buFont typeface="Arial" pitchFamily="34" charset="0"/>
              <a:buChar char="–"/>
              <a:defRPr lang="en-US" sz="1400" kern="1200" dirty="0" smtClean="0">
                <a:solidFill>
                  <a:schemeClr val="tx1"/>
                </a:solidFill>
                <a:latin typeface="+mn-lt"/>
                <a:ea typeface="+mn-ea"/>
                <a:cs typeface="+mn-cs"/>
              </a:defRPr>
            </a:lvl2pPr>
            <a:lvl3pPr marL="574675" indent="-109538" algn="l" defTabSz="914400" rtl="0" eaLnBrk="1" latinLnBrk="0" hangingPunct="1">
              <a:spcBef>
                <a:spcPts val="336"/>
              </a:spcBef>
              <a:spcAft>
                <a:spcPts val="336"/>
              </a:spcAft>
              <a:buClr>
                <a:schemeClr val="tx1"/>
              </a:buClr>
              <a:buFont typeface="Wingdings" pitchFamily="2" charset="2"/>
              <a:buChar char="§"/>
              <a:defRPr sz="1200" kern="1200">
                <a:solidFill>
                  <a:schemeClr val="tx1"/>
                </a:solidFill>
                <a:latin typeface="+mn-lt"/>
                <a:ea typeface="+mn-ea"/>
                <a:cs typeface="+mn-cs"/>
              </a:defRPr>
            </a:lvl3pPr>
            <a:lvl4pPr marL="854075" indent="-165100" algn="l" defTabSz="914400" rtl="0" eaLnBrk="1" latinLnBrk="0" hangingPunct="1">
              <a:spcBef>
                <a:spcPts val="336"/>
              </a:spcBef>
              <a:spcAft>
                <a:spcPts val="336"/>
              </a:spcAft>
              <a:buClr>
                <a:schemeClr val="tx1"/>
              </a:buClr>
              <a:buFont typeface="Arial" pitchFamily="34" charset="0"/>
              <a:buChar char="–"/>
              <a:defRPr sz="1200" kern="1200">
                <a:solidFill>
                  <a:schemeClr val="tx1"/>
                </a:solidFill>
                <a:latin typeface="+mn-lt"/>
                <a:ea typeface="+mn-ea"/>
                <a:cs typeface="+mn-cs"/>
              </a:defRPr>
            </a:lvl4pPr>
            <a:lvl5pPr marL="1027113" indent="-112713" algn="l" defTabSz="914400" rtl="0" eaLnBrk="1" latinLnBrk="0" hangingPunct="1">
              <a:spcBef>
                <a:spcPts val="336"/>
              </a:spcBef>
              <a:spcAft>
                <a:spcPts val="336"/>
              </a:spcAft>
              <a:buClr>
                <a:schemeClr val="tx1"/>
              </a:buClr>
              <a:buFont typeface="Wingdings" pitchFamily="2" charset="2"/>
              <a:buChar char="§"/>
              <a:defRPr sz="1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0"/>
              </a:spcBef>
              <a:spcAft>
                <a:spcPts val="0"/>
              </a:spcAft>
              <a:buNone/>
            </a:pPr>
            <a:endParaRPr lang="en-US" sz="3600" b="1" dirty="0">
              <a:ln w="3175">
                <a:solidFill>
                  <a:schemeClr val="tx1"/>
                </a:solidFill>
              </a:ln>
              <a:gradFill>
                <a:gsLst>
                  <a:gs pos="0">
                    <a:schemeClr val="tx1"/>
                  </a:gs>
                  <a:gs pos="100000">
                    <a:schemeClr val="tx1">
                      <a:lumMod val="65000"/>
                    </a:schemeClr>
                  </a:gs>
                </a:gsLst>
                <a:lin ang="5400000" scaled="0"/>
              </a:gradFill>
            </a:endParaRPr>
          </a:p>
        </p:txBody>
      </p:sp>
      <p:grpSp>
        <p:nvGrpSpPr>
          <p:cNvPr id="12" name="Group 11"/>
          <p:cNvGrpSpPr/>
          <p:nvPr/>
        </p:nvGrpSpPr>
        <p:grpSpPr>
          <a:xfrm>
            <a:off x="6096002" y="1276351"/>
            <a:ext cx="2743199" cy="1676400"/>
            <a:chOff x="6096000" y="1276350"/>
            <a:chExt cx="2743199" cy="1676400"/>
          </a:xfrm>
        </p:grpSpPr>
        <p:pic>
          <p:nvPicPr>
            <p:cNvPr id="2" name="Picture 1"/>
            <p:cNvPicPr>
              <a:picLocks noChangeAspect="1"/>
            </p:cNvPicPr>
            <p:nvPr/>
          </p:nvPicPr>
          <p:blipFill>
            <a:blip r:embed="rId3"/>
            <a:stretch>
              <a:fillRect/>
            </a:stretch>
          </p:blipFill>
          <p:spPr>
            <a:xfrm>
              <a:off x="6096000" y="1276350"/>
              <a:ext cx="2616200" cy="1203452"/>
            </a:xfrm>
            <a:prstGeom prst="rect">
              <a:avLst/>
            </a:prstGeom>
          </p:spPr>
        </p:pic>
        <p:sp>
          <p:nvSpPr>
            <p:cNvPr id="10" name="TextBox 9"/>
            <p:cNvSpPr txBox="1"/>
            <p:nvPr/>
          </p:nvSpPr>
          <p:spPr>
            <a:xfrm>
              <a:off x="6096000" y="2552640"/>
              <a:ext cx="2743199" cy="400110"/>
            </a:xfrm>
            <a:prstGeom prst="rect">
              <a:avLst/>
            </a:prstGeom>
            <a:noFill/>
          </p:spPr>
          <p:txBody>
            <a:bodyPr wrap="square" rtlCol="0">
              <a:spAutoFit/>
            </a:bodyPr>
            <a:lstStyle/>
            <a:p>
              <a:r>
                <a:rPr lang="en-US" sz="1000" dirty="0" smtClean="0"/>
                <a:t>A simple </a:t>
              </a:r>
              <a:r>
                <a:rPr lang="en-US" sz="1000" dirty="0" err="1" smtClean="0"/>
                <a:t>B+Tree</a:t>
              </a:r>
              <a:r>
                <a:rPr lang="en-US" sz="1000" dirty="0" smtClean="0"/>
                <a:t> linking the keys 1-7.  The linked list (red) allows rapid in-order traversal.</a:t>
              </a:r>
              <a:endParaRPr lang="en-US" sz="1000" dirty="0"/>
            </a:p>
          </p:txBody>
        </p:sp>
      </p:grpSp>
    </p:spTree>
    <p:extLst>
      <p:ext uri="{BB962C8B-B14F-4D97-AF65-F5344CB8AC3E}">
        <p14:creationId xmlns:p14="http://schemas.microsoft.com/office/powerpoint/2010/main" val="782979759"/>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1950"/>
            <a:ext cx="7696200" cy="53340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Parallel </a:t>
            </a:r>
            <a:r>
              <a:rPr lang="en-US" sz="2200" b="1" i="1" dirty="0" err="1">
                <a:solidFill>
                  <a:schemeClr val="accent6">
                    <a:lumMod val="10000"/>
                  </a:schemeClr>
                </a:solidFill>
                <a:latin typeface="Arial" pitchFamily="34" charset="0"/>
                <a:cs typeface="Arial" pitchFamily="34" charset="0"/>
              </a:rPr>
              <a:t>B+Tree</a:t>
            </a:r>
            <a:r>
              <a:rPr lang="en-US" sz="2200" b="1" i="1" dirty="0">
                <a:solidFill>
                  <a:schemeClr val="accent6">
                    <a:lumMod val="10000"/>
                  </a:schemeClr>
                </a:solidFill>
                <a:latin typeface="Arial" pitchFamily="34" charset="0"/>
                <a:cs typeface="Arial" pitchFamily="34" charset="0"/>
              </a:rPr>
              <a:t> Searches on HSA</a:t>
            </a:r>
          </a:p>
        </p:txBody>
      </p:sp>
      <p:sp>
        <p:nvSpPr>
          <p:cNvPr id="4" name="Footer Placeholder 3"/>
          <p:cNvSpPr>
            <a:spLocks noGrp="1"/>
          </p:cNvSpPr>
          <p:nvPr>
            <p:ph type="ftr" sz="quarter" idx="11"/>
          </p:nvPr>
        </p:nvSpPr>
        <p:spPr/>
        <p:txBody>
          <a:bodyPr/>
          <a:lstStyle/>
          <a:p>
            <a:r>
              <a:rPr lang="en-US" smtClean="0"/>
              <a:t>© Copyright 2012 HSA Foundation.  All Rights Reserved.</a:t>
            </a:r>
            <a:endParaRPr lang="en-US"/>
          </a:p>
        </p:txBody>
      </p:sp>
      <p:sp>
        <p:nvSpPr>
          <p:cNvPr id="5" name="Slide Number Placeholder 4"/>
          <p:cNvSpPr>
            <a:spLocks noGrp="1"/>
          </p:cNvSpPr>
          <p:nvPr>
            <p:ph type="sldNum" sz="quarter" idx="12"/>
          </p:nvPr>
        </p:nvSpPr>
        <p:spPr/>
        <p:txBody>
          <a:bodyPr/>
          <a:lstStyle/>
          <a:p>
            <a:fld id="{7E0F095F-F642-7E4C-BE29-73B8FAFADF38}" type="slidenum">
              <a:rPr lang="en-US" smtClean="0"/>
              <a:t>59</a:t>
            </a:fld>
            <a:endParaRPr lang="en-US"/>
          </a:p>
        </p:txBody>
      </p:sp>
      <p:sp>
        <p:nvSpPr>
          <p:cNvPr id="9" name="Content Placeholder 1"/>
          <p:cNvSpPr txBox="1">
            <a:spLocks/>
          </p:cNvSpPr>
          <p:nvPr/>
        </p:nvSpPr>
        <p:spPr>
          <a:xfrm>
            <a:off x="228600" y="1047750"/>
            <a:ext cx="4419600" cy="990600"/>
          </a:xfrm>
          <a:prstGeom prst="rect">
            <a:avLst/>
          </a:prstGeom>
        </p:spPr>
        <p:txBody>
          <a:bodyPr vert="horz" lIns="91440" tIns="45720" rIns="91440" bIns="45720" rtlCol="0">
            <a:noAutofit/>
          </a:bodyPr>
          <a:lstStyle>
            <a:lvl1pPr marL="342900" indent="-342900" algn="l" defTabSz="457200" rtl="0" eaLnBrk="1" latinLnBrk="0" hangingPunct="1">
              <a:spcBef>
                <a:spcPts val="1800"/>
              </a:spcBef>
              <a:buSzPct val="60000"/>
              <a:buFont typeface="Wingdings" charset="2"/>
              <a:buChar char="u"/>
              <a:defRPr sz="1800" kern="1200">
                <a:solidFill>
                  <a:srgbClr val="0090A3"/>
                </a:solidFill>
                <a:latin typeface="+mn-lt"/>
                <a:ea typeface="+mn-ea"/>
                <a:cs typeface="+mn-cs"/>
              </a:defRPr>
            </a:lvl1pPr>
            <a:lvl2pPr marL="742950" indent="-285750" algn="l" defTabSz="457200" rtl="0" eaLnBrk="1" latinLnBrk="0" hangingPunct="1">
              <a:spcBef>
                <a:spcPts val="600"/>
              </a:spcBef>
              <a:buSzPct val="60000"/>
              <a:buFont typeface="Wingdings" charset="2"/>
              <a:buChar char="u"/>
              <a:defRPr sz="1600" kern="1200">
                <a:solidFill>
                  <a:schemeClr val="tx1"/>
                </a:solidFill>
                <a:latin typeface="+mn-lt"/>
                <a:ea typeface="+mn-ea"/>
                <a:cs typeface="+mn-cs"/>
              </a:defRPr>
            </a:lvl2pPr>
            <a:lvl3pPr marL="1143000" indent="-228600" algn="l" defTabSz="457200" rtl="0" eaLnBrk="1" latinLnBrk="0" hangingPunct="1">
              <a:spcBef>
                <a:spcPts val="600"/>
              </a:spcBef>
              <a:buSzPct val="60000"/>
              <a:buFont typeface="Wingdings" charset="2"/>
              <a:buChar char="u"/>
              <a:defRPr sz="1600" kern="1200">
                <a:solidFill>
                  <a:schemeClr val="tx1"/>
                </a:solidFill>
                <a:latin typeface="+mn-lt"/>
                <a:ea typeface="+mn-ea"/>
                <a:cs typeface="+mn-cs"/>
              </a:defRPr>
            </a:lvl3pPr>
            <a:lvl4pPr marL="1600200" indent="-228600" algn="l" defTabSz="457200" rtl="0" eaLnBrk="1" latinLnBrk="0" hangingPunct="1">
              <a:spcBef>
                <a:spcPts val="600"/>
              </a:spcBef>
              <a:buSzPct val="60000"/>
              <a:buFont typeface="Wingdings" charset="2"/>
              <a:buChar char="u"/>
              <a:defRPr sz="1600" kern="1200">
                <a:solidFill>
                  <a:schemeClr val="tx1"/>
                </a:solidFill>
                <a:latin typeface="+mn-lt"/>
                <a:ea typeface="+mn-ea"/>
                <a:cs typeface="+mn-cs"/>
              </a:defRPr>
            </a:lvl4pPr>
            <a:lvl5pPr marL="2057400" indent="-228600" algn="l" defTabSz="457200" rtl="0" eaLnBrk="1" latinLnBrk="0" hangingPunct="1">
              <a:spcBef>
                <a:spcPts val="600"/>
              </a:spcBef>
              <a:buSzPct val="60000"/>
              <a:buFont typeface="Wingdings" charset="2"/>
              <a:buChar char="u"/>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schemeClr val="accent6">
                    <a:lumMod val="10000"/>
                  </a:schemeClr>
                </a:solidFill>
              </a:rPr>
              <a:t>By </a:t>
            </a:r>
            <a:r>
              <a:rPr lang="en-US" sz="1600" dirty="0" smtClean="0">
                <a:solidFill>
                  <a:schemeClr val="accent6">
                    <a:lumMod val="10000"/>
                  </a:schemeClr>
                </a:solidFill>
              </a:rPr>
              <a:t>efficiently sharing </a:t>
            </a:r>
            <a:r>
              <a:rPr lang="en-US" sz="1600" dirty="0">
                <a:solidFill>
                  <a:schemeClr val="accent6">
                    <a:lumMod val="10000"/>
                  </a:schemeClr>
                </a:solidFill>
              </a:rPr>
              <a:t>data between CPU and </a:t>
            </a:r>
            <a:r>
              <a:rPr lang="en-US" sz="1600" dirty="0" smtClean="0">
                <a:solidFill>
                  <a:schemeClr val="accent6">
                    <a:lumMod val="10000"/>
                  </a:schemeClr>
                </a:solidFill>
              </a:rPr>
              <a:t>GPU, HSA increases performance versus Multi Threaded CPU, </a:t>
            </a:r>
            <a:r>
              <a:rPr lang="en-US" sz="1600" i="1" dirty="0" smtClean="0">
                <a:solidFill>
                  <a:schemeClr val="accent6">
                    <a:lumMod val="10000"/>
                  </a:schemeClr>
                </a:solidFill>
              </a:rPr>
              <a:t>even for tree structures that reside in host memory.</a:t>
            </a:r>
          </a:p>
        </p:txBody>
      </p:sp>
      <p:sp>
        <p:nvSpPr>
          <p:cNvPr id="10" name="Rectangle 9"/>
          <p:cNvSpPr/>
          <p:nvPr/>
        </p:nvSpPr>
        <p:spPr>
          <a:xfrm>
            <a:off x="457200" y="4400550"/>
            <a:ext cx="7467600" cy="184666"/>
          </a:xfrm>
          <a:prstGeom prst="rect">
            <a:avLst/>
          </a:prstGeom>
        </p:spPr>
        <p:txBody>
          <a:bodyPr wrap="square">
            <a:spAutoFit/>
          </a:bodyPr>
          <a:lstStyle/>
          <a:p>
            <a:r>
              <a:rPr lang="en-US" sz="600" dirty="0" smtClean="0">
                <a:solidFill>
                  <a:schemeClr val="tx1">
                    <a:lumMod val="50000"/>
                  </a:schemeClr>
                </a:solidFill>
              </a:rPr>
              <a:t>M. </a:t>
            </a:r>
            <a:r>
              <a:rPr lang="en-US" sz="600" dirty="0" err="1" smtClean="0">
                <a:solidFill>
                  <a:schemeClr val="tx1">
                    <a:lumMod val="50000"/>
                  </a:schemeClr>
                </a:solidFill>
              </a:rPr>
              <a:t>Daga</a:t>
            </a:r>
            <a:r>
              <a:rPr lang="en-US" sz="600" dirty="0" smtClean="0">
                <a:solidFill>
                  <a:schemeClr val="tx1">
                    <a:lumMod val="50000"/>
                  </a:schemeClr>
                </a:solidFill>
              </a:rPr>
              <a:t>, and M. Nutter, “Exploiting Coarse-Grained Parallelism in </a:t>
            </a:r>
            <a:r>
              <a:rPr lang="en-US" sz="600" dirty="0" err="1" smtClean="0">
                <a:solidFill>
                  <a:schemeClr val="tx1">
                    <a:lumMod val="50000"/>
                  </a:schemeClr>
                </a:solidFill>
              </a:rPr>
              <a:t>B+Tree</a:t>
            </a:r>
            <a:r>
              <a:rPr lang="en-US" sz="600" dirty="0" smtClean="0">
                <a:solidFill>
                  <a:schemeClr val="tx1">
                    <a:lumMod val="50000"/>
                  </a:schemeClr>
                </a:solidFill>
              </a:rPr>
              <a:t> Searches on an APU”, Accepted at ”</a:t>
            </a:r>
            <a:r>
              <a:rPr lang="en-US" sz="600" i="1" dirty="0" smtClean="0">
                <a:solidFill>
                  <a:schemeClr val="tx1">
                    <a:lumMod val="50000"/>
                  </a:schemeClr>
                </a:solidFill>
              </a:rPr>
              <a:t>Second Workshop on Irregular Applications: Algorithms and Architectures</a:t>
            </a:r>
            <a:r>
              <a:rPr lang="en-US" sz="600" dirty="0" smtClean="0">
                <a:solidFill>
                  <a:schemeClr val="tx1">
                    <a:lumMod val="50000"/>
                  </a:schemeClr>
                </a:solidFill>
              </a:rPr>
              <a:t>, (IA3)” November 2012.</a:t>
            </a:r>
            <a:endParaRPr lang="en-US" sz="600" dirty="0">
              <a:solidFill>
                <a:schemeClr val="tx1">
                  <a:lumMod val="50000"/>
                </a:schemeClr>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046643246"/>
              </p:ext>
            </p:extLst>
          </p:nvPr>
        </p:nvGraphicFramePr>
        <p:xfrm>
          <a:off x="4724400" y="2952751"/>
          <a:ext cx="3886200" cy="1388225"/>
        </p:xfrm>
        <a:graphic>
          <a:graphicData uri="http://schemas.openxmlformats.org/drawingml/2006/table">
            <a:tbl>
              <a:tblPr firstRow="1" bandRow="1">
                <a:tableStyleId>{5C22544A-7EE6-4342-B048-85BDC9FD1C3A}</a:tableStyleId>
              </a:tblPr>
              <a:tblGrid>
                <a:gridCol w="1318532"/>
                <a:gridCol w="801213"/>
                <a:gridCol w="989215"/>
                <a:gridCol w="777240"/>
              </a:tblGrid>
              <a:tr h="571500">
                <a:tc>
                  <a:txBody>
                    <a:bodyPr/>
                    <a:lstStyle/>
                    <a:p>
                      <a:r>
                        <a:rPr lang="en-US" sz="1100" dirty="0" smtClean="0"/>
                        <a:t>Platform</a:t>
                      </a:r>
                      <a:endParaRPr lang="en-US" sz="1100" dirty="0"/>
                    </a:p>
                  </a:txBody>
                  <a:tcPr/>
                </a:tc>
                <a:tc>
                  <a:txBody>
                    <a:bodyPr/>
                    <a:lstStyle/>
                    <a:p>
                      <a:pPr algn="ctr"/>
                      <a:r>
                        <a:rPr lang="en-US" sz="1100" dirty="0" smtClean="0"/>
                        <a:t>Size &lt; </a:t>
                      </a:r>
                    </a:p>
                    <a:p>
                      <a:pPr algn="ctr"/>
                      <a:r>
                        <a:rPr lang="en-US" sz="1100" dirty="0" smtClean="0"/>
                        <a:t>1.5 GB</a:t>
                      </a:r>
                      <a:endParaRPr lang="en-US" sz="1100" dirty="0"/>
                    </a:p>
                  </a:txBody>
                  <a:tcPr/>
                </a:tc>
                <a:tc>
                  <a:txBody>
                    <a:bodyPr/>
                    <a:lstStyle/>
                    <a:p>
                      <a:pPr algn="ctr"/>
                      <a:r>
                        <a:rPr lang="en-US" sz="1100" dirty="0" smtClean="0"/>
                        <a:t>Size </a:t>
                      </a:r>
                    </a:p>
                    <a:p>
                      <a:pPr algn="ctr"/>
                      <a:r>
                        <a:rPr lang="en-US" sz="1100" dirty="0" smtClean="0"/>
                        <a:t>1.5-2.7</a:t>
                      </a:r>
                      <a:r>
                        <a:rPr lang="en-US" sz="1100" baseline="0" dirty="0" smtClean="0"/>
                        <a:t> GB</a:t>
                      </a:r>
                      <a:endParaRPr lang="en-US" sz="1100" dirty="0"/>
                    </a:p>
                  </a:txBody>
                  <a:tcPr/>
                </a:tc>
                <a:tc>
                  <a:txBody>
                    <a:bodyPr/>
                    <a:lstStyle/>
                    <a:p>
                      <a:pPr algn="ctr"/>
                      <a:r>
                        <a:rPr lang="en-US" sz="1100" dirty="0" smtClean="0"/>
                        <a:t>Size &gt; 2.7</a:t>
                      </a:r>
                      <a:r>
                        <a:rPr lang="en-US" sz="1100" baseline="0" dirty="0" smtClean="0"/>
                        <a:t> GB</a:t>
                      </a:r>
                      <a:endParaRPr lang="en-US" sz="1100" dirty="0"/>
                    </a:p>
                  </a:txBody>
                  <a:tcPr/>
                </a:tc>
              </a:tr>
              <a:tr h="525780">
                <a:tc>
                  <a:txBody>
                    <a:bodyPr/>
                    <a:lstStyle/>
                    <a:p>
                      <a:r>
                        <a:rPr lang="en-US" sz="1100" dirty="0" err="1" smtClean="0"/>
                        <a:t>dGPU</a:t>
                      </a:r>
                      <a:r>
                        <a:rPr lang="en-US" sz="1100" dirty="0" smtClean="0"/>
                        <a:t> </a:t>
                      </a:r>
                    </a:p>
                    <a:p>
                      <a:r>
                        <a:rPr lang="en-US" sz="900" dirty="0" smtClean="0"/>
                        <a:t>(memory size = 3GB)</a:t>
                      </a:r>
                      <a:endParaRPr lang="en-US" sz="9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a:t>
                      </a:r>
                      <a:endParaRPr lang="en-US" sz="11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a:t>
                      </a:r>
                      <a:endParaRPr lang="en-US" sz="11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kern="1200" dirty="0" smtClean="0">
                          <a:solidFill>
                            <a:srgbClr val="FF0000"/>
                          </a:solidFill>
                          <a:effectLst/>
                          <a:latin typeface="+mn-lt"/>
                          <a:ea typeface="+mn-ea"/>
                          <a:cs typeface="+mn-cs"/>
                        </a:rPr>
                        <a:t>✗ </a:t>
                      </a:r>
                      <a:endParaRPr lang="en-US" sz="1100" dirty="0" smtClean="0">
                        <a:solidFill>
                          <a:srgbClr val="FF0000"/>
                        </a:solidFill>
                      </a:endParaRPr>
                    </a:p>
                  </a:txBody>
                  <a:tcPr/>
                </a:tc>
              </a:tr>
              <a:tr h="290945">
                <a:tc>
                  <a:txBody>
                    <a:bodyPr/>
                    <a:lstStyle/>
                    <a:p>
                      <a:r>
                        <a:rPr lang="en-US" sz="1100" dirty="0" smtClean="0"/>
                        <a:t>HSA</a:t>
                      </a:r>
                      <a:endParaRPr lang="en-US"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a:t>
                      </a:r>
                      <a:endParaRPr lang="en-US" sz="11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mn-cs"/>
                        </a:rPr>
                        <a:t>✓</a:t>
                      </a:r>
                      <a:endParaRPr lang="en-US" sz="11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kern="1200" dirty="0" smtClean="0">
                          <a:solidFill>
                            <a:schemeClr val="accent6">
                              <a:lumMod val="10000"/>
                            </a:schemeClr>
                          </a:solidFill>
                          <a:effectLst/>
                          <a:latin typeface="+mn-lt"/>
                          <a:ea typeface="+mn-ea"/>
                          <a:cs typeface="+mn-cs"/>
                        </a:rPr>
                        <a:t>✓</a:t>
                      </a:r>
                      <a:endParaRPr lang="en-US" sz="1100" dirty="0" smtClean="0">
                        <a:solidFill>
                          <a:schemeClr val="accent6">
                            <a:lumMod val="10000"/>
                          </a:schemeClr>
                        </a:solidFill>
                      </a:endParaRPr>
                    </a:p>
                  </a:txBody>
                  <a:tcPr/>
                </a:tc>
              </a:tr>
            </a:tbl>
          </a:graphicData>
        </a:graphic>
      </p:graphicFrame>
      <p:grpSp>
        <p:nvGrpSpPr>
          <p:cNvPr id="23" name="Group 22"/>
          <p:cNvGrpSpPr/>
          <p:nvPr/>
        </p:nvGrpSpPr>
        <p:grpSpPr>
          <a:xfrm>
            <a:off x="914400" y="2343799"/>
            <a:ext cx="2819400" cy="1980552"/>
            <a:chOff x="914400" y="2190750"/>
            <a:chExt cx="2819400" cy="2126164"/>
          </a:xfrm>
        </p:grpSpPr>
        <p:sp>
          <p:nvSpPr>
            <p:cNvPr id="16" name="TextBox 15"/>
            <p:cNvSpPr txBox="1"/>
            <p:nvPr/>
          </p:nvSpPr>
          <p:spPr>
            <a:xfrm>
              <a:off x="914400" y="4019550"/>
              <a:ext cx="2819400" cy="297364"/>
            </a:xfrm>
            <a:prstGeom prst="rect">
              <a:avLst/>
            </a:prstGeom>
            <a:noFill/>
          </p:spPr>
          <p:txBody>
            <a:bodyPr wrap="square" rtlCol="0">
              <a:spAutoFit/>
            </a:bodyPr>
            <a:lstStyle/>
            <a:p>
              <a:pPr algn="ctr"/>
              <a:r>
                <a:rPr lang="en-US" sz="1200" b="1" dirty="0" smtClean="0"/>
                <a:t>INCREASED PERFORMANCE</a:t>
              </a:r>
            </a:p>
          </p:txBody>
        </p:sp>
        <p:grpSp>
          <p:nvGrpSpPr>
            <p:cNvPr id="21" name="Group 20"/>
            <p:cNvGrpSpPr/>
            <p:nvPr/>
          </p:nvGrpSpPr>
          <p:grpSpPr>
            <a:xfrm>
              <a:off x="1693052" y="2190750"/>
              <a:ext cx="1063878" cy="1775928"/>
              <a:chOff x="1540652" y="2269924"/>
              <a:chExt cx="1063878" cy="1468154"/>
            </a:xfrm>
          </p:grpSpPr>
          <p:sp>
            <p:nvSpPr>
              <p:cNvPr id="13" name="Rectangle 12"/>
              <p:cNvSpPr/>
              <p:nvPr/>
            </p:nvSpPr>
            <p:spPr bwMode="auto">
              <a:xfrm>
                <a:off x="1966202" y="2269924"/>
                <a:ext cx="638328" cy="1468154"/>
              </a:xfrm>
              <a:prstGeom prst="rect">
                <a:avLst/>
              </a:prstGeom>
              <a:solidFill>
                <a:schemeClr val="accent3"/>
              </a:solidFill>
              <a:ln w="25400" algn="ctr">
                <a:noFill/>
                <a:round/>
                <a:headEnd/>
                <a:tailEnd/>
              </a:ln>
              <a:effectLst>
                <a:outerShdw blurRad="50800" dist="38100" dir="5400000" algn="t" rotWithShape="0">
                  <a:prstClr val="black">
                    <a:alpha val="40000"/>
                  </a:prstClr>
                </a:outerShdw>
              </a:effectLst>
            </p:spPr>
            <p:txBody>
              <a:bodyPr lIns="91440" tIns="18288" rIns="91440" bIns="45714" rtlCol="0" anchor="t" anchorCtr="0"/>
              <a:lstStyle/>
              <a:p>
                <a:pPr marL="1588" indent="-1588" defTabSz="913183"/>
                <a:r>
                  <a:rPr lang="en-US" sz="1200" b="1" dirty="0" smtClean="0">
                    <a:solidFill>
                      <a:prstClr val="white"/>
                    </a:solidFill>
                    <a:cs typeface="Arial" charset="0"/>
                  </a:rPr>
                  <a:t>+4x</a:t>
                </a:r>
              </a:p>
            </p:txBody>
          </p:sp>
          <p:sp>
            <p:nvSpPr>
              <p:cNvPr id="18" name="Rectangle 17"/>
              <p:cNvSpPr/>
              <p:nvPr/>
            </p:nvSpPr>
            <p:spPr bwMode="auto">
              <a:xfrm>
                <a:off x="1540652" y="3333750"/>
                <a:ext cx="638328" cy="404328"/>
              </a:xfrm>
              <a:prstGeom prst="rect">
                <a:avLst/>
              </a:prstGeom>
              <a:solidFill>
                <a:schemeClr val="accent2"/>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sz="1400" b="1" dirty="0" smtClean="0">
                  <a:solidFill>
                    <a:prstClr val="white"/>
                  </a:solidFill>
                  <a:cs typeface="Arial" charset="0"/>
                </a:endParaRPr>
              </a:p>
            </p:txBody>
          </p:sp>
          <p:cxnSp>
            <p:nvCxnSpPr>
              <p:cNvPr id="19" name="Straight Connector 18"/>
              <p:cNvCxnSpPr/>
              <p:nvPr/>
            </p:nvCxnSpPr>
            <p:spPr>
              <a:xfrm flipV="1">
                <a:off x="2057400" y="2495778"/>
                <a:ext cx="9282" cy="761772"/>
              </a:xfrm>
              <a:prstGeom prst="line">
                <a:avLst/>
              </a:prstGeom>
              <a:ln w="41275" cap="rnd">
                <a:solidFill>
                  <a:schemeClr val="accent2"/>
                </a:solidFill>
                <a:headEnd type="oval"/>
                <a:tailEnd type="stealth" w="lg" len="lg"/>
              </a:ln>
            </p:spPr>
            <p:style>
              <a:lnRef idx="1">
                <a:schemeClr val="accent1"/>
              </a:lnRef>
              <a:fillRef idx="0">
                <a:schemeClr val="accent1"/>
              </a:fillRef>
              <a:effectRef idx="0">
                <a:schemeClr val="accent1"/>
              </a:effectRef>
              <a:fontRef idx="minor">
                <a:schemeClr val="tx1"/>
              </a:fontRef>
            </p:style>
          </p:cxnSp>
        </p:grpSp>
      </p:grpSp>
      <p:sp>
        <p:nvSpPr>
          <p:cNvPr id="22" name="Content Placeholder 1"/>
          <p:cNvSpPr txBox="1">
            <a:spLocks/>
          </p:cNvSpPr>
          <p:nvPr/>
        </p:nvSpPr>
        <p:spPr>
          <a:xfrm>
            <a:off x="4800600" y="1047750"/>
            <a:ext cx="4114800" cy="1676400"/>
          </a:xfrm>
          <a:prstGeom prst="rect">
            <a:avLst/>
          </a:prstGeom>
        </p:spPr>
        <p:txBody>
          <a:bodyPr vert="horz" lIns="91440" tIns="45720" rIns="91440" bIns="45720" rtlCol="0">
            <a:noAutofit/>
          </a:bodyPr>
          <a:lstStyle>
            <a:lvl1pPr marL="342900" indent="-342900" algn="l" defTabSz="457200" rtl="0" eaLnBrk="1" latinLnBrk="0" hangingPunct="1">
              <a:spcBef>
                <a:spcPts val="1800"/>
              </a:spcBef>
              <a:buSzPct val="60000"/>
              <a:buFont typeface="Wingdings" charset="2"/>
              <a:buChar char="u"/>
              <a:defRPr sz="1800" kern="1200">
                <a:solidFill>
                  <a:srgbClr val="0090A3"/>
                </a:solidFill>
                <a:latin typeface="+mn-lt"/>
                <a:ea typeface="+mn-ea"/>
                <a:cs typeface="+mn-cs"/>
              </a:defRPr>
            </a:lvl1pPr>
            <a:lvl2pPr marL="742950" indent="-285750" algn="l" defTabSz="457200" rtl="0" eaLnBrk="1" latinLnBrk="0" hangingPunct="1">
              <a:spcBef>
                <a:spcPts val="600"/>
              </a:spcBef>
              <a:buSzPct val="60000"/>
              <a:buFont typeface="Wingdings" charset="2"/>
              <a:buChar char="u"/>
              <a:defRPr sz="1600" kern="1200">
                <a:solidFill>
                  <a:schemeClr val="tx1"/>
                </a:solidFill>
                <a:latin typeface="+mn-lt"/>
                <a:ea typeface="+mn-ea"/>
                <a:cs typeface="+mn-cs"/>
              </a:defRPr>
            </a:lvl2pPr>
            <a:lvl3pPr marL="1143000" indent="-228600" algn="l" defTabSz="457200" rtl="0" eaLnBrk="1" latinLnBrk="0" hangingPunct="1">
              <a:spcBef>
                <a:spcPts val="600"/>
              </a:spcBef>
              <a:buSzPct val="60000"/>
              <a:buFont typeface="Wingdings" charset="2"/>
              <a:buChar char="u"/>
              <a:defRPr sz="1600" kern="1200">
                <a:solidFill>
                  <a:schemeClr val="tx1"/>
                </a:solidFill>
                <a:latin typeface="+mn-lt"/>
                <a:ea typeface="+mn-ea"/>
                <a:cs typeface="+mn-cs"/>
              </a:defRPr>
            </a:lvl3pPr>
            <a:lvl4pPr marL="1600200" indent="-228600" algn="l" defTabSz="457200" rtl="0" eaLnBrk="1" latinLnBrk="0" hangingPunct="1">
              <a:spcBef>
                <a:spcPts val="600"/>
              </a:spcBef>
              <a:buSzPct val="60000"/>
              <a:buFont typeface="Wingdings" charset="2"/>
              <a:buChar char="u"/>
              <a:defRPr sz="1600" kern="1200">
                <a:solidFill>
                  <a:schemeClr val="tx1"/>
                </a:solidFill>
                <a:latin typeface="+mn-lt"/>
                <a:ea typeface="+mn-ea"/>
                <a:cs typeface="+mn-cs"/>
              </a:defRPr>
            </a:lvl4pPr>
            <a:lvl5pPr marL="2057400" indent="-228600" algn="l" defTabSz="457200" rtl="0" eaLnBrk="1" latinLnBrk="0" hangingPunct="1">
              <a:spcBef>
                <a:spcPts val="600"/>
              </a:spcBef>
              <a:buSzPct val="60000"/>
              <a:buFont typeface="Wingdings" charset="2"/>
              <a:buChar char="u"/>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solidFill>
                  <a:schemeClr val="accent6">
                    <a:lumMod val="10000"/>
                  </a:schemeClr>
                </a:solidFill>
              </a:rPr>
              <a:t>With HSA, DB can be larger than GPU memory, and can be shared.</a:t>
            </a:r>
          </a:p>
          <a:p>
            <a:r>
              <a:rPr lang="en-US" sz="1600" dirty="0" smtClean="0">
                <a:solidFill>
                  <a:schemeClr val="accent6">
                    <a:lumMod val="10000"/>
                  </a:schemeClr>
                </a:solidFill>
              </a:rPr>
              <a:t>HSA lets us move compute to data</a:t>
            </a:r>
          </a:p>
          <a:p>
            <a:pPr lvl="1"/>
            <a:r>
              <a:rPr lang="en-US" sz="1400" dirty="0" smtClean="0">
                <a:solidFill>
                  <a:schemeClr val="accent6">
                    <a:lumMod val="10000"/>
                  </a:schemeClr>
                </a:solidFill>
              </a:rPr>
              <a:t>Parallel search can move to GPU</a:t>
            </a:r>
            <a:endParaRPr lang="en-US" sz="1400" dirty="0">
              <a:solidFill>
                <a:schemeClr val="accent6">
                  <a:lumMod val="10000"/>
                </a:schemeClr>
              </a:solidFill>
            </a:endParaRPr>
          </a:p>
          <a:p>
            <a:pPr lvl="1"/>
            <a:r>
              <a:rPr lang="en-US" sz="1400" dirty="0" smtClean="0">
                <a:solidFill>
                  <a:schemeClr val="accent6">
                    <a:lumMod val="10000"/>
                  </a:schemeClr>
                </a:solidFill>
              </a:rPr>
              <a:t>Sequential updates can remain on CPU</a:t>
            </a:r>
          </a:p>
        </p:txBody>
      </p:sp>
      <p:sp>
        <p:nvSpPr>
          <p:cNvPr id="26" name="TextBox 25"/>
          <p:cNvSpPr txBox="1"/>
          <p:nvPr/>
        </p:nvSpPr>
        <p:spPr>
          <a:xfrm>
            <a:off x="457200" y="4562763"/>
            <a:ext cx="7315200" cy="169277"/>
          </a:xfrm>
          <a:prstGeom prst="rect">
            <a:avLst/>
          </a:prstGeom>
          <a:noFill/>
        </p:spPr>
        <p:txBody>
          <a:bodyPr wrap="square" rtlCol="0">
            <a:spAutoFit/>
          </a:bodyPr>
          <a:lstStyle/>
          <a:p>
            <a:r>
              <a:rPr lang="en-US" sz="500" dirty="0" smtClean="0">
                <a:solidFill>
                  <a:schemeClr val="tx1">
                    <a:lumMod val="50000"/>
                  </a:schemeClr>
                </a:solidFill>
              </a:rPr>
              <a:t>AMD A10 4600M APU with Radeon™ HD Graphics; CPU: 4 cores @ 2.3 MHz (turbo 3.2 GHz); GPU: AMD Radeon HD 7660G, 6 compute units, 685MHz; 4GB RAM</a:t>
            </a:r>
          </a:p>
        </p:txBody>
      </p:sp>
    </p:spTree>
    <p:extLst>
      <p:ext uri="{BB962C8B-B14F-4D97-AF65-F5344CB8AC3E}">
        <p14:creationId xmlns:p14="http://schemas.microsoft.com/office/powerpoint/2010/main" val="7576579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r>
              <a:rPr lang="en-US" altLang="zh-CN" cap="none" dirty="0" smtClean="0">
                <a:latin typeface="+mn-ea"/>
                <a:ea typeface="+mn-ea"/>
              </a:rPr>
              <a:t>Innovation: </a:t>
            </a:r>
            <a:r>
              <a:rPr lang="en-US" altLang="zh-CN" cap="none" dirty="0" smtClean="0">
                <a:latin typeface="+mn-ea"/>
                <a:ea typeface="+mn-ea"/>
              </a:rPr>
              <a:t>HSA </a:t>
            </a:r>
            <a:r>
              <a:rPr lang="en-US" altLang="zh-CN" cap="none" dirty="0" smtClean="0">
                <a:latin typeface="+mn-ea"/>
                <a:ea typeface="+mn-ea"/>
              </a:rPr>
              <a:t>– CPU and GPU under UMA</a:t>
            </a:r>
            <a:r>
              <a:rPr altLang="zh-CN" cap="none" dirty="0" smtClean="0">
                <a:ea typeface="宋体" panose="02010600030101010101" pitchFamily="2" charset="-122"/>
              </a:rPr>
              <a:t/>
            </a:r>
            <a:br>
              <a:rPr altLang="zh-CN" cap="none" dirty="0" smtClean="0">
                <a:ea typeface="宋体" panose="02010600030101010101" pitchFamily="2" charset="-122"/>
              </a:rPr>
            </a:br>
            <a:endParaRPr lang="zh-CN" altLang="en-US" sz="1600" cap="none" dirty="0" smtClean="0"/>
          </a:p>
        </p:txBody>
      </p:sp>
      <p:sp>
        <p:nvSpPr>
          <p:cNvPr id="4" name="TextBox 29"/>
          <p:cNvSpPr txBox="1">
            <a:spLocks noChangeArrowheads="1"/>
          </p:cNvSpPr>
          <p:nvPr/>
        </p:nvSpPr>
        <p:spPr bwMode="auto">
          <a:xfrm>
            <a:off x="2160588" y="3344863"/>
            <a:ext cx="2124075" cy="168275"/>
          </a:xfrm>
          <a:prstGeom prst="rect">
            <a:avLst/>
          </a:prstGeom>
          <a:noFill/>
          <a:ln w="9525">
            <a:noFill/>
            <a:miter lim="800000"/>
            <a:headEnd/>
            <a:tailEnd/>
          </a:ln>
        </p:spPr>
        <p:txBody>
          <a:bodyPr lIns="0" tIns="0" rIns="0" bIns="0" anchor="ctr">
            <a:spAutoFit/>
          </a:bodyPr>
          <a:lstStyle/>
          <a:p>
            <a:pPr fontAlgn="auto">
              <a:spcBef>
                <a:spcPts val="0"/>
              </a:spcBef>
              <a:spcAft>
                <a:spcPts val="0"/>
              </a:spcAft>
              <a:defRPr/>
            </a:pPr>
            <a:r>
              <a:rPr lang="en-US" sz="1100" dirty="0">
                <a:solidFill>
                  <a:srgbClr val="FFFFFF"/>
                </a:solidFill>
                <a:latin typeface="Verdana" pitchFamily="34" charset="0"/>
                <a:ea typeface="+mn-ea"/>
              </a:rPr>
              <a:t>Data Parallel Workloads</a:t>
            </a:r>
          </a:p>
        </p:txBody>
      </p:sp>
      <p:sp>
        <p:nvSpPr>
          <p:cNvPr id="5" name="TextBox 32"/>
          <p:cNvSpPr txBox="1">
            <a:spLocks noChangeArrowheads="1"/>
          </p:cNvSpPr>
          <p:nvPr/>
        </p:nvSpPr>
        <p:spPr bwMode="auto">
          <a:xfrm>
            <a:off x="2160588" y="2897188"/>
            <a:ext cx="1908175" cy="155575"/>
          </a:xfrm>
          <a:prstGeom prst="rect">
            <a:avLst/>
          </a:prstGeom>
          <a:noFill/>
          <a:ln w="9525">
            <a:noFill/>
            <a:miter lim="800000"/>
            <a:headEnd/>
            <a:tailEnd/>
          </a:ln>
        </p:spPr>
        <p:txBody>
          <a:bodyPr lIns="0" tIns="0" rIns="0" bIns="0" anchor="ctr">
            <a:spAutoFit/>
          </a:bodyPr>
          <a:lstStyle/>
          <a:p>
            <a:pPr fontAlgn="auto">
              <a:spcBef>
                <a:spcPts val="0"/>
              </a:spcBef>
              <a:spcAft>
                <a:spcPts val="0"/>
              </a:spcAft>
              <a:defRPr/>
            </a:pPr>
            <a:r>
              <a:rPr lang="en-US" sz="1100" dirty="0">
                <a:solidFill>
                  <a:srgbClr val="FFFFFF"/>
                </a:solidFill>
                <a:latin typeface="Verdana" pitchFamily="34" charset="0"/>
                <a:ea typeface="+mn-ea"/>
              </a:rPr>
              <a:t>Graphics Workloads</a:t>
            </a:r>
          </a:p>
        </p:txBody>
      </p:sp>
      <p:pic>
        <p:nvPicPr>
          <p:cNvPr id="6" name="Picture 5" descr="binarycode.png"/>
          <p:cNvPicPr>
            <a:picLocks noChangeAspect="1"/>
          </p:cNvPicPr>
          <p:nvPr/>
        </p:nvPicPr>
        <p:blipFill>
          <a:blip r:embed="rId2"/>
          <a:srcRect/>
          <a:stretch>
            <a:fillRect/>
          </a:stretch>
        </p:blipFill>
        <p:spPr bwMode="auto">
          <a:xfrm>
            <a:off x="846138" y="2139950"/>
            <a:ext cx="877887" cy="1055688"/>
          </a:xfrm>
          <a:prstGeom prst="rect">
            <a:avLst/>
          </a:prstGeom>
          <a:effectLst>
            <a:outerShdw blurRad="25400" dist="12700" dir="2700000">
              <a:srgbClr val="000000">
                <a:alpha val="91000"/>
              </a:srgbClr>
            </a:outerShdw>
          </a:effectLst>
        </p:spPr>
      </p:pic>
      <p:pic>
        <p:nvPicPr>
          <p:cNvPr id="36871" name="Picture 17" descr="iStock_000005662482Medium.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6138" y="2771775"/>
            <a:ext cx="105727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4" descr="C:\Users\tmakedon\Desktop\apu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00600" y="1882775"/>
            <a:ext cx="3994150"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a:spLocks noChangeAspect="1"/>
          </p:cNvSpPr>
          <p:nvPr/>
        </p:nvSpPr>
        <p:spPr bwMode="auto">
          <a:xfrm>
            <a:off x="1143676" y="3550833"/>
            <a:ext cx="3845289" cy="631153"/>
          </a:xfrm>
          <a:prstGeom prst="rightArrow">
            <a:avLst/>
          </a:prstGeom>
          <a:gradFill>
            <a:gsLst>
              <a:gs pos="68000">
                <a:srgbClr val="FCAA1B"/>
              </a:gs>
              <a:gs pos="86000">
                <a:schemeClr val="tx1">
                  <a:alpha val="0"/>
                </a:schemeClr>
              </a:gs>
            </a:gsLst>
            <a:lin ang="10800000" scaled="0"/>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zh-CN">
              <a:solidFill>
                <a:srgbClr val="FFFFFF"/>
              </a:solidFill>
              <a:latin typeface="Calibri" panose="020F0502020204030204" pitchFamily="34" charset="0"/>
            </a:endParaRPr>
          </a:p>
        </p:txBody>
      </p:sp>
      <p:sp>
        <p:nvSpPr>
          <p:cNvPr id="11" name="TextBox 35"/>
          <p:cNvSpPr txBox="1">
            <a:spLocks noChangeArrowheads="1"/>
          </p:cNvSpPr>
          <p:nvPr/>
        </p:nvSpPr>
        <p:spPr bwMode="auto">
          <a:xfrm>
            <a:off x="2160588" y="3781425"/>
            <a:ext cx="2424112" cy="169863"/>
          </a:xfrm>
          <a:prstGeom prst="rect">
            <a:avLst/>
          </a:prstGeom>
          <a:noFill/>
          <a:ln w="9525">
            <a:noFill/>
            <a:miter lim="800000"/>
            <a:headEnd/>
            <a:tailEnd/>
          </a:ln>
        </p:spPr>
        <p:txBody>
          <a:bodyPr lIns="0" tIns="0" rIns="0" bIns="0" anchor="ctr">
            <a:spAutoFit/>
          </a:bodyPr>
          <a:lstStyle/>
          <a:p>
            <a:pPr fontAlgn="auto">
              <a:spcBef>
                <a:spcPts val="0"/>
              </a:spcBef>
              <a:spcAft>
                <a:spcPts val="0"/>
              </a:spcAft>
              <a:defRPr/>
            </a:pPr>
            <a:r>
              <a:rPr lang="en-US" sz="1100" dirty="0">
                <a:solidFill>
                  <a:srgbClr val="FFFFFF"/>
                </a:solidFill>
                <a:latin typeface="Verdana" pitchFamily="34" charset="0"/>
                <a:ea typeface="+mn-ea"/>
              </a:rPr>
              <a:t>Serial and Task Parallel Workloads</a:t>
            </a:r>
          </a:p>
        </p:txBody>
      </p:sp>
      <p:sp>
        <p:nvSpPr>
          <p:cNvPr id="12" name="Right Arrow 11"/>
          <p:cNvSpPr>
            <a:spLocks noChangeAspect="1"/>
          </p:cNvSpPr>
          <p:nvPr/>
        </p:nvSpPr>
        <p:spPr bwMode="auto">
          <a:xfrm>
            <a:off x="152400" y="2690776"/>
            <a:ext cx="7629300" cy="582466"/>
          </a:xfrm>
          <a:prstGeom prst="rightArrow">
            <a:avLst/>
          </a:prstGeom>
          <a:gradFill>
            <a:gsLst>
              <a:gs pos="1000">
                <a:srgbClr val="FCAA1B"/>
              </a:gs>
              <a:gs pos="86000">
                <a:schemeClr val="tx1">
                  <a:alpha val="0"/>
                </a:schemeClr>
              </a:gs>
            </a:gsLst>
            <a:lin ang="10800000" scaled="0"/>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zh-CN">
              <a:solidFill>
                <a:srgbClr val="FFFFFF"/>
              </a:solidFill>
              <a:latin typeface="Calibri" panose="020F0502020204030204" pitchFamily="34" charset="0"/>
            </a:endParaRPr>
          </a:p>
        </p:txBody>
      </p:sp>
      <p:sp>
        <p:nvSpPr>
          <p:cNvPr id="13" name="Right Arrow 12"/>
          <p:cNvSpPr/>
          <p:nvPr/>
        </p:nvSpPr>
        <p:spPr bwMode="auto">
          <a:xfrm>
            <a:off x="642021" y="2958814"/>
            <a:ext cx="7139679" cy="907596"/>
          </a:xfrm>
          <a:prstGeom prst="rightArrow">
            <a:avLst/>
          </a:prstGeom>
          <a:gradFill>
            <a:gsLst>
              <a:gs pos="0">
                <a:srgbClr val="8A075D">
                  <a:alpha val="92000"/>
                </a:srgbClr>
              </a:gs>
              <a:gs pos="100000">
                <a:schemeClr val="tx1">
                  <a:alpha val="0"/>
                </a:schemeClr>
              </a:gs>
            </a:gsLst>
            <a:lin ang="10800000" scaled="0"/>
          </a:gra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zh-CN">
              <a:solidFill>
                <a:srgbClr val="FFFFFF"/>
              </a:solidFill>
              <a:latin typeface="Calibri" panose="020F0502020204030204" pitchFamily="34" charset="0"/>
            </a:endParaRPr>
          </a:p>
        </p:txBody>
      </p:sp>
      <p:sp>
        <p:nvSpPr>
          <p:cNvPr id="15" name="TextBox 7"/>
          <p:cNvSpPr txBox="1"/>
          <p:nvPr/>
        </p:nvSpPr>
        <p:spPr bwMode="auto">
          <a:xfrm>
            <a:off x="452438" y="666750"/>
            <a:ext cx="4327525" cy="1600438"/>
          </a:xfrm>
          <a:prstGeom prst="rect">
            <a:avLst/>
          </a:prstGeom>
          <a:noFill/>
          <a:effectLst>
            <a:outerShdw blurRad="50800" dist="38100" dir="2700000">
              <a:srgbClr val="000000">
                <a:alpha val="43000"/>
              </a:srgbClr>
            </a:outerShdw>
          </a:effectLst>
        </p:spPr>
        <p:txBody>
          <a:bodyPr wrap="square" lIns="0" tIns="0" rIns="0" bIns="0" anchor="ctr">
            <a:spAutoFit/>
            <a:scene3d>
              <a:camera prst="orthographicFront"/>
              <a:lightRig rig="contrasting" dir="t"/>
            </a:scene3d>
            <a:sp3d extrusionH="57150" prstMaterial="plastic">
              <a:bevelT w="50800" h="38100" prst="riblet"/>
              <a:bevelB w="38100" h="38100"/>
            </a:sp3d>
          </a:bodyPr>
          <a:lstStyle/>
          <a:p>
            <a:pPr algn="r">
              <a:defRPr/>
            </a:pPr>
            <a:r>
              <a:rPr lang="en-US" altLang="zh-CN" sz="1600" dirty="0" smtClean="0">
                <a:solidFill>
                  <a:schemeClr val="bg1"/>
                </a:solidFill>
                <a:latin typeface="Verdana" pitchFamily="-106" charset="0"/>
                <a:ea typeface="Verdana" pitchFamily="-106" charset="0"/>
                <a:cs typeface="Verdana" pitchFamily="-106" charset="0"/>
              </a:rPr>
              <a:t>HSA: Heterogeneous System Architecture</a:t>
            </a:r>
          </a:p>
          <a:p>
            <a:pPr algn="r">
              <a:defRPr/>
            </a:pPr>
            <a:endParaRPr lang="en-US" altLang="zh-CN" sz="1400" dirty="0" smtClean="0">
              <a:solidFill>
                <a:schemeClr val="bg1"/>
              </a:solidFill>
              <a:latin typeface="Verdana" pitchFamily="-106" charset="0"/>
              <a:ea typeface="Verdana" pitchFamily="-106" charset="0"/>
              <a:cs typeface="Verdana" pitchFamily="-106" charset="0"/>
            </a:endParaRPr>
          </a:p>
          <a:p>
            <a:pPr algn="r">
              <a:defRPr/>
            </a:pPr>
            <a:r>
              <a:rPr lang="en-US" altLang="zh-CN" sz="1400" dirty="0" smtClean="0">
                <a:solidFill>
                  <a:schemeClr val="bg1"/>
                </a:solidFill>
                <a:latin typeface="Verdana" pitchFamily="-106" charset="0"/>
                <a:ea typeface="Verdana" pitchFamily="-106" charset="0"/>
                <a:cs typeface="Verdana" pitchFamily="-106" charset="0"/>
              </a:rPr>
              <a:t>Unified memory Model</a:t>
            </a:r>
          </a:p>
          <a:p>
            <a:pPr algn="r">
              <a:defRPr/>
            </a:pPr>
            <a:r>
              <a:rPr lang="en-US" altLang="zh-CN" sz="1400" dirty="0" smtClean="0">
                <a:solidFill>
                  <a:schemeClr val="bg1"/>
                </a:solidFill>
                <a:latin typeface="Verdana" pitchFamily="-106" charset="0"/>
                <a:ea typeface="Verdana" pitchFamily="-106" charset="0"/>
                <a:cs typeface="Verdana" pitchFamily="-106" charset="0"/>
              </a:rPr>
              <a:t>Intractability between CPU and GPU</a:t>
            </a:r>
          </a:p>
          <a:p>
            <a:pPr algn="r">
              <a:defRPr/>
            </a:pPr>
            <a:r>
              <a:rPr lang="en-US" altLang="zh-CN" sz="1400" dirty="0" smtClean="0">
                <a:solidFill>
                  <a:schemeClr val="bg1"/>
                </a:solidFill>
                <a:latin typeface="Verdana" pitchFamily="-106" charset="0"/>
                <a:ea typeface="Verdana" pitchFamily="-106" charset="0"/>
                <a:cs typeface="Verdana" pitchFamily="-106" charset="0"/>
              </a:rPr>
              <a:t>Co-processor not Accelerator</a:t>
            </a:r>
          </a:p>
          <a:p>
            <a:pPr algn="r">
              <a:defRPr/>
            </a:pPr>
            <a:endParaRPr lang="en-US" altLang="zh-CN" sz="1600" dirty="0" smtClean="0">
              <a:solidFill>
                <a:schemeClr val="bg1"/>
              </a:solidFill>
              <a:latin typeface="Verdana" pitchFamily="-106" charset="0"/>
              <a:ea typeface="Verdana" pitchFamily="-106" charset="0"/>
              <a:cs typeface="Verdana" pitchFamily="-106" charset="0"/>
            </a:endParaRPr>
          </a:p>
          <a:p>
            <a:pPr algn="r">
              <a:defRPr/>
            </a:pPr>
            <a:r>
              <a:rPr lang="en-US" altLang="zh-CN" sz="1600" dirty="0" smtClean="0">
                <a:solidFill>
                  <a:schemeClr val="bg1"/>
                </a:solidFill>
                <a:latin typeface="Verdana" pitchFamily="-106" charset="0"/>
                <a:ea typeface="Verdana" pitchFamily="-106" charset="0"/>
                <a:cs typeface="Verdana" pitchFamily="-106" charset="0"/>
              </a:rPr>
              <a:t>CPU and GPU in FUSION </a:t>
            </a:r>
            <a:r>
              <a:rPr lang="en-US" altLang="zh-CN" sz="1600" dirty="0" err="1" smtClean="0">
                <a:solidFill>
                  <a:schemeClr val="bg1"/>
                </a:solidFill>
                <a:latin typeface="Verdana" pitchFamily="-106" charset="0"/>
                <a:ea typeface="Verdana" pitchFamily="-106" charset="0"/>
                <a:cs typeface="Verdana" pitchFamily="-106" charset="0"/>
              </a:rPr>
              <a:t>SoC</a:t>
            </a:r>
            <a:endParaRPr lang="en-US" sz="1600" dirty="0">
              <a:solidFill>
                <a:schemeClr val="bg1"/>
              </a:solidFill>
              <a:latin typeface="Verdana" pitchFamily="-106" charset="0"/>
              <a:ea typeface="Verdana" pitchFamily="-106" charset="0"/>
              <a:cs typeface="Verdana" pitchFamily="-106" charset="0"/>
            </a:endParaRPr>
          </a:p>
        </p:txBody>
      </p:sp>
    </p:spTree>
    <p:extLst>
      <p:ext uri="{BB962C8B-B14F-4D97-AF65-F5344CB8AC3E}">
        <p14:creationId xmlns:p14="http://schemas.microsoft.com/office/powerpoint/2010/main" val="3508512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6">
                    <a:lumMod val="10000"/>
                  </a:schemeClr>
                </a:solidFill>
              </a:rPr>
              <a:t>Accelerating </a:t>
            </a:r>
            <a:r>
              <a:rPr lang="en-US" dirty="0" smtClean="0">
                <a:solidFill>
                  <a:schemeClr val="accent6">
                    <a:lumMod val="10000"/>
                  </a:schemeClr>
                </a:solidFill>
              </a:rPr>
              <a:t>Java</a:t>
            </a:r>
            <a:endParaRPr lang="en-US" dirty="0">
              <a:solidFill>
                <a:schemeClr val="accent6">
                  <a:lumMod val="10000"/>
                </a:schemeClr>
              </a:solidFill>
            </a:endParaRPr>
          </a:p>
        </p:txBody>
      </p:sp>
      <p:sp>
        <p:nvSpPr>
          <p:cNvPr id="3" name="Subtitle 2"/>
          <p:cNvSpPr>
            <a:spLocks noGrp="1"/>
          </p:cNvSpPr>
          <p:nvPr>
            <p:ph type="subTitle" idx="1"/>
          </p:nvPr>
        </p:nvSpPr>
        <p:spPr/>
        <p:txBody>
          <a:bodyPr/>
          <a:lstStyle/>
          <a:p>
            <a:r>
              <a:rPr lang="en-US" cap="small" dirty="0">
                <a:solidFill>
                  <a:schemeClr val="accent6">
                    <a:lumMod val="10000"/>
                  </a:schemeClr>
                </a:solidFill>
              </a:rPr>
              <a:t>Going beyond native languages</a:t>
            </a:r>
            <a:endParaRPr lang="en-US" dirty="0">
              <a:solidFill>
                <a:schemeClr val="accent6">
                  <a:lumMod val="10000"/>
                </a:schemeClr>
              </a:solidFill>
            </a:endParaRPr>
          </a:p>
        </p:txBody>
      </p:sp>
    </p:spTree>
    <p:extLst>
      <p:ext uri="{BB962C8B-B14F-4D97-AF65-F5344CB8AC3E}">
        <p14:creationId xmlns:p14="http://schemas.microsoft.com/office/powerpoint/2010/main" val="2304504262"/>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10027" y="2224478"/>
            <a:ext cx="5019675" cy="1754326"/>
            <a:chOff x="-361950" y="1485897"/>
            <a:chExt cx="5019675" cy="1754326"/>
          </a:xfrm>
          <a:effectLst>
            <a:reflection blurRad="63500" stA="20000" endPos="38500" dist="38100" dir="5400000" sy="-100000" algn="bl" rotWithShape="0"/>
          </a:effectLst>
          <a:scene3d>
            <a:camera prst="isometricOffAxis2Right"/>
            <a:lightRig rig="threePt" dir="t"/>
          </a:scene3d>
        </p:grpSpPr>
        <p:sp>
          <p:nvSpPr>
            <p:cNvPr id="11" name="TextBox 10"/>
            <p:cNvSpPr txBox="1"/>
            <p:nvPr/>
          </p:nvSpPr>
          <p:spPr>
            <a:xfrm>
              <a:off x="-361950" y="1485897"/>
              <a:ext cx="5019675" cy="1754326"/>
            </a:xfrm>
            <a:prstGeom prst="rect">
              <a:avLst/>
            </a:prstGeom>
            <a:solidFill>
              <a:schemeClr val="tx1">
                <a:lumMod val="85000"/>
              </a:schemeClr>
            </a:solidFill>
            <a:ln>
              <a:solidFill>
                <a:schemeClr val="tx1"/>
              </a:solidFill>
            </a:ln>
            <a:effectLst>
              <a:innerShdw blurRad="63500" dist="50800" dir="18900000">
                <a:prstClr val="black">
                  <a:alpha val="50000"/>
                </a:prstClr>
              </a:innerShdw>
            </a:effectLst>
          </p:spPr>
          <p:txBody>
            <a:bodyPr wrap="square" rtlCol="0">
              <a:spAutoFit/>
            </a:bodyPr>
            <a:lstStyle/>
            <a:p>
              <a:r>
                <a:rPr lang="en-US" sz="1200" dirty="0" smtClean="0">
                  <a:solidFill>
                    <a:schemeClr val="bg1"/>
                  </a:solidFill>
                  <a:latin typeface="Courier New" pitchFamily="49" charset="0"/>
                  <a:cs typeface="Courier New" pitchFamily="49" charset="0"/>
                </a:rPr>
                <a:t>           final </a:t>
              </a:r>
              <a:r>
                <a:rPr lang="en-US" sz="1200" dirty="0" err="1" smtClean="0">
                  <a:solidFill>
                    <a:schemeClr val="bg1"/>
                  </a:solidFill>
                  <a:latin typeface="Courier New" pitchFamily="49" charset="0"/>
                  <a:cs typeface="Courier New" pitchFamily="49" charset="0"/>
                </a:rPr>
                <a:t>int</a:t>
              </a:r>
              <a:r>
                <a:rPr lang="en-US" sz="1200" dirty="0" smtClean="0">
                  <a:solidFill>
                    <a:schemeClr val="bg1"/>
                  </a:solidFill>
                  <a:latin typeface="Courier New" pitchFamily="49" charset="0"/>
                  <a:cs typeface="Courier New" pitchFamily="49" charset="0"/>
                </a:rPr>
                <a:t>[] in=</a:t>
              </a:r>
              <a:r>
                <a:rPr lang="en-US" sz="1200" dirty="0" err="1" smtClean="0">
                  <a:solidFill>
                    <a:schemeClr val="bg1"/>
                  </a:solidFill>
                  <a:latin typeface="Courier New" pitchFamily="49" charset="0"/>
                  <a:cs typeface="Courier New" pitchFamily="49" charset="0"/>
                </a:rPr>
                <a:t>getData</a:t>
              </a:r>
              <a:r>
                <a:rPr lang="en-US" sz="1200" dirty="0" smtClean="0">
                  <a:solidFill>
                    <a:schemeClr val="bg1"/>
                  </a:solidFill>
                  <a:latin typeface="Courier New" pitchFamily="49" charset="0"/>
                  <a:cs typeface="Courier New" pitchFamily="49" charset="0"/>
                </a:rPr>
                <a:t>();</a:t>
              </a:r>
            </a:p>
            <a:p>
              <a:r>
                <a:rPr lang="en-US" sz="1200" dirty="0" smtClean="0">
                  <a:solidFill>
                    <a:schemeClr val="bg1"/>
                  </a:solidFill>
                  <a:latin typeface="Courier New" pitchFamily="49" charset="0"/>
                  <a:cs typeface="Courier New" pitchFamily="49" charset="0"/>
                </a:rPr>
                <a:t>           final </a:t>
              </a:r>
              <a:r>
                <a:rPr lang="en-US" sz="1200" dirty="0" err="1" smtClean="0">
                  <a:solidFill>
                    <a:schemeClr val="bg1"/>
                  </a:solidFill>
                  <a:latin typeface="Courier New" pitchFamily="49" charset="0"/>
                  <a:cs typeface="Courier New" pitchFamily="49" charset="0"/>
                </a:rPr>
                <a:t>int</a:t>
              </a:r>
              <a:r>
                <a:rPr lang="en-US" sz="1200" dirty="0" smtClean="0">
                  <a:solidFill>
                    <a:schemeClr val="bg1"/>
                  </a:solidFill>
                  <a:latin typeface="Courier New" pitchFamily="49" charset="0"/>
                  <a:cs typeface="Courier New" pitchFamily="49" charset="0"/>
                </a:rPr>
                <a:t>[] out= new </a:t>
              </a:r>
              <a:r>
                <a:rPr lang="en-US" sz="1200" dirty="0" err="1" smtClean="0">
                  <a:solidFill>
                    <a:schemeClr val="bg1"/>
                  </a:solidFill>
                  <a:latin typeface="Courier New" pitchFamily="49" charset="0"/>
                  <a:cs typeface="Courier New" pitchFamily="49" charset="0"/>
                </a:rPr>
                <a:t>int</a:t>
              </a:r>
              <a:r>
                <a:rPr lang="en-US" sz="1200" dirty="0" smtClean="0">
                  <a:solidFill>
                    <a:schemeClr val="bg1"/>
                  </a:solidFill>
                  <a:latin typeface="Courier New" pitchFamily="49" charset="0"/>
                  <a:cs typeface="Courier New" pitchFamily="49" charset="0"/>
                </a:rPr>
                <a:t>[</a:t>
              </a:r>
              <a:r>
                <a:rPr lang="en-US" sz="1200" dirty="0" err="1" smtClean="0">
                  <a:solidFill>
                    <a:schemeClr val="bg1"/>
                  </a:solidFill>
                  <a:latin typeface="Courier New" pitchFamily="49" charset="0"/>
                  <a:cs typeface="Courier New" pitchFamily="49" charset="0"/>
                </a:rPr>
                <a:t>in.length</a:t>
              </a:r>
              <a:r>
                <a:rPr lang="en-US" sz="1200" dirty="0" smtClean="0">
                  <a:solidFill>
                    <a:schemeClr val="bg1"/>
                  </a:solidFill>
                  <a:latin typeface="Courier New" pitchFamily="49" charset="0"/>
                  <a:cs typeface="Courier New" pitchFamily="49" charset="0"/>
                </a:rPr>
                <a:t>];</a:t>
              </a:r>
            </a:p>
            <a:p>
              <a:r>
                <a:rPr lang="en-US" sz="1200" dirty="0" smtClean="0">
                  <a:solidFill>
                    <a:schemeClr val="bg1"/>
                  </a:solidFill>
                  <a:latin typeface="Courier New" pitchFamily="49" charset="0"/>
                  <a:cs typeface="Courier New" pitchFamily="49" charset="0"/>
                </a:rPr>
                <a:t>           Kernel </a:t>
              </a:r>
              <a:r>
                <a:rPr lang="en-US" sz="1200" dirty="0" err="1" smtClean="0">
                  <a:solidFill>
                    <a:schemeClr val="bg1"/>
                  </a:solidFill>
                  <a:latin typeface="Courier New" pitchFamily="49" charset="0"/>
                  <a:cs typeface="Courier New" pitchFamily="49" charset="0"/>
                </a:rPr>
                <a:t>kernel</a:t>
              </a:r>
              <a:r>
                <a:rPr lang="en-US" sz="1200" dirty="0" smtClean="0">
                  <a:solidFill>
                    <a:schemeClr val="bg1"/>
                  </a:solidFill>
                  <a:latin typeface="Courier New" pitchFamily="49" charset="0"/>
                  <a:cs typeface="Courier New" pitchFamily="49" charset="0"/>
                </a:rPr>
                <a:t> = new Kernel(){</a:t>
              </a:r>
            </a:p>
            <a:p>
              <a:r>
                <a:rPr lang="en-US" sz="1200" dirty="0">
                  <a:solidFill>
                    <a:schemeClr val="bg1"/>
                  </a:solidFill>
                  <a:latin typeface="Courier New" pitchFamily="49" charset="0"/>
                  <a:cs typeface="Courier New" pitchFamily="49" charset="0"/>
                </a:rPr>
                <a:t> </a:t>
              </a:r>
              <a:r>
                <a:rPr lang="en-US" sz="1200" dirty="0" smtClean="0">
                  <a:solidFill>
                    <a:schemeClr val="bg1"/>
                  </a:solidFill>
                  <a:latin typeface="Courier New" pitchFamily="49" charset="0"/>
                  <a:cs typeface="Courier New" pitchFamily="49" charset="0"/>
                </a:rPr>
                <a:t>            @Override public void run(){</a:t>
              </a:r>
            </a:p>
            <a:p>
              <a:r>
                <a:rPr lang="en-US" sz="1200" dirty="0">
                  <a:solidFill>
                    <a:schemeClr val="bg1"/>
                  </a:solidFill>
                  <a:latin typeface="Courier New" pitchFamily="49" charset="0"/>
                  <a:cs typeface="Courier New" pitchFamily="49" charset="0"/>
                </a:rPr>
                <a:t> </a:t>
              </a:r>
              <a:r>
                <a:rPr lang="en-US" sz="1200" dirty="0" smtClean="0">
                  <a:solidFill>
                    <a:schemeClr val="bg1"/>
                  </a:solidFill>
                  <a:latin typeface="Courier New" pitchFamily="49" charset="0"/>
                  <a:cs typeface="Courier New" pitchFamily="49" charset="0"/>
                </a:rPr>
                <a:t>              </a:t>
              </a:r>
              <a:r>
                <a:rPr lang="en-US" sz="1200" dirty="0" err="1" smtClean="0">
                  <a:solidFill>
                    <a:schemeClr val="bg1"/>
                  </a:solidFill>
                  <a:latin typeface="Courier New" pitchFamily="49" charset="0"/>
                  <a:cs typeface="Courier New" pitchFamily="49" charset="0"/>
                </a:rPr>
                <a:t>int</a:t>
              </a:r>
              <a:r>
                <a:rPr lang="en-US" sz="1200" dirty="0" smtClean="0">
                  <a:solidFill>
                    <a:schemeClr val="bg1"/>
                  </a:solidFill>
                  <a:latin typeface="Courier New" pitchFamily="49" charset="0"/>
                  <a:cs typeface="Courier New" pitchFamily="49" charset="0"/>
                </a:rPr>
                <a:t> id = </a:t>
              </a:r>
              <a:r>
                <a:rPr lang="en-US" sz="1200" dirty="0" err="1" smtClean="0">
                  <a:solidFill>
                    <a:schemeClr val="bg1"/>
                  </a:solidFill>
                  <a:latin typeface="Courier New" pitchFamily="49" charset="0"/>
                  <a:cs typeface="Courier New" pitchFamily="49" charset="0"/>
                </a:rPr>
                <a:t>getGlobalId</a:t>
              </a:r>
              <a:r>
                <a:rPr lang="en-US" sz="1200" dirty="0" smtClean="0">
                  <a:solidFill>
                    <a:schemeClr val="bg1"/>
                  </a:solidFill>
                  <a:latin typeface="Courier New" pitchFamily="49" charset="0"/>
                  <a:cs typeface="Courier New" pitchFamily="49" charset="0"/>
                </a:rPr>
                <a:t>(0);</a:t>
              </a:r>
            </a:p>
            <a:p>
              <a:r>
                <a:rPr lang="en-US" sz="1200" dirty="0">
                  <a:solidFill>
                    <a:schemeClr val="bg1"/>
                  </a:solidFill>
                  <a:latin typeface="Courier New" pitchFamily="49" charset="0"/>
                  <a:cs typeface="Courier New" pitchFamily="49" charset="0"/>
                </a:rPr>
                <a:t> </a:t>
              </a:r>
              <a:r>
                <a:rPr lang="en-US" sz="1200" dirty="0" smtClean="0">
                  <a:solidFill>
                    <a:schemeClr val="bg1"/>
                  </a:solidFill>
                  <a:latin typeface="Courier New" pitchFamily="49" charset="0"/>
                  <a:cs typeface="Courier New" pitchFamily="49" charset="0"/>
                </a:rPr>
                <a:t>              out[id] = in[id]*in[id];</a:t>
              </a:r>
            </a:p>
            <a:p>
              <a:r>
                <a:rPr lang="en-US" sz="1200" dirty="0">
                  <a:solidFill>
                    <a:schemeClr val="bg1"/>
                  </a:solidFill>
                  <a:latin typeface="Courier New" pitchFamily="49" charset="0"/>
                  <a:cs typeface="Courier New" pitchFamily="49" charset="0"/>
                </a:rPr>
                <a:t> </a:t>
              </a:r>
              <a:r>
                <a:rPr lang="en-US" sz="1200" dirty="0" smtClean="0">
                  <a:solidFill>
                    <a:schemeClr val="bg1"/>
                  </a:solidFill>
                  <a:latin typeface="Courier New" pitchFamily="49" charset="0"/>
                  <a:cs typeface="Courier New" pitchFamily="49" charset="0"/>
                </a:rPr>
                <a:t>            }</a:t>
              </a:r>
            </a:p>
            <a:p>
              <a:r>
                <a:rPr lang="en-US" sz="1200" dirty="0" smtClean="0">
                  <a:solidFill>
                    <a:schemeClr val="bg1"/>
                  </a:solidFill>
                  <a:latin typeface="Courier New" pitchFamily="49" charset="0"/>
                  <a:cs typeface="Courier New" pitchFamily="49" charset="0"/>
                </a:rPr>
                <a:t>           };</a:t>
              </a:r>
            </a:p>
            <a:p>
              <a:r>
                <a:rPr lang="en-US" sz="1200" dirty="0" smtClean="0">
                  <a:solidFill>
                    <a:schemeClr val="bg1"/>
                  </a:solidFill>
                  <a:latin typeface="Courier New" pitchFamily="49" charset="0"/>
                  <a:cs typeface="Courier New" pitchFamily="49" charset="0"/>
                </a:rPr>
                <a:t>           </a:t>
              </a:r>
              <a:r>
                <a:rPr lang="en-US" sz="1200" dirty="0" err="1" smtClean="0">
                  <a:solidFill>
                    <a:schemeClr val="bg1"/>
                  </a:solidFill>
                  <a:latin typeface="Courier New" pitchFamily="49" charset="0"/>
                  <a:cs typeface="Courier New" pitchFamily="49" charset="0"/>
                </a:rPr>
                <a:t>kernel.execute</a:t>
              </a:r>
              <a:r>
                <a:rPr lang="en-US" sz="1200" dirty="0" smtClean="0">
                  <a:solidFill>
                    <a:schemeClr val="bg1"/>
                  </a:solidFill>
                  <a:latin typeface="Courier New" pitchFamily="49" charset="0"/>
                  <a:cs typeface="Courier New" pitchFamily="49" charset="0"/>
                </a:rPr>
                <a:t>(</a:t>
              </a:r>
              <a:r>
                <a:rPr lang="en-US" sz="1200" dirty="0" err="1" smtClean="0">
                  <a:solidFill>
                    <a:schemeClr val="bg1"/>
                  </a:solidFill>
                  <a:latin typeface="Courier New" pitchFamily="49" charset="0"/>
                  <a:cs typeface="Courier New" pitchFamily="49" charset="0"/>
                </a:rPr>
                <a:t>in.length</a:t>
              </a:r>
              <a:r>
                <a:rPr lang="en-US" sz="1200" dirty="0" smtClean="0">
                  <a:solidFill>
                    <a:schemeClr val="bg1"/>
                  </a:solidFill>
                  <a:latin typeface="Courier New" pitchFamily="49" charset="0"/>
                  <a:cs typeface="Courier New" pitchFamily="49" charset="0"/>
                </a:rPr>
                <a:t>);</a:t>
              </a:r>
            </a:p>
          </p:txBody>
        </p:sp>
        <p:pic>
          <p:nvPicPr>
            <p:cNvPr id="12" name="Picture 6" descr="java, sourc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738" y="1533524"/>
              <a:ext cx="1133474" cy="1133475"/>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ight Arrow 14"/>
          <p:cNvSpPr/>
          <p:nvPr/>
        </p:nvSpPr>
        <p:spPr bwMode="auto">
          <a:xfrm>
            <a:off x="1800743" y="2201210"/>
            <a:ext cx="1350485" cy="600075"/>
          </a:xfrm>
          <a:prstGeom prst="rightArrow">
            <a:avLst/>
          </a:prstGeom>
          <a:gradFill>
            <a:gsLst>
              <a:gs pos="30000">
                <a:schemeClr val="accent5"/>
              </a:gs>
              <a:gs pos="0">
                <a:schemeClr val="accent5">
                  <a:alpha val="0"/>
                </a:schemeClr>
              </a:gs>
              <a:gs pos="57000">
                <a:schemeClr val="accent5"/>
              </a:gs>
            </a:gsLst>
            <a:lin ang="0" scaled="0"/>
          </a:gradFill>
          <a:ln w="25400" algn="ctr">
            <a:noFill/>
            <a:round/>
            <a:headEnd/>
            <a:tailEnd/>
          </a:ln>
          <a:effectLst/>
          <a:scene3d>
            <a:camera prst="isometricOffAxis2Left"/>
            <a:lightRig rig="threePt" dir="t"/>
          </a:scene3d>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pic>
        <p:nvPicPr>
          <p:cNvPr id="26" name="Picture 4" descr="class, file, java ico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05" t="2974" r="10046" b="15738"/>
          <a:stretch/>
        </p:blipFill>
        <p:spPr bwMode="auto">
          <a:xfrm>
            <a:off x="2381515" y="2429646"/>
            <a:ext cx="1828800" cy="1871134"/>
          </a:xfrm>
          <a:prstGeom prst="rect">
            <a:avLst/>
          </a:prstGeom>
          <a:noFill/>
          <a:effectLst>
            <a:reflection blurRad="63500" stA="20000" endPos="38500" dist="38100" dir="5400000" sy="-100000" algn="bl" rotWithShape="0"/>
          </a:effectLst>
          <a:scene3d>
            <a:camera prst="isometricOffAxis2Right"/>
            <a:lightRig rig="threePt" dir="t"/>
          </a:scene3d>
          <a:extLst>
            <a:ext uri="{909E8E84-426E-40DD-AFC4-6F175D3DCCD1}">
              <a14:hiddenFill xmlns:a14="http://schemas.microsoft.com/office/drawing/2010/main">
                <a:solidFill>
                  <a:srgbClr val="FFFFFF"/>
                </a:solidFill>
              </a14:hiddenFill>
            </a:ext>
          </a:extLst>
        </p:spPr>
      </p:pic>
      <p:sp>
        <p:nvSpPr>
          <p:cNvPr id="14" name="Right Arrow 13"/>
          <p:cNvSpPr/>
          <p:nvPr/>
        </p:nvSpPr>
        <p:spPr bwMode="auto">
          <a:xfrm>
            <a:off x="3303251" y="3098342"/>
            <a:ext cx="1104900" cy="600075"/>
          </a:xfrm>
          <a:prstGeom prst="rightArrow">
            <a:avLst/>
          </a:prstGeom>
          <a:gradFill>
            <a:gsLst>
              <a:gs pos="30000">
                <a:schemeClr val="accent5"/>
              </a:gs>
              <a:gs pos="0">
                <a:schemeClr val="accent5">
                  <a:alpha val="0"/>
                </a:schemeClr>
              </a:gs>
              <a:gs pos="57000">
                <a:schemeClr val="accent5"/>
              </a:gs>
            </a:gsLst>
            <a:lin ang="0" scaled="0"/>
          </a:gradFill>
          <a:ln w="25400" algn="ctr">
            <a:noFill/>
            <a:round/>
            <a:headEnd/>
            <a:tailEnd/>
          </a:ln>
          <a:effectLst/>
          <a:scene3d>
            <a:camera prst="isometricOffAxis2Left"/>
            <a:lightRig rig="threePt" dir="t"/>
          </a:scene3d>
        </p:spPr>
        <p:txBody>
          <a:bodyPr lIns="228600" tIns="45714" rIns="228600" bIns="45714" rtlCol="0" anchor="ctr"/>
          <a:lstStyle/>
          <a:p>
            <a:pPr marL="1588" indent="-1588" algn="ctr" defTabSz="913183"/>
            <a:endParaRPr lang="en-US" b="1" dirty="0">
              <a:solidFill>
                <a:prstClr val="white"/>
              </a:solidFill>
              <a:cs typeface="Arial" charset="0"/>
            </a:endParaRPr>
          </a:p>
        </p:txBody>
      </p:sp>
      <p:pic>
        <p:nvPicPr>
          <p:cNvPr id="35" name="Picture 10" descr="jar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1553"/>
          <a:stretch/>
        </p:blipFill>
        <p:spPr bwMode="auto">
          <a:xfrm>
            <a:off x="4181287" y="2956489"/>
            <a:ext cx="1219200" cy="1078340"/>
          </a:xfrm>
          <a:prstGeom prst="rect">
            <a:avLst/>
          </a:prstGeom>
          <a:noFill/>
          <a:effectLst>
            <a:reflection blurRad="63500" stA="50000" endA="300" endPos="38500" dist="25400" dir="5400000" sy="-100000" algn="bl" rotWithShape="0"/>
          </a:effectLst>
          <a:extLst>
            <a:ext uri="{909E8E84-426E-40DD-AFC4-6F175D3DCCD1}">
              <a14:hiddenFill xmlns:a14="http://schemas.microsoft.com/office/drawing/2010/main">
                <a:solidFill>
                  <a:srgbClr val="FFFFFF"/>
                </a:solidFill>
              </a14:hiddenFill>
            </a:ext>
          </a:extLst>
        </p:spPr>
      </p:pic>
      <p:sp>
        <p:nvSpPr>
          <p:cNvPr id="39" name="Right Arrow 38"/>
          <p:cNvSpPr/>
          <p:nvPr/>
        </p:nvSpPr>
        <p:spPr bwMode="auto">
          <a:xfrm>
            <a:off x="3303251" y="2394413"/>
            <a:ext cx="1104900" cy="600075"/>
          </a:xfrm>
          <a:prstGeom prst="rightArrow">
            <a:avLst/>
          </a:prstGeom>
          <a:gradFill>
            <a:gsLst>
              <a:gs pos="30000">
                <a:schemeClr val="accent5"/>
              </a:gs>
              <a:gs pos="0">
                <a:schemeClr val="accent5">
                  <a:alpha val="0"/>
                </a:schemeClr>
              </a:gs>
              <a:gs pos="57000">
                <a:schemeClr val="accent5"/>
              </a:gs>
            </a:gsLst>
            <a:lin ang="0" scaled="0"/>
          </a:gradFill>
          <a:ln w="25400" algn="ctr">
            <a:noFill/>
            <a:round/>
            <a:headEnd/>
            <a:tailEnd/>
          </a:ln>
          <a:effectLst/>
          <a:scene3d>
            <a:camera prst="isometricOffAxis2Left"/>
            <a:lightRig rig="threePt" dir="t"/>
          </a:scene3d>
        </p:spPr>
        <p:txBody>
          <a:bodyPr lIns="228600" tIns="45714" rIns="228600" bIns="45714" rtlCol="0" anchor="ctr"/>
          <a:lstStyle/>
          <a:p>
            <a:pPr marL="1588" indent="-1588" algn="ctr" defTabSz="913183"/>
            <a:endParaRPr lang="en-US" b="1" dirty="0">
              <a:solidFill>
                <a:prstClr val="white"/>
              </a:solidFill>
              <a:cs typeface="Arial" charset="0"/>
            </a:endParaRPr>
          </a:p>
        </p:txBody>
      </p:sp>
      <p:grpSp>
        <p:nvGrpSpPr>
          <p:cNvPr id="40" name="Group 39"/>
          <p:cNvGrpSpPr/>
          <p:nvPr/>
        </p:nvGrpSpPr>
        <p:grpSpPr>
          <a:xfrm>
            <a:off x="2489538" y="2605421"/>
            <a:ext cx="4076700" cy="1569660"/>
            <a:chOff x="2590801" y="3305172"/>
            <a:chExt cx="4076700" cy="1569660"/>
          </a:xfrm>
          <a:effectLst>
            <a:reflection blurRad="63500" stA="20000" endPos="38500" dist="38100" dir="5400000" sy="-100000" algn="bl" rotWithShape="0"/>
          </a:effectLst>
          <a:scene3d>
            <a:camera prst="isometricOffAxis2Right"/>
            <a:lightRig rig="threePt" dir="t"/>
          </a:scene3d>
        </p:grpSpPr>
        <p:sp>
          <p:nvSpPr>
            <p:cNvPr id="43" name="TextBox 42"/>
            <p:cNvSpPr txBox="1"/>
            <p:nvPr/>
          </p:nvSpPr>
          <p:spPr>
            <a:xfrm>
              <a:off x="2590801" y="3305172"/>
              <a:ext cx="4076700" cy="1569660"/>
            </a:xfrm>
            <a:prstGeom prst="rect">
              <a:avLst/>
            </a:prstGeom>
            <a:solidFill>
              <a:schemeClr val="tx1">
                <a:lumMod val="85000"/>
              </a:schemeClr>
            </a:solidFill>
            <a:ln>
              <a:solidFill>
                <a:schemeClr val="tx1"/>
              </a:solidFill>
            </a:ln>
            <a:effectLst>
              <a:innerShdw blurRad="63500" dist="50800" dir="18900000">
                <a:prstClr val="black">
                  <a:alpha val="50000"/>
                </a:prstClr>
              </a:innerShdw>
            </a:effectLst>
          </p:spPr>
          <p:txBody>
            <a:bodyPr wrap="square" rtlCol="0">
              <a:spAutoFit/>
            </a:bodyPr>
            <a:lstStyle/>
            <a:p>
              <a:r>
                <a:rPr lang="en-US" sz="1200" dirty="0" smtClean="0">
                  <a:solidFill>
                    <a:schemeClr val="bg1"/>
                  </a:solidFill>
                  <a:latin typeface="Courier New" pitchFamily="49" charset="0"/>
                  <a:cs typeface="Courier New" pitchFamily="49" charset="0"/>
                </a:rPr>
                <a:t>          </a:t>
              </a:r>
            </a:p>
            <a:p>
              <a:r>
                <a:rPr lang="en-US" sz="1200" dirty="0" smtClean="0">
                  <a:solidFill>
                    <a:schemeClr val="bg1"/>
                  </a:solidFill>
                  <a:latin typeface="Courier New" pitchFamily="49" charset="0"/>
                  <a:cs typeface="Courier New" pitchFamily="49" charset="0"/>
                </a:rPr>
                <a:t>           __kernel void run(</a:t>
              </a:r>
            </a:p>
            <a:p>
              <a:r>
                <a:rPr lang="en-US" sz="1200" dirty="0">
                  <a:solidFill>
                    <a:schemeClr val="bg1"/>
                  </a:solidFill>
                  <a:latin typeface="Courier New" pitchFamily="49" charset="0"/>
                  <a:cs typeface="Courier New" pitchFamily="49" charset="0"/>
                </a:rPr>
                <a:t> </a:t>
              </a:r>
              <a:r>
                <a:rPr lang="en-US" sz="1200" dirty="0" smtClean="0">
                  <a:solidFill>
                    <a:schemeClr val="bg1"/>
                  </a:solidFill>
                  <a:latin typeface="Courier New" pitchFamily="49" charset="0"/>
                  <a:cs typeface="Courier New" pitchFamily="49" charset="0"/>
                </a:rPr>
                <a:t>              _global </a:t>
              </a:r>
              <a:r>
                <a:rPr lang="en-US" sz="1200" dirty="0" err="1" smtClean="0">
                  <a:solidFill>
                    <a:schemeClr val="bg1"/>
                  </a:solidFill>
                  <a:latin typeface="Courier New" pitchFamily="49" charset="0"/>
                  <a:cs typeface="Courier New" pitchFamily="49" charset="0"/>
                </a:rPr>
                <a:t>int</a:t>
              </a:r>
              <a:r>
                <a:rPr lang="en-US" sz="1200" dirty="0" smtClean="0">
                  <a:solidFill>
                    <a:schemeClr val="bg1"/>
                  </a:solidFill>
                  <a:latin typeface="Courier New" pitchFamily="49" charset="0"/>
                  <a:cs typeface="Courier New" pitchFamily="49" charset="0"/>
                </a:rPr>
                <a:t> *in,</a:t>
              </a:r>
            </a:p>
            <a:p>
              <a:r>
                <a:rPr lang="en-US" sz="1200" dirty="0">
                  <a:solidFill>
                    <a:schemeClr val="bg1"/>
                  </a:solidFill>
                  <a:latin typeface="Courier New" pitchFamily="49" charset="0"/>
                  <a:cs typeface="Courier New" pitchFamily="49" charset="0"/>
                </a:rPr>
                <a:t> </a:t>
              </a:r>
              <a:r>
                <a:rPr lang="en-US" sz="1200" dirty="0" smtClean="0">
                  <a:solidFill>
                    <a:schemeClr val="bg1"/>
                  </a:solidFill>
                  <a:latin typeface="Courier New" pitchFamily="49" charset="0"/>
                  <a:cs typeface="Courier New" pitchFamily="49" charset="0"/>
                </a:rPr>
                <a:t>              _global </a:t>
              </a:r>
              <a:r>
                <a:rPr lang="en-US" sz="1200" dirty="0" err="1" smtClean="0">
                  <a:solidFill>
                    <a:schemeClr val="bg1"/>
                  </a:solidFill>
                  <a:latin typeface="Courier New" pitchFamily="49" charset="0"/>
                  <a:cs typeface="Courier New" pitchFamily="49" charset="0"/>
                </a:rPr>
                <a:t>int</a:t>
              </a:r>
              <a:r>
                <a:rPr lang="en-US" sz="1200" dirty="0" smtClean="0">
                  <a:solidFill>
                    <a:schemeClr val="bg1"/>
                  </a:solidFill>
                  <a:latin typeface="Courier New" pitchFamily="49" charset="0"/>
                  <a:cs typeface="Courier New" pitchFamily="49" charset="0"/>
                </a:rPr>
                <a:t> *out){</a:t>
              </a:r>
            </a:p>
            <a:p>
              <a:r>
                <a:rPr lang="en-US" sz="1200" dirty="0">
                  <a:solidFill>
                    <a:schemeClr val="bg1"/>
                  </a:solidFill>
                  <a:latin typeface="Courier New" pitchFamily="49" charset="0"/>
                  <a:cs typeface="Courier New" pitchFamily="49" charset="0"/>
                </a:rPr>
                <a:t> </a:t>
              </a:r>
              <a:r>
                <a:rPr lang="en-US" sz="1200" dirty="0" smtClean="0">
                  <a:solidFill>
                    <a:schemeClr val="bg1"/>
                  </a:solidFill>
                  <a:latin typeface="Courier New" pitchFamily="49" charset="0"/>
                  <a:cs typeface="Courier New" pitchFamily="49" charset="0"/>
                </a:rPr>
                <a:t>              </a:t>
              </a:r>
              <a:r>
                <a:rPr lang="en-US" sz="1200" dirty="0" err="1" smtClean="0">
                  <a:solidFill>
                    <a:schemeClr val="bg1"/>
                  </a:solidFill>
                  <a:latin typeface="Courier New" pitchFamily="49" charset="0"/>
                  <a:cs typeface="Courier New" pitchFamily="49" charset="0"/>
                </a:rPr>
                <a:t>int</a:t>
              </a:r>
              <a:r>
                <a:rPr lang="en-US" sz="1200" dirty="0" smtClean="0">
                  <a:solidFill>
                    <a:schemeClr val="bg1"/>
                  </a:solidFill>
                  <a:latin typeface="Courier New" pitchFamily="49" charset="0"/>
                  <a:cs typeface="Courier New" pitchFamily="49" charset="0"/>
                </a:rPr>
                <a:t> id = </a:t>
              </a:r>
              <a:r>
                <a:rPr lang="en-US" sz="1200" dirty="0" err="1" smtClean="0">
                  <a:solidFill>
                    <a:schemeClr val="bg1"/>
                  </a:solidFill>
                  <a:latin typeface="Courier New" pitchFamily="49" charset="0"/>
                  <a:cs typeface="Courier New" pitchFamily="49" charset="0"/>
                </a:rPr>
                <a:t>get_global_id</a:t>
              </a:r>
              <a:r>
                <a:rPr lang="en-US" sz="1200" dirty="0" smtClean="0">
                  <a:solidFill>
                    <a:schemeClr val="bg1"/>
                  </a:solidFill>
                  <a:latin typeface="Courier New" pitchFamily="49" charset="0"/>
                  <a:cs typeface="Courier New" pitchFamily="49" charset="0"/>
                </a:rPr>
                <a:t>(0);</a:t>
              </a:r>
            </a:p>
            <a:p>
              <a:r>
                <a:rPr lang="en-US" sz="1200" dirty="0">
                  <a:solidFill>
                    <a:schemeClr val="bg1"/>
                  </a:solidFill>
                  <a:latin typeface="Courier New" pitchFamily="49" charset="0"/>
                  <a:cs typeface="Courier New" pitchFamily="49" charset="0"/>
                </a:rPr>
                <a:t> </a:t>
              </a:r>
              <a:r>
                <a:rPr lang="en-US" sz="1200" dirty="0" smtClean="0">
                  <a:solidFill>
                    <a:schemeClr val="bg1"/>
                  </a:solidFill>
                  <a:latin typeface="Courier New" pitchFamily="49" charset="0"/>
                  <a:cs typeface="Courier New" pitchFamily="49" charset="0"/>
                </a:rPr>
                <a:t>              out[id] = in[id]*in[id];</a:t>
              </a:r>
            </a:p>
            <a:p>
              <a:r>
                <a:rPr lang="en-US" sz="1200" dirty="0">
                  <a:solidFill>
                    <a:schemeClr val="bg1"/>
                  </a:solidFill>
                  <a:latin typeface="Courier New" pitchFamily="49" charset="0"/>
                  <a:cs typeface="Courier New" pitchFamily="49" charset="0"/>
                </a:rPr>
                <a:t> </a:t>
              </a:r>
              <a:r>
                <a:rPr lang="en-US" sz="1200" dirty="0" smtClean="0">
                  <a:solidFill>
                    <a:schemeClr val="bg1"/>
                  </a:solidFill>
                  <a:latin typeface="Courier New" pitchFamily="49" charset="0"/>
                  <a:cs typeface="Courier New" pitchFamily="49" charset="0"/>
                </a:rPr>
                <a:t>          }</a:t>
              </a:r>
            </a:p>
            <a:p>
              <a:r>
                <a:rPr lang="en-US" sz="1200" dirty="0" smtClean="0">
                  <a:solidFill>
                    <a:schemeClr val="bg1"/>
                  </a:solidFill>
                  <a:latin typeface="Courier New" pitchFamily="49" charset="0"/>
                  <a:cs typeface="Courier New" pitchFamily="49" charset="0"/>
                </a:rPr>
                <a:t>           </a:t>
              </a:r>
            </a:p>
          </p:txBody>
        </p:sp>
        <p:pic>
          <p:nvPicPr>
            <p:cNvPr id="64" name="Picture 2" descr="http://www.pressebox.com/attachment/381419/OpenCL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9850" y="3324225"/>
              <a:ext cx="1080516" cy="1080516"/>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Right Arrow 64"/>
          <p:cNvSpPr/>
          <p:nvPr/>
        </p:nvSpPr>
        <p:spPr bwMode="auto">
          <a:xfrm>
            <a:off x="4532202" y="2569136"/>
            <a:ext cx="1159968" cy="600075"/>
          </a:xfrm>
          <a:prstGeom prst="rightArrow">
            <a:avLst/>
          </a:prstGeom>
          <a:gradFill>
            <a:gsLst>
              <a:gs pos="30000">
                <a:schemeClr val="bg2"/>
              </a:gs>
              <a:gs pos="0">
                <a:schemeClr val="bg2">
                  <a:alpha val="0"/>
                </a:schemeClr>
              </a:gs>
              <a:gs pos="57000">
                <a:schemeClr val="bg2"/>
              </a:gs>
            </a:gsLst>
            <a:lin ang="0" scaled="0"/>
          </a:gradFill>
          <a:ln w="25400" algn="ctr">
            <a:noFill/>
            <a:round/>
            <a:headEnd/>
            <a:tailEnd/>
          </a:ln>
          <a:effectLst/>
          <a:scene3d>
            <a:camera prst="isometricOffAxis2Left"/>
            <a:lightRig rig="threePt" dir="t"/>
          </a:scene3d>
        </p:spPr>
        <p:txBody>
          <a:bodyPr lIns="228600" tIns="45714" rIns="228600" bIns="45714" rtlCol="0" anchor="ctr"/>
          <a:lstStyle/>
          <a:p>
            <a:pPr marL="1588" indent="-1588" algn="ctr" defTabSz="913183"/>
            <a:endParaRPr lang="en-US" b="1" dirty="0">
              <a:solidFill>
                <a:prstClr val="white"/>
              </a:solidFill>
              <a:cs typeface="Arial" charset="0"/>
            </a:endParaRPr>
          </a:p>
        </p:txBody>
      </p:sp>
      <p:pic>
        <p:nvPicPr>
          <p:cNvPr id="6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044157" y="2705407"/>
            <a:ext cx="1605008" cy="1592371"/>
          </a:xfrm>
          <a:prstGeom prst="rect">
            <a:avLst/>
          </a:prstGeom>
          <a:noFill/>
          <a:effectLst>
            <a:reflection blurRad="63500" stA="20000" endPos="38500" dist="38100" dir="5400000" sy="-100000" algn="bl" rotWithShape="0"/>
          </a:effectLst>
          <a:scene3d>
            <a:camera prst="isometricRightUp"/>
            <a:lightRig rig="threePt" dir="t"/>
          </a:scene3d>
        </p:spPr>
      </p:pic>
      <p:sp>
        <p:nvSpPr>
          <p:cNvPr id="67" name="Right Arrow 66"/>
          <p:cNvSpPr/>
          <p:nvPr/>
        </p:nvSpPr>
        <p:spPr bwMode="auto">
          <a:xfrm>
            <a:off x="3085914" y="3295895"/>
            <a:ext cx="3762153" cy="600075"/>
          </a:xfrm>
          <a:prstGeom prst="rightArrow">
            <a:avLst/>
          </a:prstGeom>
          <a:gradFill>
            <a:gsLst>
              <a:gs pos="8000">
                <a:schemeClr val="accent3">
                  <a:alpha val="70000"/>
                </a:schemeClr>
              </a:gs>
              <a:gs pos="0">
                <a:schemeClr val="accent3">
                  <a:alpha val="0"/>
                </a:schemeClr>
              </a:gs>
              <a:gs pos="92000">
                <a:schemeClr val="accent3"/>
              </a:gs>
              <a:gs pos="57000">
                <a:schemeClr val="accent3">
                  <a:alpha val="85000"/>
                </a:schemeClr>
              </a:gs>
            </a:gsLst>
            <a:lin ang="0" scaled="0"/>
          </a:gradFill>
          <a:ln w="25400" algn="ctr">
            <a:noFill/>
            <a:round/>
            <a:headEnd/>
            <a:tailEnd/>
          </a:ln>
          <a:effectLst/>
          <a:scene3d>
            <a:camera prst="isometricOffAxis2Left"/>
            <a:lightRig rig="threePt" dir="t"/>
          </a:scene3d>
        </p:spPr>
        <p:txBody>
          <a:bodyPr lIns="228600" tIns="45714" rIns="228600" bIns="45714" rtlCol="0" anchor="ctr"/>
          <a:lstStyle/>
          <a:p>
            <a:pPr marL="1588" indent="-1588" algn="ctr" defTabSz="913183"/>
            <a:endParaRPr lang="en-US" b="1" dirty="0">
              <a:solidFill>
                <a:prstClr val="white"/>
              </a:solidFill>
              <a:cs typeface="Arial" charset="0"/>
            </a:endParaRPr>
          </a:p>
        </p:txBody>
      </p:sp>
      <p:sp>
        <p:nvSpPr>
          <p:cNvPr id="5" name="Title 4"/>
          <p:cNvSpPr>
            <a:spLocks noGrp="1"/>
          </p:cNvSpPr>
          <p:nvPr>
            <p:ph type="title"/>
          </p:nvPr>
        </p:nvSpPr>
        <p:spPr>
          <a:xfrm>
            <a:off x="228600" y="438150"/>
            <a:ext cx="7696200" cy="30480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Java Enablement by APARAPI</a:t>
            </a:r>
          </a:p>
        </p:txBody>
      </p:sp>
      <p:sp>
        <p:nvSpPr>
          <p:cNvPr id="6" name="Rectangle 5"/>
          <p:cNvSpPr/>
          <p:nvPr/>
        </p:nvSpPr>
        <p:spPr>
          <a:xfrm>
            <a:off x="602716" y="1347806"/>
            <a:ext cx="1873267" cy="406265"/>
          </a:xfrm>
          <a:prstGeom prst="rect">
            <a:avLst/>
          </a:prstGeom>
        </p:spPr>
        <p:txBody>
          <a:bodyPr wrap="square">
            <a:spAutoFit/>
          </a:bodyPr>
          <a:lstStyle/>
          <a:p>
            <a:pPr>
              <a:lnSpc>
                <a:spcPct val="85000"/>
              </a:lnSpc>
            </a:pPr>
            <a:r>
              <a:rPr lang="en-US" sz="1200" b="1" dirty="0">
                <a:ea typeface="ＭＳ Ｐゴシック" pitchFamily="34" charset="-128"/>
              </a:rPr>
              <a:t>Developer creates Java</a:t>
            </a:r>
            <a:r>
              <a:rPr lang="en-US" sz="1200" b="1" baseline="30000" dirty="0">
                <a:ea typeface="ＭＳ Ｐゴシック" pitchFamily="34" charset="-128"/>
              </a:rPr>
              <a:t>™</a:t>
            </a:r>
            <a:r>
              <a:rPr lang="en-US" sz="1200" b="1" dirty="0">
                <a:ea typeface="ＭＳ Ｐゴシック" pitchFamily="34" charset="-128"/>
              </a:rPr>
              <a:t> source</a:t>
            </a:r>
          </a:p>
        </p:txBody>
      </p:sp>
      <p:sp>
        <p:nvSpPr>
          <p:cNvPr id="88" name="Rectangle 87"/>
          <p:cNvSpPr/>
          <p:nvPr/>
        </p:nvSpPr>
        <p:spPr>
          <a:xfrm>
            <a:off x="2896559" y="1603260"/>
            <a:ext cx="2848503" cy="406265"/>
          </a:xfrm>
          <a:prstGeom prst="rect">
            <a:avLst/>
          </a:prstGeom>
        </p:spPr>
        <p:txBody>
          <a:bodyPr wrap="square">
            <a:spAutoFit/>
          </a:bodyPr>
          <a:lstStyle/>
          <a:p>
            <a:pPr>
              <a:lnSpc>
                <a:spcPct val="85000"/>
              </a:lnSpc>
            </a:pPr>
            <a:r>
              <a:rPr lang="en-US" sz="1200" b="1" dirty="0">
                <a:ea typeface="ＭＳ Ｐゴシック" pitchFamily="34" charset="-128"/>
              </a:rPr>
              <a:t>Source compiled to class files (bytecode) using  standard compiler </a:t>
            </a:r>
          </a:p>
        </p:txBody>
      </p:sp>
      <p:sp>
        <p:nvSpPr>
          <p:cNvPr id="92" name="Rectangle 91"/>
          <p:cNvSpPr/>
          <p:nvPr/>
        </p:nvSpPr>
        <p:spPr>
          <a:xfrm>
            <a:off x="509587" y="949844"/>
            <a:ext cx="8124826" cy="646331"/>
          </a:xfrm>
          <a:prstGeom prst="rect">
            <a:avLst/>
          </a:prstGeom>
        </p:spPr>
        <p:txBody>
          <a:bodyPr wrap="square">
            <a:spAutoFit/>
          </a:bodyPr>
          <a:lstStyle/>
          <a:p>
            <a:pPr algn="ctr">
              <a:tabLst>
                <a:tab pos="2743200" algn="l"/>
              </a:tabLst>
            </a:pPr>
            <a:r>
              <a:rPr lang="en-US" i="1" dirty="0" smtClean="0">
                <a:ea typeface="ＭＳ Ｐゴシック" pitchFamily="34" charset="-128"/>
              </a:rPr>
              <a:t>Aparapi = Runtime capable of converting Java</a:t>
            </a:r>
            <a:r>
              <a:rPr lang="en-US" i="1" baseline="30000" dirty="0" smtClean="0">
                <a:ea typeface="ＭＳ Ｐゴシック" pitchFamily="34" charset="-128"/>
              </a:rPr>
              <a:t>™</a:t>
            </a:r>
            <a:r>
              <a:rPr lang="en-US" i="1" dirty="0" smtClean="0">
                <a:ea typeface="ＭＳ Ｐゴシック" pitchFamily="34" charset="-128"/>
              </a:rPr>
              <a:t> </a:t>
            </a:r>
            <a:r>
              <a:rPr lang="en-US" i="1" dirty="0">
                <a:ea typeface="ＭＳ Ｐゴシック" pitchFamily="34" charset="-128"/>
              </a:rPr>
              <a:t>bytecode to OpenCL</a:t>
            </a:r>
            <a:r>
              <a:rPr lang="en-US" i="1" baseline="30000" dirty="0">
                <a:ea typeface="ＭＳ Ｐゴシック" pitchFamily="34" charset="-128"/>
              </a:rPr>
              <a:t>™</a:t>
            </a:r>
          </a:p>
          <a:p>
            <a:endParaRPr lang="en-US" i="1" dirty="0"/>
          </a:p>
        </p:txBody>
      </p:sp>
      <p:sp>
        <p:nvSpPr>
          <p:cNvPr id="93" name="Rectangle 92"/>
          <p:cNvSpPr/>
          <p:nvPr/>
        </p:nvSpPr>
        <p:spPr>
          <a:xfrm>
            <a:off x="5921869" y="1475260"/>
            <a:ext cx="3172423" cy="458587"/>
          </a:xfrm>
          <a:prstGeom prst="rect">
            <a:avLst/>
          </a:prstGeom>
        </p:spPr>
        <p:txBody>
          <a:bodyPr wrap="square">
            <a:spAutoFit/>
          </a:bodyPr>
          <a:lstStyle/>
          <a:p>
            <a:pPr algn="ctr">
              <a:lnSpc>
                <a:spcPct val="85000"/>
              </a:lnSpc>
              <a:buClr>
                <a:schemeClr val="bg2"/>
              </a:buClr>
            </a:pPr>
            <a:r>
              <a:rPr lang="en-US" sz="1400" b="1" dirty="0">
                <a:ea typeface="ＭＳ Ｐゴシック" pitchFamily="34" charset="-128"/>
              </a:rPr>
              <a:t>For execution on </a:t>
            </a:r>
            <a:r>
              <a:rPr lang="en-US" sz="1400" b="1" dirty="0" smtClean="0">
                <a:ea typeface="ＭＳ Ｐゴシック" pitchFamily="34" charset="-128"/>
              </a:rPr>
              <a:t>any</a:t>
            </a:r>
            <a:br>
              <a:rPr lang="en-US" sz="1400" b="1" dirty="0" smtClean="0">
                <a:ea typeface="ＭＳ Ｐゴシック" pitchFamily="34" charset="-128"/>
              </a:rPr>
            </a:br>
            <a:r>
              <a:rPr lang="en-US" sz="1400" b="1" dirty="0" smtClean="0">
                <a:ea typeface="ＭＳ Ｐゴシック" pitchFamily="34" charset="-128"/>
              </a:rPr>
              <a:t>OpenCL</a:t>
            </a:r>
            <a:r>
              <a:rPr lang="en-US" sz="1400" b="1" baseline="30000" dirty="0">
                <a:ea typeface="ＭＳ Ｐゴシック" pitchFamily="34" charset="-128"/>
              </a:rPr>
              <a:t>™</a:t>
            </a:r>
            <a:r>
              <a:rPr lang="en-US" sz="1400" b="1" dirty="0">
                <a:ea typeface="ＭＳ Ｐゴシック" pitchFamily="34" charset="-128"/>
              </a:rPr>
              <a:t> 1.1+ capable device</a:t>
            </a:r>
          </a:p>
        </p:txBody>
      </p:sp>
      <p:sp>
        <p:nvSpPr>
          <p:cNvPr id="94" name="Rectangle 93"/>
          <p:cNvSpPr/>
          <p:nvPr/>
        </p:nvSpPr>
        <p:spPr>
          <a:xfrm>
            <a:off x="5921868" y="1995185"/>
            <a:ext cx="3172422" cy="458587"/>
          </a:xfrm>
          <a:prstGeom prst="rect">
            <a:avLst/>
          </a:prstGeom>
        </p:spPr>
        <p:txBody>
          <a:bodyPr wrap="square">
            <a:spAutoFit/>
          </a:bodyPr>
          <a:lstStyle/>
          <a:p>
            <a:pPr algn="ctr">
              <a:lnSpc>
                <a:spcPct val="85000"/>
              </a:lnSpc>
              <a:buClr>
                <a:schemeClr val="accent3"/>
              </a:buClr>
            </a:pPr>
            <a:r>
              <a:rPr lang="en-US" altLang="ja-JP" sz="1400" b="1" i="1" dirty="0">
                <a:solidFill>
                  <a:schemeClr val="accent3"/>
                </a:solidFill>
                <a:ea typeface="ＭＳ Ｐゴシック" pitchFamily="34" charset="-128"/>
              </a:rPr>
              <a:t>OR</a:t>
            </a:r>
            <a:r>
              <a:rPr lang="en-US" altLang="ja-JP" sz="1400" b="1" dirty="0">
                <a:solidFill>
                  <a:schemeClr val="accent3"/>
                </a:solidFill>
                <a:ea typeface="ＭＳ Ｐゴシック" pitchFamily="34" charset="-128"/>
              </a:rPr>
              <a:t> </a:t>
            </a:r>
            <a:r>
              <a:rPr lang="en-US" altLang="ja-JP" sz="1400" b="1" dirty="0">
                <a:ea typeface="ＭＳ Ｐゴシック" pitchFamily="34" charset="-128"/>
              </a:rPr>
              <a:t>execute via a thread pool i</a:t>
            </a:r>
            <a:r>
              <a:rPr lang="en-US" sz="1400" b="1" dirty="0">
                <a:ea typeface="ＭＳ Ｐゴシック" pitchFamily="34" charset="-128"/>
              </a:rPr>
              <a:t>f OpenCL</a:t>
            </a:r>
            <a:r>
              <a:rPr lang="en-US" sz="1400" b="1" baseline="30000" dirty="0">
                <a:ea typeface="ＭＳ Ｐゴシック" pitchFamily="34" charset="-128"/>
              </a:rPr>
              <a:t>™</a:t>
            </a:r>
            <a:r>
              <a:rPr lang="en-US" sz="1400" b="1" dirty="0">
                <a:ea typeface="ＭＳ Ｐゴシック" pitchFamily="34" charset="-128"/>
              </a:rPr>
              <a:t> is not available</a:t>
            </a:r>
          </a:p>
        </p:txBody>
      </p:sp>
      <p:grpSp>
        <p:nvGrpSpPr>
          <p:cNvPr id="45" name="Group 44"/>
          <p:cNvGrpSpPr/>
          <p:nvPr/>
        </p:nvGrpSpPr>
        <p:grpSpPr>
          <a:xfrm>
            <a:off x="6354800" y="2936620"/>
            <a:ext cx="1469487" cy="1514477"/>
            <a:chOff x="3614338" y="1939923"/>
            <a:chExt cx="1469487" cy="1514477"/>
          </a:xfrm>
          <a:scene3d>
            <a:camera prst="isometricRightUp"/>
            <a:lightRig rig="threePt" dir="t"/>
          </a:scene3d>
        </p:grpSpPr>
        <p:grpSp>
          <p:nvGrpSpPr>
            <p:cNvPr id="46" name="Group 68"/>
            <p:cNvGrpSpPr/>
            <p:nvPr/>
          </p:nvGrpSpPr>
          <p:grpSpPr>
            <a:xfrm rot="5400000">
              <a:off x="3591843" y="1962418"/>
              <a:ext cx="1514477" cy="1469487"/>
              <a:chOff x="1096903" y="1188246"/>
              <a:chExt cx="1955859" cy="1047748"/>
            </a:xfrm>
          </p:grpSpPr>
          <p:grpSp>
            <p:nvGrpSpPr>
              <p:cNvPr id="118" name="Group 80"/>
              <p:cNvGrpSpPr/>
              <p:nvPr/>
            </p:nvGrpSpPr>
            <p:grpSpPr>
              <a:xfrm>
                <a:off x="1216932" y="1188246"/>
                <a:ext cx="1835830" cy="1047748"/>
                <a:chOff x="1205027" y="1188246"/>
                <a:chExt cx="1835830" cy="1047748"/>
              </a:xfrm>
            </p:grpSpPr>
            <p:sp>
              <p:nvSpPr>
                <p:cNvPr id="123" name="Rounded Rectangle 122"/>
                <p:cNvSpPr/>
                <p:nvPr/>
              </p:nvSpPr>
              <p:spPr bwMode="auto">
                <a:xfrm>
                  <a:off x="1205027" y="1188246"/>
                  <a:ext cx="1835830" cy="1047748"/>
                </a:xfrm>
                <a:prstGeom prst="roundRect">
                  <a:avLst>
                    <a:gd name="adj" fmla="val 5686"/>
                  </a:avLst>
                </a:prstGeom>
                <a:gradFill flip="none" rotWithShape="1">
                  <a:gsLst>
                    <a:gs pos="0">
                      <a:schemeClr val="bg1"/>
                    </a:gs>
                    <a:gs pos="62080">
                      <a:srgbClr val="000000">
                        <a:alpha val="52000"/>
                      </a:srgbClr>
                    </a:gs>
                    <a:gs pos="21000">
                      <a:schemeClr val="bg1">
                        <a:alpha val="50000"/>
                      </a:schemeClr>
                    </a:gs>
                    <a:gs pos="100000">
                      <a:schemeClr val="bg1">
                        <a:alpha val="82000"/>
                      </a:schemeClr>
                    </a:gs>
                  </a:gsLst>
                  <a:lin ang="16200000" scaled="1"/>
                  <a:tileRect/>
                </a:gradFill>
                <a:ln w="19050" algn="ctr">
                  <a:solidFill>
                    <a:schemeClr val="bg1">
                      <a:lumMod val="75000"/>
                      <a:lumOff val="25000"/>
                    </a:schemeClr>
                  </a:soli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sp>
              <p:nvSpPr>
                <p:cNvPr id="124" name="Round Same Side Corner Rectangle 123"/>
                <p:cNvSpPr/>
                <p:nvPr/>
              </p:nvSpPr>
              <p:spPr bwMode="auto">
                <a:xfrm rot="16200000">
                  <a:off x="1599024" y="853478"/>
                  <a:ext cx="1000788" cy="1720916"/>
                </a:xfrm>
                <a:prstGeom prst="round2SameRect">
                  <a:avLst>
                    <a:gd name="adj1" fmla="val 4202"/>
                    <a:gd name="adj2" fmla="val 0"/>
                  </a:avLst>
                </a:prstGeom>
                <a:gradFill flip="none" rotWithShape="1">
                  <a:gsLst>
                    <a:gs pos="0">
                      <a:schemeClr val="tx1">
                        <a:alpha val="56000"/>
                      </a:schemeClr>
                    </a:gs>
                    <a:gs pos="6000">
                      <a:schemeClr val="tx1">
                        <a:alpha val="46000"/>
                      </a:schemeClr>
                    </a:gs>
                    <a:gs pos="48000">
                      <a:schemeClr val="bg1">
                        <a:alpha val="0"/>
                      </a:schemeClr>
                    </a:gs>
                    <a:gs pos="100000">
                      <a:schemeClr val="bg1">
                        <a:alpha val="0"/>
                      </a:schemeClr>
                    </a:gs>
                  </a:gsLst>
                  <a:lin ang="5400000" scaled="0"/>
                  <a:tileRect/>
                </a:gradFill>
                <a:ln w="1905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grpSp>
          <p:grpSp>
            <p:nvGrpSpPr>
              <p:cNvPr id="119" name="Group 81"/>
              <p:cNvGrpSpPr/>
              <p:nvPr/>
            </p:nvGrpSpPr>
            <p:grpSpPr>
              <a:xfrm>
                <a:off x="1096903" y="1233580"/>
                <a:ext cx="1865781" cy="950820"/>
                <a:chOff x="699454" y="-934550"/>
                <a:chExt cx="1630047" cy="800903"/>
              </a:xfrm>
            </p:grpSpPr>
            <p:sp>
              <p:nvSpPr>
                <p:cNvPr id="120" name="Round Same Side Corner Rectangle 119"/>
                <p:cNvSpPr/>
                <p:nvPr/>
              </p:nvSpPr>
              <p:spPr bwMode="auto">
                <a:xfrm rot="16200000">
                  <a:off x="348314" y="-583410"/>
                  <a:ext cx="800903" cy="98623"/>
                </a:xfrm>
                <a:prstGeom prst="round2SameRect">
                  <a:avLst>
                    <a:gd name="adj1" fmla="val 50000"/>
                    <a:gd name="adj2" fmla="val 0"/>
                  </a:avLst>
                </a:prstGeom>
                <a:gradFill flip="none" rotWithShape="1">
                  <a:gsLst>
                    <a:gs pos="90000">
                      <a:schemeClr val="accent3">
                        <a:lumMod val="25000"/>
                      </a:schemeClr>
                    </a:gs>
                    <a:gs pos="10000">
                      <a:schemeClr val="accent3">
                        <a:lumMod val="25000"/>
                      </a:schemeClr>
                    </a:gs>
                    <a:gs pos="0">
                      <a:schemeClr val="accent3">
                        <a:lumMod val="50000"/>
                      </a:schemeClr>
                    </a:gs>
                    <a:gs pos="100000">
                      <a:schemeClr val="accent3">
                        <a:lumMod val="50000"/>
                      </a:schemeClr>
                    </a:gs>
                  </a:gsLst>
                  <a:lin ang="0" scaled="0"/>
                  <a:tileRect/>
                </a:gradFill>
                <a:ln w="25400" algn="ctr">
                  <a:no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121" name="Trapezoid 120"/>
                <p:cNvSpPr/>
                <p:nvPr/>
              </p:nvSpPr>
              <p:spPr bwMode="auto">
                <a:xfrm rot="5400000">
                  <a:off x="386096" y="-566161"/>
                  <a:ext cx="692312" cy="65596"/>
                </a:xfrm>
                <a:prstGeom prst="trapezoid">
                  <a:avLst>
                    <a:gd name="adj" fmla="val 66935"/>
                  </a:avLst>
                </a:prstGeom>
                <a:gradFill>
                  <a:gsLst>
                    <a:gs pos="11000">
                      <a:schemeClr val="accent3"/>
                    </a:gs>
                    <a:gs pos="0">
                      <a:schemeClr val="accent3">
                        <a:lumMod val="50000"/>
                      </a:schemeClr>
                    </a:gs>
                    <a:gs pos="100000">
                      <a:schemeClr val="accent3"/>
                    </a:gs>
                  </a:gsLst>
                  <a:lin ang="5400000" scaled="0"/>
                </a:gradFill>
                <a:ln w="25400" algn="ctr">
                  <a:no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122" name="Rectangle 121"/>
                <p:cNvSpPr/>
                <p:nvPr/>
              </p:nvSpPr>
              <p:spPr bwMode="auto">
                <a:xfrm rot="16200000">
                  <a:off x="1221562" y="-1316092"/>
                  <a:ext cx="648780" cy="1567099"/>
                </a:xfrm>
                <a:prstGeom prst="rect">
                  <a:avLst/>
                </a:prstGeom>
                <a:gradFill>
                  <a:gsLst>
                    <a:gs pos="13000">
                      <a:schemeClr val="accent3"/>
                    </a:gs>
                    <a:gs pos="0">
                      <a:schemeClr val="accent3"/>
                    </a:gs>
                    <a:gs pos="57000">
                      <a:schemeClr val="accent3">
                        <a:lumMod val="50000"/>
                      </a:schemeClr>
                    </a:gs>
                  </a:gsLst>
                  <a:lin ang="5400000" scaled="0"/>
                </a:gradFill>
                <a:ln w="25400" algn="ctr">
                  <a:noFill/>
                  <a:round/>
                  <a:headEnd/>
                  <a:tailEnd/>
                </a:ln>
                <a:effectLst/>
              </p:spPr>
              <p:txBody>
                <a:bodyPr wrap="none" lIns="91440" tIns="91440" rIns="91440" bIns="45714" rtlCol="0" anchor="t"/>
                <a:lstStyle/>
                <a:p>
                  <a:pPr marL="1588" indent="-1588" algn="ctr" defTabSz="913183"/>
                  <a:r>
                    <a:rPr lang="en-US" sz="1100" b="1" dirty="0" smtClean="0">
                      <a:effectLst>
                        <a:outerShdw blurRad="38100" dist="38100" dir="2700000" algn="tl">
                          <a:srgbClr val="000000">
                            <a:alpha val="43137"/>
                          </a:srgbClr>
                        </a:outerShdw>
                      </a:effectLst>
                      <a:cs typeface="Arial" charset="0"/>
                    </a:rPr>
                    <a:t>CPU THREADS</a:t>
                  </a:r>
                </a:p>
              </p:txBody>
            </p:sp>
          </p:grpSp>
        </p:grpSp>
        <p:grpSp>
          <p:nvGrpSpPr>
            <p:cNvPr id="47" name="Group 65"/>
            <p:cNvGrpSpPr/>
            <p:nvPr/>
          </p:nvGrpSpPr>
          <p:grpSpPr>
            <a:xfrm>
              <a:off x="3867478" y="2302447"/>
              <a:ext cx="963206" cy="996505"/>
              <a:chOff x="5187658" y="2292287"/>
              <a:chExt cx="963206" cy="996505"/>
            </a:xfrm>
            <a:effectLst>
              <a:outerShdw blurRad="50800" dist="38100" dir="2700000" algn="tl" rotWithShape="0">
                <a:prstClr val="black">
                  <a:alpha val="40000"/>
                </a:prstClr>
              </a:outerShdw>
            </a:effectLst>
          </p:grpSpPr>
          <p:grpSp>
            <p:nvGrpSpPr>
              <p:cNvPr id="48" name="Group 29"/>
              <p:cNvGrpSpPr/>
              <p:nvPr/>
            </p:nvGrpSpPr>
            <p:grpSpPr>
              <a:xfrm>
                <a:off x="5187658" y="2292287"/>
                <a:ext cx="216446" cy="996505"/>
                <a:chOff x="5395516" y="1780525"/>
                <a:chExt cx="523050" cy="2408094"/>
              </a:xfrm>
            </p:grpSpPr>
            <p:sp>
              <p:nvSpPr>
                <p:cNvPr id="114" name="Arc 113"/>
                <p:cNvSpPr/>
                <p:nvPr/>
              </p:nvSpPr>
              <p:spPr>
                <a:xfrm>
                  <a:off x="5395516" y="1780525"/>
                  <a:ext cx="370650" cy="645990"/>
                </a:xfrm>
                <a:prstGeom prst="arc">
                  <a:avLst>
                    <a:gd name="adj1" fmla="val 16200000"/>
                    <a:gd name="adj2" fmla="val 4444833"/>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115" name="Arc 114"/>
                <p:cNvSpPr/>
                <p:nvPr/>
              </p:nvSpPr>
              <p:spPr>
                <a:xfrm flipH="1">
                  <a:off x="5547916" y="2368693"/>
                  <a:ext cx="370650" cy="645990"/>
                </a:xfrm>
                <a:prstGeom prst="arc">
                  <a:avLst>
                    <a:gd name="adj1" fmla="val 17024739"/>
                    <a:gd name="adj2" fmla="val 4345480"/>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116" name="Arc 115"/>
                <p:cNvSpPr/>
                <p:nvPr/>
              </p:nvSpPr>
              <p:spPr>
                <a:xfrm>
                  <a:off x="5395516" y="2954461"/>
                  <a:ext cx="370650" cy="645990"/>
                </a:xfrm>
                <a:prstGeom prst="arc">
                  <a:avLst>
                    <a:gd name="adj1" fmla="val 16922181"/>
                    <a:gd name="adj2" fmla="val 4444833"/>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117" name="Arc 116"/>
                <p:cNvSpPr/>
                <p:nvPr/>
              </p:nvSpPr>
              <p:spPr>
                <a:xfrm flipH="1">
                  <a:off x="5547916" y="3542629"/>
                  <a:ext cx="370650" cy="645990"/>
                </a:xfrm>
                <a:prstGeom prst="arc">
                  <a:avLst>
                    <a:gd name="adj1" fmla="val 17024739"/>
                    <a:gd name="adj2" fmla="val 5374480"/>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grpSp>
          <p:grpSp>
            <p:nvGrpSpPr>
              <p:cNvPr id="49" name="Group 30"/>
              <p:cNvGrpSpPr/>
              <p:nvPr/>
            </p:nvGrpSpPr>
            <p:grpSpPr>
              <a:xfrm>
                <a:off x="5294338" y="2292287"/>
                <a:ext cx="216446" cy="996505"/>
                <a:chOff x="5395516" y="1780525"/>
                <a:chExt cx="523050" cy="2408094"/>
              </a:xfrm>
            </p:grpSpPr>
            <p:sp>
              <p:nvSpPr>
                <p:cNvPr id="110" name="Arc 109"/>
                <p:cNvSpPr/>
                <p:nvPr/>
              </p:nvSpPr>
              <p:spPr>
                <a:xfrm>
                  <a:off x="5395516" y="1780525"/>
                  <a:ext cx="370650" cy="645990"/>
                </a:xfrm>
                <a:prstGeom prst="arc">
                  <a:avLst>
                    <a:gd name="adj1" fmla="val 16200000"/>
                    <a:gd name="adj2" fmla="val 4444833"/>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111" name="Arc 110"/>
                <p:cNvSpPr/>
                <p:nvPr/>
              </p:nvSpPr>
              <p:spPr>
                <a:xfrm flipH="1">
                  <a:off x="5547916" y="2368693"/>
                  <a:ext cx="370650" cy="645990"/>
                </a:xfrm>
                <a:prstGeom prst="arc">
                  <a:avLst>
                    <a:gd name="adj1" fmla="val 17024739"/>
                    <a:gd name="adj2" fmla="val 4345480"/>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112" name="Arc 111"/>
                <p:cNvSpPr/>
                <p:nvPr/>
              </p:nvSpPr>
              <p:spPr>
                <a:xfrm>
                  <a:off x="5395516" y="2954461"/>
                  <a:ext cx="370650" cy="645990"/>
                </a:xfrm>
                <a:prstGeom prst="arc">
                  <a:avLst>
                    <a:gd name="adj1" fmla="val 16922181"/>
                    <a:gd name="adj2" fmla="val 4444833"/>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113" name="Arc 112"/>
                <p:cNvSpPr/>
                <p:nvPr/>
              </p:nvSpPr>
              <p:spPr>
                <a:xfrm flipH="1">
                  <a:off x="5547916" y="3542629"/>
                  <a:ext cx="370650" cy="645990"/>
                </a:xfrm>
                <a:prstGeom prst="arc">
                  <a:avLst>
                    <a:gd name="adj1" fmla="val 17024739"/>
                    <a:gd name="adj2" fmla="val 5374480"/>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grpSp>
          <p:grpSp>
            <p:nvGrpSpPr>
              <p:cNvPr id="50" name="Group 35"/>
              <p:cNvGrpSpPr/>
              <p:nvPr/>
            </p:nvGrpSpPr>
            <p:grpSpPr>
              <a:xfrm>
                <a:off x="5401018" y="2292287"/>
                <a:ext cx="216446" cy="996505"/>
                <a:chOff x="5395516" y="1780525"/>
                <a:chExt cx="523050" cy="2408094"/>
              </a:xfrm>
            </p:grpSpPr>
            <p:sp>
              <p:nvSpPr>
                <p:cNvPr id="106" name="Arc 105"/>
                <p:cNvSpPr/>
                <p:nvPr/>
              </p:nvSpPr>
              <p:spPr>
                <a:xfrm>
                  <a:off x="5395516" y="1780525"/>
                  <a:ext cx="370650" cy="645990"/>
                </a:xfrm>
                <a:prstGeom prst="arc">
                  <a:avLst>
                    <a:gd name="adj1" fmla="val 16200000"/>
                    <a:gd name="adj2" fmla="val 4444833"/>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107" name="Arc 106"/>
                <p:cNvSpPr/>
                <p:nvPr/>
              </p:nvSpPr>
              <p:spPr>
                <a:xfrm flipH="1">
                  <a:off x="5547916" y="2368693"/>
                  <a:ext cx="370650" cy="645990"/>
                </a:xfrm>
                <a:prstGeom prst="arc">
                  <a:avLst>
                    <a:gd name="adj1" fmla="val 17024739"/>
                    <a:gd name="adj2" fmla="val 4345480"/>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108" name="Arc 107"/>
                <p:cNvSpPr/>
                <p:nvPr/>
              </p:nvSpPr>
              <p:spPr>
                <a:xfrm>
                  <a:off x="5395516" y="2954461"/>
                  <a:ext cx="370650" cy="645990"/>
                </a:xfrm>
                <a:prstGeom prst="arc">
                  <a:avLst>
                    <a:gd name="adj1" fmla="val 16922181"/>
                    <a:gd name="adj2" fmla="val 4444833"/>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109" name="Arc 108"/>
                <p:cNvSpPr/>
                <p:nvPr/>
              </p:nvSpPr>
              <p:spPr>
                <a:xfrm flipH="1">
                  <a:off x="5547916" y="3542629"/>
                  <a:ext cx="370650" cy="645990"/>
                </a:xfrm>
                <a:prstGeom prst="arc">
                  <a:avLst>
                    <a:gd name="adj1" fmla="val 17024739"/>
                    <a:gd name="adj2" fmla="val 5374480"/>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grpSp>
          <p:grpSp>
            <p:nvGrpSpPr>
              <p:cNvPr id="51" name="Group 40"/>
              <p:cNvGrpSpPr/>
              <p:nvPr/>
            </p:nvGrpSpPr>
            <p:grpSpPr>
              <a:xfrm>
                <a:off x="5507698" y="2292287"/>
                <a:ext cx="216446" cy="996505"/>
                <a:chOff x="5395516" y="1780525"/>
                <a:chExt cx="523050" cy="2408094"/>
              </a:xfrm>
            </p:grpSpPr>
            <p:sp>
              <p:nvSpPr>
                <p:cNvPr id="102" name="Arc 101"/>
                <p:cNvSpPr/>
                <p:nvPr/>
              </p:nvSpPr>
              <p:spPr>
                <a:xfrm>
                  <a:off x="5395516" y="1780525"/>
                  <a:ext cx="370650" cy="645990"/>
                </a:xfrm>
                <a:prstGeom prst="arc">
                  <a:avLst>
                    <a:gd name="adj1" fmla="val 16200000"/>
                    <a:gd name="adj2" fmla="val 4444833"/>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103" name="Arc 102"/>
                <p:cNvSpPr/>
                <p:nvPr/>
              </p:nvSpPr>
              <p:spPr>
                <a:xfrm flipH="1">
                  <a:off x="5547916" y="2368693"/>
                  <a:ext cx="370650" cy="645990"/>
                </a:xfrm>
                <a:prstGeom prst="arc">
                  <a:avLst>
                    <a:gd name="adj1" fmla="val 17024739"/>
                    <a:gd name="adj2" fmla="val 4345480"/>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104" name="Arc 103"/>
                <p:cNvSpPr/>
                <p:nvPr/>
              </p:nvSpPr>
              <p:spPr>
                <a:xfrm>
                  <a:off x="5395516" y="2954461"/>
                  <a:ext cx="370650" cy="645990"/>
                </a:xfrm>
                <a:prstGeom prst="arc">
                  <a:avLst>
                    <a:gd name="adj1" fmla="val 16922181"/>
                    <a:gd name="adj2" fmla="val 4444833"/>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105" name="Arc 104"/>
                <p:cNvSpPr/>
                <p:nvPr/>
              </p:nvSpPr>
              <p:spPr>
                <a:xfrm flipH="1">
                  <a:off x="5547916" y="3542629"/>
                  <a:ext cx="370650" cy="645990"/>
                </a:xfrm>
                <a:prstGeom prst="arc">
                  <a:avLst>
                    <a:gd name="adj1" fmla="val 17024739"/>
                    <a:gd name="adj2" fmla="val 5374480"/>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grpSp>
          <p:grpSp>
            <p:nvGrpSpPr>
              <p:cNvPr id="52" name="Group 45"/>
              <p:cNvGrpSpPr/>
              <p:nvPr/>
            </p:nvGrpSpPr>
            <p:grpSpPr>
              <a:xfrm>
                <a:off x="5614378" y="2292287"/>
                <a:ext cx="216446" cy="996505"/>
                <a:chOff x="5395516" y="1780525"/>
                <a:chExt cx="523050" cy="2408094"/>
              </a:xfrm>
            </p:grpSpPr>
            <p:sp>
              <p:nvSpPr>
                <p:cNvPr id="98" name="Arc 97"/>
                <p:cNvSpPr/>
                <p:nvPr/>
              </p:nvSpPr>
              <p:spPr>
                <a:xfrm>
                  <a:off x="5395516" y="1780525"/>
                  <a:ext cx="370650" cy="645990"/>
                </a:xfrm>
                <a:prstGeom prst="arc">
                  <a:avLst>
                    <a:gd name="adj1" fmla="val 16200000"/>
                    <a:gd name="adj2" fmla="val 4444833"/>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99" name="Arc 98"/>
                <p:cNvSpPr/>
                <p:nvPr/>
              </p:nvSpPr>
              <p:spPr>
                <a:xfrm flipH="1">
                  <a:off x="5547916" y="2368693"/>
                  <a:ext cx="370650" cy="645990"/>
                </a:xfrm>
                <a:prstGeom prst="arc">
                  <a:avLst>
                    <a:gd name="adj1" fmla="val 17024739"/>
                    <a:gd name="adj2" fmla="val 4345480"/>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100" name="Arc 99"/>
                <p:cNvSpPr/>
                <p:nvPr/>
              </p:nvSpPr>
              <p:spPr>
                <a:xfrm>
                  <a:off x="5395516" y="2954461"/>
                  <a:ext cx="370650" cy="645990"/>
                </a:xfrm>
                <a:prstGeom prst="arc">
                  <a:avLst>
                    <a:gd name="adj1" fmla="val 16922181"/>
                    <a:gd name="adj2" fmla="val 4444833"/>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101" name="Arc 100"/>
                <p:cNvSpPr/>
                <p:nvPr/>
              </p:nvSpPr>
              <p:spPr>
                <a:xfrm flipH="1">
                  <a:off x="5547916" y="3542629"/>
                  <a:ext cx="370650" cy="645990"/>
                </a:xfrm>
                <a:prstGeom prst="arc">
                  <a:avLst>
                    <a:gd name="adj1" fmla="val 17024739"/>
                    <a:gd name="adj2" fmla="val 5374480"/>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grpSp>
          <p:grpSp>
            <p:nvGrpSpPr>
              <p:cNvPr id="53" name="Group 50"/>
              <p:cNvGrpSpPr/>
              <p:nvPr/>
            </p:nvGrpSpPr>
            <p:grpSpPr>
              <a:xfrm>
                <a:off x="5721058" y="2292287"/>
                <a:ext cx="216446" cy="996505"/>
                <a:chOff x="5395516" y="1780525"/>
                <a:chExt cx="523050" cy="2408094"/>
              </a:xfrm>
            </p:grpSpPr>
            <p:sp>
              <p:nvSpPr>
                <p:cNvPr id="90" name="Arc 89"/>
                <p:cNvSpPr/>
                <p:nvPr/>
              </p:nvSpPr>
              <p:spPr>
                <a:xfrm>
                  <a:off x="5395516" y="1780525"/>
                  <a:ext cx="370650" cy="645990"/>
                </a:xfrm>
                <a:prstGeom prst="arc">
                  <a:avLst>
                    <a:gd name="adj1" fmla="val 16200000"/>
                    <a:gd name="adj2" fmla="val 4444833"/>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95" name="Arc 94"/>
                <p:cNvSpPr/>
                <p:nvPr/>
              </p:nvSpPr>
              <p:spPr>
                <a:xfrm flipH="1">
                  <a:off x="5547916" y="2368693"/>
                  <a:ext cx="370650" cy="645990"/>
                </a:xfrm>
                <a:prstGeom prst="arc">
                  <a:avLst>
                    <a:gd name="adj1" fmla="val 17024739"/>
                    <a:gd name="adj2" fmla="val 4345480"/>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96" name="Arc 95"/>
                <p:cNvSpPr/>
                <p:nvPr/>
              </p:nvSpPr>
              <p:spPr>
                <a:xfrm>
                  <a:off x="5395516" y="2954461"/>
                  <a:ext cx="370650" cy="645990"/>
                </a:xfrm>
                <a:prstGeom prst="arc">
                  <a:avLst>
                    <a:gd name="adj1" fmla="val 16922181"/>
                    <a:gd name="adj2" fmla="val 4444833"/>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97" name="Arc 96"/>
                <p:cNvSpPr/>
                <p:nvPr/>
              </p:nvSpPr>
              <p:spPr>
                <a:xfrm flipH="1">
                  <a:off x="5547916" y="3542629"/>
                  <a:ext cx="370650" cy="645990"/>
                </a:xfrm>
                <a:prstGeom prst="arc">
                  <a:avLst>
                    <a:gd name="adj1" fmla="val 17024739"/>
                    <a:gd name="adj2" fmla="val 5374480"/>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grpSp>
          <p:grpSp>
            <p:nvGrpSpPr>
              <p:cNvPr id="54" name="Group 55"/>
              <p:cNvGrpSpPr/>
              <p:nvPr/>
            </p:nvGrpSpPr>
            <p:grpSpPr>
              <a:xfrm>
                <a:off x="5827738" y="2292287"/>
                <a:ext cx="216446" cy="996505"/>
                <a:chOff x="5395516" y="1780525"/>
                <a:chExt cx="523050" cy="2408094"/>
              </a:xfrm>
            </p:grpSpPr>
            <p:sp>
              <p:nvSpPr>
                <p:cNvPr id="60" name="Arc 59"/>
                <p:cNvSpPr/>
                <p:nvPr/>
              </p:nvSpPr>
              <p:spPr>
                <a:xfrm>
                  <a:off x="5395516" y="1780525"/>
                  <a:ext cx="370650" cy="645990"/>
                </a:xfrm>
                <a:prstGeom prst="arc">
                  <a:avLst>
                    <a:gd name="adj1" fmla="val 16200000"/>
                    <a:gd name="adj2" fmla="val 4444833"/>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61" name="Arc 60"/>
                <p:cNvSpPr/>
                <p:nvPr/>
              </p:nvSpPr>
              <p:spPr>
                <a:xfrm flipH="1">
                  <a:off x="5547916" y="2368693"/>
                  <a:ext cx="370650" cy="645990"/>
                </a:xfrm>
                <a:prstGeom prst="arc">
                  <a:avLst>
                    <a:gd name="adj1" fmla="val 17024739"/>
                    <a:gd name="adj2" fmla="val 4345480"/>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62" name="Arc 61"/>
                <p:cNvSpPr/>
                <p:nvPr/>
              </p:nvSpPr>
              <p:spPr>
                <a:xfrm>
                  <a:off x="5395516" y="2954461"/>
                  <a:ext cx="370650" cy="645990"/>
                </a:xfrm>
                <a:prstGeom prst="arc">
                  <a:avLst>
                    <a:gd name="adj1" fmla="val 16922181"/>
                    <a:gd name="adj2" fmla="val 4444833"/>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63" name="Arc 62"/>
                <p:cNvSpPr/>
                <p:nvPr/>
              </p:nvSpPr>
              <p:spPr>
                <a:xfrm flipH="1">
                  <a:off x="5547916" y="3542629"/>
                  <a:ext cx="370650" cy="645990"/>
                </a:xfrm>
                <a:prstGeom prst="arc">
                  <a:avLst>
                    <a:gd name="adj1" fmla="val 17024739"/>
                    <a:gd name="adj2" fmla="val 5374480"/>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grpSp>
          <p:grpSp>
            <p:nvGrpSpPr>
              <p:cNvPr id="55" name="Group 60"/>
              <p:cNvGrpSpPr/>
              <p:nvPr/>
            </p:nvGrpSpPr>
            <p:grpSpPr>
              <a:xfrm>
                <a:off x="5934418" y="2292287"/>
                <a:ext cx="216446" cy="996505"/>
                <a:chOff x="5395516" y="1780525"/>
                <a:chExt cx="523050" cy="2408094"/>
              </a:xfrm>
            </p:grpSpPr>
            <p:sp>
              <p:nvSpPr>
                <p:cNvPr id="56" name="Arc 55"/>
                <p:cNvSpPr/>
                <p:nvPr/>
              </p:nvSpPr>
              <p:spPr>
                <a:xfrm>
                  <a:off x="5395516" y="1780525"/>
                  <a:ext cx="370650" cy="645990"/>
                </a:xfrm>
                <a:prstGeom prst="arc">
                  <a:avLst>
                    <a:gd name="adj1" fmla="val 16200000"/>
                    <a:gd name="adj2" fmla="val 4444833"/>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57" name="Arc 56"/>
                <p:cNvSpPr/>
                <p:nvPr/>
              </p:nvSpPr>
              <p:spPr>
                <a:xfrm flipH="1">
                  <a:off x="5547916" y="2368693"/>
                  <a:ext cx="370650" cy="645990"/>
                </a:xfrm>
                <a:prstGeom prst="arc">
                  <a:avLst>
                    <a:gd name="adj1" fmla="val 17024739"/>
                    <a:gd name="adj2" fmla="val 4345480"/>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58" name="Arc 57"/>
                <p:cNvSpPr/>
                <p:nvPr/>
              </p:nvSpPr>
              <p:spPr>
                <a:xfrm>
                  <a:off x="5395516" y="2954461"/>
                  <a:ext cx="370650" cy="645990"/>
                </a:xfrm>
                <a:prstGeom prst="arc">
                  <a:avLst>
                    <a:gd name="adj1" fmla="val 16922181"/>
                    <a:gd name="adj2" fmla="val 4444833"/>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sp>
              <p:nvSpPr>
                <p:cNvPr id="59" name="Arc 58"/>
                <p:cNvSpPr/>
                <p:nvPr/>
              </p:nvSpPr>
              <p:spPr>
                <a:xfrm flipH="1">
                  <a:off x="5547916" y="3542629"/>
                  <a:ext cx="370650" cy="645990"/>
                </a:xfrm>
                <a:prstGeom prst="arc">
                  <a:avLst>
                    <a:gd name="adj1" fmla="val 17024739"/>
                    <a:gd name="adj2" fmla="val 5374480"/>
                  </a:avLst>
                </a:prstGeom>
                <a:grpFill/>
                <a:ln w="25400" cap="rnd" algn="ctr">
                  <a:solidFill>
                    <a:schemeClr val="tx1"/>
                  </a:solidFill>
                  <a:round/>
                  <a:headEnd/>
                  <a:tailEnd/>
                </a:ln>
                <a:effectLst>
                  <a:outerShdw blurRad="50800" dist="38100" dir="5400000" algn="t" rotWithShape="0">
                    <a:prstClr val="black">
                      <a:alpha val="40000"/>
                    </a:prstClr>
                  </a:outerShdw>
                </a:effectLst>
              </p:spPr>
              <p:txBody>
                <a:bodyPr rtlCol="0" anchor="ctr"/>
                <a:lstStyle/>
                <a:p>
                  <a:pPr algn="ctr"/>
                  <a:endParaRPr lang="en-US" sz="1400"/>
                </a:p>
              </p:txBody>
            </p:sp>
          </p:grpSp>
        </p:grpSp>
      </p:grpSp>
      <p:sp>
        <p:nvSpPr>
          <p:cNvPr id="2" name="Footer Placeholder 1"/>
          <p:cNvSpPr>
            <a:spLocks noGrp="1"/>
          </p:cNvSpPr>
          <p:nvPr>
            <p:ph type="ftr" sz="quarter" idx="11"/>
          </p:nvPr>
        </p:nvSpPr>
        <p:spPr/>
        <p:txBody>
          <a:bodyPr/>
          <a:lstStyle/>
          <a:p>
            <a:r>
              <a:rPr lang="en-US" smtClean="0"/>
              <a:t>© Copyright 2012 HSA Foundation.  All Rights Reserved.</a:t>
            </a:r>
            <a:endParaRPr lang="en-US"/>
          </a:p>
        </p:txBody>
      </p:sp>
      <p:sp>
        <p:nvSpPr>
          <p:cNvPr id="3" name="Slide Number Placeholder 2"/>
          <p:cNvSpPr>
            <a:spLocks noGrp="1"/>
          </p:cNvSpPr>
          <p:nvPr>
            <p:ph type="sldNum" sz="quarter" idx="12"/>
          </p:nvPr>
        </p:nvSpPr>
        <p:spPr/>
        <p:txBody>
          <a:bodyPr/>
          <a:lstStyle/>
          <a:p>
            <a:fld id="{7E0F095F-F642-7E4C-BE29-73B8FAFADF38}" type="slidenum">
              <a:rPr lang="en-US" smtClean="0"/>
              <a:t>61</a:t>
            </a:fld>
            <a:endParaRPr lang="en-US"/>
          </a:p>
        </p:txBody>
      </p:sp>
    </p:spTree>
    <p:extLst>
      <p:ext uri="{BB962C8B-B14F-4D97-AF65-F5344CB8AC3E}">
        <p14:creationId xmlns:p14="http://schemas.microsoft.com/office/powerpoint/2010/main" val="412149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5008" y="361950"/>
            <a:ext cx="7696200" cy="457200"/>
          </a:xfrm>
        </p:spPr>
        <p:txBody>
          <a:bodyPr vert="horz" lIns="0" tIns="0" rIns="0" bIns="0" rtlCol="0" anchor="t">
            <a:noAutofit/>
          </a:bodyPr>
          <a:lstStyle/>
          <a:p>
            <a:pPr defTabSz="912813" eaLnBrk="0" fontAlgn="base" hangingPunct="0">
              <a:spcAft>
                <a:spcPct val="0"/>
              </a:spcAft>
            </a:pPr>
            <a:r>
              <a:rPr lang="en-US" sz="2200" b="1" i="1" dirty="0" err="1">
                <a:solidFill>
                  <a:schemeClr val="accent6">
                    <a:lumMod val="10000"/>
                  </a:schemeClr>
                </a:solidFill>
                <a:latin typeface="Arial" pitchFamily="34" charset="0"/>
                <a:cs typeface="Arial" pitchFamily="34" charset="0"/>
              </a:rPr>
              <a:t>JaVA</a:t>
            </a:r>
            <a:r>
              <a:rPr lang="en-US" sz="2200" b="1" i="1" dirty="0">
                <a:solidFill>
                  <a:schemeClr val="accent6">
                    <a:lumMod val="10000"/>
                  </a:schemeClr>
                </a:solidFill>
                <a:latin typeface="Arial" pitchFamily="34" charset="0"/>
                <a:cs typeface="Arial" pitchFamily="34" charset="0"/>
              </a:rPr>
              <a:t> </a:t>
            </a:r>
            <a:r>
              <a:rPr lang="en-US" sz="2200" b="1" i="1" dirty="0" err="1">
                <a:solidFill>
                  <a:schemeClr val="accent6">
                    <a:lumMod val="10000"/>
                  </a:schemeClr>
                </a:solidFill>
                <a:latin typeface="Arial" pitchFamily="34" charset="0"/>
                <a:cs typeface="Arial" pitchFamily="34" charset="0"/>
              </a:rPr>
              <a:t>aND</a:t>
            </a:r>
            <a:r>
              <a:rPr lang="en-US" sz="2200" b="1" i="1" dirty="0">
                <a:solidFill>
                  <a:schemeClr val="accent6">
                    <a:lumMod val="10000"/>
                  </a:schemeClr>
                </a:solidFill>
                <a:latin typeface="Arial" pitchFamily="34" charset="0"/>
                <a:cs typeface="Arial" pitchFamily="34" charset="0"/>
              </a:rPr>
              <a:t> APARAPI HSA ENABLEMENT ROADMAP</a:t>
            </a:r>
          </a:p>
        </p:txBody>
      </p:sp>
      <p:sp>
        <p:nvSpPr>
          <p:cNvPr id="4" name="Footer Placeholder 3"/>
          <p:cNvSpPr>
            <a:spLocks noGrp="1"/>
          </p:cNvSpPr>
          <p:nvPr>
            <p:ph type="ftr" sz="quarter" idx="11"/>
          </p:nvPr>
        </p:nvSpPr>
        <p:spPr/>
        <p:txBody>
          <a:bodyPr/>
          <a:lstStyle/>
          <a:p>
            <a:r>
              <a:rPr lang="en-US" smtClean="0"/>
              <a:t>© Copyright 2012 HSA Foundation.  All Rights Reserved.</a:t>
            </a:r>
            <a:endParaRPr lang="en-US"/>
          </a:p>
        </p:txBody>
      </p:sp>
      <p:sp>
        <p:nvSpPr>
          <p:cNvPr id="5" name="Slide Number Placeholder 4"/>
          <p:cNvSpPr>
            <a:spLocks noGrp="1"/>
          </p:cNvSpPr>
          <p:nvPr>
            <p:ph type="sldNum" sz="quarter" idx="12"/>
          </p:nvPr>
        </p:nvSpPr>
        <p:spPr/>
        <p:txBody>
          <a:bodyPr/>
          <a:lstStyle/>
          <a:p>
            <a:fld id="{7E0F095F-F642-7E4C-BE29-73B8FAFADF38}" type="slidenum">
              <a:rPr lang="en-US" smtClean="0"/>
              <a:pPr/>
              <a:t>62</a:t>
            </a:fld>
            <a:endParaRPr lang="en-US"/>
          </a:p>
        </p:txBody>
      </p:sp>
      <p:grpSp>
        <p:nvGrpSpPr>
          <p:cNvPr id="70" name="Group 69"/>
          <p:cNvGrpSpPr/>
          <p:nvPr/>
        </p:nvGrpSpPr>
        <p:grpSpPr>
          <a:xfrm>
            <a:off x="6749085" y="971550"/>
            <a:ext cx="2105527" cy="3810000"/>
            <a:chOff x="6749083" y="672177"/>
            <a:chExt cx="2151912" cy="3893936"/>
          </a:xfrm>
        </p:grpSpPr>
        <p:cxnSp>
          <p:nvCxnSpPr>
            <p:cNvPr id="71" name="Straight Arrow Connector 70"/>
            <p:cNvCxnSpPr/>
            <p:nvPr/>
          </p:nvCxnSpPr>
          <p:spPr>
            <a:xfrm>
              <a:off x="8123431" y="1905476"/>
              <a:ext cx="7739" cy="1344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187871" y="3092782"/>
              <a:ext cx="606505" cy="267373"/>
            </a:xfrm>
            <a:prstGeom prst="rect">
              <a:avLst/>
            </a:prstGeom>
            <a:noFill/>
          </p:spPr>
          <p:txBody>
            <a:bodyPr wrap="none" rtlCol="0">
              <a:spAutoFit/>
            </a:bodyPr>
            <a:lstStyle/>
            <a:p>
              <a:r>
                <a:rPr lang="en-US" sz="1100" dirty="0" smtClean="0"/>
                <a:t>HSAIL</a:t>
              </a:r>
            </a:p>
          </p:txBody>
        </p:sp>
        <p:cxnSp>
          <p:nvCxnSpPr>
            <p:cNvPr id="73" name="Straight Arrow Connector 72"/>
            <p:cNvCxnSpPr/>
            <p:nvPr/>
          </p:nvCxnSpPr>
          <p:spPr>
            <a:xfrm>
              <a:off x="7480589" y="1909205"/>
              <a:ext cx="12596" cy="22493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bwMode="auto">
            <a:xfrm>
              <a:off x="6948437" y="672177"/>
              <a:ext cx="1715810" cy="1257108"/>
            </a:xfrm>
            <a:prstGeom prst="rect">
              <a:avLst/>
            </a:prstGeom>
            <a:solidFill>
              <a:schemeClr val="tx2">
                <a:lumMod val="20000"/>
                <a:lumOff val="80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0" tIns="0" rIns="457200" bIns="91440" rtlCol="0" anchor="b" anchorCtr="1"/>
            <a:lstStyle/>
            <a:p>
              <a:pPr marL="1588" indent="-1588" algn="ctr" defTabSz="913183"/>
              <a:r>
                <a:rPr lang="en-US" sz="1000" dirty="0">
                  <a:cs typeface="Arial" charset="0"/>
                </a:rPr>
                <a:t>HSA-Enabled </a:t>
              </a:r>
              <a:r>
                <a:rPr lang="en-US" sz="1000" dirty="0" smtClean="0">
                  <a:cs typeface="Arial" charset="0"/>
                </a:rPr>
                <a:t>JVM</a:t>
              </a:r>
              <a:endParaRPr lang="en-US" sz="1000" dirty="0">
                <a:cs typeface="Arial" charset="0"/>
              </a:endParaRPr>
            </a:p>
          </p:txBody>
        </p:sp>
        <p:sp>
          <p:nvSpPr>
            <p:cNvPr id="75" name="Rectangle 74"/>
            <p:cNvSpPr/>
            <p:nvPr/>
          </p:nvSpPr>
          <p:spPr bwMode="auto">
            <a:xfrm>
              <a:off x="7275407" y="682226"/>
              <a:ext cx="1361153" cy="914401"/>
            </a:xfrm>
            <a:prstGeom prst="rect">
              <a:avLst/>
            </a:prstGeom>
            <a:solidFill>
              <a:srgbClr val="03ACB9"/>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t" anchorCtr="1"/>
            <a:lstStyle/>
            <a:p>
              <a:pPr marL="1588" indent="-1588" algn="ctr" defTabSz="913183"/>
              <a:endParaRPr lang="en-US" sz="1100" dirty="0">
                <a:solidFill>
                  <a:prstClr val="white"/>
                </a:solidFill>
                <a:cs typeface="Arial" charset="0"/>
              </a:endParaRPr>
            </a:p>
            <a:p>
              <a:pPr marL="1588" indent="-1588" algn="ctr" defTabSz="913183"/>
              <a:r>
                <a:rPr lang="en-US" sz="1100" dirty="0">
                  <a:solidFill>
                    <a:prstClr val="white"/>
                  </a:solidFill>
                  <a:cs typeface="Arial" charset="0"/>
                </a:rPr>
                <a:t>Application</a:t>
              </a:r>
            </a:p>
          </p:txBody>
        </p:sp>
        <p:sp>
          <p:nvSpPr>
            <p:cNvPr id="76" name="Rectangle 75"/>
            <p:cNvSpPr/>
            <p:nvPr/>
          </p:nvSpPr>
          <p:spPr bwMode="auto">
            <a:xfrm>
              <a:off x="7889632" y="4291878"/>
              <a:ext cx="783771" cy="274235"/>
            </a:xfrm>
            <a:prstGeom prst="rect">
              <a:avLst/>
            </a:prstGeom>
            <a:solidFill>
              <a:schemeClr val="bg1">
                <a:lumMod val="6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0" rtlCol="0" anchor="ctr"/>
            <a:lstStyle/>
            <a:p>
              <a:pPr marL="1588" indent="-1588" algn="ctr" defTabSz="913183"/>
              <a:r>
                <a:rPr lang="en-US" sz="1100" dirty="0" smtClean="0">
                  <a:solidFill>
                    <a:schemeClr val="bg1"/>
                  </a:solidFill>
                  <a:cs typeface="Arial" charset="0"/>
                </a:rPr>
                <a:t>HSA GPU</a:t>
              </a:r>
            </a:p>
          </p:txBody>
        </p:sp>
        <p:sp>
          <p:nvSpPr>
            <p:cNvPr id="77" name="Rectangle 76"/>
            <p:cNvSpPr/>
            <p:nvPr/>
          </p:nvSpPr>
          <p:spPr bwMode="auto">
            <a:xfrm>
              <a:off x="6923693" y="4291878"/>
              <a:ext cx="806245" cy="272185"/>
            </a:xfrm>
            <a:prstGeom prst="rect">
              <a:avLst/>
            </a:prstGeom>
            <a:solidFill>
              <a:schemeClr val="bg1">
                <a:lumMod val="6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0" rtlCol="0" anchor="ctr"/>
            <a:lstStyle/>
            <a:p>
              <a:pPr marL="1588" indent="-1588" algn="ctr" defTabSz="913183"/>
              <a:r>
                <a:rPr lang="en-US" sz="1100" dirty="0" smtClean="0">
                  <a:solidFill>
                    <a:schemeClr val="bg1"/>
                  </a:solidFill>
                  <a:cs typeface="Arial" charset="0"/>
                </a:rPr>
                <a:t>HSA CPU</a:t>
              </a:r>
            </a:p>
          </p:txBody>
        </p:sp>
        <p:sp>
          <p:nvSpPr>
            <p:cNvPr id="78" name="Rectangle 77"/>
            <p:cNvSpPr/>
            <p:nvPr/>
          </p:nvSpPr>
          <p:spPr bwMode="auto">
            <a:xfrm>
              <a:off x="7575647" y="3380298"/>
              <a:ext cx="1111045" cy="428625"/>
            </a:xfrm>
            <a:prstGeom prst="rect">
              <a:avLst/>
            </a:prstGeom>
            <a:solidFill>
              <a:schemeClr val="accent2"/>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0" rtlCol="0" anchor="ctr"/>
            <a:lstStyle/>
            <a:p>
              <a:pPr marL="1588" indent="-1588" algn="ctr" defTabSz="913183"/>
              <a:r>
                <a:rPr lang="en-US" sz="1100" dirty="0">
                  <a:cs typeface="Arial" charset="0"/>
                </a:rPr>
                <a:t>HSA Finalizer</a:t>
              </a:r>
            </a:p>
          </p:txBody>
        </p:sp>
        <p:cxnSp>
          <p:nvCxnSpPr>
            <p:cNvPr id="79" name="Straight Arrow Connector 78"/>
            <p:cNvCxnSpPr/>
            <p:nvPr/>
          </p:nvCxnSpPr>
          <p:spPr>
            <a:xfrm>
              <a:off x="8129117" y="3806694"/>
              <a:ext cx="2052" cy="4140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6749083" y="3959094"/>
              <a:ext cx="767060" cy="267373"/>
            </a:xfrm>
            <a:prstGeom prst="rect">
              <a:avLst/>
            </a:prstGeom>
            <a:noFill/>
          </p:spPr>
          <p:txBody>
            <a:bodyPr wrap="none" rtlCol="0">
              <a:spAutoFit/>
            </a:bodyPr>
            <a:lstStyle/>
            <a:p>
              <a:r>
                <a:rPr lang="en-US" sz="1100" dirty="0" smtClean="0"/>
                <a:t>CPU ISA</a:t>
              </a:r>
            </a:p>
          </p:txBody>
        </p:sp>
        <p:sp>
          <p:nvSpPr>
            <p:cNvPr id="81" name="TextBox 80"/>
            <p:cNvSpPr txBox="1"/>
            <p:nvPr/>
          </p:nvSpPr>
          <p:spPr>
            <a:xfrm>
              <a:off x="8127382" y="3959094"/>
              <a:ext cx="773613" cy="267373"/>
            </a:xfrm>
            <a:prstGeom prst="rect">
              <a:avLst/>
            </a:prstGeom>
            <a:noFill/>
          </p:spPr>
          <p:txBody>
            <a:bodyPr wrap="none" rtlCol="0">
              <a:spAutoFit/>
            </a:bodyPr>
            <a:lstStyle/>
            <a:p>
              <a:r>
                <a:rPr lang="en-US" sz="1100" dirty="0"/>
                <a:t>G</a:t>
              </a:r>
              <a:r>
                <a:rPr lang="en-US" sz="1100" dirty="0" smtClean="0"/>
                <a:t>PU ISA</a:t>
              </a:r>
            </a:p>
          </p:txBody>
        </p:sp>
      </p:grpSp>
      <p:grpSp>
        <p:nvGrpSpPr>
          <p:cNvPr id="82" name="Group 81"/>
          <p:cNvGrpSpPr/>
          <p:nvPr/>
        </p:nvGrpSpPr>
        <p:grpSpPr>
          <a:xfrm>
            <a:off x="4570268" y="971550"/>
            <a:ext cx="2115783" cy="3810000"/>
            <a:chOff x="4570266" y="672177"/>
            <a:chExt cx="2162394" cy="3893936"/>
          </a:xfrm>
        </p:grpSpPr>
        <p:cxnSp>
          <p:nvCxnSpPr>
            <p:cNvPr id="83" name="Straight Arrow Connector 82"/>
            <p:cNvCxnSpPr/>
            <p:nvPr/>
          </p:nvCxnSpPr>
          <p:spPr>
            <a:xfrm flipH="1">
              <a:off x="5948624" y="2954477"/>
              <a:ext cx="26" cy="3516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bwMode="auto">
            <a:xfrm>
              <a:off x="5392183" y="2371021"/>
              <a:ext cx="1112934" cy="593243"/>
            </a:xfrm>
            <a:prstGeom prst="rect">
              <a:avLst/>
            </a:prstGeom>
            <a:solidFill>
              <a:schemeClr val="accent3"/>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100" dirty="0" smtClean="0">
                  <a:solidFill>
                    <a:schemeClr val="bg1"/>
                  </a:solidFill>
                  <a:cs typeface="Arial" charset="0"/>
                </a:rPr>
                <a:t>HSA Runtime</a:t>
              </a:r>
            </a:p>
            <a:p>
              <a:pPr marL="1588" indent="-1588" algn="ctr" defTabSz="913183"/>
              <a:r>
                <a:rPr lang="en-US" sz="1100" dirty="0" smtClean="0">
                  <a:solidFill>
                    <a:schemeClr val="bg1"/>
                  </a:solidFill>
                  <a:cs typeface="Arial" charset="0"/>
                </a:rPr>
                <a:t>LLVM Optimizer</a:t>
              </a:r>
            </a:p>
          </p:txBody>
        </p:sp>
        <p:sp>
          <p:nvSpPr>
            <p:cNvPr id="85" name="TextBox 84"/>
            <p:cNvSpPr txBox="1"/>
            <p:nvPr/>
          </p:nvSpPr>
          <p:spPr>
            <a:xfrm>
              <a:off x="6017365" y="3142489"/>
              <a:ext cx="606505" cy="267373"/>
            </a:xfrm>
            <a:prstGeom prst="rect">
              <a:avLst/>
            </a:prstGeom>
            <a:noFill/>
          </p:spPr>
          <p:txBody>
            <a:bodyPr wrap="none" rtlCol="0">
              <a:spAutoFit/>
            </a:bodyPr>
            <a:lstStyle/>
            <a:p>
              <a:r>
                <a:rPr lang="en-US" sz="1100" dirty="0" smtClean="0"/>
                <a:t>HSAIL</a:t>
              </a:r>
            </a:p>
          </p:txBody>
        </p:sp>
        <p:sp>
          <p:nvSpPr>
            <p:cNvPr id="86" name="TextBox 85"/>
            <p:cNvSpPr txBox="1"/>
            <p:nvPr/>
          </p:nvSpPr>
          <p:spPr>
            <a:xfrm>
              <a:off x="5984707" y="1979326"/>
              <a:ext cx="332906" cy="267373"/>
            </a:xfrm>
            <a:prstGeom prst="rect">
              <a:avLst/>
            </a:prstGeom>
            <a:noFill/>
          </p:spPr>
          <p:txBody>
            <a:bodyPr wrap="none" rtlCol="0">
              <a:spAutoFit/>
            </a:bodyPr>
            <a:lstStyle/>
            <a:p>
              <a:r>
                <a:rPr lang="en-US" sz="1100" dirty="0" smtClean="0"/>
                <a:t>IR</a:t>
              </a:r>
            </a:p>
          </p:txBody>
        </p:sp>
        <p:cxnSp>
          <p:nvCxnSpPr>
            <p:cNvPr id="87" name="Straight Arrow Connector 86"/>
            <p:cNvCxnSpPr/>
            <p:nvPr/>
          </p:nvCxnSpPr>
          <p:spPr>
            <a:xfrm>
              <a:off x="5284932" y="1909205"/>
              <a:ext cx="12596" cy="22493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bwMode="auto">
            <a:xfrm>
              <a:off x="4762921" y="672177"/>
              <a:ext cx="1715810" cy="1257108"/>
            </a:xfrm>
            <a:prstGeom prst="rect">
              <a:avLst/>
            </a:prstGeom>
            <a:solidFill>
              <a:schemeClr val="tx2">
                <a:lumMod val="20000"/>
                <a:lumOff val="80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91440" rtlCol="0" anchor="b" anchorCtr="1"/>
            <a:lstStyle/>
            <a:p>
              <a:pPr marL="1588" indent="-1588" algn="ctr" defTabSz="913183"/>
              <a:r>
                <a:rPr lang="en-US" sz="1100" dirty="0" smtClean="0">
                  <a:cs typeface="Arial" charset="0"/>
                </a:rPr>
                <a:t>JVM</a:t>
              </a:r>
            </a:p>
          </p:txBody>
        </p:sp>
        <p:sp>
          <p:nvSpPr>
            <p:cNvPr id="89" name="Rectangle 88"/>
            <p:cNvSpPr/>
            <p:nvPr/>
          </p:nvSpPr>
          <p:spPr bwMode="auto">
            <a:xfrm>
              <a:off x="5089891" y="682226"/>
              <a:ext cx="1361153" cy="914401"/>
            </a:xfrm>
            <a:prstGeom prst="rect">
              <a:avLst/>
            </a:prstGeom>
            <a:solidFill>
              <a:srgbClr val="03ACB9"/>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t" anchorCtr="1"/>
            <a:lstStyle/>
            <a:p>
              <a:pPr marL="1588" indent="-1588" algn="ctr" defTabSz="913183"/>
              <a:endParaRPr lang="en-US" sz="1100" dirty="0">
                <a:solidFill>
                  <a:prstClr val="white"/>
                </a:solidFill>
                <a:cs typeface="Arial" charset="0"/>
              </a:endParaRPr>
            </a:p>
            <a:p>
              <a:pPr marL="1588" indent="-1588" algn="ctr" defTabSz="913183"/>
              <a:r>
                <a:rPr lang="en-US" sz="1100" dirty="0">
                  <a:solidFill>
                    <a:prstClr val="white"/>
                  </a:solidFill>
                  <a:cs typeface="Arial" charset="0"/>
                </a:rPr>
                <a:t>Application</a:t>
              </a:r>
            </a:p>
          </p:txBody>
        </p:sp>
        <p:sp>
          <p:nvSpPr>
            <p:cNvPr id="90" name="Rectangle 89"/>
            <p:cNvSpPr/>
            <p:nvPr/>
          </p:nvSpPr>
          <p:spPr bwMode="auto">
            <a:xfrm>
              <a:off x="5463949" y="1145512"/>
              <a:ext cx="989371" cy="449163"/>
            </a:xfrm>
            <a:prstGeom prst="rect">
              <a:avLst/>
            </a:prstGeom>
            <a:solidFill>
              <a:schemeClr val="tx2"/>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100" dirty="0">
                  <a:solidFill>
                    <a:prstClr val="white"/>
                  </a:solidFill>
                  <a:cs typeface="Arial" charset="0"/>
                </a:rPr>
                <a:t>APARAPI</a:t>
              </a:r>
            </a:p>
          </p:txBody>
        </p:sp>
        <p:sp>
          <p:nvSpPr>
            <p:cNvPr id="91" name="Rectangle 90"/>
            <p:cNvSpPr/>
            <p:nvPr/>
          </p:nvSpPr>
          <p:spPr bwMode="auto">
            <a:xfrm>
              <a:off x="5719746" y="4291878"/>
              <a:ext cx="783771" cy="274235"/>
            </a:xfrm>
            <a:prstGeom prst="rect">
              <a:avLst/>
            </a:prstGeom>
            <a:solidFill>
              <a:schemeClr val="bg1">
                <a:lumMod val="6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0" rtlCol="0" anchor="ctr"/>
            <a:lstStyle/>
            <a:p>
              <a:pPr marL="1588" indent="-1588" algn="ctr" defTabSz="913183"/>
              <a:r>
                <a:rPr lang="en-US" sz="1100" dirty="0">
                  <a:solidFill>
                    <a:schemeClr val="bg1"/>
                  </a:solidFill>
                  <a:cs typeface="Arial" charset="0"/>
                </a:rPr>
                <a:t>HSA GPU</a:t>
              </a:r>
            </a:p>
          </p:txBody>
        </p:sp>
        <p:sp>
          <p:nvSpPr>
            <p:cNvPr id="92" name="Rectangle 91"/>
            <p:cNvSpPr/>
            <p:nvPr/>
          </p:nvSpPr>
          <p:spPr bwMode="auto">
            <a:xfrm>
              <a:off x="4753807" y="4291878"/>
              <a:ext cx="806245" cy="272185"/>
            </a:xfrm>
            <a:prstGeom prst="rect">
              <a:avLst/>
            </a:prstGeom>
            <a:solidFill>
              <a:schemeClr val="bg1">
                <a:lumMod val="6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0" rtlCol="0" anchor="ctr"/>
            <a:lstStyle/>
            <a:p>
              <a:pPr marL="1588" indent="-1588" algn="ctr" defTabSz="913183"/>
              <a:r>
                <a:rPr lang="en-US" sz="1100" dirty="0">
                  <a:solidFill>
                    <a:schemeClr val="bg1"/>
                  </a:solidFill>
                  <a:cs typeface="Arial" charset="0"/>
                </a:rPr>
                <a:t>HSA CPU</a:t>
              </a:r>
            </a:p>
          </p:txBody>
        </p:sp>
        <p:sp>
          <p:nvSpPr>
            <p:cNvPr id="93" name="Rectangle 92"/>
            <p:cNvSpPr/>
            <p:nvPr/>
          </p:nvSpPr>
          <p:spPr bwMode="auto">
            <a:xfrm>
              <a:off x="5391246" y="3380298"/>
              <a:ext cx="1111045" cy="428625"/>
            </a:xfrm>
            <a:prstGeom prst="rect">
              <a:avLst/>
            </a:prstGeom>
            <a:solidFill>
              <a:schemeClr val="accent2"/>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0" rtlCol="0" anchor="ctr"/>
            <a:lstStyle/>
            <a:p>
              <a:pPr marL="1588" indent="-1588" algn="ctr" defTabSz="913183"/>
              <a:r>
                <a:rPr lang="en-US" sz="1100" dirty="0">
                  <a:cs typeface="Arial" charset="0"/>
                </a:rPr>
                <a:t>HSA Finalizer</a:t>
              </a:r>
            </a:p>
          </p:txBody>
        </p:sp>
        <p:cxnSp>
          <p:nvCxnSpPr>
            <p:cNvPr id="94" name="Straight Arrow Connector 93"/>
            <p:cNvCxnSpPr/>
            <p:nvPr/>
          </p:nvCxnSpPr>
          <p:spPr>
            <a:xfrm>
              <a:off x="5955228" y="3810815"/>
              <a:ext cx="8373" cy="3600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4570266" y="3970817"/>
              <a:ext cx="767060" cy="267373"/>
            </a:xfrm>
            <a:prstGeom prst="rect">
              <a:avLst/>
            </a:prstGeom>
            <a:noFill/>
          </p:spPr>
          <p:txBody>
            <a:bodyPr wrap="none" rtlCol="0">
              <a:spAutoFit/>
            </a:bodyPr>
            <a:lstStyle/>
            <a:p>
              <a:r>
                <a:rPr lang="en-US" sz="1100" dirty="0" smtClean="0"/>
                <a:t>CPU ISA</a:t>
              </a:r>
            </a:p>
          </p:txBody>
        </p:sp>
        <p:sp>
          <p:nvSpPr>
            <p:cNvPr id="96" name="TextBox 95"/>
            <p:cNvSpPr txBox="1"/>
            <p:nvPr/>
          </p:nvSpPr>
          <p:spPr>
            <a:xfrm>
              <a:off x="5959047" y="3970817"/>
              <a:ext cx="773613" cy="267373"/>
            </a:xfrm>
            <a:prstGeom prst="rect">
              <a:avLst/>
            </a:prstGeom>
            <a:noFill/>
          </p:spPr>
          <p:txBody>
            <a:bodyPr wrap="none" rtlCol="0">
              <a:spAutoFit/>
            </a:bodyPr>
            <a:lstStyle/>
            <a:p>
              <a:r>
                <a:rPr lang="en-US" sz="1100" dirty="0"/>
                <a:t>G</a:t>
              </a:r>
              <a:r>
                <a:rPr lang="en-US" sz="1100" dirty="0" smtClean="0"/>
                <a:t>PU ISA</a:t>
              </a:r>
            </a:p>
          </p:txBody>
        </p:sp>
        <p:cxnSp>
          <p:nvCxnSpPr>
            <p:cNvPr id="97" name="Straight Arrow Connector 96"/>
            <p:cNvCxnSpPr/>
            <p:nvPr/>
          </p:nvCxnSpPr>
          <p:spPr>
            <a:xfrm flipH="1">
              <a:off x="5928528" y="1621994"/>
              <a:ext cx="5191" cy="7092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146210" y="971550"/>
            <a:ext cx="2178647" cy="3810000"/>
            <a:chOff x="144598" y="672177"/>
            <a:chExt cx="2226643" cy="3893936"/>
          </a:xfrm>
        </p:grpSpPr>
        <p:sp>
          <p:nvSpPr>
            <p:cNvPr id="99" name="TextBox 98"/>
            <p:cNvSpPr txBox="1"/>
            <p:nvPr/>
          </p:nvSpPr>
          <p:spPr>
            <a:xfrm>
              <a:off x="144598" y="4027738"/>
              <a:ext cx="767060" cy="267373"/>
            </a:xfrm>
            <a:prstGeom prst="rect">
              <a:avLst/>
            </a:prstGeom>
            <a:noFill/>
          </p:spPr>
          <p:txBody>
            <a:bodyPr wrap="none" rtlCol="0">
              <a:spAutoFit/>
            </a:bodyPr>
            <a:lstStyle/>
            <a:p>
              <a:r>
                <a:rPr lang="en-US" sz="1100" dirty="0" smtClean="0"/>
                <a:t>CPU ISA</a:t>
              </a:r>
            </a:p>
          </p:txBody>
        </p:sp>
        <p:sp>
          <p:nvSpPr>
            <p:cNvPr id="100" name="TextBox 99"/>
            <p:cNvSpPr txBox="1"/>
            <p:nvPr/>
          </p:nvSpPr>
          <p:spPr>
            <a:xfrm>
              <a:off x="1597628" y="3980865"/>
              <a:ext cx="773613" cy="267373"/>
            </a:xfrm>
            <a:prstGeom prst="rect">
              <a:avLst/>
            </a:prstGeom>
            <a:noFill/>
          </p:spPr>
          <p:txBody>
            <a:bodyPr wrap="none" rtlCol="0">
              <a:spAutoFit/>
            </a:bodyPr>
            <a:lstStyle/>
            <a:p>
              <a:r>
                <a:rPr lang="en-US" sz="1100" dirty="0"/>
                <a:t>G</a:t>
              </a:r>
              <a:r>
                <a:rPr lang="en-US" sz="1100" dirty="0" smtClean="0"/>
                <a:t>PU ISA</a:t>
              </a:r>
            </a:p>
          </p:txBody>
        </p:sp>
        <p:cxnSp>
          <p:nvCxnSpPr>
            <p:cNvPr id="101" name="Straight Arrow Connector 100"/>
            <p:cNvCxnSpPr/>
            <p:nvPr/>
          </p:nvCxnSpPr>
          <p:spPr>
            <a:xfrm flipH="1">
              <a:off x="919443" y="1929285"/>
              <a:ext cx="1" cy="22292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bwMode="auto">
            <a:xfrm>
              <a:off x="391887" y="672177"/>
              <a:ext cx="1715810" cy="1257108"/>
            </a:xfrm>
            <a:prstGeom prst="rect">
              <a:avLst/>
            </a:prstGeom>
            <a:solidFill>
              <a:schemeClr val="tx2">
                <a:lumMod val="20000"/>
                <a:lumOff val="80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91440" rtlCol="0" anchor="b" anchorCtr="1"/>
            <a:lstStyle/>
            <a:p>
              <a:pPr marL="1588" indent="-1588" algn="ctr" defTabSz="913183"/>
              <a:r>
                <a:rPr lang="en-US" sz="1100" dirty="0" smtClean="0">
                  <a:cs typeface="Arial" charset="0"/>
                </a:rPr>
                <a:t>JVM</a:t>
              </a:r>
              <a:endParaRPr lang="en-US" sz="1100" dirty="0">
                <a:cs typeface="Arial" charset="0"/>
              </a:endParaRPr>
            </a:p>
          </p:txBody>
        </p:sp>
        <p:sp>
          <p:nvSpPr>
            <p:cNvPr id="103" name="Rectangle 102"/>
            <p:cNvSpPr/>
            <p:nvPr/>
          </p:nvSpPr>
          <p:spPr bwMode="auto">
            <a:xfrm>
              <a:off x="718857" y="682226"/>
              <a:ext cx="1361153" cy="914401"/>
            </a:xfrm>
            <a:prstGeom prst="rect">
              <a:avLst/>
            </a:prstGeom>
            <a:solidFill>
              <a:srgbClr val="03ACB9"/>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t" anchorCtr="1"/>
            <a:lstStyle/>
            <a:p>
              <a:pPr marL="1588" indent="-1588" algn="ctr" defTabSz="913183"/>
              <a:endParaRPr lang="en-US" sz="1100" dirty="0" smtClean="0">
                <a:solidFill>
                  <a:prstClr val="white"/>
                </a:solidFill>
                <a:cs typeface="Arial" charset="0"/>
              </a:endParaRPr>
            </a:p>
            <a:p>
              <a:pPr marL="1588" indent="-1588" algn="ctr" defTabSz="913183"/>
              <a:r>
                <a:rPr lang="en-US" sz="1100" dirty="0" smtClean="0">
                  <a:solidFill>
                    <a:prstClr val="white"/>
                  </a:solidFill>
                  <a:cs typeface="Arial" charset="0"/>
                </a:rPr>
                <a:t>Application</a:t>
              </a:r>
              <a:endParaRPr lang="en-US" sz="1100" dirty="0">
                <a:solidFill>
                  <a:prstClr val="white"/>
                </a:solidFill>
                <a:cs typeface="Arial" charset="0"/>
              </a:endParaRPr>
            </a:p>
          </p:txBody>
        </p:sp>
        <p:sp>
          <p:nvSpPr>
            <p:cNvPr id="104" name="Rectangle 103"/>
            <p:cNvSpPr/>
            <p:nvPr/>
          </p:nvSpPr>
          <p:spPr bwMode="auto">
            <a:xfrm>
              <a:off x="1092915" y="1145512"/>
              <a:ext cx="989371" cy="449163"/>
            </a:xfrm>
            <a:prstGeom prst="rect">
              <a:avLst/>
            </a:prstGeom>
            <a:solidFill>
              <a:schemeClr val="tx2"/>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100" dirty="0">
                  <a:solidFill>
                    <a:prstClr val="white"/>
                  </a:solidFill>
                  <a:cs typeface="Arial" charset="0"/>
                </a:rPr>
                <a:t>APARAPI</a:t>
              </a:r>
            </a:p>
          </p:txBody>
        </p:sp>
        <p:sp>
          <p:nvSpPr>
            <p:cNvPr id="105" name="Rectangle 104"/>
            <p:cNvSpPr/>
            <p:nvPr/>
          </p:nvSpPr>
          <p:spPr bwMode="auto">
            <a:xfrm>
              <a:off x="1379974" y="4291878"/>
              <a:ext cx="783771" cy="274235"/>
            </a:xfrm>
            <a:prstGeom prst="rect">
              <a:avLst/>
            </a:prstGeom>
            <a:solidFill>
              <a:schemeClr val="bg1">
                <a:lumMod val="6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0" rtlCol="0" anchor="ctr"/>
            <a:lstStyle/>
            <a:p>
              <a:pPr marL="1588" indent="-1588" algn="ctr" defTabSz="913183"/>
              <a:r>
                <a:rPr lang="en-US" sz="1100" dirty="0">
                  <a:solidFill>
                    <a:schemeClr val="bg1"/>
                  </a:solidFill>
                  <a:cs typeface="Arial" charset="0"/>
                </a:rPr>
                <a:t>GPU</a:t>
              </a:r>
            </a:p>
          </p:txBody>
        </p:sp>
        <p:sp>
          <p:nvSpPr>
            <p:cNvPr id="106" name="Rectangle 105"/>
            <p:cNvSpPr/>
            <p:nvPr/>
          </p:nvSpPr>
          <p:spPr bwMode="auto">
            <a:xfrm>
              <a:off x="414035" y="4291878"/>
              <a:ext cx="806245" cy="272185"/>
            </a:xfrm>
            <a:prstGeom prst="rect">
              <a:avLst/>
            </a:prstGeom>
            <a:solidFill>
              <a:schemeClr val="bg1">
                <a:lumMod val="6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0" rtlCol="0" anchor="ctr"/>
            <a:lstStyle/>
            <a:p>
              <a:pPr marL="1588" indent="-1588" algn="ctr" defTabSz="913183"/>
              <a:r>
                <a:rPr lang="en-US" sz="1100" dirty="0">
                  <a:solidFill>
                    <a:schemeClr val="bg1"/>
                  </a:solidFill>
                  <a:cs typeface="Arial" charset="0"/>
                </a:rPr>
                <a:t>CPU</a:t>
              </a:r>
            </a:p>
          </p:txBody>
        </p:sp>
        <p:sp>
          <p:nvSpPr>
            <p:cNvPr id="107" name="Rectangle 106"/>
            <p:cNvSpPr/>
            <p:nvPr/>
          </p:nvSpPr>
          <p:spPr bwMode="auto">
            <a:xfrm>
              <a:off x="1022446" y="3380298"/>
              <a:ext cx="1111045" cy="428625"/>
            </a:xfrm>
            <a:prstGeom prst="rect">
              <a:avLst/>
            </a:prstGeom>
            <a:solidFill>
              <a:srgbClr val="064B6E"/>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0" rtlCol="0" anchor="ctr"/>
            <a:lstStyle/>
            <a:p>
              <a:pPr marL="1588" indent="-1588" algn="ctr" defTabSz="913183"/>
              <a:r>
                <a:rPr lang="en-US" sz="1100" dirty="0" err="1" smtClean="0">
                  <a:solidFill>
                    <a:prstClr val="white"/>
                  </a:solidFill>
                  <a:cs typeface="Arial" charset="0"/>
                </a:rPr>
                <a:t>OpenCL</a:t>
              </a:r>
              <a:r>
                <a:rPr lang="en-US" sz="1100" baseline="30000" dirty="0" smtClean="0">
                  <a:solidFill>
                    <a:prstClr val="white"/>
                  </a:solidFill>
                  <a:cs typeface="Arial" charset="0"/>
                </a:rPr>
                <a:t>™</a:t>
              </a:r>
            </a:p>
          </p:txBody>
        </p:sp>
        <p:cxnSp>
          <p:nvCxnSpPr>
            <p:cNvPr id="108" name="Straight Arrow Connector 107"/>
            <p:cNvCxnSpPr>
              <a:endCxn id="100" idx="1"/>
            </p:cNvCxnSpPr>
            <p:nvPr/>
          </p:nvCxnSpPr>
          <p:spPr>
            <a:xfrm flipH="1">
              <a:off x="1597628" y="3804177"/>
              <a:ext cx="7191" cy="3103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1594989" y="1641770"/>
              <a:ext cx="9830" cy="169114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2391451" y="971550"/>
            <a:ext cx="2105527" cy="3810000"/>
            <a:chOff x="2391449" y="672177"/>
            <a:chExt cx="2151912" cy="3893936"/>
          </a:xfrm>
        </p:grpSpPr>
        <p:sp>
          <p:nvSpPr>
            <p:cNvPr id="111" name="TextBox 110"/>
            <p:cNvSpPr txBox="1"/>
            <p:nvPr/>
          </p:nvSpPr>
          <p:spPr>
            <a:xfrm>
              <a:off x="3849256" y="3130324"/>
              <a:ext cx="606505" cy="267373"/>
            </a:xfrm>
            <a:prstGeom prst="rect">
              <a:avLst/>
            </a:prstGeom>
            <a:noFill/>
          </p:spPr>
          <p:txBody>
            <a:bodyPr wrap="none" rtlCol="0">
              <a:spAutoFit/>
            </a:bodyPr>
            <a:lstStyle/>
            <a:p>
              <a:r>
                <a:rPr lang="en-US" sz="1100" dirty="0" smtClean="0"/>
                <a:t>HSAIL</a:t>
              </a:r>
            </a:p>
          </p:txBody>
        </p:sp>
        <p:cxnSp>
          <p:nvCxnSpPr>
            <p:cNvPr id="112" name="Straight Arrow Connector 111"/>
            <p:cNvCxnSpPr/>
            <p:nvPr/>
          </p:nvCxnSpPr>
          <p:spPr>
            <a:xfrm>
              <a:off x="3111308" y="1921545"/>
              <a:ext cx="12596" cy="22493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bwMode="auto">
            <a:xfrm>
              <a:off x="2577404" y="672177"/>
              <a:ext cx="1715810" cy="1257108"/>
            </a:xfrm>
            <a:prstGeom prst="rect">
              <a:avLst/>
            </a:prstGeom>
            <a:solidFill>
              <a:schemeClr val="tx2">
                <a:lumMod val="20000"/>
                <a:lumOff val="80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91440" rtlCol="0" anchor="b" anchorCtr="1"/>
            <a:lstStyle/>
            <a:p>
              <a:pPr marL="1588" indent="-1588" algn="ctr" defTabSz="913183"/>
              <a:r>
                <a:rPr lang="en-US" sz="1100" dirty="0" smtClean="0">
                  <a:cs typeface="Arial" charset="0"/>
                </a:rPr>
                <a:t>JVM</a:t>
              </a:r>
            </a:p>
          </p:txBody>
        </p:sp>
        <p:sp>
          <p:nvSpPr>
            <p:cNvPr id="114" name="Rectangle 113"/>
            <p:cNvSpPr/>
            <p:nvPr/>
          </p:nvSpPr>
          <p:spPr bwMode="auto">
            <a:xfrm>
              <a:off x="2904374" y="682226"/>
              <a:ext cx="1361153" cy="914401"/>
            </a:xfrm>
            <a:prstGeom prst="rect">
              <a:avLst/>
            </a:prstGeom>
            <a:solidFill>
              <a:srgbClr val="03ACB9"/>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t" anchorCtr="1"/>
            <a:lstStyle/>
            <a:p>
              <a:pPr marL="1588" indent="-1588" algn="ctr" defTabSz="913183"/>
              <a:endParaRPr lang="en-US" sz="1100" dirty="0">
                <a:solidFill>
                  <a:prstClr val="white"/>
                </a:solidFill>
                <a:cs typeface="Arial" charset="0"/>
              </a:endParaRPr>
            </a:p>
            <a:p>
              <a:pPr marL="1588" indent="-1588" algn="ctr" defTabSz="913183"/>
              <a:r>
                <a:rPr lang="en-US" sz="1100" dirty="0">
                  <a:solidFill>
                    <a:prstClr val="white"/>
                  </a:solidFill>
                  <a:cs typeface="Arial" charset="0"/>
                </a:rPr>
                <a:t>Application</a:t>
              </a:r>
            </a:p>
          </p:txBody>
        </p:sp>
        <p:sp>
          <p:nvSpPr>
            <p:cNvPr id="115" name="Rectangle 114"/>
            <p:cNvSpPr/>
            <p:nvPr/>
          </p:nvSpPr>
          <p:spPr bwMode="auto">
            <a:xfrm>
              <a:off x="3278432" y="1145512"/>
              <a:ext cx="989371" cy="449163"/>
            </a:xfrm>
            <a:prstGeom prst="rect">
              <a:avLst/>
            </a:prstGeom>
            <a:solidFill>
              <a:schemeClr val="tx2"/>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100" dirty="0">
                  <a:solidFill>
                    <a:prstClr val="white"/>
                  </a:solidFill>
                  <a:cs typeface="Arial" charset="0"/>
                </a:rPr>
                <a:t>APARAPI</a:t>
              </a:r>
            </a:p>
          </p:txBody>
        </p:sp>
        <p:sp>
          <p:nvSpPr>
            <p:cNvPr id="116" name="Rectangle 115"/>
            <p:cNvSpPr/>
            <p:nvPr/>
          </p:nvSpPr>
          <p:spPr bwMode="auto">
            <a:xfrm>
              <a:off x="3549860" y="4291878"/>
              <a:ext cx="783771" cy="274235"/>
            </a:xfrm>
            <a:prstGeom prst="rect">
              <a:avLst/>
            </a:prstGeom>
            <a:solidFill>
              <a:schemeClr val="bg1">
                <a:lumMod val="6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0" rtlCol="0" anchor="ctr"/>
            <a:lstStyle/>
            <a:p>
              <a:pPr marL="1588" indent="-1588" algn="ctr" defTabSz="913183"/>
              <a:r>
                <a:rPr lang="en-US" sz="1100" dirty="0">
                  <a:solidFill>
                    <a:schemeClr val="bg1"/>
                  </a:solidFill>
                  <a:cs typeface="Arial" charset="0"/>
                </a:rPr>
                <a:t>HSA GPU</a:t>
              </a:r>
            </a:p>
          </p:txBody>
        </p:sp>
        <p:sp>
          <p:nvSpPr>
            <p:cNvPr id="117" name="Rectangle 116"/>
            <p:cNvSpPr/>
            <p:nvPr/>
          </p:nvSpPr>
          <p:spPr bwMode="auto">
            <a:xfrm>
              <a:off x="2583921" y="4291878"/>
              <a:ext cx="806245" cy="272185"/>
            </a:xfrm>
            <a:prstGeom prst="rect">
              <a:avLst/>
            </a:prstGeom>
            <a:solidFill>
              <a:schemeClr val="bg1">
                <a:lumMod val="65000"/>
              </a:schemeClr>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0" rtlCol="0" anchor="ctr"/>
            <a:lstStyle/>
            <a:p>
              <a:pPr marL="1588" indent="-1588" algn="ctr" defTabSz="913183"/>
              <a:r>
                <a:rPr lang="en-US" sz="1100" dirty="0">
                  <a:solidFill>
                    <a:schemeClr val="bg1"/>
                  </a:solidFill>
                  <a:cs typeface="Arial" charset="0"/>
                </a:rPr>
                <a:t>HSA CPU</a:t>
              </a:r>
            </a:p>
          </p:txBody>
        </p:sp>
        <p:sp>
          <p:nvSpPr>
            <p:cNvPr id="118" name="Rectangle 117"/>
            <p:cNvSpPr/>
            <p:nvPr/>
          </p:nvSpPr>
          <p:spPr bwMode="auto">
            <a:xfrm>
              <a:off x="3206846" y="3380298"/>
              <a:ext cx="1111045" cy="428625"/>
            </a:xfrm>
            <a:prstGeom prst="rect">
              <a:avLst/>
            </a:prstGeom>
            <a:solidFill>
              <a:schemeClr val="accent2"/>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0" rtlCol="0" anchor="ctr"/>
            <a:lstStyle/>
            <a:p>
              <a:pPr marL="1588" indent="-1588" algn="ctr" defTabSz="913183"/>
              <a:r>
                <a:rPr lang="en-US" sz="1100" dirty="0">
                  <a:cs typeface="Arial" charset="0"/>
                </a:rPr>
                <a:t>HSA Finalizer</a:t>
              </a:r>
            </a:p>
          </p:txBody>
        </p:sp>
        <p:cxnSp>
          <p:nvCxnSpPr>
            <p:cNvPr id="119" name="Straight Arrow Connector 118"/>
            <p:cNvCxnSpPr/>
            <p:nvPr/>
          </p:nvCxnSpPr>
          <p:spPr>
            <a:xfrm>
              <a:off x="3758182" y="3810816"/>
              <a:ext cx="8373" cy="3600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2391449" y="3972492"/>
              <a:ext cx="767060" cy="267373"/>
            </a:xfrm>
            <a:prstGeom prst="rect">
              <a:avLst/>
            </a:prstGeom>
            <a:noFill/>
          </p:spPr>
          <p:txBody>
            <a:bodyPr wrap="none" rtlCol="0">
              <a:spAutoFit/>
            </a:bodyPr>
            <a:lstStyle/>
            <a:p>
              <a:r>
                <a:rPr lang="en-US" sz="1100" dirty="0" smtClean="0"/>
                <a:t>CPU ISA</a:t>
              </a:r>
            </a:p>
          </p:txBody>
        </p:sp>
        <p:sp>
          <p:nvSpPr>
            <p:cNvPr id="121" name="TextBox 120"/>
            <p:cNvSpPr txBox="1"/>
            <p:nvPr/>
          </p:nvSpPr>
          <p:spPr>
            <a:xfrm>
              <a:off x="3769748" y="3972492"/>
              <a:ext cx="773613" cy="267373"/>
            </a:xfrm>
            <a:prstGeom prst="rect">
              <a:avLst/>
            </a:prstGeom>
            <a:noFill/>
          </p:spPr>
          <p:txBody>
            <a:bodyPr wrap="none" rtlCol="0">
              <a:spAutoFit/>
            </a:bodyPr>
            <a:lstStyle/>
            <a:p>
              <a:r>
                <a:rPr lang="en-US" sz="1100" dirty="0"/>
                <a:t>G</a:t>
              </a:r>
              <a:r>
                <a:rPr lang="en-US" sz="1100" dirty="0" smtClean="0"/>
                <a:t>PU ISA</a:t>
              </a:r>
            </a:p>
          </p:txBody>
        </p:sp>
        <p:cxnSp>
          <p:nvCxnSpPr>
            <p:cNvPr id="122" name="Straight Arrow Connector 121"/>
            <p:cNvCxnSpPr/>
            <p:nvPr/>
          </p:nvCxnSpPr>
          <p:spPr>
            <a:xfrm flipH="1">
              <a:off x="3768132" y="1614956"/>
              <a:ext cx="6634" cy="170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8177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accent6">
                    <a:lumMod val="10000"/>
                  </a:schemeClr>
                </a:solidFill>
              </a:rPr>
              <a:t>EASE Of </a:t>
            </a:r>
            <a:r>
              <a:rPr lang="en-US" dirty="0" smtClean="0">
                <a:solidFill>
                  <a:schemeClr val="accent6">
                    <a:lumMod val="10000"/>
                  </a:schemeClr>
                </a:solidFill>
              </a:rPr>
              <a:t>Programming</a:t>
            </a:r>
            <a:endParaRPr lang="en-US" dirty="0">
              <a:solidFill>
                <a:schemeClr val="accent6">
                  <a:lumMod val="10000"/>
                </a:schemeClr>
              </a:solidFill>
            </a:endParaRPr>
          </a:p>
        </p:txBody>
      </p:sp>
      <p:sp>
        <p:nvSpPr>
          <p:cNvPr id="3" name="Subtitle 2"/>
          <p:cNvSpPr>
            <a:spLocks noGrp="1"/>
          </p:cNvSpPr>
          <p:nvPr>
            <p:ph type="subTitle" idx="1"/>
          </p:nvPr>
        </p:nvSpPr>
        <p:spPr/>
        <p:txBody>
          <a:bodyPr/>
          <a:lstStyle/>
          <a:p>
            <a:r>
              <a:rPr lang="en-US" cap="small" dirty="0">
                <a:solidFill>
                  <a:schemeClr val="accent6">
                    <a:lumMod val="10000"/>
                  </a:schemeClr>
                </a:solidFill>
              </a:rPr>
              <a:t>Code Complexity vs. Performance</a:t>
            </a:r>
            <a:endParaRPr lang="en-US" dirty="0">
              <a:solidFill>
                <a:schemeClr val="accent6">
                  <a:lumMod val="10000"/>
                </a:schemeClr>
              </a:solidFill>
            </a:endParaRPr>
          </a:p>
        </p:txBody>
      </p:sp>
    </p:spTree>
    <p:extLst>
      <p:ext uri="{BB962C8B-B14F-4D97-AF65-F5344CB8AC3E}">
        <p14:creationId xmlns:p14="http://schemas.microsoft.com/office/powerpoint/2010/main" val="436231070"/>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71550"/>
            <a:ext cx="8503920" cy="3566160"/>
          </a:xfrm>
        </p:spPr>
        <p:txBody>
          <a:bodyPr/>
          <a:lstStyle/>
          <a:p>
            <a:pPr marL="112713" lvl="1" indent="-112713">
              <a:buClr>
                <a:schemeClr val="bg2"/>
              </a:buClr>
              <a:buNone/>
            </a:pPr>
            <a:endParaRPr lang="en-US" sz="1600" dirty="0" smtClean="0">
              <a:solidFill>
                <a:schemeClr val="accent6">
                  <a:lumMod val="10000"/>
                </a:schemeClr>
              </a:solidFill>
            </a:endParaRPr>
          </a:p>
          <a:p>
            <a:r>
              <a:rPr lang="en-US" dirty="0">
                <a:solidFill>
                  <a:schemeClr val="accent6">
                    <a:lumMod val="10000"/>
                  </a:schemeClr>
                </a:solidFill>
              </a:rPr>
              <a:t>Optimized template library routines for common GPU functions</a:t>
            </a:r>
          </a:p>
          <a:p>
            <a:pPr lvl="1"/>
            <a:r>
              <a:rPr lang="en-US" sz="1600" dirty="0">
                <a:solidFill>
                  <a:schemeClr val="accent6">
                    <a:lumMod val="10000"/>
                  </a:schemeClr>
                </a:solidFill>
              </a:rPr>
              <a:t>For </a:t>
            </a:r>
            <a:r>
              <a:rPr lang="en-US" sz="1600" dirty="0" err="1">
                <a:solidFill>
                  <a:schemeClr val="accent6">
                    <a:lumMod val="10000"/>
                  </a:schemeClr>
                </a:solidFill>
              </a:rPr>
              <a:t>OpenCL</a:t>
            </a:r>
            <a:r>
              <a:rPr lang="en-US" sz="1600" dirty="0">
                <a:solidFill>
                  <a:schemeClr val="accent6">
                    <a:lumMod val="10000"/>
                  </a:schemeClr>
                </a:solidFill>
              </a:rPr>
              <a:t>™ and C++ AMP, across multiple </a:t>
            </a:r>
            <a:r>
              <a:rPr lang="en-US" sz="1600" dirty="0" smtClean="0">
                <a:solidFill>
                  <a:schemeClr val="accent6">
                    <a:lumMod val="10000"/>
                  </a:schemeClr>
                </a:solidFill>
              </a:rPr>
              <a:t>platforms</a:t>
            </a:r>
            <a:endParaRPr lang="en-US" dirty="0" smtClean="0">
              <a:solidFill>
                <a:schemeClr val="accent6">
                  <a:lumMod val="10000"/>
                </a:schemeClr>
              </a:solidFill>
            </a:endParaRPr>
          </a:p>
          <a:p>
            <a:r>
              <a:rPr lang="en-US" dirty="0" smtClean="0">
                <a:solidFill>
                  <a:schemeClr val="accent6">
                    <a:lumMod val="10000"/>
                  </a:schemeClr>
                </a:solidFill>
              </a:rPr>
              <a:t>Programming model interface similar to multicore Task Parallel Runtimes (TBB, </a:t>
            </a:r>
            <a:r>
              <a:rPr lang="en-US" dirty="0" err="1" smtClean="0">
                <a:solidFill>
                  <a:schemeClr val="accent6">
                    <a:lumMod val="10000"/>
                  </a:schemeClr>
                </a:solidFill>
              </a:rPr>
              <a:t>ConCRT</a:t>
            </a:r>
            <a:r>
              <a:rPr lang="en-US" dirty="0" smtClean="0">
                <a:solidFill>
                  <a:schemeClr val="accent6">
                    <a:lumMod val="10000"/>
                  </a:schemeClr>
                </a:solidFill>
              </a:rPr>
              <a:t>)</a:t>
            </a:r>
          </a:p>
          <a:p>
            <a:r>
              <a:rPr lang="en-US" dirty="0" smtClean="0">
                <a:solidFill>
                  <a:schemeClr val="accent6">
                    <a:lumMod val="10000"/>
                  </a:schemeClr>
                </a:solidFill>
              </a:rPr>
              <a:t>CPU performance as good or better than </a:t>
            </a:r>
            <a:r>
              <a:rPr lang="en-US" dirty="0" err="1" smtClean="0">
                <a:solidFill>
                  <a:schemeClr val="accent6">
                    <a:lumMod val="10000"/>
                  </a:schemeClr>
                </a:solidFill>
              </a:rPr>
              <a:t>multicore</a:t>
            </a:r>
            <a:r>
              <a:rPr lang="en-US" dirty="0" smtClean="0">
                <a:solidFill>
                  <a:schemeClr val="accent6">
                    <a:lumMod val="10000"/>
                  </a:schemeClr>
                </a:solidFill>
              </a:rPr>
              <a:t> Task Parallel Runtimes</a:t>
            </a:r>
          </a:p>
          <a:p>
            <a:r>
              <a:rPr lang="en-US" dirty="0" smtClean="0">
                <a:solidFill>
                  <a:schemeClr val="accent6">
                    <a:lumMod val="10000"/>
                  </a:schemeClr>
                </a:solidFill>
              </a:rPr>
              <a:t>Excellent performance and power efficiency on HSA Devices</a:t>
            </a:r>
          </a:p>
          <a:p>
            <a:r>
              <a:rPr lang="en-US" dirty="0" smtClean="0">
                <a:solidFill>
                  <a:schemeClr val="accent6">
                    <a:lumMod val="10000"/>
                  </a:schemeClr>
                </a:solidFill>
              </a:rPr>
              <a:t>For </a:t>
            </a:r>
            <a:r>
              <a:rPr lang="en-US" dirty="0">
                <a:solidFill>
                  <a:schemeClr val="accent6">
                    <a:lumMod val="10000"/>
                  </a:schemeClr>
                </a:solidFill>
              </a:rPr>
              <a:t>many applications, single source code base for both CPU and </a:t>
            </a:r>
            <a:r>
              <a:rPr lang="en-US" dirty="0" smtClean="0">
                <a:solidFill>
                  <a:schemeClr val="accent6">
                    <a:lumMod val="10000"/>
                  </a:schemeClr>
                </a:solidFill>
              </a:rPr>
              <a:t>GPU !</a:t>
            </a:r>
          </a:p>
          <a:p>
            <a:r>
              <a:rPr lang="en-US" dirty="0" smtClean="0">
                <a:solidFill>
                  <a:schemeClr val="accent6">
                    <a:lumMod val="10000"/>
                  </a:schemeClr>
                </a:solidFill>
              </a:rPr>
              <a:t>Leverage robust Visual Studio C++AMP debug solution</a:t>
            </a:r>
          </a:p>
          <a:p>
            <a:pPr marL="457200" lvl="1" indent="0">
              <a:buNone/>
            </a:pPr>
            <a:endParaRPr lang="en-US" dirty="0" smtClean="0">
              <a:solidFill>
                <a:schemeClr val="accent6">
                  <a:lumMod val="10000"/>
                </a:schemeClr>
              </a:solidFill>
            </a:endParaRPr>
          </a:p>
          <a:p>
            <a:endParaRPr lang="en-US" i="1" dirty="0" smtClean="0">
              <a:solidFill>
                <a:schemeClr val="accent6">
                  <a:lumMod val="10000"/>
                </a:schemeClr>
              </a:solidFill>
            </a:endParaRPr>
          </a:p>
          <a:p>
            <a:r>
              <a:rPr lang="en-US" i="1" dirty="0" smtClean="0">
                <a:solidFill>
                  <a:schemeClr val="accent6">
                    <a:lumMod val="10000"/>
                  </a:schemeClr>
                </a:solidFill>
              </a:rPr>
              <a:t>Will appeal to developers not yet on GPU, or porting from CUDA/Thrust</a:t>
            </a:r>
          </a:p>
          <a:p>
            <a:endParaRPr lang="en-US" dirty="0" smtClean="0">
              <a:solidFill>
                <a:schemeClr val="accent6">
                  <a:lumMod val="10000"/>
                </a:schemeClr>
              </a:solidFill>
            </a:endParaRPr>
          </a:p>
          <a:p>
            <a:pPr lvl="1"/>
            <a:endParaRPr lang="en-US" dirty="0">
              <a:solidFill>
                <a:schemeClr val="accent6">
                  <a:lumMod val="10000"/>
                </a:schemeClr>
              </a:solidFill>
            </a:endParaRPr>
          </a:p>
          <a:p>
            <a:pPr lvl="1"/>
            <a:endParaRPr lang="en-US" dirty="0" smtClean="0">
              <a:solidFill>
                <a:schemeClr val="accent6">
                  <a:lumMod val="10000"/>
                </a:schemeClr>
              </a:solidFill>
            </a:endParaRPr>
          </a:p>
          <a:p>
            <a:pPr lvl="1"/>
            <a:endParaRPr lang="en-US" dirty="0" smtClean="0">
              <a:solidFill>
                <a:schemeClr val="accent6">
                  <a:lumMod val="10000"/>
                </a:schemeClr>
              </a:solidFill>
            </a:endParaRPr>
          </a:p>
          <a:p>
            <a:pPr>
              <a:buNone/>
            </a:pPr>
            <a:endParaRPr lang="en-US" dirty="0">
              <a:solidFill>
                <a:schemeClr val="accent6">
                  <a:lumMod val="10000"/>
                </a:schemeClr>
              </a:solidFill>
            </a:endParaRPr>
          </a:p>
        </p:txBody>
      </p:sp>
      <p:sp>
        <p:nvSpPr>
          <p:cNvPr id="3" name="Title 2"/>
          <p:cNvSpPr>
            <a:spLocks noGrp="1"/>
          </p:cNvSpPr>
          <p:nvPr>
            <p:ph type="title"/>
          </p:nvPr>
        </p:nvSpPr>
        <p:spPr>
          <a:xfrm>
            <a:off x="228600" y="285750"/>
            <a:ext cx="7696200" cy="457200"/>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Bolt</a:t>
            </a:r>
          </a:p>
        </p:txBody>
      </p:sp>
    </p:spTree>
    <p:extLst>
      <p:ext uri="{BB962C8B-B14F-4D97-AF65-F5344CB8AC3E}">
        <p14:creationId xmlns:p14="http://schemas.microsoft.com/office/powerpoint/2010/main" val="10590506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5646" y="906575"/>
            <a:ext cx="7368961" cy="3078579"/>
            <a:chOff x="1163146" y="913450"/>
            <a:chExt cx="7499600" cy="3078579"/>
          </a:xfrm>
        </p:grpSpPr>
        <p:cxnSp>
          <p:nvCxnSpPr>
            <p:cNvPr id="13" name="Straight Connector 12"/>
            <p:cNvCxnSpPr/>
            <p:nvPr/>
          </p:nvCxnSpPr>
          <p:spPr>
            <a:xfrm>
              <a:off x="1163146" y="3992029"/>
              <a:ext cx="749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63146" y="3112435"/>
              <a:ext cx="749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63146" y="913450"/>
              <a:ext cx="749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163146" y="1350344"/>
              <a:ext cx="749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63146" y="1793044"/>
              <a:ext cx="749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63146" y="2232841"/>
              <a:ext cx="749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63146" y="2672638"/>
              <a:ext cx="749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63146" y="3552232"/>
              <a:ext cx="749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63" name="Chart 62"/>
          <p:cNvGraphicFramePr/>
          <p:nvPr>
            <p:extLst>
              <p:ext uri="{D42A27DB-BD31-4B8C-83A1-F6EECF244321}">
                <p14:modId xmlns:p14="http://schemas.microsoft.com/office/powerpoint/2010/main" val="3235474197"/>
              </p:ext>
            </p:extLst>
          </p:nvPr>
        </p:nvGraphicFramePr>
        <p:xfrm>
          <a:off x="712788" y="226300"/>
          <a:ext cx="7518399" cy="43308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134669721"/>
              </p:ext>
            </p:extLst>
          </p:nvPr>
        </p:nvGraphicFramePr>
        <p:xfrm>
          <a:off x="118022" y="181244"/>
          <a:ext cx="8473678" cy="4212431"/>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Lines-of-Code AND PERFORMANCE For Different Programming Models</a:t>
            </a:r>
          </a:p>
        </p:txBody>
      </p:sp>
      <p:grpSp>
        <p:nvGrpSpPr>
          <p:cNvPr id="124" name="Group 123"/>
          <p:cNvGrpSpPr/>
          <p:nvPr/>
        </p:nvGrpSpPr>
        <p:grpSpPr>
          <a:xfrm>
            <a:off x="685801" y="4224312"/>
            <a:ext cx="4837650" cy="258605"/>
            <a:chOff x="838848" y="4558508"/>
            <a:chExt cx="4376317" cy="177496"/>
          </a:xfrm>
        </p:grpSpPr>
        <p:grpSp>
          <p:nvGrpSpPr>
            <p:cNvPr id="26" name="Group 25"/>
            <p:cNvGrpSpPr/>
            <p:nvPr/>
          </p:nvGrpSpPr>
          <p:grpSpPr>
            <a:xfrm>
              <a:off x="838848" y="4558508"/>
              <a:ext cx="742701" cy="177496"/>
              <a:chOff x="1038223" y="4390058"/>
              <a:chExt cx="742701" cy="177496"/>
            </a:xfrm>
          </p:grpSpPr>
          <p:sp>
            <p:nvSpPr>
              <p:cNvPr id="14" name="Rectangle 13"/>
              <p:cNvSpPr/>
              <p:nvPr/>
            </p:nvSpPr>
            <p:spPr bwMode="auto">
              <a:xfrm>
                <a:off x="1038223" y="4442631"/>
                <a:ext cx="124923" cy="124923"/>
              </a:xfrm>
              <a:prstGeom prst="rect">
                <a:avLst/>
              </a:prstGeom>
              <a:solidFill>
                <a:srgbClr val="0070C0"/>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15" name="TextBox 14"/>
              <p:cNvSpPr txBox="1"/>
              <p:nvPr/>
            </p:nvSpPr>
            <p:spPr>
              <a:xfrm>
                <a:off x="1115021" y="4390058"/>
                <a:ext cx="665903" cy="158434"/>
              </a:xfrm>
              <a:prstGeom prst="rect">
                <a:avLst/>
              </a:prstGeom>
              <a:noFill/>
            </p:spPr>
            <p:txBody>
              <a:bodyPr wrap="none" rtlCol="0">
                <a:spAutoFit/>
              </a:bodyPr>
              <a:lstStyle/>
              <a:p>
                <a:r>
                  <a:rPr lang="en-US" sz="900" dirty="0" smtClean="0"/>
                  <a:t>Copy-back</a:t>
                </a:r>
              </a:p>
            </p:txBody>
          </p:sp>
        </p:grpSp>
        <p:grpSp>
          <p:nvGrpSpPr>
            <p:cNvPr id="45" name="Group 44"/>
            <p:cNvGrpSpPr/>
            <p:nvPr/>
          </p:nvGrpSpPr>
          <p:grpSpPr>
            <a:xfrm>
              <a:off x="1637498" y="4558508"/>
              <a:ext cx="684695" cy="177496"/>
              <a:chOff x="1038223" y="4390058"/>
              <a:chExt cx="684695" cy="177496"/>
            </a:xfrm>
          </p:grpSpPr>
          <p:sp>
            <p:nvSpPr>
              <p:cNvPr id="46" name="Rectangle 45"/>
              <p:cNvSpPr/>
              <p:nvPr/>
            </p:nvSpPr>
            <p:spPr bwMode="auto">
              <a:xfrm>
                <a:off x="1038223" y="4442631"/>
                <a:ext cx="124923" cy="124923"/>
              </a:xfrm>
              <a:prstGeom prst="rect">
                <a:avLst/>
              </a:prstGeom>
              <a:solidFill>
                <a:srgbClr val="FFC000"/>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47" name="TextBox 46"/>
              <p:cNvSpPr txBox="1"/>
              <p:nvPr/>
            </p:nvSpPr>
            <p:spPr>
              <a:xfrm>
                <a:off x="1115021" y="4390058"/>
                <a:ext cx="607897" cy="158434"/>
              </a:xfrm>
              <a:prstGeom prst="rect">
                <a:avLst/>
              </a:prstGeom>
              <a:noFill/>
            </p:spPr>
            <p:txBody>
              <a:bodyPr wrap="none" rtlCol="0">
                <a:spAutoFit/>
              </a:bodyPr>
              <a:lstStyle/>
              <a:p>
                <a:r>
                  <a:rPr lang="en-US" sz="900" dirty="0" smtClean="0"/>
                  <a:t>Algorithm</a:t>
                </a:r>
              </a:p>
            </p:txBody>
          </p:sp>
        </p:grpSp>
        <p:grpSp>
          <p:nvGrpSpPr>
            <p:cNvPr id="48" name="Group 47"/>
            <p:cNvGrpSpPr/>
            <p:nvPr/>
          </p:nvGrpSpPr>
          <p:grpSpPr>
            <a:xfrm>
              <a:off x="2436148" y="4558508"/>
              <a:ext cx="586086" cy="177496"/>
              <a:chOff x="1038223" y="4390058"/>
              <a:chExt cx="586086" cy="177496"/>
            </a:xfrm>
          </p:grpSpPr>
          <p:sp>
            <p:nvSpPr>
              <p:cNvPr id="49" name="Rectangle 48"/>
              <p:cNvSpPr/>
              <p:nvPr/>
            </p:nvSpPr>
            <p:spPr bwMode="auto">
              <a:xfrm>
                <a:off x="1038223" y="4442631"/>
                <a:ext cx="124923" cy="124923"/>
              </a:xfrm>
              <a:prstGeom prst="rect">
                <a:avLst/>
              </a:prstGeom>
              <a:solidFill>
                <a:schemeClr val="accent1">
                  <a:lumMod val="40000"/>
                  <a:lumOff val="60000"/>
                </a:schemeClr>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50" name="TextBox 49"/>
              <p:cNvSpPr txBox="1"/>
              <p:nvPr/>
            </p:nvSpPr>
            <p:spPr>
              <a:xfrm>
                <a:off x="1115021" y="4390058"/>
                <a:ext cx="509288" cy="158434"/>
              </a:xfrm>
              <a:prstGeom prst="rect">
                <a:avLst/>
              </a:prstGeom>
              <a:noFill/>
            </p:spPr>
            <p:txBody>
              <a:bodyPr wrap="none" rtlCol="0">
                <a:spAutoFit/>
              </a:bodyPr>
              <a:lstStyle/>
              <a:p>
                <a:r>
                  <a:rPr lang="en-US" sz="900" dirty="0" smtClean="0"/>
                  <a:t>Launch</a:t>
                </a:r>
              </a:p>
            </p:txBody>
          </p:sp>
        </p:grpSp>
        <p:grpSp>
          <p:nvGrpSpPr>
            <p:cNvPr id="51" name="Group 50"/>
            <p:cNvGrpSpPr/>
            <p:nvPr/>
          </p:nvGrpSpPr>
          <p:grpSpPr>
            <a:xfrm>
              <a:off x="3234798" y="4558508"/>
              <a:ext cx="487476" cy="177496"/>
              <a:chOff x="1038223" y="4390058"/>
              <a:chExt cx="487476" cy="177496"/>
            </a:xfrm>
          </p:grpSpPr>
          <p:sp>
            <p:nvSpPr>
              <p:cNvPr id="52" name="Rectangle 51"/>
              <p:cNvSpPr/>
              <p:nvPr/>
            </p:nvSpPr>
            <p:spPr bwMode="auto">
              <a:xfrm>
                <a:off x="1038223" y="4442631"/>
                <a:ext cx="124923" cy="124923"/>
              </a:xfrm>
              <a:prstGeom prst="rect">
                <a:avLst/>
              </a:prstGeom>
              <a:solidFill>
                <a:srgbClr val="92D050"/>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53" name="TextBox 52"/>
              <p:cNvSpPr txBox="1"/>
              <p:nvPr/>
            </p:nvSpPr>
            <p:spPr>
              <a:xfrm>
                <a:off x="1115021" y="4390058"/>
                <a:ext cx="410678" cy="158434"/>
              </a:xfrm>
              <a:prstGeom prst="rect">
                <a:avLst/>
              </a:prstGeom>
              <a:noFill/>
            </p:spPr>
            <p:txBody>
              <a:bodyPr wrap="none" rtlCol="0">
                <a:spAutoFit/>
              </a:bodyPr>
              <a:lstStyle/>
              <a:p>
                <a:r>
                  <a:rPr lang="en-US" sz="900" dirty="0" smtClean="0"/>
                  <a:t>Copy</a:t>
                </a:r>
              </a:p>
            </p:txBody>
          </p:sp>
        </p:grpSp>
        <p:grpSp>
          <p:nvGrpSpPr>
            <p:cNvPr id="54" name="Group 53"/>
            <p:cNvGrpSpPr/>
            <p:nvPr/>
          </p:nvGrpSpPr>
          <p:grpSpPr>
            <a:xfrm>
              <a:off x="4033448" y="4558508"/>
              <a:ext cx="626690" cy="177496"/>
              <a:chOff x="1038223" y="4390058"/>
              <a:chExt cx="626690" cy="177496"/>
            </a:xfrm>
          </p:grpSpPr>
          <p:sp>
            <p:nvSpPr>
              <p:cNvPr id="55" name="Rectangle 54"/>
              <p:cNvSpPr/>
              <p:nvPr/>
            </p:nvSpPr>
            <p:spPr bwMode="auto">
              <a:xfrm>
                <a:off x="1038223" y="4442631"/>
                <a:ext cx="124923" cy="124923"/>
              </a:xfrm>
              <a:prstGeom prst="rect">
                <a:avLst/>
              </a:prstGeom>
              <a:solidFill>
                <a:srgbClr val="7030A0"/>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56" name="TextBox 55"/>
              <p:cNvSpPr txBox="1"/>
              <p:nvPr/>
            </p:nvSpPr>
            <p:spPr>
              <a:xfrm>
                <a:off x="1115021" y="4390058"/>
                <a:ext cx="549892" cy="158434"/>
              </a:xfrm>
              <a:prstGeom prst="rect">
                <a:avLst/>
              </a:prstGeom>
              <a:noFill/>
            </p:spPr>
            <p:txBody>
              <a:bodyPr wrap="none" rtlCol="0">
                <a:spAutoFit/>
              </a:bodyPr>
              <a:lstStyle/>
              <a:p>
                <a:r>
                  <a:rPr lang="en-US" sz="900" dirty="0" smtClean="0"/>
                  <a:t>Compile</a:t>
                </a:r>
              </a:p>
            </p:txBody>
          </p:sp>
        </p:grpSp>
        <p:grpSp>
          <p:nvGrpSpPr>
            <p:cNvPr id="57" name="Group 56"/>
            <p:cNvGrpSpPr/>
            <p:nvPr/>
          </p:nvGrpSpPr>
          <p:grpSpPr>
            <a:xfrm>
              <a:off x="4832098" y="4558508"/>
              <a:ext cx="383067" cy="177496"/>
              <a:chOff x="1038223" y="4390058"/>
              <a:chExt cx="383067" cy="177496"/>
            </a:xfrm>
          </p:grpSpPr>
          <p:sp>
            <p:nvSpPr>
              <p:cNvPr id="58" name="Rectangle 57"/>
              <p:cNvSpPr/>
              <p:nvPr/>
            </p:nvSpPr>
            <p:spPr bwMode="auto">
              <a:xfrm>
                <a:off x="1038223" y="4442631"/>
                <a:ext cx="124923" cy="124923"/>
              </a:xfrm>
              <a:prstGeom prst="rect">
                <a:avLst/>
              </a:prstGeom>
              <a:solidFill>
                <a:srgbClr val="FF0000"/>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59" name="TextBox 58"/>
              <p:cNvSpPr txBox="1"/>
              <p:nvPr/>
            </p:nvSpPr>
            <p:spPr>
              <a:xfrm>
                <a:off x="1115021" y="4390058"/>
                <a:ext cx="306269" cy="158434"/>
              </a:xfrm>
              <a:prstGeom prst="rect">
                <a:avLst/>
              </a:prstGeom>
              <a:noFill/>
            </p:spPr>
            <p:txBody>
              <a:bodyPr wrap="none" rtlCol="0">
                <a:spAutoFit/>
              </a:bodyPr>
              <a:lstStyle/>
              <a:p>
                <a:r>
                  <a:rPr lang="en-US" sz="900" dirty="0" err="1" smtClean="0"/>
                  <a:t>Init</a:t>
                </a:r>
                <a:endParaRPr lang="en-US" sz="900" dirty="0" smtClean="0"/>
              </a:p>
            </p:txBody>
          </p:sp>
        </p:grpSp>
      </p:grpSp>
      <p:grpSp>
        <p:nvGrpSpPr>
          <p:cNvPr id="60" name="Group 59"/>
          <p:cNvGrpSpPr/>
          <p:nvPr/>
        </p:nvGrpSpPr>
        <p:grpSpPr>
          <a:xfrm>
            <a:off x="5749087" y="4245157"/>
            <a:ext cx="924784" cy="243674"/>
            <a:chOff x="1038223" y="4390058"/>
            <a:chExt cx="891319" cy="177496"/>
          </a:xfrm>
        </p:grpSpPr>
        <p:sp>
          <p:nvSpPr>
            <p:cNvPr id="61" name="Rectangle 60"/>
            <p:cNvSpPr/>
            <p:nvPr/>
          </p:nvSpPr>
          <p:spPr bwMode="auto">
            <a:xfrm>
              <a:off x="1038223" y="4442631"/>
              <a:ext cx="124923" cy="124923"/>
            </a:xfrm>
            <a:prstGeom prst="rect">
              <a:avLst/>
            </a:prstGeom>
            <a:solidFill>
              <a:schemeClr val="accent3"/>
            </a:solidFill>
            <a:ln w="25400" algn="ctr">
              <a:no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sp>
          <p:nvSpPr>
            <p:cNvPr id="62" name="TextBox 61"/>
            <p:cNvSpPr txBox="1"/>
            <p:nvPr/>
          </p:nvSpPr>
          <p:spPr>
            <a:xfrm>
              <a:off x="1115021" y="4390058"/>
              <a:ext cx="814521" cy="168142"/>
            </a:xfrm>
            <a:prstGeom prst="rect">
              <a:avLst/>
            </a:prstGeom>
            <a:noFill/>
          </p:spPr>
          <p:txBody>
            <a:bodyPr wrap="none" rtlCol="0">
              <a:spAutoFit/>
            </a:bodyPr>
            <a:lstStyle/>
            <a:p>
              <a:r>
                <a:rPr lang="en-US" sz="900" dirty="0" smtClean="0"/>
                <a:t>Performance</a:t>
              </a:r>
            </a:p>
          </p:txBody>
        </p:sp>
      </p:grpSp>
      <p:sp>
        <p:nvSpPr>
          <p:cNvPr id="95" name="TextBox 94"/>
          <p:cNvSpPr txBox="1"/>
          <p:nvPr/>
        </p:nvSpPr>
        <p:spPr>
          <a:xfrm>
            <a:off x="1207389" y="3991242"/>
            <a:ext cx="12417502" cy="246221"/>
          </a:xfrm>
          <a:prstGeom prst="rect">
            <a:avLst/>
          </a:prstGeom>
          <a:noFill/>
        </p:spPr>
        <p:txBody>
          <a:bodyPr wrap="none" rtlCol="0">
            <a:spAutoFit/>
          </a:bodyPr>
          <a:lstStyle/>
          <a:p>
            <a:pPr>
              <a:tabLst>
                <a:tab pos="1203325" algn="ctr"/>
                <a:tab pos="2289175" algn="ctr"/>
                <a:tab pos="3259138" algn="ctr"/>
                <a:tab pos="4173538" algn="ctr"/>
                <a:tab pos="5032375" algn="ctr"/>
                <a:tab pos="6056313" algn="ctr"/>
              </a:tabLst>
            </a:pPr>
            <a:r>
              <a:rPr lang="en-US" sz="1000" dirty="0" smtClean="0"/>
              <a:t>Serial CPU	TBB	</a:t>
            </a:r>
            <a:r>
              <a:rPr lang="en-US" sz="1000" dirty="0" err="1" smtClean="0"/>
              <a:t>Intrinsics+TBB</a:t>
            </a:r>
            <a:r>
              <a:rPr lang="en-US" sz="1000" dirty="0" smtClean="0"/>
              <a:t>	OpenCL</a:t>
            </a:r>
            <a:r>
              <a:rPr lang="en-US" sz="1000" baseline="30000" dirty="0" smtClean="0"/>
              <a:t>™</a:t>
            </a:r>
            <a:r>
              <a:rPr lang="en-US" sz="1000" dirty="0" smtClean="0"/>
              <a:t>-C	OpenCL</a:t>
            </a:r>
            <a:r>
              <a:rPr lang="en-US" sz="1000" baseline="30000" dirty="0" smtClean="0">
                <a:solidFill>
                  <a:prstClr val="white"/>
                </a:solidFill>
              </a:rPr>
              <a:t>™ </a:t>
            </a:r>
            <a:r>
              <a:rPr lang="en-US" sz="1000" dirty="0" smtClean="0"/>
              <a:t>-C++	C++ AMP	HSA Bolt	</a:t>
            </a:r>
          </a:p>
        </p:txBody>
      </p:sp>
      <p:grpSp>
        <p:nvGrpSpPr>
          <p:cNvPr id="98" name="Group 97"/>
          <p:cNvGrpSpPr/>
          <p:nvPr/>
        </p:nvGrpSpPr>
        <p:grpSpPr>
          <a:xfrm>
            <a:off x="8208982" y="905532"/>
            <a:ext cx="785450" cy="3197434"/>
            <a:chOff x="8208982" y="786269"/>
            <a:chExt cx="785450" cy="3317018"/>
          </a:xfrm>
        </p:grpSpPr>
        <p:cxnSp>
          <p:nvCxnSpPr>
            <p:cNvPr id="65" name="Straight Connector 64"/>
            <p:cNvCxnSpPr/>
            <p:nvPr/>
          </p:nvCxnSpPr>
          <p:spPr>
            <a:xfrm>
              <a:off x="8208982" y="906575"/>
              <a:ext cx="0" cy="30785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8285853" y="786269"/>
              <a:ext cx="708579" cy="3317018"/>
              <a:chOff x="8285853" y="786269"/>
              <a:chExt cx="708579" cy="3317018"/>
            </a:xfrm>
          </p:grpSpPr>
          <p:sp>
            <p:nvSpPr>
              <p:cNvPr id="94" name="TextBox 93"/>
              <p:cNvSpPr txBox="1"/>
              <p:nvPr/>
            </p:nvSpPr>
            <p:spPr>
              <a:xfrm rot="5400000">
                <a:off x="8343476" y="2302743"/>
                <a:ext cx="1047995" cy="253916"/>
              </a:xfrm>
              <a:prstGeom prst="rect">
                <a:avLst/>
              </a:prstGeom>
              <a:noFill/>
            </p:spPr>
            <p:txBody>
              <a:bodyPr wrap="none" rtlCol="0">
                <a:spAutoFit/>
              </a:bodyPr>
              <a:lstStyle/>
              <a:p>
                <a:pPr algn="ctr"/>
                <a:r>
                  <a:rPr lang="en-US" sz="1050" b="1" dirty="0" smtClean="0"/>
                  <a:t>Performance</a:t>
                </a:r>
              </a:p>
            </p:txBody>
          </p:sp>
          <p:grpSp>
            <p:nvGrpSpPr>
              <p:cNvPr id="74" name="Group 73"/>
              <p:cNvGrpSpPr/>
              <p:nvPr/>
            </p:nvGrpSpPr>
            <p:grpSpPr>
              <a:xfrm>
                <a:off x="8285853" y="786269"/>
                <a:ext cx="478317" cy="3317018"/>
                <a:chOff x="8533353" y="793144"/>
                <a:chExt cx="478317" cy="3317018"/>
              </a:xfrm>
            </p:grpSpPr>
            <p:sp>
              <p:nvSpPr>
                <p:cNvPr id="66" name="TextBox 65"/>
                <p:cNvSpPr txBox="1"/>
                <p:nvPr/>
              </p:nvSpPr>
              <p:spPr>
                <a:xfrm>
                  <a:off x="8546478" y="793144"/>
                  <a:ext cx="465192" cy="247448"/>
                </a:xfrm>
                <a:prstGeom prst="rect">
                  <a:avLst/>
                </a:prstGeom>
                <a:noFill/>
              </p:spPr>
              <p:txBody>
                <a:bodyPr wrap="none" rtlCol="0">
                  <a:spAutoFit/>
                </a:bodyPr>
                <a:lstStyle/>
                <a:p>
                  <a:r>
                    <a:rPr lang="en-US" sz="950" dirty="0" smtClean="0">
                      <a:latin typeface="Calibri" pitchFamily="34" charset="0"/>
                      <a:cs typeface="Calibri" pitchFamily="34" charset="0"/>
                    </a:rPr>
                    <a:t>35.00</a:t>
                  </a:r>
                </a:p>
              </p:txBody>
            </p:sp>
            <p:sp>
              <p:nvSpPr>
                <p:cNvPr id="67" name="TextBox 66"/>
                <p:cNvSpPr txBox="1"/>
                <p:nvPr/>
              </p:nvSpPr>
              <p:spPr>
                <a:xfrm>
                  <a:off x="8544603" y="1231654"/>
                  <a:ext cx="465192" cy="247448"/>
                </a:xfrm>
                <a:prstGeom prst="rect">
                  <a:avLst/>
                </a:prstGeom>
                <a:noFill/>
              </p:spPr>
              <p:txBody>
                <a:bodyPr wrap="none" rtlCol="0">
                  <a:spAutoFit/>
                </a:bodyPr>
                <a:lstStyle/>
                <a:p>
                  <a:r>
                    <a:rPr lang="en-US" sz="950" dirty="0" smtClean="0">
                      <a:latin typeface="Calibri" pitchFamily="34" charset="0"/>
                      <a:cs typeface="Calibri" pitchFamily="34" charset="0"/>
                    </a:rPr>
                    <a:t>30.00</a:t>
                  </a:r>
                </a:p>
              </p:txBody>
            </p:sp>
            <p:sp>
              <p:nvSpPr>
                <p:cNvPr id="68" name="TextBox 67"/>
                <p:cNvSpPr txBox="1"/>
                <p:nvPr/>
              </p:nvSpPr>
              <p:spPr>
                <a:xfrm>
                  <a:off x="8542728" y="1670164"/>
                  <a:ext cx="465192" cy="247448"/>
                </a:xfrm>
                <a:prstGeom prst="rect">
                  <a:avLst/>
                </a:prstGeom>
                <a:noFill/>
              </p:spPr>
              <p:txBody>
                <a:bodyPr wrap="none" rtlCol="0">
                  <a:spAutoFit/>
                </a:bodyPr>
                <a:lstStyle/>
                <a:p>
                  <a:r>
                    <a:rPr lang="en-US" sz="950" dirty="0">
                      <a:latin typeface="Calibri" pitchFamily="34" charset="0"/>
                      <a:cs typeface="Calibri" pitchFamily="34" charset="0"/>
                    </a:rPr>
                    <a:t>2</a:t>
                  </a:r>
                  <a:r>
                    <a:rPr lang="en-US" sz="950" dirty="0" smtClean="0">
                      <a:latin typeface="Calibri" pitchFamily="34" charset="0"/>
                      <a:cs typeface="Calibri" pitchFamily="34" charset="0"/>
                    </a:rPr>
                    <a:t>5.00</a:t>
                  </a:r>
                </a:p>
              </p:txBody>
            </p:sp>
            <p:sp>
              <p:nvSpPr>
                <p:cNvPr id="69" name="TextBox 68"/>
                <p:cNvSpPr txBox="1"/>
                <p:nvPr/>
              </p:nvSpPr>
              <p:spPr>
                <a:xfrm>
                  <a:off x="8540853" y="2108674"/>
                  <a:ext cx="465192" cy="247448"/>
                </a:xfrm>
                <a:prstGeom prst="rect">
                  <a:avLst/>
                </a:prstGeom>
                <a:noFill/>
              </p:spPr>
              <p:txBody>
                <a:bodyPr wrap="none" rtlCol="0">
                  <a:spAutoFit/>
                </a:bodyPr>
                <a:lstStyle/>
                <a:p>
                  <a:r>
                    <a:rPr lang="en-US" sz="950" dirty="0" smtClean="0">
                      <a:latin typeface="Calibri" pitchFamily="34" charset="0"/>
                      <a:cs typeface="Calibri" pitchFamily="34" charset="0"/>
                    </a:rPr>
                    <a:t>20.00</a:t>
                  </a:r>
                </a:p>
              </p:txBody>
            </p:sp>
            <p:sp>
              <p:nvSpPr>
                <p:cNvPr id="70" name="TextBox 69"/>
                <p:cNvSpPr txBox="1"/>
                <p:nvPr/>
              </p:nvSpPr>
              <p:spPr>
                <a:xfrm>
                  <a:off x="8538978" y="2547184"/>
                  <a:ext cx="465192" cy="247448"/>
                </a:xfrm>
                <a:prstGeom prst="rect">
                  <a:avLst/>
                </a:prstGeom>
                <a:noFill/>
              </p:spPr>
              <p:txBody>
                <a:bodyPr wrap="none" rtlCol="0">
                  <a:spAutoFit/>
                </a:bodyPr>
                <a:lstStyle/>
                <a:p>
                  <a:r>
                    <a:rPr lang="en-US" sz="950" dirty="0">
                      <a:latin typeface="Calibri" pitchFamily="34" charset="0"/>
                      <a:cs typeface="Calibri" pitchFamily="34" charset="0"/>
                    </a:rPr>
                    <a:t>1</a:t>
                  </a:r>
                  <a:r>
                    <a:rPr lang="en-US" sz="950" dirty="0" smtClean="0">
                      <a:latin typeface="Calibri" pitchFamily="34" charset="0"/>
                      <a:cs typeface="Calibri" pitchFamily="34" charset="0"/>
                    </a:rPr>
                    <a:t>5.00</a:t>
                  </a:r>
                </a:p>
              </p:txBody>
            </p:sp>
            <p:sp>
              <p:nvSpPr>
                <p:cNvPr id="71" name="TextBox 70"/>
                <p:cNvSpPr txBox="1"/>
                <p:nvPr/>
              </p:nvSpPr>
              <p:spPr>
                <a:xfrm>
                  <a:off x="8537103" y="2985694"/>
                  <a:ext cx="465192" cy="247448"/>
                </a:xfrm>
                <a:prstGeom prst="rect">
                  <a:avLst/>
                </a:prstGeom>
                <a:noFill/>
              </p:spPr>
              <p:txBody>
                <a:bodyPr wrap="none" rtlCol="0">
                  <a:spAutoFit/>
                </a:bodyPr>
                <a:lstStyle/>
                <a:p>
                  <a:r>
                    <a:rPr lang="en-US" sz="950" dirty="0" smtClean="0">
                      <a:latin typeface="Calibri" pitchFamily="34" charset="0"/>
                      <a:cs typeface="Calibri" pitchFamily="34" charset="0"/>
                    </a:rPr>
                    <a:t>10.00</a:t>
                  </a:r>
                </a:p>
              </p:txBody>
            </p:sp>
            <p:sp>
              <p:nvSpPr>
                <p:cNvPr id="72" name="TextBox 71"/>
                <p:cNvSpPr txBox="1"/>
                <p:nvPr/>
              </p:nvSpPr>
              <p:spPr>
                <a:xfrm>
                  <a:off x="8535228" y="3424204"/>
                  <a:ext cx="402674" cy="247448"/>
                </a:xfrm>
                <a:prstGeom prst="rect">
                  <a:avLst/>
                </a:prstGeom>
                <a:noFill/>
              </p:spPr>
              <p:txBody>
                <a:bodyPr wrap="none" rtlCol="0">
                  <a:spAutoFit/>
                </a:bodyPr>
                <a:lstStyle/>
                <a:p>
                  <a:r>
                    <a:rPr lang="en-US" sz="950" dirty="0" smtClean="0">
                      <a:latin typeface="Calibri" pitchFamily="34" charset="0"/>
                      <a:cs typeface="Calibri" pitchFamily="34" charset="0"/>
                    </a:rPr>
                    <a:t>5.00</a:t>
                  </a:r>
                </a:p>
              </p:txBody>
            </p:sp>
            <p:sp>
              <p:nvSpPr>
                <p:cNvPr id="73" name="TextBox 72"/>
                <p:cNvSpPr txBox="1"/>
                <p:nvPr/>
              </p:nvSpPr>
              <p:spPr>
                <a:xfrm>
                  <a:off x="8533353" y="3862714"/>
                  <a:ext cx="247184" cy="247448"/>
                </a:xfrm>
                <a:prstGeom prst="rect">
                  <a:avLst/>
                </a:prstGeom>
                <a:noFill/>
              </p:spPr>
              <p:txBody>
                <a:bodyPr wrap="none" rtlCol="0">
                  <a:spAutoFit/>
                </a:bodyPr>
                <a:lstStyle/>
                <a:p>
                  <a:r>
                    <a:rPr lang="en-US" sz="950" dirty="0" smtClean="0">
                      <a:latin typeface="Calibri" pitchFamily="34" charset="0"/>
                      <a:cs typeface="Calibri" pitchFamily="34" charset="0"/>
                    </a:rPr>
                    <a:t>0</a:t>
                  </a:r>
                </a:p>
              </p:txBody>
            </p:sp>
          </p:grpSp>
        </p:grpSp>
      </p:grpSp>
      <p:grpSp>
        <p:nvGrpSpPr>
          <p:cNvPr id="122" name="Group 121"/>
          <p:cNvGrpSpPr/>
          <p:nvPr/>
        </p:nvGrpSpPr>
        <p:grpSpPr>
          <a:xfrm>
            <a:off x="1179242" y="1539741"/>
            <a:ext cx="6272399" cy="2500765"/>
            <a:chOff x="1179242" y="1539740"/>
            <a:chExt cx="6272399" cy="2500765"/>
          </a:xfrm>
        </p:grpSpPr>
        <p:sp>
          <p:nvSpPr>
            <p:cNvPr id="64" name="Rectangle 63"/>
            <p:cNvSpPr/>
            <p:nvPr/>
          </p:nvSpPr>
          <p:spPr>
            <a:xfrm>
              <a:off x="4047106" y="3855839"/>
              <a:ext cx="553020" cy="184666"/>
            </a:xfrm>
            <a:prstGeom prst="rect">
              <a:avLst/>
            </a:prstGeom>
          </p:spPr>
          <p:txBody>
            <a:bodyPr wrap="square">
              <a:spAutoFit/>
            </a:bodyPr>
            <a:lstStyle/>
            <a:p>
              <a:pPr algn="ctr"/>
              <a:r>
                <a:rPr lang="en-US" sz="600" dirty="0" smtClean="0">
                  <a:solidFill>
                    <a:schemeClr val="bg1"/>
                  </a:solidFill>
                </a:rPr>
                <a:t>Copy-back</a:t>
              </a:r>
              <a:endParaRPr lang="en-US" sz="600" dirty="0">
                <a:solidFill>
                  <a:schemeClr val="bg1"/>
                </a:solidFill>
              </a:endParaRPr>
            </a:p>
          </p:txBody>
        </p:sp>
        <p:sp>
          <p:nvSpPr>
            <p:cNvPr id="75" name="Rectangle 74"/>
            <p:cNvSpPr/>
            <p:nvPr/>
          </p:nvSpPr>
          <p:spPr>
            <a:xfrm>
              <a:off x="4068746" y="3316724"/>
              <a:ext cx="511679" cy="184666"/>
            </a:xfrm>
            <a:prstGeom prst="rect">
              <a:avLst/>
            </a:prstGeom>
          </p:spPr>
          <p:txBody>
            <a:bodyPr wrap="none">
              <a:spAutoFit/>
            </a:bodyPr>
            <a:lstStyle/>
            <a:p>
              <a:pPr algn="ctr"/>
              <a:r>
                <a:rPr lang="en-US" sz="600" dirty="0" smtClean="0">
                  <a:solidFill>
                    <a:srgbClr val="002060"/>
                  </a:solidFill>
                </a:rPr>
                <a:t>Algorithm</a:t>
              </a:r>
              <a:endParaRPr lang="en-US" sz="600" dirty="0">
                <a:solidFill>
                  <a:srgbClr val="002060"/>
                </a:solidFill>
              </a:endParaRPr>
            </a:p>
          </p:txBody>
        </p:sp>
        <p:sp>
          <p:nvSpPr>
            <p:cNvPr id="76" name="Rectangle 75"/>
            <p:cNvSpPr/>
            <p:nvPr/>
          </p:nvSpPr>
          <p:spPr>
            <a:xfrm>
              <a:off x="4104814" y="2710172"/>
              <a:ext cx="439543" cy="184666"/>
            </a:xfrm>
            <a:prstGeom prst="rect">
              <a:avLst/>
            </a:prstGeom>
          </p:spPr>
          <p:txBody>
            <a:bodyPr wrap="none">
              <a:spAutoFit/>
            </a:bodyPr>
            <a:lstStyle/>
            <a:p>
              <a:pPr algn="ctr"/>
              <a:r>
                <a:rPr lang="en-US" sz="600" dirty="0" smtClean="0">
                  <a:solidFill>
                    <a:srgbClr val="002060"/>
                  </a:solidFill>
                </a:rPr>
                <a:t>Launch</a:t>
              </a:r>
              <a:endParaRPr lang="en-US" sz="600" dirty="0">
                <a:solidFill>
                  <a:srgbClr val="002060"/>
                </a:solidFill>
              </a:endParaRPr>
            </a:p>
          </p:txBody>
        </p:sp>
        <p:sp>
          <p:nvSpPr>
            <p:cNvPr id="77" name="Rectangle 76"/>
            <p:cNvSpPr/>
            <p:nvPr/>
          </p:nvSpPr>
          <p:spPr>
            <a:xfrm>
              <a:off x="4151786" y="2509388"/>
              <a:ext cx="365805" cy="184666"/>
            </a:xfrm>
            <a:prstGeom prst="rect">
              <a:avLst/>
            </a:prstGeom>
          </p:spPr>
          <p:txBody>
            <a:bodyPr wrap="none">
              <a:spAutoFit/>
            </a:bodyPr>
            <a:lstStyle/>
            <a:p>
              <a:pPr algn="ctr"/>
              <a:r>
                <a:rPr lang="en-US" sz="600" dirty="0" smtClean="0">
                  <a:solidFill>
                    <a:srgbClr val="002060"/>
                  </a:solidFill>
                </a:rPr>
                <a:t>Copy</a:t>
              </a:r>
              <a:endParaRPr lang="en-US" sz="600" dirty="0">
                <a:solidFill>
                  <a:srgbClr val="002060"/>
                </a:solidFill>
              </a:endParaRPr>
            </a:p>
          </p:txBody>
        </p:sp>
        <p:sp>
          <p:nvSpPr>
            <p:cNvPr id="78" name="Rectangle 77"/>
            <p:cNvSpPr/>
            <p:nvPr/>
          </p:nvSpPr>
          <p:spPr>
            <a:xfrm>
              <a:off x="4089586" y="2182868"/>
              <a:ext cx="470000" cy="184666"/>
            </a:xfrm>
            <a:prstGeom prst="rect">
              <a:avLst/>
            </a:prstGeom>
          </p:spPr>
          <p:txBody>
            <a:bodyPr wrap="none">
              <a:spAutoFit/>
            </a:bodyPr>
            <a:lstStyle/>
            <a:p>
              <a:pPr algn="ctr"/>
              <a:r>
                <a:rPr lang="en-US" sz="600" dirty="0" smtClean="0">
                  <a:solidFill>
                    <a:schemeClr val="bg1"/>
                  </a:solidFill>
                </a:rPr>
                <a:t>Compile</a:t>
              </a:r>
              <a:endParaRPr lang="en-US" sz="600" dirty="0">
                <a:solidFill>
                  <a:schemeClr val="bg1"/>
                </a:solidFill>
              </a:endParaRPr>
            </a:p>
          </p:txBody>
        </p:sp>
        <p:sp>
          <p:nvSpPr>
            <p:cNvPr id="79" name="Rectangle 78"/>
            <p:cNvSpPr/>
            <p:nvPr/>
          </p:nvSpPr>
          <p:spPr>
            <a:xfrm>
              <a:off x="4170537" y="1539740"/>
              <a:ext cx="308098" cy="184666"/>
            </a:xfrm>
            <a:prstGeom prst="rect">
              <a:avLst/>
            </a:prstGeom>
          </p:spPr>
          <p:txBody>
            <a:bodyPr wrap="none">
              <a:spAutoFit/>
            </a:bodyPr>
            <a:lstStyle/>
            <a:p>
              <a:pPr algn="ctr"/>
              <a:r>
                <a:rPr lang="en-US" sz="600" dirty="0" err="1" smtClean="0">
                  <a:solidFill>
                    <a:schemeClr val="bg1"/>
                  </a:solidFill>
                </a:rPr>
                <a:t>Init.</a:t>
              </a:r>
              <a:endParaRPr lang="en-US" sz="600" dirty="0">
                <a:solidFill>
                  <a:schemeClr val="bg1"/>
                </a:solidFill>
              </a:endParaRPr>
            </a:p>
          </p:txBody>
        </p:sp>
        <p:sp>
          <p:nvSpPr>
            <p:cNvPr id="80" name="Rectangle 79"/>
            <p:cNvSpPr/>
            <p:nvPr/>
          </p:nvSpPr>
          <p:spPr>
            <a:xfrm>
              <a:off x="5004178" y="3847076"/>
              <a:ext cx="554959" cy="184666"/>
            </a:xfrm>
            <a:prstGeom prst="rect">
              <a:avLst/>
            </a:prstGeom>
          </p:spPr>
          <p:txBody>
            <a:bodyPr wrap="none">
              <a:spAutoFit/>
            </a:bodyPr>
            <a:lstStyle/>
            <a:p>
              <a:pPr algn="ctr"/>
              <a:r>
                <a:rPr lang="en-US" sz="600" dirty="0" smtClean="0">
                  <a:solidFill>
                    <a:schemeClr val="bg1"/>
                  </a:solidFill>
                </a:rPr>
                <a:t>Copy-bac</a:t>
              </a:r>
              <a:r>
                <a:rPr lang="en-US" sz="600" dirty="0" smtClean="0"/>
                <a:t>k</a:t>
              </a:r>
              <a:endParaRPr lang="en-US" sz="600" dirty="0"/>
            </a:p>
          </p:txBody>
        </p:sp>
        <p:sp>
          <p:nvSpPr>
            <p:cNvPr id="81" name="Rectangle 80"/>
            <p:cNvSpPr/>
            <p:nvPr/>
          </p:nvSpPr>
          <p:spPr>
            <a:xfrm>
              <a:off x="5025818" y="3313676"/>
              <a:ext cx="511679" cy="184666"/>
            </a:xfrm>
            <a:prstGeom prst="rect">
              <a:avLst/>
            </a:prstGeom>
          </p:spPr>
          <p:txBody>
            <a:bodyPr wrap="none">
              <a:spAutoFit/>
            </a:bodyPr>
            <a:lstStyle/>
            <a:p>
              <a:pPr algn="ctr"/>
              <a:r>
                <a:rPr lang="en-US" sz="600" dirty="0" smtClean="0">
                  <a:solidFill>
                    <a:srgbClr val="002060"/>
                  </a:solidFill>
                </a:rPr>
                <a:t>Algorithm</a:t>
              </a:r>
              <a:endParaRPr lang="en-US" sz="600" dirty="0">
                <a:solidFill>
                  <a:srgbClr val="002060"/>
                </a:solidFill>
              </a:endParaRPr>
            </a:p>
          </p:txBody>
        </p:sp>
        <p:sp>
          <p:nvSpPr>
            <p:cNvPr id="82" name="Rectangle 81"/>
            <p:cNvSpPr/>
            <p:nvPr/>
          </p:nvSpPr>
          <p:spPr>
            <a:xfrm>
              <a:off x="5061886" y="2743700"/>
              <a:ext cx="439543" cy="184666"/>
            </a:xfrm>
            <a:prstGeom prst="rect">
              <a:avLst/>
            </a:prstGeom>
          </p:spPr>
          <p:txBody>
            <a:bodyPr wrap="none">
              <a:spAutoFit/>
            </a:bodyPr>
            <a:lstStyle/>
            <a:p>
              <a:pPr algn="ctr"/>
              <a:r>
                <a:rPr lang="en-US" sz="600" dirty="0" smtClean="0">
                  <a:solidFill>
                    <a:srgbClr val="002060"/>
                  </a:solidFill>
                </a:rPr>
                <a:t>Launch</a:t>
              </a:r>
              <a:endParaRPr lang="en-US" sz="600" dirty="0">
                <a:solidFill>
                  <a:srgbClr val="002060"/>
                </a:solidFill>
              </a:endParaRPr>
            </a:p>
          </p:txBody>
        </p:sp>
        <p:sp>
          <p:nvSpPr>
            <p:cNvPr id="83" name="Rectangle 82"/>
            <p:cNvSpPr/>
            <p:nvPr/>
          </p:nvSpPr>
          <p:spPr>
            <a:xfrm>
              <a:off x="5116191" y="2571750"/>
              <a:ext cx="365805" cy="184666"/>
            </a:xfrm>
            <a:prstGeom prst="rect">
              <a:avLst/>
            </a:prstGeom>
          </p:spPr>
          <p:txBody>
            <a:bodyPr wrap="none">
              <a:spAutoFit/>
            </a:bodyPr>
            <a:lstStyle/>
            <a:p>
              <a:pPr algn="ctr"/>
              <a:r>
                <a:rPr lang="en-US" sz="600" dirty="0" smtClean="0">
                  <a:solidFill>
                    <a:srgbClr val="002060"/>
                  </a:solidFill>
                </a:rPr>
                <a:t>Copy</a:t>
              </a:r>
              <a:endParaRPr lang="en-US" sz="600" dirty="0">
                <a:solidFill>
                  <a:srgbClr val="002060"/>
                </a:solidFill>
              </a:endParaRPr>
            </a:p>
          </p:txBody>
        </p:sp>
        <p:sp>
          <p:nvSpPr>
            <p:cNvPr id="84" name="Rectangle 83"/>
            <p:cNvSpPr/>
            <p:nvPr/>
          </p:nvSpPr>
          <p:spPr>
            <a:xfrm>
              <a:off x="5046658" y="2380988"/>
              <a:ext cx="470000" cy="184666"/>
            </a:xfrm>
            <a:prstGeom prst="rect">
              <a:avLst/>
            </a:prstGeom>
          </p:spPr>
          <p:txBody>
            <a:bodyPr wrap="none">
              <a:spAutoFit/>
            </a:bodyPr>
            <a:lstStyle/>
            <a:p>
              <a:pPr algn="ctr"/>
              <a:r>
                <a:rPr lang="en-US" sz="600" dirty="0" smtClean="0">
                  <a:solidFill>
                    <a:schemeClr val="bg1"/>
                  </a:solidFill>
                </a:rPr>
                <a:t>Compile</a:t>
              </a:r>
              <a:endParaRPr lang="en-US" sz="600" dirty="0">
                <a:solidFill>
                  <a:schemeClr val="bg1"/>
                </a:solidFill>
              </a:endParaRPr>
            </a:p>
          </p:txBody>
        </p:sp>
        <p:sp>
          <p:nvSpPr>
            <p:cNvPr id="86" name="Rectangle 85"/>
            <p:cNvSpPr/>
            <p:nvPr/>
          </p:nvSpPr>
          <p:spPr>
            <a:xfrm>
              <a:off x="5961250" y="3844028"/>
              <a:ext cx="554959" cy="184666"/>
            </a:xfrm>
            <a:prstGeom prst="rect">
              <a:avLst/>
            </a:prstGeom>
          </p:spPr>
          <p:txBody>
            <a:bodyPr wrap="none">
              <a:spAutoFit/>
            </a:bodyPr>
            <a:lstStyle/>
            <a:p>
              <a:pPr algn="ctr"/>
              <a:r>
                <a:rPr lang="en-US" sz="600" dirty="0" smtClean="0">
                  <a:solidFill>
                    <a:schemeClr val="bg1"/>
                  </a:solidFill>
                </a:rPr>
                <a:t>Copy-bac</a:t>
              </a:r>
              <a:r>
                <a:rPr lang="en-US" sz="600" dirty="0" smtClean="0"/>
                <a:t>k</a:t>
              </a:r>
              <a:endParaRPr lang="en-US" sz="600" dirty="0"/>
            </a:p>
          </p:txBody>
        </p:sp>
        <p:sp>
          <p:nvSpPr>
            <p:cNvPr id="87" name="Rectangle 86"/>
            <p:cNvSpPr/>
            <p:nvPr/>
          </p:nvSpPr>
          <p:spPr>
            <a:xfrm>
              <a:off x="5982890" y="3310628"/>
              <a:ext cx="511679" cy="184666"/>
            </a:xfrm>
            <a:prstGeom prst="rect">
              <a:avLst/>
            </a:prstGeom>
          </p:spPr>
          <p:txBody>
            <a:bodyPr wrap="none">
              <a:spAutoFit/>
            </a:bodyPr>
            <a:lstStyle/>
            <a:p>
              <a:pPr algn="ctr"/>
              <a:r>
                <a:rPr lang="en-US" sz="600" dirty="0" smtClean="0">
                  <a:solidFill>
                    <a:srgbClr val="002060"/>
                  </a:solidFill>
                </a:rPr>
                <a:t>Algorithm</a:t>
              </a:r>
              <a:endParaRPr lang="en-US" sz="600" dirty="0">
                <a:solidFill>
                  <a:srgbClr val="002060"/>
                </a:solidFill>
              </a:endParaRPr>
            </a:p>
          </p:txBody>
        </p:sp>
        <p:sp>
          <p:nvSpPr>
            <p:cNvPr id="88" name="Rectangle 87"/>
            <p:cNvSpPr/>
            <p:nvPr/>
          </p:nvSpPr>
          <p:spPr>
            <a:xfrm>
              <a:off x="6018958" y="2758940"/>
              <a:ext cx="439543" cy="184666"/>
            </a:xfrm>
            <a:prstGeom prst="rect">
              <a:avLst/>
            </a:prstGeom>
          </p:spPr>
          <p:txBody>
            <a:bodyPr wrap="none">
              <a:spAutoFit/>
            </a:bodyPr>
            <a:lstStyle/>
            <a:p>
              <a:pPr algn="ctr"/>
              <a:r>
                <a:rPr lang="en-US" sz="600" dirty="0" smtClean="0">
                  <a:solidFill>
                    <a:srgbClr val="002060"/>
                  </a:solidFill>
                </a:rPr>
                <a:t>Launch</a:t>
              </a:r>
              <a:endParaRPr lang="en-US" sz="600" dirty="0">
                <a:solidFill>
                  <a:srgbClr val="002060"/>
                </a:solidFill>
              </a:endParaRPr>
            </a:p>
          </p:txBody>
        </p:sp>
        <p:sp>
          <p:nvSpPr>
            <p:cNvPr id="93" name="Rectangle 92"/>
            <p:cNvSpPr/>
            <p:nvPr/>
          </p:nvSpPr>
          <p:spPr>
            <a:xfrm>
              <a:off x="6939962" y="3600188"/>
              <a:ext cx="511679" cy="184666"/>
            </a:xfrm>
            <a:prstGeom prst="rect">
              <a:avLst/>
            </a:prstGeom>
          </p:spPr>
          <p:txBody>
            <a:bodyPr wrap="none">
              <a:spAutoFit/>
            </a:bodyPr>
            <a:lstStyle/>
            <a:p>
              <a:pPr algn="ctr"/>
              <a:r>
                <a:rPr lang="en-US" sz="600" dirty="0" smtClean="0">
                  <a:solidFill>
                    <a:srgbClr val="002060"/>
                  </a:solidFill>
                </a:rPr>
                <a:t>Algorithm</a:t>
              </a:r>
              <a:endParaRPr lang="en-US" sz="600" dirty="0">
                <a:solidFill>
                  <a:srgbClr val="002060"/>
                </a:solidFill>
              </a:endParaRPr>
            </a:p>
          </p:txBody>
        </p:sp>
        <p:sp>
          <p:nvSpPr>
            <p:cNvPr id="96" name="Rectangle 95"/>
            <p:cNvSpPr/>
            <p:nvPr/>
          </p:nvSpPr>
          <p:spPr>
            <a:xfrm>
              <a:off x="6976030" y="3286587"/>
              <a:ext cx="439543" cy="184666"/>
            </a:xfrm>
            <a:prstGeom prst="rect">
              <a:avLst/>
            </a:prstGeom>
          </p:spPr>
          <p:txBody>
            <a:bodyPr wrap="none">
              <a:spAutoFit/>
            </a:bodyPr>
            <a:lstStyle/>
            <a:p>
              <a:pPr algn="ctr"/>
              <a:r>
                <a:rPr lang="en-US" sz="600" dirty="0" smtClean="0">
                  <a:solidFill>
                    <a:srgbClr val="002060"/>
                  </a:solidFill>
                </a:rPr>
                <a:t>Launch</a:t>
              </a:r>
              <a:endParaRPr lang="en-US" sz="600" dirty="0">
                <a:solidFill>
                  <a:srgbClr val="002060"/>
                </a:solidFill>
              </a:endParaRPr>
            </a:p>
          </p:txBody>
        </p:sp>
        <p:sp>
          <p:nvSpPr>
            <p:cNvPr id="103" name="Rectangle 102"/>
            <p:cNvSpPr/>
            <p:nvPr/>
          </p:nvSpPr>
          <p:spPr>
            <a:xfrm>
              <a:off x="3105578" y="2920484"/>
              <a:ext cx="511679" cy="184666"/>
            </a:xfrm>
            <a:prstGeom prst="rect">
              <a:avLst/>
            </a:prstGeom>
          </p:spPr>
          <p:txBody>
            <a:bodyPr wrap="none">
              <a:spAutoFit/>
            </a:bodyPr>
            <a:lstStyle/>
            <a:p>
              <a:pPr algn="ctr"/>
              <a:r>
                <a:rPr lang="en-US" sz="600" dirty="0" smtClean="0">
                  <a:solidFill>
                    <a:srgbClr val="002060"/>
                  </a:solidFill>
                </a:rPr>
                <a:t>Algorithm</a:t>
              </a:r>
              <a:endParaRPr lang="en-US" sz="600" dirty="0">
                <a:solidFill>
                  <a:srgbClr val="002060"/>
                </a:solidFill>
              </a:endParaRPr>
            </a:p>
          </p:txBody>
        </p:sp>
        <p:sp>
          <p:nvSpPr>
            <p:cNvPr id="104" name="Rectangle 103"/>
            <p:cNvSpPr/>
            <p:nvPr/>
          </p:nvSpPr>
          <p:spPr>
            <a:xfrm>
              <a:off x="3141646" y="1865876"/>
              <a:ext cx="439543" cy="184666"/>
            </a:xfrm>
            <a:prstGeom prst="rect">
              <a:avLst/>
            </a:prstGeom>
          </p:spPr>
          <p:txBody>
            <a:bodyPr wrap="none">
              <a:spAutoFit/>
            </a:bodyPr>
            <a:lstStyle/>
            <a:p>
              <a:pPr algn="ctr"/>
              <a:r>
                <a:rPr lang="en-US" sz="600" dirty="0" smtClean="0">
                  <a:solidFill>
                    <a:srgbClr val="002060"/>
                  </a:solidFill>
                </a:rPr>
                <a:t>Launch</a:t>
              </a:r>
              <a:endParaRPr lang="en-US" sz="600" dirty="0">
                <a:solidFill>
                  <a:srgbClr val="002060"/>
                </a:solidFill>
              </a:endParaRPr>
            </a:p>
          </p:txBody>
        </p:sp>
        <p:sp>
          <p:nvSpPr>
            <p:cNvPr id="109" name="Rectangle 108"/>
            <p:cNvSpPr/>
            <p:nvPr/>
          </p:nvSpPr>
          <p:spPr>
            <a:xfrm>
              <a:off x="2142410" y="3575804"/>
              <a:ext cx="511679" cy="184666"/>
            </a:xfrm>
            <a:prstGeom prst="rect">
              <a:avLst/>
            </a:prstGeom>
          </p:spPr>
          <p:txBody>
            <a:bodyPr wrap="none">
              <a:spAutoFit/>
            </a:bodyPr>
            <a:lstStyle/>
            <a:p>
              <a:pPr algn="ctr"/>
              <a:r>
                <a:rPr lang="en-US" sz="600" dirty="0" smtClean="0">
                  <a:solidFill>
                    <a:srgbClr val="002060"/>
                  </a:solidFill>
                </a:rPr>
                <a:t>Algorithm</a:t>
              </a:r>
              <a:endParaRPr lang="en-US" sz="600" dirty="0">
                <a:solidFill>
                  <a:srgbClr val="002060"/>
                </a:solidFill>
              </a:endParaRPr>
            </a:p>
          </p:txBody>
        </p:sp>
        <p:sp>
          <p:nvSpPr>
            <p:cNvPr id="110" name="Rectangle 109"/>
            <p:cNvSpPr/>
            <p:nvPr/>
          </p:nvSpPr>
          <p:spPr>
            <a:xfrm>
              <a:off x="2178478" y="2996684"/>
              <a:ext cx="439543" cy="184666"/>
            </a:xfrm>
            <a:prstGeom prst="rect">
              <a:avLst/>
            </a:prstGeom>
          </p:spPr>
          <p:txBody>
            <a:bodyPr wrap="none">
              <a:spAutoFit/>
            </a:bodyPr>
            <a:lstStyle/>
            <a:p>
              <a:pPr algn="ctr"/>
              <a:r>
                <a:rPr lang="en-US" sz="600" dirty="0" smtClean="0">
                  <a:solidFill>
                    <a:srgbClr val="002060"/>
                  </a:solidFill>
                </a:rPr>
                <a:t>Launch</a:t>
              </a:r>
              <a:endParaRPr lang="en-US" sz="600" dirty="0">
                <a:solidFill>
                  <a:srgbClr val="002060"/>
                </a:solidFill>
              </a:endParaRPr>
            </a:p>
          </p:txBody>
        </p:sp>
        <p:sp>
          <p:nvSpPr>
            <p:cNvPr id="115" name="Rectangle 114"/>
            <p:cNvSpPr/>
            <p:nvPr/>
          </p:nvSpPr>
          <p:spPr>
            <a:xfrm>
              <a:off x="1179242" y="3575804"/>
              <a:ext cx="511679" cy="184666"/>
            </a:xfrm>
            <a:prstGeom prst="rect">
              <a:avLst/>
            </a:prstGeom>
          </p:spPr>
          <p:txBody>
            <a:bodyPr wrap="none">
              <a:spAutoFit/>
            </a:bodyPr>
            <a:lstStyle/>
            <a:p>
              <a:pPr algn="ctr"/>
              <a:r>
                <a:rPr lang="en-US" sz="600" dirty="0" smtClean="0">
                  <a:solidFill>
                    <a:srgbClr val="002060"/>
                  </a:solidFill>
                </a:rPr>
                <a:t>Algorithm</a:t>
              </a:r>
              <a:endParaRPr lang="en-US" sz="600" dirty="0">
                <a:solidFill>
                  <a:srgbClr val="002060"/>
                </a:solidFill>
              </a:endParaRPr>
            </a:p>
          </p:txBody>
        </p:sp>
        <p:sp>
          <p:nvSpPr>
            <p:cNvPr id="116" name="Rectangle 115"/>
            <p:cNvSpPr/>
            <p:nvPr/>
          </p:nvSpPr>
          <p:spPr>
            <a:xfrm>
              <a:off x="1229927" y="3224391"/>
              <a:ext cx="439543" cy="184666"/>
            </a:xfrm>
            <a:prstGeom prst="rect">
              <a:avLst/>
            </a:prstGeom>
          </p:spPr>
          <p:txBody>
            <a:bodyPr wrap="none">
              <a:spAutoFit/>
            </a:bodyPr>
            <a:lstStyle/>
            <a:p>
              <a:pPr algn="ctr"/>
              <a:r>
                <a:rPr lang="en-US" sz="600" dirty="0" smtClean="0">
                  <a:solidFill>
                    <a:srgbClr val="002060"/>
                  </a:solidFill>
                </a:rPr>
                <a:t>Launch</a:t>
              </a:r>
              <a:endParaRPr lang="en-US" sz="600" dirty="0">
                <a:solidFill>
                  <a:srgbClr val="002060"/>
                </a:solidFill>
              </a:endParaRPr>
            </a:p>
          </p:txBody>
        </p:sp>
      </p:grpSp>
      <p:sp>
        <p:nvSpPr>
          <p:cNvPr id="123" name="Rectangle 122"/>
          <p:cNvSpPr/>
          <p:nvPr/>
        </p:nvSpPr>
        <p:spPr>
          <a:xfrm>
            <a:off x="3374807" y="962537"/>
            <a:ext cx="2339102" cy="261610"/>
          </a:xfrm>
          <a:prstGeom prst="rect">
            <a:avLst/>
          </a:prstGeom>
        </p:spPr>
        <p:txBody>
          <a:bodyPr wrap="none">
            <a:spAutoFit/>
          </a:bodyPr>
          <a:lstStyle/>
          <a:p>
            <a:pPr algn="ctr">
              <a:defRPr sz="1100" b="0" i="0" u="none" strike="noStrike" kern="1200" baseline="0">
                <a:solidFill>
                  <a:prstClr val="white"/>
                </a:solidFill>
                <a:latin typeface="+mn-lt"/>
                <a:ea typeface="+mn-ea"/>
                <a:cs typeface="+mn-cs"/>
              </a:defRPr>
            </a:pPr>
            <a:r>
              <a:rPr lang="en-US" dirty="0" smtClean="0">
                <a:solidFill>
                  <a:schemeClr val="accent6">
                    <a:lumMod val="10000"/>
                  </a:schemeClr>
                </a:solidFill>
                <a:latin typeface="Arial" pitchFamily="34" charset="0"/>
                <a:cs typeface="Arial" pitchFamily="34" charset="0"/>
              </a:rPr>
              <a:t>(Exemplary ISV “Hessian” Kernel) </a:t>
            </a:r>
            <a:endParaRPr lang="en-US" dirty="0">
              <a:solidFill>
                <a:schemeClr val="accent6">
                  <a:lumMod val="10000"/>
                </a:schemeClr>
              </a:solidFill>
              <a:latin typeface="Arial" pitchFamily="34" charset="0"/>
              <a:cs typeface="Arial" pitchFamily="34" charset="0"/>
            </a:endParaRPr>
          </a:p>
        </p:txBody>
      </p:sp>
      <p:sp>
        <p:nvSpPr>
          <p:cNvPr id="4" name="TextBox 3"/>
          <p:cNvSpPr txBox="1"/>
          <p:nvPr/>
        </p:nvSpPr>
        <p:spPr>
          <a:xfrm>
            <a:off x="860364" y="4562054"/>
            <a:ext cx="4913525" cy="246221"/>
          </a:xfrm>
          <a:prstGeom prst="rect">
            <a:avLst/>
          </a:prstGeom>
          <a:noFill/>
        </p:spPr>
        <p:txBody>
          <a:bodyPr wrap="none" rtlCol="0">
            <a:spAutoFit/>
          </a:bodyPr>
          <a:lstStyle/>
          <a:p>
            <a:r>
              <a:rPr lang="en-US" sz="500" dirty="0" smtClean="0">
                <a:solidFill>
                  <a:schemeClr val="tx1">
                    <a:lumMod val="50000"/>
                  </a:schemeClr>
                </a:solidFill>
              </a:rPr>
              <a:t>AMD A10-5800K APU with Radeon™ HD Graphics – CPU: 4 cores, 3800MHz (4200MHz Turbo); GPU: AMD Radeon HD 7660D, 6 compute units, 800MHz; 4GB RAM.</a:t>
            </a:r>
          </a:p>
          <a:p>
            <a:r>
              <a:rPr lang="en-US" sz="500" dirty="0" smtClean="0">
                <a:solidFill>
                  <a:schemeClr val="tx1">
                    <a:lumMod val="50000"/>
                  </a:schemeClr>
                </a:solidFill>
              </a:rPr>
              <a:t>Software – Windows 7 Professional SP1 (64-bit OS); AMD OpenCL™ 1.2 AMD-APP (937.2); Microsoft Visual Studio 11 Beta</a:t>
            </a:r>
          </a:p>
        </p:txBody>
      </p:sp>
      <p:sp>
        <p:nvSpPr>
          <p:cNvPr id="16" name="Footer Placeholder 15"/>
          <p:cNvSpPr>
            <a:spLocks noGrp="1"/>
          </p:cNvSpPr>
          <p:nvPr>
            <p:ph type="ftr" sz="quarter" idx="11"/>
          </p:nvPr>
        </p:nvSpPr>
        <p:spPr/>
        <p:txBody>
          <a:bodyPr/>
          <a:lstStyle/>
          <a:p>
            <a:r>
              <a:rPr lang="en-US" smtClean="0"/>
              <a:t>© Copyright 2012 HSA Foundation.  All Rights Reserved.</a:t>
            </a:r>
            <a:endParaRPr lang="en-US"/>
          </a:p>
        </p:txBody>
      </p:sp>
      <p:sp>
        <p:nvSpPr>
          <p:cNvPr id="17" name="Slide Number Placeholder 16"/>
          <p:cNvSpPr>
            <a:spLocks noGrp="1"/>
          </p:cNvSpPr>
          <p:nvPr>
            <p:ph type="sldNum" sz="quarter" idx="12"/>
          </p:nvPr>
        </p:nvSpPr>
        <p:spPr/>
        <p:txBody>
          <a:bodyPr/>
          <a:lstStyle/>
          <a:p>
            <a:fld id="{7E0F095F-F642-7E4C-BE29-73B8FAFADF38}" type="slidenum">
              <a:rPr lang="en-US" smtClean="0"/>
              <a:t>65</a:t>
            </a:fld>
            <a:endParaRPr lang="en-US"/>
          </a:p>
        </p:txBody>
      </p:sp>
    </p:spTree>
    <p:extLst>
      <p:ext uri="{BB962C8B-B14F-4D97-AF65-F5344CB8AC3E}">
        <p14:creationId xmlns:p14="http://schemas.microsoft.com/office/powerpoint/2010/main" val="337826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par>
                                <p:cTn id="8" presetID="22" presetClass="entr" presetSubtype="4"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wipe(down)">
                                      <p:cBhvr>
                                        <p:cTn id="10" dur="500"/>
                                        <p:tgtEl>
                                          <p:spTgt spid="98"/>
                                        </p:tgtEl>
                                      </p:cBhvr>
                                    </p:animEffect>
                                  </p:childTnLst>
                                </p:cTn>
                              </p:par>
                              <p:par>
                                <p:cTn id="11" presetID="22" presetClass="entr" presetSubtype="8"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wipe(left)">
                                      <p:cBhvr>
                                        <p:cTn id="13" dur="500"/>
                                        <p:tgtEl>
                                          <p:spTgt spid="60"/>
                                        </p:tgtEl>
                                      </p:cBhvr>
                                    </p:animEffect>
                                  </p:childTnLst>
                                </p:cTn>
                              </p:par>
                              <p:par>
                                <p:cTn id="14" presetID="9" presetClass="emph" presetSubtype="0" grpId="0" nodeType="withEffect">
                                  <p:stCondLst>
                                    <p:cond delay="0"/>
                                  </p:stCondLst>
                                  <p:childTnLst>
                                    <p:set>
                                      <p:cBhvr rctx="PPT">
                                        <p:cTn id="15" dur="indefinite"/>
                                        <p:tgtEl>
                                          <p:spTgt spid="7"/>
                                        </p:tgtEl>
                                        <p:attrNameLst>
                                          <p:attrName>style.opacity</p:attrName>
                                        </p:attrNameLst>
                                      </p:cBhvr>
                                      <p:to>
                                        <p:strVal val="0.5"/>
                                      </p:to>
                                    </p:set>
                                    <p:animEffect filter="image" prLst="opacity: 0.5">
                                      <p:cBhvr rctx="IE">
                                        <p:cTn id="16" dur="indefinite"/>
                                        <p:tgtEl>
                                          <p:spTgt spid="7"/>
                                        </p:tgtEl>
                                      </p:cBhvr>
                                    </p:animEffect>
                                  </p:childTnLst>
                                </p:cTn>
                              </p:par>
                              <p:par>
                                <p:cTn id="17" presetID="9" presetClass="emph" presetSubtype="0" nodeType="withEffect">
                                  <p:stCondLst>
                                    <p:cond delay="0"/>
                                  </p:stCondLst>
                                  <p:childTnLst>
                                    <p:set>
                                      <p:cBhvr rctx="PPT">
                                        <p:cTn id="18" dur="indefinite"/>
                                        <p:tgtEl>
                                          <p:spTgt spid="122"/>
                                        </p:tgtEl>
                                        <p:attrNameLst>
                                          <p:attrName>style.opacity</p:attrName>
                                        </p:attrNameLst>
                                      </p:cBhvr>
                                      <p:to>
                                        <p:strVal val="0.5"/>
                                      </p:to>
                                    </p:set>
                                    <p:animEffect filter="image" prLst="opacity: 0.5">
                                      <p:cBhvr rctx="IE">
                                        <p:cTn id="19" dur="indefinite"/>
                                        <p:tgtEl>
                                          <p:spTgt spid="122"/>
                                        </p:tgtEl>
                                      </p:cBhvr>
                                    </p:animEffect>
                                  </p:childTnLst>
                                </p:cTn>
                              </p:par>
                              <p:par>
                                <p:cTn id="20" presetID="9" presetClass="emph" presetSubtype="0" nodeType="withEffect">
                                  <p:stCondLst>
                                    <p:cond delay="0"/>
                                  </p:stCondLst>
                                  <p:childTnLst>
                                    <p:set>
                                      <p:cBhvr rctx="PPT">
                                        <p:cTn id="21" dur="indefinite"/>
                                        <p:tgtEl>
                                          <p:spTgt spid="124"/>
                                        </p:tgtEl>
                                        <p:attrNameLst>
                                          <p:attrName>style.opacity</p:attrName>
                                        </p:attrNameLst>
                                      </p:cBhvr>
                                      <p:to>
                                        <p:strVal val="0.5"/>
                                      </p:to>
                                    </p:set>
                                    <p:animEffect filter="image" prLst="opacity: 0.5">
                                      <p:cBhvr rctx="IE">
                                        <p:cTn id="22" dur="indefinite"/>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3" grpId="0">
        <p:bldAsOne/>
      </p:bldGraphic>
      <p:bldGraphic spid="7"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9550"/>
            <a:ext cx="7696200" cy="376622"/>
          </a:xfrm>
        </p:spPr>
        <p:txBody>
          <a:bodyPr vert="horz" lIns="0" tIns="0" rIns="0" bIns="0" rtlCol="0" anchor="t">
            <a:noAutofit/>
          </a:bodyPr>
          <a:lstStyle/>
          <a:p>
            <a:pPr defTabSz="912813" eaLnBrk="0" fontAlgn="base" hangingPunct="0">
              <a:spcAft>
                <a:spcPct val="0"/>
              </a:spcAft>
            </a:pPr>
            <a:r>
              <a:rPr lang="en-US" sz="2200" b="1" i="1" dirty="0">
                <a:solidFill>
                  <a:schemeClr val="accent6">
                    <a:lumMod val="10000"/>
                  </a:schemeClr>
                </a:solidFill>
                <a:latin typeface="Arial" pitchFamily="34" charset="0"/>
                <a:cs typeface="Arial" pitchFamily="34" charset="0"/>
              </a:rPr>
              <a:t>Research </a:t>
            </a:r>
            <a:r>
              <a:rPr lang="en-US" sz="2200" b="1" i="1">
                <a:solidFill>
                  <a:schemeClr val="accent6">
                    <a:lumMod val="10000"/>
                  </a:schemeClr>
                </a:solidFill>
                <a:latin typeface="Arial" pitchFamily="34" charset="0"/>
                <a:cs typeface="Arial" pitchFamily="34" charset="0"/>
              </a:rPr>
              <a:t>Topics in HSA</a:t>
            </a:r>
            <a:endParaRPr lang="en-US" sz="2200" b="1" i="1" dirty="0">
              <a:solidFill>
                <a:schemeClr val="accent6">
                  <a:lumMod val="10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2956176"/>
              </p:ext>
            </p:extLst>
          </p:nvPr>
        </p:nvGraphicFramePr>
        <p:xfrm>
          <a:off x="152400" y="571500"/>
          <a:ext cx="8534400" cy="4640580"/>
        </p:xfrm>
        <a:graphic>
          <a:graphicData uri="http://schemas.openxmlformats.org/drawingml/2006/table">
            <a:tbl>
              <a:tblPr firstRow="1" bandRow="1">
                <a:tableStyleId>{5C22544A-7EE6-4342-B048-85BDC9FD1C3A}</a:tableStyleId>
              </a:tblPr>
              <a:tblGrid>
                <a:gridCol w="1752600"/>
                <a:gridCol w="4953001"/>
                <a:gridCol w="1828799"/>
              </a:tblGrid>
              <a:tr h="285750">
                <a:tc>
                  <a:txBody>
                    <a:bodyPr/>
                    <a:lstStyle/>
                    <a:p>
                      <a:r>
                        <a:rPr lang="en-US" sz="1400" dirty="0" smtClean="0"/>
                        <a:t>Category</a:t>
                      </a:r>
                      <a:endParaRPr lang="en-US" sz="1400" dirty="0"/>
                    </a:p>
                  </a:txBody>
                  <a:tcPr marT="34290" marB="34290"/>
                </a:tc>
                <a:tc>
                  <a:txBody>
                    <a:bodyPr/>
                    <a:lstStyle/>
                    <a:p>
                      <a:r>
                        <a:rPr lang="en-US" sz="1400" dirty="0" smtClean="0"/>
                        <a:t>Description</a:t>
                      </a:r>
                      <a:endParaRPr lang="en-US" sz="1400" dirty="0"/>
                    </a:p>
                  </a:txBody>
                  <a:tcPr marT="34290" marB="34290"/>
                </a:tc>
                <a:tc>
                  <a:txBody>
                    <a:bodyPr/>
                    <a:lstStyle/>
                    <a:p>
                      <a:r>
                        <a:rPr lang="en-US" sz="1400" dirty="0" smtClean="0"/>
                        <a:t>Comments</a:t>
                      </a:r>
                      <a:endParaRPr lang="en-US" sz="1400" dirty="0"/>
                    </a:p>
                  </a:txBody>
                  <a:tcPr marT="34290" marB="34290"/>
                </a:tc>
              </a:tr>
              <a:tr h="480060">
                <a:tc>
                  <a:txBody>
                    <a:bodyPr/>
                    <a:lstStyle/>
                    <a:p>
                      <a:r>
                        <a:rPr lang="en-US" sz="900" dirty="0" smtClean="0">
                          <a:solidFill>
                            <a:schemeClr val="accent6">
                              <a:lumMod val="10000"/>
                            </a:schemeClr>
                          </a:solidFill>
                        </a:rPr>
                        <a:t>Languages/Compilers</a:t>
                      </a:r>
                      <a:endParaRPr lang="en-US" sz="900" dirty="0">
                        <a:solidFill>
                          <a:schemeClr val="accent6">
                            <a:lumMod val="10000"/>
                          </a:schemeClr>
                        </a:solidFill>
                      </a:endParaRPr>
                    </a:p>
                  </a:txBody>
                  <a:tcPr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dirty="0" smtClean="0">
                          <a:solidFill>
                            <a:schemeClr val="accent6">
                              <a:lumMod val="10000"/>
                            </a:schemeClr>
                          </a:solidFill>
                          <a:latin typeface="Tahoma" charset="0"/>
                        </a:rPr>
                        <a:t>Higher-level languages.</a:t>
                      </a:r>
                      <a:r>
                        <a:rPr lang="en-US" sz="900" baseline="0" dirty="0" smtClean="0">
                          <a:solidFill>
                            <a:schemeClr val="accent6">
                              <a:lumMod val="10000"/>
                            </a:schemeClr>
                          </a:solidFill>
                          <a:latin typeface="Tahoma" charset="0"/>
                        </a:rPr>
                        <a:t>  </a:t>
                      </a:r>
                      <a:r>
                        <a:rPr lang="en-US" sz="900" kern="1200" dirty="0" smtClean="0">
                          <a:solidFill>
                            <a:schemeClr val="accent6">
                              <a:lumMod val="10000"/>
                            </a:schemeClr>
                          </a:solidFill>
                          <a:effectLst/>
                          <a:latin typeface="+mn-lt"/>
                          <a:ea typeface="+mn-ea"/>
                          <a:cs typeface="+mn-cs"/>
                        </a:rPr>
                        <a:t>GPU languages are primitive today. </a:t>
                      </a:r>
                      <a:r>
                        <a:rPr lang="en-US" sz="900" kern="1200" dirty="0" err="1" smtClean="0">
                          <a:solidFill>
                            <a:schemeClr val="accent6">
                              <a:lumMod val="10000"/>
                            </a:schemeClr>
                          </a:solidFill>
                          <a:effectLst/>
                          <a:latin typeface="+mn-lt"/>
                          <a:ea typeface="+mn-ea"/>
                          <a:cs typeface="+mn-cs"/>
                        </a:rPr>
                        <a:t>OpenCL</a:t>
                      </a:r>
                      <a:r>
                        <a:rPr lang="en-US" sz="900" kern="1200" dirty="0" smtClean="0">
                          <a:solidFill>
                            <a:schemeClr val="accent6">
                              <a:lumMod val="10000"/>
                            </a:schemeClr>
                          </a:solidFill>
                          <a:effectLst/>
                          <a:latin typeface="+mn-lt"/>
                          <a:ea typeface="+mn-ea"/>
                          <a:cs typeface="+mn-cs"/>
                        </a:rPr>
                        <a:t> is a good expert tool. Look into domain specific languages (graphics, math).</a:t>
                      </a:r>
                      <a:r>
                        <a:rPr lang="en-US" sz="900" kern="1200" baseline="0" dirty="0" smtClean="0">
                          <a:solidFill>
                            <a:schemeClr val="accent6">
                              <a:lumMod val="10000"/>
                            </a:schemeClr>
                          </a:solidFill>
                          <a:effectLst/>
                          <a:latin typeface="+mn-lt"/>
                          <a:ea typeface="+mn-ea"/>
                          <a:cs typeface="+mn-cs"/>
                        </a:rPr>
                        <a:t>  </a:t>
                      </a:r>
                      <a:r>
                        <a:rPr lang="en-US" sz="900" kern="1200" dirty="0" smtClean="0">
                          <a:solidFill>
                            <a:schemeClr val="accent6">
                              <a:lumMod val="10000"/>
                            </a:schemeClr>
                          </a:solidFill>
                          <a:effectLst/>
                          <a:latin typeface="+mn-lt"/>
                          <a:ea typeface="+mn-ea"/>
                          <a:cs typeface="+mn-cs"/>
                        </a:rPr>
                        <a:t>Ex:</a:t>
                      </a:r>
                      <a:r>
                        <a:rPr lang="en-US" sz="900" kern="1200" baseline="0" dirty="0" smtClean="0">
                          <a:solidFill>
                            <a:schemeClr val="accent6">
                              <a:lumMod val="10000"/>
                            </a:schemeClr>
                          </a:solidFill>
                          <a:effectLst/>
                          <a:latin typeface="+mn-lt"/>
                          <a:ea typeface="+mn-ea"/>
                          <a:cs typeface="+mn-cs"/>
                        </a:rPr>
                        <a:t>  </a:t>
                      </a:r>
                      <a:r>
                        <a:rPr lang="en-US" sz="900" kern="1200" dirty="0" smtClean="0">
                          <a:solidFill>
                            <a:schemeClr val="accent6">
                              <a:lumMod val="10000"/>
                            </a:schemeClr>
                          </a:solidFill>
                          <a:effectLst/>
                          <a:latin typeface="+mn-lt"/>
                          <a:ea typeface="+mn-ea"/>
                          <a:cs typeface="+mn-cs"/>
                        </a:rPr>
                        <a:t>HSA could have a database accelerator component </a:t>
                      </a:r>
                    </a:p>
                  </a:txBody>
                  <a:tcPr marT="34290" marB="34290"/>
                </a:tc>
                <a:tc>
                  <a:txBody>
                    <a:bodyPr/>
                    <a:lstStyle/>
                    <a:p>
                      <a:endParaRPr lang="en-US" sz="900" dirty="0"/>
                    </a:p>
                  </a:txBody>
                  <a:tcPr marT="34290" marB="34290"/>
                </a:tc>
              </a:tr>
              <a:tr h="342900">
                <a:tc>
                  <a:txBody>
                    <a:bodyPr/>
                    <a:lstStyle/>
                    <a:p>
                      <a:endParaRPr lang="en-US" sz="900" dirty="0">
                        <a:solidFill>
                          <a:schemeClr val="accent6">
                            <a:lumMod val="10000"/>
                          </a:schemeClr>
                        </a:solidFill>
                      </a:endParaRPr>
                    </a:p>
                  </a:txBody>
                  <a:tcPr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accent6">
                              <a:lumMod val="10000"/>
                            </a:schemeClr>
                          </a:solidFill>
                          <a:effectLst/>
                          <a:latin typeface="+mn-lt"/>
                          <a:ea typeface="+mn-ea"/>
                          <a:cs typeface="+mn-cs"/>
                        </a:rPr>
                        <a:t>Split compilation model – high level compliers &amp; low level compilers and how to make them work well together </a:t>
                      </a:r>
                    </a:p>
                  </a:txBody>
                  <a:tcPr marT="34290" marB="34290"/>
                </a:tc>
                <a:tc>
                  <a:txBody>
                    <a:bodyPr/>
                    <a:lstStyle/>
                    <a:p>
                      <a:endParaRPr lang="en-US" sz="900" dirty="0"/>
                    </a:p>
                  </a:txBody>
                  <a:tcPr marT="34290" marB="34290"/>
                </a:tc>
              </a:tr>
              <a:tr h="205740">
                <a:tc>
                  <a:txBody>
                    <a:bodyPr/>
                    <a:lstStyle/>
                    <a:p>
                      <a:endParaRPr lang="en-US" sz="900" dirty="0">
                        <a:solidFill>
                          <a:schemeClr val="accent6">
                            <a:lumMod val="10000"/>
                          </a:schemeClr>
                        </a:solidFill>
                      </a:endParaRPr>
                    </a:p>
                  </a:txBody>
                  <a:tcPr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accent6">
                              <a:lumMod val="10000"/>
                            </a:schemeClr>
                          </a:solidFill>
                          <a:effectLst/>
                          <a:latin typeface="+mn-lt"/>
                          <a:ea typeface="+mn-ea"/>
                          <a:cs typeface="+mn-cs"/>
                        </a:rPr>
                        <a:t>How to run best on a device with multi ISA’s</a:t>
                      </a:r>
                    </a:p>
                  </a:txBody>
                  <a:tcPr marT="34290" marB="34290"/>
                </a:tc>
                <a:tc>
                  <a:txBody>
                    <a:bodyPr/>
                    <a:lstStyle/>
                    <a:p>
                      <a:endParaRPr lang="en-US" sz="900" dirty="0"/>
                    </a:p>
                  </a:txBody>
                  <a:tcPr marT="34290" marB="34290"/>
                </a:tc>
              </a:tr>
              <a:tr h="617220">
                <a:tc>
                  <a:txBody>
                    <a:bodyPr/>
                    <a:lstStyle/>
                    <a:p>
                      <a:r>
                        <a:rPr lang="en-US" sz="900" dirty="0" smtClean="0">
                          <a:solidFill>
                            <a:schemeClr val="accent6">
                              <a:lumMod val="10000"/>
                            </a:schemeClr>
                          </a:solidFill>
                        </a:rPr>
                        <a:t>Software </a:t>
                      </a:r>
                      <a:r>
                        <a:rPr lang="en-US" sz="900" b="0" kern="1200" dirty="0" smtClean="0">
                          <a:solidFill>
                            <a:schemeClr val="accent6">
                              <a:lumMod val="10000"/>
                            </a:schemeClr>
                          </a:solidFill>
                          <a:effectLst/>
                          <a:latin typeface="+mn-lt"/>
                          <a:ea typeface="+mn-ea"/>
                          <a:cs typeface="+mn-cs"/>
                        </a:rPr>
                        <a:t>Run-Time</a:t>
                      </a:r>
                      <a:endParaRPr lang="en-US" sz="900" dirty="0">
                        <a:solidFill>
                          <a:schemeClr val="accent6">
                            <a:lumMod val="10000"/>
                          </a:schemeClr>
                        </a:solidFill>
                      </a:endParaRPr>
                    </a:p>
                  </a:txBody>
                  <a:tcPr marT="34290" marB="34290"/>
                </a:tc>
                <a:tc>
                  <a:txBody>
                    <a:bodyPr/>
                    <a:lstStyle/>
                    <a:p>
                      <a:r>
                        <a:rPr lang="en-US" sz="900" b="0" kern="1200" dirty="0" smtClean="0">
                          <a:solidFill>
                            <a:schemeClr val="accent6">
                              <a:lumMod val="10000"/>
                            </a:schemeClr>
                          </a:solidFill>
                          <a:effectLst/>
                          <a:latin typeface="+mn-lt"/>
                          <a:ea typeface="+mn-ea"/>
                          <a:cs typeface="+mn-cs"/>
                        </a:rPr>
                        <a:t>C</a:t>
                      </a:r>
                      <a:r>
                        <a:rPr lang="en-US" sz="900" kern="1200" dirty="0" smtClean="0">
                          <a:solidFill>
                            <a:schemeClr val="accent6">
                              <a:lumMod val="10000"/>
                            </a:schemeClr>
                          </a:solidFill>
                          <a:effectLst/>
                          <a:latin typeface="+mn-lt"/>
                          <a:ea typeface="+mn-ea"/>
                          <a:cs typeface="+mn-cs"/>
                        </a:rPr>
                        <a:t>lassic load balancing.</a:t>
                      </a:r>
                      <a:r>
                        <a:rPr lang="en-US" sz="900" kern="1200" baseline="0" dirty="0" smtClean="0">
                          <a:solidFill>
                            <a:schemeClr val="accent6">
                              <a:lumMod val="10000"/>
                            </a:schemeClr>
                          </a:solidFill>
                          <a:effectLst/>
                          <a:latin typeface="+mn-lt"/>
                          <a:ea typeface="+mn-ea"/>
                          <a:cs typeface="+mn-cs"/>
                        </a:rPr>
                        <a:t>  L</a:t>
                      </a:r>
                      <a:r>
                        <a:rPr lang="en-US" sz="900" kern="1200" dirty="0" smtClean="0">
                          <a:solidFill>
                            <a:schemeClr val="accent6">
                              <a:lumMod val="10000"/>
                            </a:schemeClr>
                          </a:solidFill>
                          <a:effectLst/>
                          <a:latin typeface="+mn-lt"/>
                          <a:ea typeface="+mn-ea"/>
                          <a:cs typeface="+mn-cs"/>
                        </a:rPr>
                        <a:t>ook for new ways to partition algorithms automatically in the runtime. Simultaneous running of multiple kernels or multiple applications. Quality of service &amp; virtualization.</a:t>
                      </a:r>
                      <a:r>
                        <a:rPr lang="en-US" sz="900" kern="1200" baseline="0" dirty="0" smtClean="0">
                          <a:solidFill>
                            <a:schemeClr val="accent6">
                              <a:lumMod val="10000"/>
                            </a:schemeClr>
                          </a:solidFill>
                          <a:effectLst/>
                          <a:latin typeface="+mn-lt"/>
                          <a:ea typeface="+mn-ea"/>
                          <a:cs typeface="+mn-cs"/>
                        </a:rPr>
                        <a:t>  S</a:t>
                      </a:r>
                      <a:r>
                        <a:rPr lang="en-US" sz="900" kern="1200" dirty="0" smtClean="0">
                          <a:solidFill>
                            <a:schemeClr val="accent6">
                              <a:lumMod val="10000"/>
                            </a:schemeClr>
                          </a:solidFill>
                          <a:effectLst/>
                          <a:latin typeface="+mn-lt"/>
                          <a:ea typeface="+mn-ea"/>
                          <a:cs typeface="+mn-cs"/>
                        </a:rPr>
                        <a:t>cheduling for complex status graphs and scheduling dynamic parallelism</a:t>
                      </a:r>
                      <a:endParaRPr lang="en-US" sz="900" dirty="0">
                        <a:solidFill>
                          <a:schemeClr val="accent6">
                            <a:lumMod val="10000"/>
                          </a:schemeClr>
                        </a:solidFill>
                      </a:endParaRPr>
                    </a:p>
                  </a:txBody>
                  <a:tcPr marT="34290" marB="34290"/>
                </a:tc>
                <a:tc>
                  <a:txBody>
                    <a:bodyPr/>
                    <a:lstStyle/>
                    <a:p>
                      <a:endParaRPr lang="en-US" sz="900" dirty="0">
                        <a:solidFill>
                          <a:schemeClr val="accent6">
                            <a:lumMod val="10000"/>
                          </a:schemeClr>
                        </a:solidFill>
                      </a:endParaRPr>
                    </a:p>
                  </a:txBody>
                  <a:tcPr marT="34290" marB="34290"/>
                </a:tc>
              </a:tr>
              <a:tr h="617220">
                <a:tc>
                  <a:txBody>
                    <a:bodyPr/>
                    <a:lstStyle/>
                    <a:p>
                      <a:r>
                        <a:rPr lang="en-US" sz="900" b="0" kern="1200" dirty="0" smtClean="0">
                          <a:solidFill>
                            <a:schemeClr val="accent6">
                              <a:lumMod val="10000"/>
                            </a:schemeClr>
                          </a:solidFill>
                          <a:effectLst/>
                          <a:latin typeface="+mn-lt"/>
                          <a:ea typeface="+mn-ea"/>
                          <a:cs typeface="+mn-cs"/>
                        </a:rPr>
                        <a:t>System Architecture</a:t>
                      </a:r>
                      <a:endParaRPr lang="en-US" sz="900" b="0" dirty="0">
                        <a:solidFill>
                          <a:schemeClr val="accent6">
                            <a:lumMod val="10000"/>
                          </a:schemeClr>
                        </a:solidFill>
                      </a:endParaRPr>
                    </a:p>
                  </a:txBody>
                  <a:tcPr marT="34290" marB="34290"/>
                </a:tc>
                <a:tc>
                  <a:txBody>
                    <a:bodyPr/>
                    <a:lstStyle/>
                    <a:p>
                      <a:pPr marL="285750" lvl="0" indent="-285750">
                        <a:buFont typeface="Arial" pitchFamily="34" charset="0"/>
                        <a:buChar char="•"/>
                      </a:pPr>
                      <a:r>
                        <a:rPr lang="en-US" sz="900" kern="1200" dirty="0" smtClean="0">
                          <a:solidFill>
                            <a:schemeClr val="accent6">
                              <a:lumMod val="10000"/>
                            </a:schemeClr>
                          </a:solidFill>
                          <a:effectLst/>
                          <a:latin typeface="+mn-lt"/>
                          <a:ea typeface="+mn-ea"/>
                          <a:cs typeface="+mn-cs"/>
                        </a:rPr>
                        <a:t>Bandwidth/memory arch (balancing BW with compute)</a:t>
                      </a:r>
                    </a:p>
                    <a:p>
                      <a:pPr marL="285750" lvl="0" indent="-285750">
                        <a:buFont typeface="Arial" pitchFamily="34" charset="0"/>
                        <a:buChar char="•"/>
                      </a:pPr>
                      <a:r>
                        <a:rPr lang="en-US" sz="900" kern="1200" dirty="0" smtClean="0">
                          <a:solidFill>
                            <a:schemeClr val="accent6">
                              <a:lumMod val="10000"/>
                            </a:schemeClr>
                          </a:solidFill>
                          <a:effectLst/>
                          <a:latin typeface="+mn-lt"/>
                          <a:ea typeface="+mn-ea"/>
                          <a:cs typeface="+mn-cs"/>
                        </a:rPr>
                        <a:t>Load balancing</a:t>
                      </a:r>
                    </a:p>
                    <a:p>
                      <a:pPr marL="285750" indent="-285750">
                        <a:buFont typeface="Arial" pitchFamily="34" charset="0"/>
                        <a:buChar char="•"/>
                      </a:pPr>
                      <a:r>
                        <a:rPr lang="en-US" sz="900" kern="1200" dirty="0" smtClean="0">
                          <a:solidFill>
                            <a:schemeClr val="accent6">
                              <a:lumMod val="10000"/>
                            </a:schemeClr>
                          </a:solidFill>
                          <a:effectLst/>
                          <a:latin typeface="+mn-lt"/>
                          <a:ea typeface="+mn-ea"/>
                          <a:cs typeface="+mn-cs"/>
                        </a:rPr>
                        <a:t>Memory configurations: Stack memory devices will eventually appear and systems will change around idea of bandwidth. Shared memory stacks – what are the implications?</a:t>
                      </a:r>
                    </a:p>
                    <a:p>
                      <a:pPr marL="2857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900" b="0" kern="1200" dirty="0" smtClean="0">
                          <a:solidFill>
                            <a:schemeClr val="accent6">
                              <a:lumMod val="10000"/>
                            </a:schemeClr>
                          </a:solidFill>
                          <a:effectLst/>
                          <a:latin typeface="+mn-lt"/>
                          <a:ea typeface="+mn-ea"/>
                          <a:cs typeface="+mn-cs"/>
                        </a:rPr>
                        <a:t>TCU/LCU ratios</a:t>
                      </a:r>
                      <a:r>
                        <a:rPr lang="en-US" sz="900" kern="1200" dirty="0" smtClean="0">
                          <a:solidFill>
                            <a:schemeClr val="accent6">
                              <a:lumMod val="10000"/>
                            </a:schemeClr>
                          </a:solidFill>
                          <a:effectLst/>
                          <a:latin typeface="+mn-lt"/>
                          <a:ea typeface="+mn-ea"/>
                          <a:cs typeface="+mn-cs"/>
                        </a:rPr>
                        <a:t> </a:t>
                      </a:r>
                    </a:p>
                    <a:p>
                      <a:pPr marL="285750" indent="-285750">
                        <a:buFont typeface="Arial" pitchFamily="34" charset="0"/>
                        <a:buChar char="•"/>
                      </a:pPr>
                      <a:endParaRPr lang="en-US" sz="900" dirty="0">
                        <a:solidFill>
                          <a:schemeClr val="accent6">
                            <a:lumMod val="10000"/>
                          </a:schemeClr>
                        </a:solidFill>
                      </a:endParaRPr>
                    </a:p>
                  </a:txBody>
                  <a:tcPr marT="34290" marB="34290"/>
                </a:tc>
                <a:tc>
                  <a:txBody>
                    <a:bodyPr/>
                    <a:lstStyle/>
                    <a:p>
                      <a:endParaRPr lang="en-US" sz="900" dirty="0">
                        <a:solidFill>
                          <a:schemeClr val="accent6">
                            <a:lumMod val="10000"/>
                          </a:schemeClr>
                        </a:solidFill>
                      </a:endParaRPr>
                    </a:p>
                  </a:txBody>
                  <a:tcPr marT="34290" marB="34290"/>
                </a:tc>
              </a:tr>
              <a:tr h="617220">
                <a:tc>
                  <a:txBody>
                    <a:bodyPr/>
                    <a:lstStyle/>
                    <a:p>
                      <a:r>
                        <a:rPr lang="en-US" sz="900" dirty="0" smtClean="0">
                          <a:solidFill>
                            <a:schemeClr val="accent6">
                              <a:lumMod val="10000"/>
                            </a:schemeClr>
                          </a:solidFill>
                        </a:rPr>
                        <a:t>Hardware</a:t>
                      </a:r>
                      <a:endParaRPr lang="en-US" sz="900" dirty="0">
                        <a:solidFill>
                          <a:schemeClr val="accent6">
                            <a:lumMod val="10000"/>
                          </a:schemeClr>
                        </a:solidFill>
                      </a:endParaRPr>
                    </a:p>
                  </a:txBody>
                  <a:tcPr marT="34290" marB="34290"/>
                </a:tc>
                <a:tc>
                  <a:txBody>
                    <a:bodyPr/>
                    <a:lstStyle/>
                    <a:p>
                      <a:pPr lvl="0"/>
                      <a:r>
                        <a:rPr lang="en-US" sz="900" kern="1200" dirty="0" smtClean="0">
                          <a:solidFill>
                            <a:schemeClr val="accent6">
                              <a:lumMod val="10000"/>
                            </a:schemeClr>
                          </a:solidFill>
                          <a:effectLst/>
                          <a:latin typeface="+mn-lt"/>
                          <a:ea typeface="+mn-ea"/>
                          <a:cs typeface="+mn-cs"/>
                        </a:rPr>
                        <a:t>Logical split between split function hardware. </a:t>
                      </a:r>
                    </a:p>
                    <a:p>
                      <a:pPr marL="285750" lvl="0" indent="-285750">
                        <a:buFont typeface="Arial" pitchFamily="34" charset="0"/>
                        <a:buChar char="•"/>
                      </a:pPr>
                      <a:r>
                        <a:rPr lang="en-US" sz="900" kern="1200" dirty="0" smtClean="0">
                          <a:solidFill>
                            <a:schemeClr val="accent6">
                              <a:lumMod val="10000"/>
                            </a:schemeClr>
                          </a:solidFill>
                          <a:effectLst/>
                          <a:latin typeface="+mn-lt"/>
                          <a:ea typeface="+mn-ea"/>
                          <a:cs typeface="+mn-cs"/>
                        </a:rPr>
                        <a:t>Applying HSA to non-GPU devices</a:t>
                      </a:r>
                      <a:r>
                        <a:rPr lang="en-US" sz="900" kern="1200" baseline="0" dirty="0" smtClean="0">
                          <a:solidFill>
                            <a:schemeClr val="accent6">
                              <a:lumMod val="10000"/>
                            </a:schemeClr>
                          </a:solidFill>
                          <a:effectLst/>
                          <a:latin typeface="+mn-lt"/>
                          <a:ea typeface="+mn-ea"/>
                          <a:cs typeface="+mn-cs"/>
                        </a:rPr>
                        <a:t> (DSPs, FPGAs, etc.)</a:t>
                      </a:r>
                      <a:endParaRPr lang="en-US" sz="900" kern="1200" dirty="0" smtClean="0">
                        <a:solidFill>
                          <a:schemeClr val="accent6">
                            <a:lumMod val="10000"/>
                          </a:schemeClr>
                        </a:solidFill>
                        <a:effectLst/>
                        <a:latin typeface="+mn-lt"/>
                        <a:ea typeface="+mn-ea"/>
                        <a:cs typeface="+mn-cs"/>
                      </a:endParaRPr>
                    </a:p>
                    <a:p>
                      <a:pPr marL="285750" lvl="0" indent="-285750">
                        <a:buFont typeface="Arial" pitchFamily="34" charset="0"/>
                        <a:buChar char="•"/>
                      </a:pPr>
                      <a:r>
                        <a:rPr lang="en-US" sz="900" kern="1200" dirty="0" smtClean="0">
                          <a:solidFill>
                            <a:schemeClr val="accent6">
                              <a:lumMod val="10000"/>
                            </a:schemeClr>
                          </a:solidFill>
                          <a:effectLst/>
                          <a:latin typeface="+mn-lt"/>
                          <a:ea typeface="+mn-ea"/>
                          <a:cs typeface="+mn-cs"/>
                        </a:rPr>
                        <a:t>Heterogeneous conformance optimization -  how to run a program that runs well on all different HSA platforms and hardware</a:t>
                      </a:r>
                      <a:endParaRPr lang="en-US" sz="900" kern="1200" dirty="0">
                        <a:solidFill>
                          <a:schemeClr val="accent6">
                            <a:lumMod val="10000"/>
                          </a:schemeClr>
                        </a:solidFill>
                        <a:effectLst/>
                        <a:latin typeface="+mn-lt"/>
                        <a:ea typeface="+mn-ea"/>
                        <a:cs typeface="+mn-cs"/>
                      </a:endParaRPr>
                    </a:p>
                  </a:txBody>
                  <a:tcPr marT="34290" marB="34290"/>
                </a:tc>
                <a:tc>
                  <a:txBody>
                    <a:bodyPr/>
                    <a:lstStyle/>
                    <a:p>
                      <a:endParaRPr lang="en-US" sz="900" dirty="0">
                        <a:solidFill>
                          <a:schemeClr val="accent6">
                            <a:lumMod val="10000"/>
                          </a:schemeClr>
                        </a:solidFill>
                      </a:endParaRPr>
                    </a:p>
                  </a:txBody>
                  <a:tcPr marT="34290" marB="34290"/>
                </a:tc>
              </a:tr>
              <a:tr h="361950">
                <a:tc>
                  <a:txBody>
                    <a:bodyPr/>
                    <a:lstStyle/>
                    <a:p>
                      <a:endParaRPr lang="en-US" sz="900">
                        <a:solidFill>
                          <a:schemeClr val="accent6">
                            <a:lumMod val="10000"/>
                          </a:schemeClr>
                        </a:solidFill>
                      </a:endParaRPr>
                    </a:p>
                  </a:txBody>
                  <a:tcPr marT="34290" marB="3429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accent6">
                              <a:lumMod val="10000"/>
                            </a:schemeClr>
                          </a:solidFill>
                          <a:effectLst/>
                          <a:latin typeface="+mn-lt"/>
                          <a:ea typeface="+mn-ea"/>
                          <a:cs typeface="+mn-cs"/>
                        </a:rPr>
                        <a:t>Memory system design: low cost support for coherency and would give programmers a way to optimize their use of coherence</a:t>
                      </a:r>
                    </a:p>
                  </a:txBody>
                  <a:tcPr marT="34290" marB="34290"/>
                </a:tc>
                <a:tc>
                  <a:txBody>
                    <a:bodyPr/>
                    <a:lstStyle/>
                    <a:p>
                      <a:endParaRPr lang="en-US" sz="900" dirty="0">
                        <a:solidFill>
                          <a:schemeClr val="accent6">
                            <a:lumMod val="10000"/>
                          </a:schemeClr>
                        </a:solidFill>
                      </a:endParaRPr>
                    </a:p>
                  </a:txBody>
                  <a:tcPr marT="34290" marB="34290"/>
                </a:tc>
              </a:tr>
              <a:tr h="228600">
                <a:tc>
                  <a:txBody>
                    <a:bodyPr/>
                    <a:lstStyle/>
                    <a:p>
                      <a:endParaRPr lang="en-US" sz="900" dirty="0">
                        <a:solidFill>
                          <a:schemeClr val="accent6">
                            <a:lumMod val="10000"/>
                          </a:schemeClr>
                        </a:solidFill>
                      </a:endParaRPr>
                    </a:p>
                  </a:txBody>
                  <a:tcPr marT="34290" marB="3429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accent6">
                              <a:lumMod val="10000"/>
                            </a:schemeClr>
                          </a:solidFill>
                          <a:effectLst/>
                          <a:latin typeface="+mn-lt"/>
                          <a:ea typeface="+mn-ea"/>
                          <a:cs typeface="+mn-cs"/>
                        </a:rPr>
                        <a:t>Security: looking into securing systems</a:t>
                      </a:r>
                    </a:p>
                  </a:txBody>
                  <a:tcPr marT="34290" marB="34290"/>
                </a:tc>
                <a:tc>
                  <a:txBody>
                    <a:bodyPr/>
                    <a:lstStyle/>
                    <a:p>
                      <a:endParaRPr lang="en-US" sz="900" dirty="0">
                        <a:solidFill>
                          <a:schemeClr val="accent6">
                            <a:lumMod val="10000"/>
                          </a:schemeClr>
                        </a:solidFill>
                      </a:endParaRPr>
                    </a:p>
                  </a:txBody>
                  <a:tcPr marT="34290" marB="34290"/>
                </a:tc>
              </a:tr>
              <a:tr h="228600">
                <a:tc>
                  <a:txBody>
                    <a:bodyPr/>
                    <a:lstStyle/>
                    <a:p>
                      <a:endParaRPr lang="en-US" sz="900">
                        <a:solidFill>
                          <a:schemeClr val="accent6">
                            <a:lumMod val="10000"/>
                          </a:schemeClr>
                        </a:solidFill>
                      </a:endParaRPr>
                    </a:p>
                  </a:txBody>
                  <a:tcPr marT="34290" marB="3429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accent6">
                              <a:lumMod val="10000"/>
                            </a:schemeClr>
                          </a:solidFill>
                          <a:effectLst/>
                          <a:latin typeface="+mn-lt"/>
                          <a:ea typeface="+mn-ea"/>
                          <a:cs typeface="+mn-cs"/>
                        </a:rPr>
                        <a:t>Efficient synchronization primitives</a:t>
                      </a:r>
                    </a:p>
                  </a:txBody>
                  <a:tcPr marT="34290" marB="34290"/>
                </a:tc>
                <a:tc>
                  <a:txBody>
                    <a:bodyPr/>
                    <a:lstStyle/>
                    <a:p>
                      <a:endParaRPr lang="en-US" sz="900" dirty="0">
                        <a:solidFill>
                          <a:schemeClr val="accent6">
                            <a:lumMod val="10000"/>
                          </a:schemeClr>
                        </a:solidFill>
                      </a:endParaRPr>
                    </a:p>
                  </a:txBody>
                  <a:tcPr marT="34290" marB="34290"/>
                </a:tc>
              </a:tr>
              <a:tr h="381000">
                <a:tc>
                  <a:txBody>
                    <a:bodyPr/>
                    <a:lstStyle/>
                    <a:p>
                      <a:endParaRPr lang="en-US" sz="900" dirty="0">
                        <a:solidFill>
                          <a:schemeClr val="accent6">
                            <a:lumMod val="10000"/>
                          </a:schemeClr>
                        </a:solidFill>
                      </a:endParaRPr>
                    </a:p>
                  </a:txBody>
                  <a:tcPr marT="34290" marB="34290"/>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900" kern="1200" dirty="0" smtClean="0">
                          <a:solidFill>
                            <a:schemeClr val="accent6">
                              <a:lumMod val="10000"/>
                            </a:schemeClr>
                          </a:solidFill>
                          <a:effectLst/>
                          <a:latin typeface="+mn-lt"/>
                          <a:ea typeface="+mn-ea"/>
                          <a:cs typeface="+mn-cs"/>
                        </a:rPr>
                        <a:t>3D graphics pipes</a:t>
                      </a:r>
                      <a:r>
                        <a:rPr lang="en-US" sz="900" kern="1200" baseline="0" dirty="0" smtClean="0">
                          <a:solidFill>
                            <a:schemeClr val="accent6">
                              <a:lumMod val="10000"/>
                            </a:schemeClr>
                          </a:solidFill>
                          <a:effectLst/>
                          <a:latin typeface="+mn-lt"/>
                          <a:ea typeface="+mn-ea"/>
                          <a:cs typeface="+mn-cs"/>
                        </a:rPr>
                        <a:t> – integration with HSA</a:t>
                      </a:r>
                      <a:endParaRPr lang="en-US" sz="900" kern="1200" dirty="0" smtClean="0">
                        <a:solidFill>
                          <a:schemeClr val="accent6">
                            <a:lumMod val="10000"/>
                          </a:schemeClr>
                        </a:solidFill>
                        <a:effectLst/>
                        <a:latin typeface="+mn-lt"/>
                        <a:ea typeface="+mn-ea"/>
                        <a:cs typeface="+mn-cs"/>
                      </a:endParaRPr>
                    </a:p>
                  </a:txBody>
                  <a:tcPr marT="34290" marB="34290"/>
                </a:tc>
                <a:tc>
                  <a:txBody>
                    <a:bodyPr/>
                    <a:lstStyle/>
                    <a:p>
                      <a:endParaRPr lang="en-US" sz="900" dirty="0">
                        <a:solidFill>
                          <a:schemeClr val="accent6">
                            <a:lumMod val="10000"/>
                          </a:schemeClr>
                        </a:solidFill>
                      </a:endParaRPr>
                    </a:p>
                  </a:txBody>
                  <a:tcPr marT="34290" marB="34290"/>
                </a:tc>
              </a:tr>
            </a:tbl>
          </a:graphicData>
        </a:graphic>
      </p:graphicFrame>
    </p:spTree>
    <p:extLst>
      <p:ext uri="{BB962C8B-B14F-4D97-AF65-F5344CB8AC3E}">
        <p14:creationId xmlns:p14="http://schemas.microsoft.com/office/powerpoint/2010/main" val="2676580234"/>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1669605" y="758622"/>
            <a:ext cx="3189277" cy="1492648"/>
            <a:chOff x="1669603" y="758621"/>
            <a:chExt cx="3189277" cy="1492648"/>
          </a:xfrm>
        </p:grpSpPr>
        <p:sp>
          <p:nvSpPr>
            <p:cNvPr id="56" name="Rounded Rectangle 55"/>
            <p:cNvSpPr/>
            <p:nvPr/>
          </p:nvSpPr>
          <p:spPr bwMode="auto">
            <a:xfrm>
              <a:off x="1772750" y="758621"/>
              <a:ext cx="3086130" cy="1492648"/>
            </a:xfrm>
            <a:prstGeom prst="roundRect">
              <a:avLst>
                <a:gd name="adj" fmla="val 2699"/>
              </a:avLst>
            </a:prstGeom>
            <a:gradFill flip="none" rotWithShape="1">
              <a:gsLst>
                <a:gs pos="0">
                  <a:schemeClr val="bg1"/>
                </a:gs>
                <a:gs pos="62080">
                  <a:srgbClr val="000000">
                    <a:alpha val="52000"/>
                  </a:srgbClr>
                </a:gs>
                <a:gs pos="21000">
                  <a:schemeClr val="bg1">
                    <a:alpha val="50000"/>
                  </a:schemeClr>
                </a:gs>
                <a:gs pos="100000">
                  <a:schemeClr val="bg1">
                    <a:alpha val="82000"/>
                  </a:schemeClr>
                </a:gs>
              </a:gsLst>
              <a:lin ang="16200000" scaled="1"/>
              <a:tileRect/>
            </a:gradFill>
            <a:ln w="19050" algn="ctr">
              <a:gradFill>
                <a:gsLst>
                  <a:gs pos="0">
                    <a:schemeClr val="bg1">
                      <a:lumMod val="75000"/>
                      <a:lumOff val="25000"/>
                    </a:schemeClr>
                  </a:gs>
                  <a:gs pos="100000">
                    <a:schemeClr val="accent1">
                      <a:tint val="23500"/>
                      <a:satMod val="160000"/>
                      <a:alpha val="0"/>
                    </a:schemeClr>
                  </a:gs>
                </a:gsLst>
                <a:lin ang="0" scaled="0"/>
              </a:gra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a:solidFill>
                  <a:prstClr val="white"/>
                </a:solidFill>
                <a:cs typeface="Arial" charset="0"/>
              </a:endParaRPr>
            </a:p>
          </p:txBody>
        </p:sp>
        <p:grpSp>
          <p:nvGrpSpPr>
            <p:cNvPr id="58" name="Group 57"/>
            <p:cNvGrpSpPr/>
            <p:nvPr/>
          </p:nvGrpSpPr>
          <p:grpSpPr>
            <a:xfrm>
              <a:off x="1669603" y="780393"/>
              <a:ext cx="1630614" cy="410669"/>
              <a:chOff x="699454" y="-934550"/>
              <a:chExt cx="1630614" cy="800903"/>
            </a:xfrm>
          </p:grpSpPr>
          <p:sp>
            <p:nvSpPr>
              <p:cNvPr id="59" name="Round Same Side Corner Rectangle 58"/>
              <p:cNvSpPr/>
              <p:nvPr/>
            </p:nvSpPr>
            <p:spPr bwMode="auto">
              <a:xfrm rot="16200000">
                <a:off x="348314" y="-583410"/>
                <a:ext cx="800903" cy="98623"/>
              </a:xfrm>
              <a:prstGeom prst="round2SameRect">
                <a:avLst>
                  <a:gd name="adj1" fmla="val 50000"/>
                  <a:gd name="adj2" fmla="val 0"/>
                </a:avLst>
              </a:prstGeom>
              <a:gradFill flip="none" rotWithShape="1">
                <a:gsLst>
                  <a:gs pos="90000">
                    <a:schemeClr val="bg2">
                      <a:lumMod val="25000"/>
                    </a:schemeClr>
                  </a:gs>
                  <a:gs pos="10000">
                    <a:schemeClr val="bg2">
                      <a:lumMod val="25000"/>
                    </a:schemeClr>
                  </a:gs>
                  <a:gs pos="0">
                    <a:schemeClr val="bg2">
                      <a:lumMod val="50000"/>
                    </a:schemeClr>
                  </a:gs>
                  <a:gs pos="100000">
                    <a:schemeClr val="bg2">
                      <a:lumMod val="50000"/>
                    </a:schemeClr>
                  </a:gs>
                </a:gsLst>
                <a:lin ang="0" scaled="0"/>
                <a:tileRect/>
              </a:gradFill>
              <a:ln w="25400" algn="ctr">
                <a:noFill/>
                <a:round/>
                <a:headEnd/>
                <a:tailEnd/>
              </a:ln>
              <a:effectLst/>
            </p:spPr>
            <p:txBody>
              <a:bodyPr lIns="228600" tIns="45714" rIns="228600" bIns="45714" rtlCol="0" anchor="ctr"/>
              <a:lstStyle/>
              <a:p>
                <a:pPr marL="1588" indent="-1588" algn="ctr" defTabSz="913183"/>
                <a:endParaRPr lang="en-US" sz="1400" b="1" i="1" dirty="0" smtClean="0">
                  <a:solidFill>
                    <a:prstClr val="white"/>
                  </a:solidFill>
                  <a:cs typeface="Arial" charset="0"/>
                </a:endParaRPr>
              </a:p>
            </p:txBody>
          </p:sp>
          <p:sp>
            <p:nvSpPr>
              <p:cNvPr id="60" name="Trapezoid 59"/>
              <p:cNvSpPr/>
              <p:nvPr/>
            </p:nvSpPr>
            <p:spPr bwMode="auto">
              <a:xfrm rot="5400000">
                <a:off x="388754" y="-566160"/>
                <a:ext cx="692312" cy="65596"/>
              </a:xfrm>
              <a:prstGeom prst="trapezoid">
                <a:avLst>
                  <a:gd name="adj" fmla="val 66935"/>
                </a:avLst>
              </a:prstGeom>
              <a:gradFill>
                <a:gsLst>
                  <a:gs pos="11000">
                    <a:schemeClr val="bg2"/>
                  </a:gs>
                  <a:gs pos="0">
                    <a:schemeClr val="bg2">
                      <a:lumMod val="50000"/>
                    </a:schemeClr>
                  </a:gs>
                  <a:gs pos="100000">
                    <a:schemeClr val="bg2">
                      <a:lumMod val="50000"/>
                    </a:schemeClr>
                  </a:gs>
                </a:gsLst>
                <a:lin ang="5400000" scaled="0"/>
              </a:gradFill>
              <a:ln w="25400" algn="ctr">
                <a:noFill/>
                <a:round/>
                <a:headEnd/>
                <a:tailEnd/>
              </a:ln>
              <a:effectLst/>
            </p:spPr>
            <p:txBody>
              <a:bodyPr lIns="228600" tIns="45714" rIns="228600" bIns="45714" rtlCol="0" anchor="ctr"/>
              <a:lstStyle/>
              <a:p>
                <a:pPr marL="1588" indent="-1588" algn="ctr" defTabSz="913183"/>
                <a:endParaRPr lang="en-US" sz="1400" b="1" i="1" dirty="0" smtClean="0">
                  <a:solidFill>
                    <a:prstClr val="white"/>
                  </a:solidFill>
                  <a:cs typeface="Arial" charset="0"/>
                </a:endParaRPr>
              </a:p>
            </p:txBody>
          </p:sp>
          <p:sp>
            <p:nvSpPr>
              <p:cNvPr id="61" name="Rectangle 60"/>
              <p:cNvSpPr/>
              <p:nvPr/>
            </p:nvSpPr>
            <p:spPr bwMode="auto">
              <a:xfrm>
                <a:off x="758701" y="-792434"/>
                <a:ext cx="1571367" cy="518401"/>
              </a:xfrm>
              <a:prstGeom prst="rect">
                <a:avLst/>
              </a:prstGeom>
              <a:solidFill>
                <a:schemeClr val="tx1"/>
              </a:solidFill>
              <a:ln w="25400" algn="ctr">
                <a:noFill/>
                <a:round/>
                <a:headEnd/>
                <a:tailEnd/>
              </a:ln>
              <a:effectLst/>
            </p:spPr>
            <p:txBody>
              <a:bodyPr wrap="none" lIns="228600" tIns="45714" rIns="228600" bIns="45714" rtlCol="0" anchor="ctr"/>
              <a:lstStyle/>
              <a:p>
                <a:pPr marL="1588" indent="-1588" algn="ctr" defTabSz="913183"/>
                <a:r>
                  <a:rPr lang="en-US" sz="1600" b="1" i="1" dirty="0" smtClean="0">
                    <a:solidFill>
                      <a:prstClr val="white"/>
                    </a:solidFill>
                    <a:cs typeface="Arial" charset="0"/>
                  </a:rPr>
                  <a:t>SOLUTION</a:t>
                </a:r>
              </a:p>
            </p:txBody>
          </p:sp>
        </p:grpSp>
      </p:grpSp>
      <p:grpSp>
        <p:nvGrpSpPr>
          <p:cNvPr id="80" name="Group 79"/>
          <p:cNvGrpSpPr/>
          <p:nvPr/>
        </p:nvGrpSpPr>
        <p:grpSpPr>
          <a:xfrm>
            <a:off x="1447130" y="2501786"/>
            <a:ext cx="3190509" cy="1333615"/>
            <a:chOff x="1447130" y="2501785"/>
            <a:chExt cx="3190509" cy="1333615"/>
          </a:xfrm>
        </p:grpSpPr>
        <p:sp>
          <p:nvSpPr>
            <p:cNvPr id="63" name="Rounded Rectangle 62"/>
            <p:cNvSpPr/>
            <p:nvPr/>
          </p:nvSpPr>
          <p:spPr bwMode="auto">
            <a:xfrm>
              <a:off x="1551509" y="2501785"/>
              <a:ext cx="3086130" cy="1333615"/>
            </a:xfrm>
            <a:prstGeom prst="roundRect">
              <a:avLst>
                <a:gd name="adj" fmla="val 2699"/>
              </a:avLst>
            </a:prstGeom>
            <a:gradFill flip="none" rotWithShape="1">
              <a:gsLst>
                <a:gs pos="0">
                  <a:schemeClr val="bg1"/>
                </a:gs>
                <a:gs pos="62080">
                  <a:srgbClr val="000000">
                    <a:alpha val="52000"/>
                  </a:srgbClr>
                </a:gs>
                <a:gs pos="21000">
                  <a:schemeClr val="bg1">
                    <a:alpha val="50000"/>
                  </a:schemeClr>
                </a:gs>
                <a:gs pos="100000">
                  <a:schemeClr val="bg1">
                    <a:alpha val="82000"/>
                  </a:schemeClr>
                </a:gs>
              </a:gsLst>
              <a:lin ang="16200000" scaled="1"/>
              <a:tileRect/>
            </a:gradFill>
            <a:ln w="19050" algn="ctr">
              <a:gradFill>
                <a:gsLst>
                  <a:gs pos="0">
                    <a:schemeClr val="bg1">
                      <a:lumMod val="75000"/>
                      <a:lumOff val="25000"/>
                    </a:schemeClr>
                  </a:gs>
                  <a:gs pos="100000">
                    <a:schemeClr val="accent1">
                      <a:tint val="23500"/>
                      <a:satMod val="160000"/>
                      <a:alpha val="0"/>
                    </a:schemeClr>
                  </a:gs>
                </a:gsLst>
                <a:lin ang="0" scaled="0"/>
              </a:gra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a:solidFill>
                  <a:prstClr val="white"/>
                </a:solidFill>
                <a:cs typeface="Arial" charset="0"/>
              </a:endParaRPr>
            </a:p>
          </p:txBody>
        </p:sp>
        <p:grpSp>
          <p:nvGrpSpPr>
            <p:cNvPr id="76" name="Group 75"/>
            <p:cNvGrpSpPr/>
            <p:nvPr/>
          </p:nvGrpSpPr>
          <p:grpSpPr>
            <a:xfrm>
              <a:off x="1447130" y="2552452"/>
              <a:ext cx="1630614" cy="410669"/>
              <a:chOff x="699454" y="-934550"/>
              <a:chExt cx="1630614" cy="800903"/>
            </a:xfrm>
          </p:grpSpPr>
          <p:sp>
            <p:nvSpPr>
              <p:cNvPr id="77" name="Round Same Side Corner Rectangle 76"/>
              <p:cNvSpPr/>
              <p:nvPr/>
            </p:nvSpPr>
            <p:spPr bwMode="auto">
              <a:xfrm rot="16200000">
                <a:off x="348314" y="-583410"/>
                <a:ext cx="800903" cy="98623"/>
              </a:xfrm>
              <a:prstGeom prst="round2SameRect">
                <a:avLst>
                  <a:gd name="adj1" fmla="val 50000"/>
                  <a:gd name="adj2" fmla="val 0"/>
                </a:avLst>
              </a:prstGeom>
              <a:gradFill flip="none" rotWithShape="1">
                <a:gsLst>
                  <a:gs pos="90000">
                    <a:schemeClr val="accent1">
                      <a:lumMod val="25000"/>
                    </a:schemeClr>
                  </a:gs>
                  <a:gs pos="10000">
                    <a:schemeClr val="accent1">
                      <a:lumMod val="25000"/>
                    </a:schemeClr>
                  </a:gs>
                  <a:gs pos="0">
                    <a:schemeClr val="accent1">
                      <a:lumMod val="50000"/>
                    </a:schemeClr>
                  </a:gs>
                  <a:gs pos="100000">
                    <a:schemeClr val="accent1">
                      <a:lumMod val="50000"/>
                    </a:schemeClr>
                  </a:gs>
                </a:gsLst>
                <a:lin ang="0" scaled="0"/>
                <a:tileRect/>
              </a:gradFill>
              <a:ln w="25400" algn="ctr">
                <a:noFill/>
                <a:round/>
                <a:headEnd/>
                <a:tailEnd/>
              </a:ln>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sp>
            <p:nvSpPr>
              <p:cNvPr id="78" name="Trapezoid 77"/>
              <p:cNvSpPr/>
              <p:nvPr/>
            </p:nvSpPr>
            <p:spPr bwMode="auto">
              <a:xfrm rot="5400000">
                <a:off x="388754" y="-566160"/>
                <a:ext cx="692312" cy="65596"/>
              </a:xfrm>
              <a:prstGeom prst="trapezoid">
                <a:avLst>
                  <a:gd name="adj" fmla="val 66935"/>
                </a:avLst>
              </a:prstGeom>
              <a:gradFill>
                <a:gsLst>
                  <a:gs pos="11000">
                    <a:schemeClr val="accent1"/>
                  </a:gs>
                  <a:gs pos="0">
                    <a:schemeClr val="accent1">
                      <a:lumMod val="50000"/>
                    </a:schemeClr>
                  </a:gs>
                  <a:gs pos="100000">
                    <a:schemeClr val="accent1">
                      <a:lumMod val="50000"/>
                    </a:schemeClr>
                  </a:gs>
                </a:gsLst>
                <a:lin ang="5400000" scaled="0"/>
              </a:gradFill>
              <a:ln w="25400" algn="ctr">
                <a:noFill/>
                <a:round/>
                <a:headEnd/>
                <a:tailEnd/>
              </a:ln>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sp>
            <p:nvSpPr>
              <p:cNvPr id="79" name="Rectangle 78"/>
              <p:cNvSpPr/>
              <p:nvPr/>
            </p:nvSpPr>
            <p:spPr bwMode="auto">
              <a:xfrm>
                <a:off x="758701" y="-792434"/>
                <a:ext cx="1571367" cy="518401"/>
              </a:xfrm>
              <a:prstGeom prst="rect">
                <a:avLst/>
              </a:prstGeom>
              <a:gradFill>
                <a:gsLst>
                  <a:gs pos="13000">
                    <a:schemeClr val="accent1"/>
                  </a:gs>
                  <a:gs pos="0">
                    <a:schemeClr val="accent1"/>
                  </a:gs>
                  <a:gs pos="57000">
                    <a:schemeClr val="accent1">
                      <a:lumMod val="50000"/>
                    </a:schemeClr>
                  </a:gs>
                </a:gsLst>
                <a:lin ang="0" scaled="0"/>
              </a:gradFill>
              <a:ln w="25400" algn="ctr">
                <a:noFill/>
                <a:round/>
                <a:headEnd/>
                <a:tailEnd/>
              </a:ln>
              <a:effectLst/>
            </p:spPr>
            <p:txBody>
              <a:bodyPr wrap="none" lIns="228600" tIns="45714" rIns="228600" bIns="45714" rtlCol="0" anchor="ctr"/>
              <a:lstStyle/>
              <a:p>
                <a:pPr marL="1588" indent="-1588" algn="ctr" defTabSz="913183"/>
                <a:r>
                  <a:rPr lang="en-US" sz="1600" b="1" i="1" dirty="0" smtClean="0">
                    <a:solidFill>
                      <a:prstClr val="white"/>
                    </a:solidFill>
                    <a:cs typeface="Arial" charset="0"/>
                  </a:rPr>
                  <a:t>PROBLEM</a:t>
                </a:r>
                <a:endParaRPr lang="en-US" sz="1600" b="1" i="1" dirty="0">
                  <a:solidFill>
                    <a:prstClr val="white"/>
                  </a:solidFill>
                  <a:cs typeface="Arial" charset="0"/>
                </a:endParaRPr>
              </a:p>
            </p:txBody>
          </p:sp>
        </p:grpSp>
      </p:grpSp>
      <p:sp>
        <p:nvSpPr>
          <p:cNvPr id="3" name="Title 2"/>
          <p:cNvSpPr>
            <a:spLocks noGrp="1"/>
          </p:cNvSpPr>
          <p:nvPr>
            <p:ph type="title"/>
          </p:nvPr>
        </p:nvSpPr>
        <p:spPr>
          <a:xfrm>
            <a:off x="167178" y="209550"/>
            <a:ext cx="8811594" cy="381000"/>
          </a:xfrm>
        </p:spPr>
        <p:txBody>
          <a:bodyPr vert="horz" lIns="0" tIns="0" rIns="0" bIns="0" rtlCol="0" anchor="t">
            <a:noAutofit/>
          </a:bodyPr>
          <a:lstStyle/>
          <a:p>
            <a:pPr defTabSz="912813" eaLnBrk="0" fontAlgn="base" hangingPunct="0">
              <a:spcAft>
                <a:spcPct val="0"/>
              </a:spcAft>
            </a:pPr>
            <a:r>
              <a:rPr lang="en-CA" sz="2200" b="1" i="1" dirty="0">
                <a:solidFill>
                  <a:schemeClr val="accent6">
                    <a:lumMod val="10000"/>
                  </a:schemeClr>
                </a:solidFill>
                <a:latin typeface="Arial" pitchFamily="34" charset="0"/>
                <a:cs typeface="Arial" pitchFamily="34" charset="0"/>
              </a:rPr>
              <a:t>the HSA </a:t>
            </a:r>
            <a:r>
              <a:rPr lang="en-CA" sz="2200" b="1" i="1" dirty="0" smtClean="0">
                <a:solidFill>
                  <a:schemeClr val="accent6">
                    <a:lumMod val="10000"/>
                  </a:schemeClr>
                </a:solidFill>
                <a:latin typeface="Arial" pitchFamily="34" charset="0"/>
                <a:cs typeface="Arial" pitchFamily="34" charset="0"/>
              </a:rPr>
              <a:t>Opportunity for developer</a:t>
            </a:r>
            <a:endParaRPr lang="en-US" sz="2200" b="1" i="1" dirty="0">
              <a:solidFill>
                <a:schemeClr val="accent6">
                  <a:lumMod val="10000"/>
                </a:schemeClr>
              </a:solidFill>
              <a:latin typeface="Arial" pitchFamily="34" charset="0"/>
              <a:cs typeface="Arial" pitchFamily="34" charset="0"/>
            </a:endParaRPr>
          </a:p>
        </p:txBody>
      </p:sp>
      <p:sp>
        <p:nvSpPr>
          <p:cNvPr id="7" name="TextBox 6"/>
          <p:cNvSpPr txBox="1"/>
          <p:nvPr/>
        </p:nvSpPr>
        <p:spPr>
          <a:xfrm>
            <a:off x="0" y="1313720"/>
            <a:ext cx="1257300" cy="1615827"/>
          </a:xfrm>
          <a:prstGeom prst="rect">
            <a:avLst/>
          </a:prstGeom>
          <a:noFill/>
          <a:ln>
            <a:solidFill>
              <a:schemeClr val="accent1"/>
            </a:solidFill>
          </a:ln>
        </p:spPr>
        <p:txBody>
          <a:bodyPr wrap="square" rtlCol="0">
            <a:spAutoFit/>
          </a:bodyPr>
          <a:lstStyle/>
          <a:p>
            <a:pPr algn="ctr" defTabSz="914400"/>
            <a:r>
              <a:rPr lang="en-US" sz="1600" b="1" dirty="0" smtClean="0">
                <a:solidFill>
                  <a:schemeClr val="accent1">
                    <a:lumMod val="75000"/>
                  </a:schemeClr>
                </a:solidFill>
              </a:rPr>
              <a:t>Developer </a:t>
            </a:r>
          </a:p>
          <a:p>
            <a:pPr algn="ctr" defTabSz="914400"/>
            <a:r>
              <a:rPr lang="en-US" sz="1600" b="1" dirty="0" smtClean="0">
                <a:solidFill>
                  <a:schemeClr val="accent1">
                    <a:lumMod val="75000"/>
                  </a:schemeClr>
                </a:solidFill>
              </a:rPr>
              <a:t>Return</a:t>
            </a:r>
          </a:p>
          <a:p>
            <a:pPr algn="ctr" defTabSz="914400"/>
            <a:r>
              <a:rPr lang="en-US" sz="1100" dirty="0" smtClean="0">
                <a:solidFill>
                  <a:schemeClr val="accent1">
                    <a:lumMod val="75000"/>
                  </a:schemeClr>
                </a:solidFill>
              </a:rPr>
              <a:t>(Differentiation in </a:t>
            </a:r>
          </a:p>
          <a:p>
            <a:pPr algn="ctr" defTabSz="914400"/>
            <a:r>
              <a:rPr lang="en-US" sz="1100" dirty="0" smtClean="0">
                <a:solidFill>
                  <a:schemeClr val="accent1">
                    <a:lumMod val="75000"/>
                  </a:schemeClr>
                </a:solidFill>
              </a:rPr>
              <a:t>performance,</a:t>
            </a:r>
          </a:p>
          <a:p>
            <a:pPr algn="ctr" defTabSz="914400"/>
            <a:r>
              <a:rPr lang="en-US" sz="1100" dirty="0" smtClean="0">
                <a:solidFill>
                  <a:schemeClr val="accent1">
                    <a:lumMod val="75000"/>
                  </a:schemeClr>
                </a:solidFill>
              </a:rPr>
              <a:t>reduced power,</a:t>
            </a:r>
          </a:p>
          <a:p>
            <a:pPr algn="ctr" defTabSz="914400"/>
            <a:r>
              <a:rPr lang="en-US" sz="1100" dirty="0" smtClean="0">
                <a:solidFill>
                  <a:schemeClr val="accent1">
                    <a:lumMod val="75000"/>
                  </a:schemeClr>
                </a:solidFill>
              </a:rPr>
              <a:t>features,</a:t>
            </a:r>
          </a:p>
          <a:p>
            <a:pPr algn="ctr" defTabSz="914400"/>
            <a:r>
              <a:rPr lang="en-US" sz="1100" dirty="0">
                <a:solidFill>
                  <a:schemeClr val="accent1">
                    <a:lumMod val="75000"/>
                  </a:schemeClr>
                </a:solidFill>
              </a:rPr>
              <a:t>t</a:t>
            </a:r>
            <a:r>
              <a:rPr lang="en-US" sz="1100" dirty="0" smtClean="0">
                <a:solidFill>
                  <a:schemeClr val="accent1">
                    <a:lumMod val="75000"/>
                  </a:schemeClr>
                </a:solidFill>
              </a:rPr>
              <a:t>ime to market)</a:t>
            </a:r>
          </a:p>
          <a:p>
            <a:pPr algn="ctr" defTabSz="914400"/>
            <a:endParaRPr lang="en-US" sz="1200" dirty="0" smtClean="0">
              <a:solidFill>
                <a:srgbClr val="009966">
                  <a:lumMod val="20000"/>
                  <a:lumOff val="80000"/>
                </a:srgbClr>
              </a:solidFill>
            </a:endParaRPr>
          </a:p>
        </p:txBody>
      </p:sp>
      <p:sp>
        <p:nvSpPr>
          <p:cNvPr id="8" name="TextBox 7"/>
          <p:cNvSpPr txBox="1"/>
          <p:nvPr/>
        </p:nvSpPr>
        <p:spPr>
          <a:xfrm>
            <a:off x="3069657" y="4146784"/>
            <a:ext cx="3004686" cy="507831"/>
          </a:xfrm>
          <a:prstGeom prst="rect">
            <a:avLst/>
          </a:prstGeom>
          <a:noFill/>
        </p:spPr>
        <p:txBody>
          <a:bodyPr wrap="square" rtlCol="0">
            <a:spAutoFit/>
          </a:bodyPr>
          <a:lstStyle/>
          <a:p>
            <a:pPr algn="ctr" defTabSz="914400"/>
            <a:r>
              <a:rPr lang="en-US" sz="1600" b="1" dirty="0" smtClean="0">
                <a:solidFill>
                  <a:schemeClr val="accent1">
                    <a:lumMod val="75000"/>
                  </a:schemeClr>
                </a:solidFill>
              </a:rPr>
              <a:t>Developer Investment</a:t>
            </a:r>
          </a:p>
          <a:p>
            <a:pPr algn="ctr" defTabSz="914400"/>
            <a:r>
              <a:rPr lang="en-US" sz="1100" dirty="0" smtClean="0">
                <a:solidFill>
                  <a:schemeClr val="accent1">
                    <a:lumMod val="75000"/>
                  </a:schemeClr>
                </a:solidFill>
              </a:rPr>
              <a:t>(Effort, time, new skills)</a:t>
            </a:r>
            <a:endParaRPr lang="en-US" sz="1600" b="1" dirty="0" smtClean="0">
              <a:solidFill>
                <a:schemeClr val="accent1">
                  <a:lumMod val="75000"/>
                </a:schemeClr>
              </a:solidFill>
            </a:endParaRPr>
          </a:p>
        </p:txBody>
      </p:sp>
      <p:sp>
        <p:nvSpPr>
          <p:cNvPr id="9" name="Oval 8"/>
          <p:cNvSpPr/>
          <p:nvPr/>
        </p:nvSpPr>
        <p:spPr bwMode="auto">
          <a:xfrm>
            <a:off x="1180426" y="4035916"/>
            <a:ext cx="156927" cy="156927"/>
          </a:xfrm>
          <a:prstGeom prst="ellipse">
            <a:avLst/>
          </a:prstGeom>
          <a:solidFill>
            <a:schemeClr val="bg2">
              <a:lumMod val="20000"/>
              <a:lumOff val="80000"/>
            </a:schemeClr>
          </a:solidFill>
          <a:ln w="50800" algn="ctr">
            <a:solidFill>
              <a:schemeClr val="accent1">
                <a:lumMod val="40000"/>
                <a:lumOff val="60000"/>
              </a:schemeClr>
            </a:solidFill>
            <a:round/>
            <a:headEnd/>
            <a:tailEnd/>
          </a:ln>
          <a:effectLst/>
        </p:spPr>
        <p:txBody>
          <a:bodyPr lIns="228600" tIns="45714" rIns="228600" bIns="45714" rtlCol="0" anchor="ctr"/>
          <a:lstStyle/>
          <a:p>
            <a:pPr marL="1588" indent="-1588" algn="ctr" defTabSz="913183"/>
            <a:endParaRPr lang="en-US" b="1" dirty="0" smtClean="0">
              <a:solidFill>
                <a:prstClr val="white"/>
              </a:solidFill>
              <a:cs typeface="Arial" charset="0"/>
            </a:endParaRPr>
          </a:p>
        </p:txBody>
      </p:sp>
      <p:cxnSp>
        <p:nvCxnSpPr>
          <p:cNvPr id="6" name="Straight Arrow Connector 5"/>
          <p:cNvCxnSpPr/>
          <p:nvPr/>
        </p:nvCxnSpPr>
        <p:spPr>
          <a:xfrm flipV="1">
            <a:off x="1257301" y="758621"/>
            <a:ext cx="1586" cy="3356355"/>
          </a:xfrm>
          <a:prstGeom prst="straightConnector1">
            <a:avLst/>
          </a:prstGeom>
          <a:ln w="50800">
            <a:solidFill>
              <a:schemeClr val="accent1"/>
            </a:soli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282281" y="3126315"/>
            <a:ext cx="1549637" cy="624312"/>
            <a:chOff x="1084153" y="70529"/>
            <a:chExt cx="1203780" cy="331773"/>
          </a:xfrm>
        </p:grpSpPr>
        <p:sp>
          <p:nvSpPr>
            <p:cNvPr id="15" name="Chevron 14"/>
            <p:cNvSpPr/>
            <p:nvPr/>
          </p:nvSpPr>
          <p:spPr>
            <a:xfrm>
              <a:off x="1084153" y="70529"/>
              <a:ext cx="1203780" cy="331773"/>
            </a:xfrm>
            <a:prstGeom prst="chevron">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sp>
        <p:sp>
          <p:nvSpPr>
            <p:cNvPr id="16" name="Chevron 4"/>
            <p:cNvSpPr/>
            <p:nvPr/>
          </p:nvSpPr>
          <p:spPr>
            <a:xfrm>
              <a:off x="1285304" y="97149"/>
              <a:ext cx="801478" cy="276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algn="ctr" defTabSz="889000">
                <a:lnSpc>
                  <a:spcPct val="85000"/>
                </a:lnSpc>
                <a:spcAft>
                  <a:spcPts val="600"/>
                </a:spcAft>
              </a:pPr>
              <a:r>
                <a:rPr lang="en-US" sz="1000" b="1" dirty="0" smtClean="0">
                  <a:solidFill>
                    <a:prstClr val="white"/>
                  </a:solidFill>
                </a:rPr>
                <a:t>Good </a:t>
              </a:r>
              <a:r>
                <a:rPr lang="en-US" sz="1000" b="1" dirty="0">
                  <a:solidFill>
                    <a:prstClr val="white"/>
                  </a:solidFill>
                </a:rPr>
                <a:t>u</a:t>
              </a:r>
              <a:r>
                <a:rPr lang="en-US" sz="1000" b="1" dirty="0" smtClean="0">
                  <a:solidFill>
                    <a:prstClr val="white"/>
                  </a:solidFill>
                </a:rPr>
                <a:t>ser</a:t>
              </a:r>
              <a:br>
                <a:rPr lang="en-US" sz="1000" b="1" dirty="0" smtClean="0">
                  <a:solidFill>
                    <a:prstClr val="white"/>
                  </a:solidFill>
                </a:rPr>
              </a:br>
              <a:r>
                <a:rPr lang="en-US" sz="1000" b="1" dirty="0" smtClean="0">
                  <a:solidFill>
                    <a:prstClr val="white"/>
                  </a:solidFill>
                </a:rPr>
                <a:t>experiences</a:t>
              </a:r>
              <a:endParaRPr lang="en-US" sz="1000" b="1" dirty="0">
                <a:solidFill>
                  <a:prstClr val="white"/>
                </a:solidFill>
              </a:endParaRPr>
            </a:p>
          </p:txBody>
        </p:sp>
      </p:grpSp>
      <p:sp>
        <p:nvSpPr>
          <p:cNvPr id="14" name="TextBox 13"/>
          <p:cNvSpPr txBox="1"/>
          <p:nvPr/>
        </p:nvSpPr>
        <p:spPr>
          <a:xfrm>
            <a:off x="1551511" y="2884574"/>
            <a:ext cx="3484525" cy="249299"/>
          </a:xfrm>
          <a:prstGeom prst="rect">
            <a:avLst/>
          </a:prstGeom>
          <a:noFill/>
        </p:spPr>
        <p:txBody>
          <a:bodyPr wrap="square" rtlCol="0">
            <a:spAutoFit/>
          </a:bodyPr>
          <a:lstStyle>
            <a:defPPr>
              <a:defRPr lang="en-US"/>
            </a:defPPr>
            <a:lvl1pPr marL="115888" indent="-115888">
              <a:buClr>
                <a:schemeClr val="accent1"/>
              </a:buClr>
              <a:buFont typeface="Wingdings" pitchFamily="2" charset="2"/>
              <a:buChar char="§"/>
              <a:defRPr sz="1200"/>
            </a:lvl1pPr>
          </a:lstStyle>
          <a:p>
            <a:pPr defTabSz="914400">
              <a:lnSpc>
                <a:spcPct val="85000"/>
              </a:lnSpc>
              <a:spcAft>
                <a:spcPts val="600"/>
              </a:spcAft>
              <a:buClr>
                <a:srgbClr val="D31919"/>
              </a:buClr>
            </a:pPr>
            <a:r>
              <a:rPr lang="en-US" dirty="0" smtClean="0">
                <a:solidFill>
                  <a:prstClr val="white"/>
                </a:solidFill>
              </a:rPr>
              <a:t>Historically, </a:t>
            </a:r>
            <a:r>
              <a:rPr lang="en-US" dirty="0">
                <a:solidFill>
                  <a:prstClr val="white"/>
                </a:solidFill>
              </a:rPr>
              <a:t>d</a:t>
            </a:r>
            <a:r>
              <a:rPr lang="en-US" dirty="0" smtClean="0">
                <a:solidFill>
                  <a:prstClr val="white"/>
                </a:solidFill>
              </a:rPr>
              <a:t>evelopers program </a:t>
            </a:r>
            <a:r>
              <a:rPr lang="en-US" dirty="0">
                <a:solidFill>
                  <a:prstClr val="white"/>
                </a:solidFill>
              </a:rPr>
              <a:t>CPUs</a:t>
            </a:r>
          </a:p>
        </p:txBody>
      </p:sp>
      <p:sp>
        <p:nvSpPr>
          <p:cNvPr id="33" name="TextBox 32"/>
          <p:cNvSpPr txBox="1"/>
          <p:nvPr/>
        </p:nvSpPr>
        <p:spPr>
          <a:xfrm>
            <a:off x="1713599" y="1125193"/>
            <a:ext cx="3676594" cy="406265"/>
          </a:xfrm>
          <a:prstGeom prst="rect">
            <a:avLst/>
          </a:prstGeom>
          <a:noFill/>
        </p:spPr>
        <p:txBody>
          <a:bodyPr wrap="square" rtlCol="0">
            <a:spAutoFit/>
          </a:bodyPr>
          <a:lstStyle>
            <a:defPPr>
              <a:defRPr lang="en-US"/>
            </a:defPPr>
            <a:lvl1pPr marL="115888" indent="-115888">
              <a:buClr>
                <a:schemeClr val="accent1"/>
              </a:buClr>
              <a:buFont typeface="Wingdings" pitchFamily="2" charset="2"/>
              <a:buChar char="§"/>
              <a:defRPr sz="1200"/>
            </a:lvl1pPr>
          </a:lstStyle>
          <a:p>
            <a:pPr defTabSz="914400">
              <a:lnSpc>
                <a:spcPct val="85000"/>
              </a:lnSpc>
              <a:spcAft>
                <a:spcPts val="600"/>
              </a:spcAft>
              <a:buClr>
                <a:srgbClr val="009966">
                  <a:lumMod val="60000"/>
                  <a:lumOff val="40000"/>
                </a:srgbClr>
              </a:buClr>
            </a:pPr>
            <a:r>
              <a:rPr lang="en-US" dirty="0">
                <a:solidFill>
                  <a:prstClr val="white"/>
                </a:solidFill>
              </a:rPr>
              <a:t>HSA + </a:t>
            </a:r>
            <a:r>
              <a:rPr lang="en-US" dirty="0" smtClean="0">
                <a:solidFill>
                  <a:prstClr val="white"/>
                </a:solidFill>
              </a:rPr>
              <a:t>Libraries =</a:t>
            </a:r>
            <a:r>
              <a:rPr lang="en-US" dirty="0">
                <a:solidFill>
                  <a:prstClr val="white"/>
                </a:solidFill>
              </a:rPr>
              <a:t/>
            </a:r>
            <a:br>
              <a:rPr lang="en-US" dirty="0">
                <a:solidFill>
                  <a:prstClr val="white"/>
                </a:solidFill>
              </a:rPr>
            </a:br>
            <a:r>
              <a:rPr lang="en-US" dirty="0">
                <a:solidFill>
                  <a:prstClr val="white"/>
                </a:solidFill>
              </a:rPr>
              <a:t>productivity &amp; performance with low power</a:t>
            </a:r>
          </a:p>
        </p:txBody>
      </p:sp>
      <p:grpSp>
        <p:nvGrpSpPr>
          <p:cNvPr id="36" name="Group 35"/>
          <p:cNvGrpSpPr/>
          <p:nvPr/>
        </p:nvGrpSpPr>
        <p:grpSpPr>
          <a:xfrm>
            <a:off x="3453877" y="1563611"/>
            <a:ext cx="1549638" cy="628735"/>
            <a:chOff x="1084153" y="72844"/>
            <a:chExt cx="1203780" cy="334123"/>
          </a:xfrm>
        </p:grpSpPr>
        <p:sp>
          <p:nvSpPr>
            <p:cNvPr id="37" name="Chevron 36"/>
            <p:cNvSpPr/>
            <p:nvPr/>
          </p:nvSpPr>
          <p:spPr>
            <a:xfrm>
              <a:off x="1084153" y="72844"/>
              <a:ext cx="1203780" cy="334123"/>
            </a:xfrm>
            <a:prstGeom prst="chevron">
              <a:avLst/>
            </a:prstGeom>
            <a:solidFill>
              <a:schemeClr val="bg2">
                <a:lumMod val="60000"/>
                <a:lumOff val="4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sp>
        <p:sp>
          <p:nvSpPr>
            <p:cNvPr id="38" name="Chevron 4"/>
            <p:cNvSpPr/>
            <p:nvPr/>
          </p:nvSpPr>
          <p:spPr>
            <a:xfrm>
              <a:off x="1309939" y="97031"/>
              <a:ext cx="801478" cy="273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algn="ctr" defTabSz="889000">
                <a:lnSpc>
                  <a:spcPct val="85000"/>
                </a:lnSpc>
                <a:spcAft>
                  <a:spcPts val="600"/>
                </a:spcAft>
              </a:pPr>
              <a:r>
                <a:rPr lang="en-US" sz="1000" b="1" dirty="0" smtClean="0">
                  <a:solidFill>
                    <a:prstClr val="black"/>
                  </a:solidFill>
                </a:rPr>
                <a:t>Wide range of</a:t>
              </a:r>
              <a:br>
                <a:rPr lang="en-US" sz="1000" b="1" dirty="0" smtClean="0">
                  <a:solidFill>
                    <a:prstClr val="black"/>
                  </a:solidFill>
                </a:rPr>
              </a:br>
              <a:r>
                <a:rPr lang="en-US" sz="1000" b="1" dirty="0" smtClean="0">
                  <a:solidFill>
                    <a:prstClr val="black"/>
                  </a:solidFill>
                </a:rPr>
                <a:t>differentiated</a:t>
              </a:r>
              <a:br>
                <a:rPr lang="en-US" sz="1000" b="1" dirty="0" smtClean="0">
                  <a:solidFill>
                    <a:prstClr val="black"/>
                  </a:solidFill>
                </a:rPr>
              </a:br>
              <a:r>
                <a:rPr lang="en-US" sz="1000" b="1" dirty="0" smtClean="0">
                  <a:solidFill>
                    <a:prstClr val="black"/>
                  </a:solidFill>
                </a:rPr>
                <a:t>experiences</a:t>
              </a:r>
              <a:endParaRPr lang="en-US" sz="1000" b="1" dirty="0">
                <a:solidFill>
                  <a:prstClr val="black"/>
                </a:solidFill>
              </a:endParaRPr>
            </a:p>
          </p:txBody>
        </p:sp>
      </p:grpSp>
      <p:grpSp>
        <p:nvGrpSpPr>
          <p:cNvPr id="12" name="Group 11"/>
          <p:cNvGrpSpPr/>
          <p:nvPr/>
        </p:nvGrpSpPr>
        <p:grpSpPr>
          <a:xfrm>
            <a:off x="2463555" y="3122116"/>
            <a:ext cx="1109461" cy="624312"/>
            <a:chOff x="1084153" y="70529"/>
            <a:chExt cx="1203780" cy="331773"/>
          </a:xfrm>
        </p:grpSpPr>
        <p:sp>
          <p:nvSpPr>
            <p:cNvPr id="17" name="Chevron 16"/>
            <p:cNvSpPr/>
            <p:nvPr/>
          </p:nvSpPr>
          <p:spPr>
            <a:xfrm>
              <a:off x="1084153" y="70529"/>
              <a:ext cx="1203780" cy="331773"/>
            </a:xfrm>
            <a:prstGeom prst="chevron">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sp>
        <p:sp>
          <p:nvSpPr>
            <p:cNvPr id="18" name="Chevron 4"/>
            <p:cNvSpPr/>
            <p:nvPr/>
          </p:nvSpPr>
          <p:spPr>
            <a:xfrm>
              <a:off x="1285304" y="97149"/>
              <a:ext cx="801478" cy="276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algn="ctr" defTabSz="889000">
                <a:lnSpc>
                  <a:spcPct val="85000"/>
                </a:lnSpc>
                <a:spcAft>
                  <a:spcPts val="600"/>
                </a:spcAft>
              </a:pPr>
              <a:r>
                <a:rPr lang="en-US" sz="1000" b="1" dirty="0" smtClean="0">
                  <a:solidFill>
                    <a:prstClr val="white"/>
                  </a:solidFill>
                </a:rPr>
                <a:t>~4M</a:t>
              </a:r>
              <a:r>
                <a:rPr lang="en-US" sz="1000" b="1" dirty="0">
                  <a:solidFill>
                    <a:prstClr val="white"/>
                  </a:solidFill>
                </a:rPr>
                <a:t/>
              </a:r>
              <a:br>
                <a:rPr lang="en-US" sz="1000" b="1" dirty="0">
                  <a:solidFill>
                    <a:prstClr val="white"/>
                  </a:solidFill>
                </a:rPr>
              </a:br>
              <a:r>
                <a:rPr lang="en-US" sz="1000" b="1" dirty="0" smtClean="0">
                  <a:solidFill>
                    <a:prstClr val="white"/>
                  </a:solidFill>
                </a:rPr>
                <a:t>apps</a:t>
              </a:r>
              <a:endParaRPr lang="en-US" sz="1000" b="1" dirty="0">
                <a:solidFill>
                  <a:prstClr val="white"/>
                </a:solidFill>
              </a:endParaRPr>
            </a:p>
          </p:txBody>
        </p:sp>
      </p:grpSp>
      <p:grpSp>
        <p:nvGrpSpPr>
          <p:cNvPr id="11" name="Group 10"/>
          <p:cNvGrpSpPr/>
          <p:nvPr/>
        </p:nvGrpSpPr>
        <p:grpSpPr>
          <a:xfrm>
            <a:off x="1644105" y="3122824"/>
            <a:ext cx="1109461" cy="624312"/>
            <a:chOff x="1084153" y="70529"/>
            <a:chExt cx="1203780" cy="331773"/>
          </a:xfrm>
        </p:grpSpPr>
        <p:sp>
          <p:nvSpPr>
            <p:cNvPr id="19" name="Chevron 18"/>
            <p:cNvSpPr/>
            <p:nvPr/>
          </p:nvSpPr>
          <p:spPr>
            <a:xfrm>
              <a:off x="1084153" y="70529"/>
              <a:ext cx="1203780" cy="331773"/>
            </a:xfrm>
            <a:prstGeom prst="chevron">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sp>
        <p:sp>
          <p:nvSpPr>
            <p:cNvPr id="20" name="Chevron 4"/>
            <p:cNvSpPr/>
            <p:nvPr/>
          </p:nvSpPr>
          <p:spPr>
            <a:xfrm>
              <a:off x="1285304" y="97149"/>
              <a:ext cx="801478" cy="276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algn="ctr" defTabSz="889000">
                <a:lnSpc>
                  <a:spcPct val="85000"/>
                </a:lnSpc>
                <a:spcAft>
                  <a:spcPts val="600"/>
                </a:spcAft>
              </a:pPr>
              <a:r>
                <a:rPr lang="en-US" sz="1000" b="1" dirty="0" smtClean="0">
                  <a:solidFill>
                    <a:prstClr val="white"/>
                  </a:solidFill>
                </a:rPr>
                <a:t>20+M</a:t>
              </a:r>
              <a:r>
                <a:rPr lang="en-US" sz="1000" b="1" baseline="30000" dirty="0" smtClean="0">
                  <a:solidFill>
                    <a:prstClr val="white"/>
                  </a:solidFill>
                </a:rPr>
                <a:t>*</a:t>
              </a:r>
              <a:r>
                <a:rPr lang="en-US" sz="1000" b="1" dirty="0" smtClean="0">
                  <a:solidFill>
                    <a:prstClr val="white"/>
                  </a:solidFill>
                </a:rPr>
                <a:t/>
              </a:r>
              <a:br>
                <a:rPr lang="en-US" sz="1000" b="1" dirty="0" smtClean="0">
                  <a:solidFill>
                    <a:prstClr val="white"/>
                  </a:solidFill>
                </a:rPr>
              </a:br>
              <a:r>
                <a:rPr lang="en-US" sz="1000" b="1" dirty="0" smtClean="0">
                  <a:solidFill>
                    <a:prstClr val="white"/>
                  </a:solidFill>
                </a:rPr>
                <a:t>CPU</a:t>
              </a:r>
              <a:br>
                <a:rPr lang="en-US" sz="1000" b="1" dirty="0" smtClean="0">
                  <a:solidFill>
                    <a:prstClr val="white"/>
                  </a:solidFill>
                </a:rPr>
              </a:br>
              <a:r>
                <a:rPr lang="en-US" sz="1000" b="1" dirty="0" smtClean="0">
                  <a:solidFill>
                    <a:prstClr val="white"/>
                  </a:solidFill>
                </a:rPr>
                <a:t>coders</a:t>
              </a:r>
              <a:endParaRPr lang="en-US" sz="1000" b="1" dirty="0">
                <a:solidFill>
                  <a:prstClr val="white"/>
                </a:solidFill>
              </a:endParaRPr>
            </a:p>
          </p:txBody>
        </p:sp>
      </p:grpSp>
      <p:grpSp>
        <p:nvGrpSpPr>
          <p:cNvPr id="81" name="Group 80"/>
          <p:cNvGrpSpPr/>
          <p:nvPr/>
        </p:nvGrpSpPr>
        <p:grpSpPr>
          <a:xfrm>
            <a:off x="5222328" y="703904"/>
            <a:ext cx="3193629" cy="1547365"/>
            <a:chOff x="5078886" y="2093478"/>
            <a:chExt cx="3193629" cy="1547365"/>
          </a:xfrm>
        </p:grpSpPr>
        <p:sp>
          <p:nvSpPr>
            <p:cNvPr id="62" name="Rounded Rectangle 61"/>
            <p:cNvSpPr/>
            <p:nvPr/>
          </p:nvSpPr>
          <p:spPr bwMode="auto">
            <a:xfrm>
              <a:off x="5186385" y="2093478"/>
              <a:ext cx="3086130" cy="1547365"/>
            </a:xfrm>
            <a:prstGeom prst="roundRect">
              <a:avLst>
                <a:gd name="adj" fmla="val 2699"/>
              </a:avLst>
            </a:prstGeom>
            <a:gradFill flip="none" rotWithShape="1">
              <a:gsLst>
                <a:gs pos="0">
                  <a:schemeClr val="bg1"/>
                </a:gs>
                <a:gs pos="62080">
                  <a:srgbClr val="000000">
                    <a:alpha val="52000"/>
                  </a:srgbClr>
                </a:gs>
                <a:gs pos="21000">
                  <a:schemeClr val="bg1">
                    <a:alpha val="50000"/>
                  </a:schemeClr>
                </a:gs>
                <a:gs pos="100000">
                  <a:schemeClr val="bg1">
                    <a:alpha val="82000"/>
                  </a:schemeClr>
                </a:gs>
              </a:gsLst>
              <a:lin ang="16200000" scaled="1"/>
              <a:tileRect/>
            </a:gradFill>
            <a:ln w="19050" algn="ctr">
              <a:gradFill>
                <a:gsLst>
                  <a:gs pos="0">
                    <a:schemeClr val="bg1">
                      <a:lumMod val="75000"/>
                      <a:lumOff val="25000"/>
                    </a:schemeClr>
                  </a:gs>
                  <a:gs pos="100000">
                    <a:schemeClr val="accent1">
                      <a:tint val="23500"/>
                      <a:satMod val="160000"/>
                      <a:alpha val="0"/>
                    </a:schemeClr>
                  </a:gs>
                </a:gsLst>
                <a:lin ang="0" scaled="0"/>
              </a:gradFill>
              <a:round/>
              <a:headEnd/>
              <a:tailEnd/>
            </a:ln>
            <a:effectLst>
              <a:outerShdw blurRad="50800" dist="38100" dir="5400000" algn="t" rotWithShape="0">
                <a:prstClr val="black">
                  <a:alpha val="40000"/>
                </a:prstClr>
              </a:outerShdw>
            </a:effectLst>
          </p:spPr>
          <p:txBody>
            <a:bodyPr lIns="228600" tIns="45714" rIns="228600" bIns="45714" rtlCol="0" anchor="ctr"/>
            <a:lstStyle/>
            <a:p>
              <a:pPr marL="1588" indent="-1588" algn="ctr" defTabSz="913183"/>
              <a:endParaRPr lang="en-CA" b="1" dirty="0">
                <a:solidFill>
                  <a:prstClr val="white"/>
                </a:solidFill>
                <a:cs typeface="Arial" charset="0"/>
              </a:endParaRPr>
            </a:p>
          </p:txBody>
        </p:sp>
        <p:grpSp>
          <p:nvGrpSpPr>
            <p:cNvPr id="64" name="Group 63"/>
            <p:cNvGrpSpPr/>
            <p:nvPr/>
          </p:nvGrpSpPr>
          <p:grpSpPr>
            <a:xfrm>
              <a:off x="5078886" y="2123985"/>
              <a:ext cx="1630614" cy="410669"/>
              <a:chOff x="699454" y="-934550"/>
              <a:chExt cx="1630614" cy="800903"/>
            </a:xfrm>
          </p:grpSpPr>
          <p:sp>
            <p:nvSpPr>
              <p:cNvPr id="65" name="Round Same Side Corner Rectangle 64"/>
              <p:cNvSpPr/>
              <p:nvPr/>
            </p:nvSpPr>
            <p:spPr bwMode="auto">
              <a:xfrm rot="16200000">
                <a:off x="348314" y="-583410"/>
                <a:ext cx="800903" cy="98623"/>
              </a:xfrm>
              <a:prstGeom prst="round2SameRect">
                <a:avLst>
                  <a:gd name="adj1" fmla="val 50000"/>
                  <a:gd name="adj2" fmla="val 0"/>
                </a:avLst>
              </a:prstGeom>
              <a:gradFill flip="none" rotWithShape="1">
                <a:gsLst>
                  <a:gs pos="90000">
                    <a:schemeClr val="accent1">
                      <a:lumMod val="25000"/>
                    </a:schemeClr>
                  </a:gs>
                  <a:gs pos="10000">
                    <a:schemeClr val="accent1">
                      <a:lumMod val="25000"/>
                    </a:schemeClr>
                  </a:gs>
                  <a:gs pos="0">
                    <a:schemeClr val="accent1">
                      <a:lumMod val="50000"/>
                    </a:schemeClr>
                  </a:gs>
                  <a:gs pos="100000">
                    <a:schemeClr val="accent1">
                      <a:lumMod val="50000"/>
                    </a:schemeClr>
                  </a:gs>
                </a:gsLst>
                <a:lin ang="0" scaled="0"/>
                <a:tileRect/>
              </a:gradFill>
              <a:ln w="25400" algn="ctr">
                <a:noFill/>
                <a:round/>
                <a:headEnd/>
                <a:tailEnd/>
              </a:ln>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sp>
            <p:nvSpPr>
              <p:cNvPr id="66" name="Trapezoid 65"/>
              <p:cNvSpPr/>
              <p:nvPr/>
            </p:nvSpPr>
            <p:spPr bwMode="auto">
              <a:xfrm rot="5400000">
                <a:off x="388754" y="-566160"/>
                <a:ext cx="692312" cy="65596"/>
              </a:xfrm>
              <a:prstGeom prst="trapezoid">
                <a:avLst>
                  <a:gd name="adj" fmla="val 66935"/>
                </a:avLst>
              </a:prstGeom>
              <a:gradFill>
                <a:gsLst>
                  <a:gs pos="11000">
                    <a:schemeClr val="accent1"/>
                  </a:gs>
                  <a:gs pos="0">
                    <a:schemeClr val="accent1">
                      <a:lumMod val="50000"/>
                    </a:schemeClr>
                  </a:gs>
                  <a:gs pos="100000">
                    <a:schemeClr val="accent1">
                      <a:lumMod val="50000"/>
                    </a:schemeClr>
                  </a:gs>
                </a:gsLst>
                <a:lin ang="5400000" scaled="0"/>
              </a:gradFill>
              <a:ln w="25400" algn="ctr">
                <a:noFill/>
                <a:round/>
                <a:headEnd/>
                <a:tailEnd/>
              </a:ln>
              <a:effectLst/>
            </p:spPr>
            <p:txBody>
              <a:bodyPr lIns="228600" tIns="45714" rIns="228600" bIns="45714" rtlCol="0" anchor="ctr"/>
              <a:lstStyle/>
              <a:p>
                <a:pPr marL="1588" indent="-1588" algn="ctr" defTabSz="913183"/>
                <a:endParaRPr lang="en-US" b="1" dirty="0">
                  <a:solidFill>
                    <a:prstClr val="white"/>
                  </a:solidFill>
                  <a:cs typeface="Arial" charset="0"/>
                </a:endParaRPr>
              </a:p>
            </p:txBody>
          </p:sp>
          <p:sp>
            <p:nvSpPr>
              <p:cNvPr id="67" name="Rectangle 66"/>
              <p:cNvSpPr/>
              <p:nvPr/>
            </p:nvSpPr>
            <p:spPr bwMode="auto">
              <a:xfrm>
                <a:off x="758701" y="-792434"/>
                <a:ext cx="1571367" cy="518401"/>
              </a:xfrm>
              <a:prstGeom prst="rect">
                <a:avLst/>
              </a:prstGeom>
              <a:gradFill>
                <a:gsLst>
                  <a:gs pos="13000">
                    <a:schemeClr val="accent1"/>
                  </a:gs>
                  <a:gs pos="0">
                    <a:schemeClr val="accent1"/>
                  </a:gs>
                  <a:gs pos="57000">
                    <a:schemeClr val="accent1">
                      <a:lumMod val="50000"/>
                    </a:schemeClr>
                  </a:gs>
                </a:gsLst>
                <a:lin ang="0" scaled="0"/>
              </a:gradFill>
              <a:ln w="25400" algn="ctr">
                <a:noFill/>
                <a:round/>
                <a:headEnd/>
                <a:tailEnd/>
              </a:ln>
              <a:effectLst/>
            </p:spPr>
            <p:txBody>
              <a:bodyPr wrap="none" lIns="228600" tIns="45714" rIns="228600" bIns="45714" rtlCol="0" anchor="ctr"/>
              <a:lstStyle/>
              <a:p>
                <a:pPr marL="1588" indent="-1588" algn="ctr" defTabSz="913183"/>
                <a:r>
                  <a:rPr lang="en-US" sz="1600" b="1" i="1" dirty="0" smtClean="0">
                    <a:solidFill>
                      <a:prstClr val="white"/>
                    </a:solidFill>
                    <a:cs typeface="Arial" charset="0"/>
                  </a:rPr>
                  <a:t>PROBLEM</a:t>
                </a:r>
                <a:endParaRPr lang="en-US" sz="1600" b="1" i="1" dirty="0">
                  <a:solidFill>
                    <a:prstClr val="white"/>
                  </a:solidFill>
                  <a:cs typeface="Arial" charset="0"/>
                </a:endParaRPr>
              </a:p>
            </p:txBody>
          </p:sp>
        </p:grpSp>
      </p:grpSp>
      <p:grpSp>
        <p:nvGrpSpPr>
          <p:cNvPr id="24" name="Group 23"/>
          <p:cNvGrpSpPr/>
          <p:nvPr/>
        </p:nvGrpSpPr>
        <p:grpSpPr>
          <a:xfrm>
            <a:off x="7054832" y="1579706"/>
            <a:ext cx="1446307" cy="627838"/>
            <a:chOff x="1084153" y="68655"/>
            <a:chExt cx="1203780" cy="333647"/>
          </a:xfrm>
        </p:grpSpPr>
        <p:sp>
          <p:nvSpPr>
            <p:cNvPr id="26" name="Chevron 25"/>
            <p:cNvSpPr/>
            <p:nvPr/>
          </p:nvSpPr>
          <p:spPr>
            <a:xfrm>
              <a:off x="1084153" y="68655"/>
              <a:ext cx="1203780" cy="333647"/>
            </a:xfrm>
            <a:prstGeom prst="chevron">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sp>
        <p:sp>
          <p:nvSpPr>
            <p:cNvPr id="27" name="Chevron 4"/>
            <p:cNvSpPr/>
            <p:nvPr/>
          </p:nvSpPr>
          <p:spPr>
            <a:xfrm>
              <a:off x="1285304" y="97991"/>
              <a:ext cx="801478" cy="2737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algn="ctr" defTabSz="889000">
                <a:lnSpc>
                  <a:spcPct val="85000"/>
                </a:lnSpc>
                <a:spcAft>
                  <a:spcPts val="600"/>
                </a:spcAft>
              </a:pPr>
              <a:r>
                <a:rPr lang="en-US" sz="1000" b="1" dirty="0" smtClean="0">
                  <a:solidFill>
                    <a:prstClr val="white"/>
                  </a:solidFill>
                </a:rPr>
                <a:t>Significant niche</a:t>
              </a:r>
              <a:br>
                <a:rPr lang="en-US" sz="1000" b="1" dirty="0" smtClean="0">
                  <a:solidFill>
                    <a:prstClr val="white"/>
                  </a:solidFill>
                </a:rPr>
              </a:br>
              <a:r>
                <a:rPr lang="en-US" sz="1000" b="1" dirty="0" smtClean="0">
                  <a:solidFill>
                    <a:prstClr val="white"/>
                  </a:solidFill>
                </a:rPr>
                <a:t>value</a:t>
              </a:r>
            </a:p>
          </p:txBody>
        </p:sp>
      </p:grpSp>
      <p:sp>
        <p:nvSpPr>
          <p:cNvPr id="25" name="TextBox 24"/>
          <p:cNvSpPr txBox="1"/>
          <p:nvPr/>
        </p:nvSpPr>
        <p:spPr>
          <a:xfrm>
            <a:off x="5329827" y="1144491"/>
            <a:ext cx="2914883" cy="444737"/>
          </a:xfrm>
          <a:prstGeom prst="rect">
            <a:avLst/>
          </a:prstGeom>
          <a:noFill/>
        </p:spPr>
        <p:txBody>
          <a:bodyPr wrap="square" rtlCol="0">
            <a:spAutoFit/>
          </a:bodyPr>
          <a:lstStyle/>
          <a:p>
            <a:pPr marL="115888" indent="-115888" defTabSz="914400">
              <a:lnSpc>
                <a:spcPct val="85000"/>
              </a:lnSpc>
              <a:spcAft>
                <a:spcPts val="300"/>
              </a:spcAft>
              <a:buClr>
                <a:srgbClr val="D31919"/>
              </a:buClr>
              <a:buFont typeface="Wingdings" pitchFamily="2" charset="2"/>
              <a:buChar char="§"/>
            </a:pPr>
            <a:r>
              <a:rPr lang="en-US" sz="1200" dirty="0" smtClean="0">
                <a:solidFill>
                  <a:prstClr val="white"/>
                </a:solidFill>
              </a:rPr>
              <a:t>Het. systems hard to program</a:t>
            </a:r>
          </a:p>
          <a:p>
            <a:pPr marL="115888" indent="-115888" defTabSz="914400">
              <a:lnSpc>
                <a:spcPct val="85000"/>
              </a:lnSpc>
              <a:spcAft>
                <a:spcPts val="300"/>
              </a:spcAft>
              <a:buClr>
                <a:srgbClr val="D31919"/>
              </a:buClr>
              <a:buFont typeface="Wingdings" pitchFamily="2" charset="2"/>
              <a:buChar char="§"/>
            </a:pPr>
            <a:r>
              <a:rPr lang="en-US" sz="1200" dirty="0" smtClean="0">
                <a:solidFill>
                  <a:prstClr val="white"/>
                </a:solidFill>
              </a:rPr>
              <a:t>Not all workloads accelerate</a:t>
            </a:r>
          </a:p>
        </p:txBody>
      </p:sp>
      <p:grpSp>
        <p:nvGrpSpPr>
          <p:cNvPr id="23" name="Group 22"/>
          <p:cNvGrpSpPr/>
          <p:nvPr/>
        </p:nvGrpSpPr>
        <p:grpSpPr>
          <a:xfrm>
            <a:off x="6236109" y="1584107"/>
            <a:ext cx="1109460" cy="627838"/>
            <a:chOff x="1084153" y="68655"/>
            <a:chExt cx="1203780" cy="333647"/>
          </a:xfrm>
        </p:grpSpPr>
        <p:sp>
          <p:nvSpPr>
            <p:cNvPr id="28" name="Chevron 27"/>
            <p:cNvSpPr/>
            <p:nvPr/>
          </p:nvSpPr>
          <p:spPr>
            <a:xfrm>
              <a:off x="1084153" y="68655"/>
              <a:ext cx="1203780" cy="333647"/>
            </a:xfrm>
            <a:prstGeom prst="chevron">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sp>
        <p:sp>
          <p:nvSpPr>
            <p:cNvPr id="29" name="Chevron 4"/>
            <p:cNvSpPr/>
            <p:nvPr/>
          </p:nvSpPr>
          <p:spPr>
            <a:xfrm>
              <a:off x="1285304" y="97991"/>
              <a:ext cx="801478" cy="2737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algn="ctr" defTabSz="889000">
                <a:lnSpc>
                  <a:spcPct val="85000"/>
                </a:lnSpc>
                <a:spcAft>
                  <a:spcPts val="600"/>
                </a:spcAft>
              </a:pPr>
              <a:r>
                <a:rPr lang="en-US" sz="1000" b="1" dirty="0" smtClean="0">
                  <a:solidFill>
                    <a:prstClr val="white"/>
                  </a:solidFill>
                </a:rPr>
                <a:t>~200</a:t>
              </a:r>
              <a:r>
                <a:rPr lang="en-US" sz="1000" b="1" dirty="0">
                  <a:solidFill>
                    <a:prstClr val="white"/>
                  </a:solidFill>
                </a:rPr>
                <a:t/>
              </a:r>
              <a:br>
                <a:rPr lang="en-US" sz="1000" b="1" dirty="0">
                  <a:solidFill>
                    <a:prstClr val="white"/>
                  </a:solidFill>
                </a:rPr>
              </a:br>
              <a:r>
                <a:rPr lang="en-US" sz="1000" b="1" dirty="0" smtClean="0">
                  <a:solidFill>
                    <a:prstClr val="white"/>
                  </a:solidFill>
                </a:rPr>
                <a:t>apps</a:t>
              </a:r>
              <a:endParaRPr lang="en-US" sz="1000" b="1" dirty="0">
                <a:solidFill>
                  <a:prstClr val="white"/>
                </a:solidFill>
              </a:endParaRPr>
            </a:p>
          </p:txBody>
        </p:sp>
      </p:grpSp>
      <p:grpSp>
        <p:nvGrpSpPr>
          <p:cNvPr id="22" name="Group 21"/>
          <p:cNvGrpSpPr/>
          <p:nvPr/>
        </p:nvGrpSpPr>
        <p:grpSpPr>
          <a:xfrm>
            <a:off x="5416658" y="1584815"/>
            <a:ext cx="1109460" cy="627838"/>
            <a:chOff x="1084153" y="68655"/>
            <a:chExt cx="1203780" cy="333647"/>
          </a:xfrm>
        </p:grpSpPr>
        <p:sp>
          <p:nvSpPr>
            <p:cNvPr id="30" name="Chevron 29"/>
            <p:cNvSpPr/>
            <p:nvPr/>
          </p:nvSpPr>
          <p:spPr>
            <a:xfrm>
              <a:off x="1084153" y="68655"/>
              <a:ext cx="1203780" cy="333647"/>
            </a:xfrm>
            <a:prstGeom prst="chevron">
              <a:avLst/>
            </a:prstGeom>
            <a:solidFill>
              <a:schemeClr val="accent1"/>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sp>
        <p:sp>
          <p:nvSpPr>
            <p:cNvPr id="31" name="Chevron 4"/>
            <p:cNvSpPr/>
            <p:nvPr/>
          </p:nvSpPr>
          <p:spPr>
            <a:xfrm>
              <a:off x="1285304" y="97991"/>
              <a:ext cx="801478" cy="2737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algn="ctr" defTabSz="889000">
                <a:lnSpc>
                  <a:spcPct val="85000"/>
                </a:lnSpc>
                <a:spcAft>
                  <a:spcPts val="600"/>
                </a:spcAft>
              </a:pPr>
              <a:r>
                <a:rPr lang="en-US" sz="1000" b="1" dirty="0" smtClean="0">
                  <a:solidFill>
                    <a:prstClr val="white"/>
                  </a:solidFill>
                </a:rPr>
                <a:t>~100K</a:t>
              </a:r>
              <a:br>
                <a:rPr lang="en-US" sz="1000" b="1" dirty="0" smtClean="0">
                  <a:solidFill>
                    <a:prstClr val="white"/>
                  </a:solidFill>
                </a:rPr>
              </a:br>
              <a:r>
                <a:rPr lang="en-US" sz="1000" b="1" dirty="0" smtClean="0">
                  <a:solidFill>
                    <a:prstClr val="white"/>
                  </a:solidFill>
                </a:rPr>
                <a:t>GPU</a:t>
              </a:r>
              <a:br>
                <a:rPr lang="en-US" sz="1000" b="1" dirty="0" smtClean="0">
                  <a:solidFill>
                    <a:prstClr val="white"/>
                  </a:solidFill>
                </a:rPr>
              </a:br>
              <a:r>
                <a:rPr lang="en-US" sz="1000" b="1" dirty="0" smtClean="0">
                  <a:solidFill>
                    <a:prstClr val="white"/>
                  </a:solidFill>
                </a:rPr>
                <a:t>coders</a:t>
              </a:r>
              <a:endParaRPr lang="en-US" sz="1000" b="1" dirty="0">
                <a:solidFill>
                  <a:prstClr val="white"/>
                </a:solidFill>
              </a:endParaRPr>
            </a:p>
          </p:txBody>
        </p:sp>
      </p:grpSp>
      <p:grpSp>
        <p:nvGrpSpPr>
          <p:cNvPr id="35" name="Group 34"/>
          <p:cNvGrpSpPr/>
          <p:nvPr/>
        </p:nvGrpSpPr>
        <p:grpSpPr>
          <a:xfrm>
            <a:off x="2635153" y="1559412"/>
            <a:ext cx="1109462" cy="628735"/>
            <a:chOff x="1084153" y="68179"/>
            <a:chExt cx="1203780" cy="334123"/>
          </a:xfrm>
        </p:grpSpPr>
        <p:sp>
          <p:nvSpPr>
            <p:cNvPr id="39" name="Chevron 38"/>
            <p:cNvSpPr/>
            <p:nvPr/>
          </p:nvSpPr>
          <p:spPr>
            <a:xfrm>
              <a:off x="1084153" y="68179"/>
              <a:ext cx="1203780" cy="334123"/>
            </a:xfrm>
            <a:prstGeom prst="chevron">
              <a:avLst/>
            </a:prstGeom>
            <a:solidFill>
              <a:schemeClr val="bg2">
                <a:lumMod val="60000"/>
                <a:lumOff val="4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sp>
        <p:sp>
          <p:nvSpPr>
            <p:cNvPr id="40" name="Chevron 4"/>
            <p:cNvSpPr/>
            <p:nvPr/>
          </p:nvSpPr>
          <p:spPr>
            <a:xfrm>
              <a:off x="1306086" y="97030"/>
              <a:ext cx="801478" cy="2737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algn="ctr" defTabSz="889000">
                <a:lnSpc>
                  <a:spcPct val="85000"/>
                </a:lnSpc>
                <a:spcAft>
                  <a:spcPts val="600"/>
                </a:spcAft>
              </a:pPr>
              <a:r>
                <a:rPr lang="en-US" sz="1000" b="1" dirty="0" smtClean="0">
                  <a:solidFill>
                    <a:prstClr val="black"/>
                  </a:solidFill>
                </a:rPr>
                <a:t>Few 100Ks</a:t>
              </a:r>
              <a:br>
                <a:rPr lang="en-US" sz="1000" b="1" dirty="0" smtClean="0">
                  <a:solidFill>
                    <a:prstClr val="black"/>
                  </a:solidFill>
                </a:rPr>
              </a:br>
              <a:r>
                <a:rPr lang="en-US" sz="1000" b="1" dirty="0" smtClean="0">
                  <a:solidFill>
                    <a:prstClr val="black"/>
                  </a:solidFill>
                </a:rPr>
                <a:t>HSA</a:t>
              </a:r>
              <a:br>
                <a:rPr lang="en-US" sz="1000" b="1" dirty="0" smtClean="0">
                  <a:solidFill>
                    <a:prstClr val="black"/>
                  </a:solidFill>
                </a:rPr>
              </a:br>
              <a:r>
                <a:rPr lang="en-US" sz="1000" b="1" dirty="0" smtClean="0">
                  <a:solidFill>
                    <a:prstClr val="black"/>
                  </a:solidFill>
                </a:rPr>
                <a:t>apps</a:t>
              </a:r>
            </a:p>
          </p:txBody>
        </p:sp>
      </p:grpSp>
      <p:grpSp>
        <p:nvGrpSpPr>
          <p:cNvPr id="34" name="Group 33"/>
          <p:cNvGrpSpPr/>
          <p:nvPr/>
        </p:nvGrpSpPr>
        <p:grpSpPr>
          <a:xfrm>
            <a:off x="1815700" y="1563613"/>
            <a:ext cx="1109462" cy="625244"/>
            <a:chOff x="1084153" y="70035"/>
            <a:chExt cx="1203780" cy="332268"/>
          </a:xfrm>
        </p:grpSpPr>
        <p:sp>
          <p:nvSpPr>
            <p:cNvPr id="41" name="Chevron 40"/>
            <p:cNvSpPr/>
            <p:nvPr/>
          </p:nvSpPr>
          <p:spPr>
            <a:xfrm>
              <a:off x="1084153" y="70035"/>
              <a:ext cx="1203780" cy="332268"/>
            </a:xfrm>
            <a:prstGeom prst="chevron">
              <a:avLst/>
            </a:prstGeom>
            <a:solidFill>
              <a:schemeClr val="bg2">
                <a:lumMod val="60000"/>
                <a:lumOff val="4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soft" dir="t">
                <a:rot lat="0" lon="0" rev="16800000"/>
              </a:lightRig>
            </a:scene3d>
            <a:sp3d prstMaterial="plastic">
              <a:bevelT prst="relaxedInset"/>
            </a:sp3d>
          </p:spPr>
        </p:sp>
        <p:sp>
          <p:nvSpPr>
            <p:cNvPr id="42" name="Chevron 4"/>
            <p:cNvSpPr/>
            <p:nvPr/>
          </p:nvSpPr>
          <p:spPr>
            <a:xfrm>
              <a:off x="1308683" y="99371"/>
              <a:ext cx="801478" cy="271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algn="ctr" defTabSz="889000">
                <a:lnSpc>
                  <a:spcPct val="85000"/>
                </a:lnSpc>
                <a:spcAft>
                  <a:spcPts val="600"/>
                </a:spcAft>
              </a:pPr>
              <a:r>
                <a:rPr lang="en-US" sz="1000" b="1" dirty="0" smtClean="0">
                  <a:solidFill>
                    <a:prstClr val="black"/>
                  </a:solidFill>
                </a:rPr>
                <a:t>Few M</a:t>
              </a:r>
              <a:br>
                <a:rPr lang="en-US" sz="1000" b="1" dirty="0" smtClean="0">
                  <a:solidFill>
                    <a:prstClr val="black"/>
                  </a:solidFill>
                </a:rPr>
              </a:br>
              <a:r>
                <a:rPr lang="en-US" sz="1000" b="1" dirty="0" smtClean="0">
                  <a:solidFill>
                    <a:prstClr val="black"/>
                  </a:solidFill>
                </a:rPr>
                <a:t>HSA</a:t>
              </a:r>
              <a:br>
                <a:rPr lang="en-US" sz="1000" b="1" dirty="0" smtClean="0">
                  <a:solidFill>
                    <a:prstClr val="black"/>
                  </a:solidFill>
                </a:rPr>
              </a:br>
              <a:r>
                <a:rPr lang="en-US" sz="1000" b="1" dirty="0" smtClean="0">
                  <a:solidFill>
                    <a:prstClr val="black"/>
                  </a:solidFill>
                </a:rPr>
                <a:t>coders</a:t>
              </a:r>
            </a:p>
          </p:txBody>
        </p:sp>
      </p:grpSp>
      <p:sp>
        <p:nvSpPr>
          <p:cNvPr id="10" name="TextBox 9"/>
          <p:cNvSpPr txBox="1"/>
          <p:nvPr/>
        </p:nvSpPr>
        <p:spPr>
          <a:xfrm>
            <a:off x="1217551" y="4616059"/>
            <a:ext cx="683284" cy="200055"/>
          </a:xfrm>
          <a:prstGeom prst="rect">
            <a:avLst/>
          </a:prstGeom>
          <a:noFill/>
        </p:spPr>
        <p:txBody>
          <a:bodyPr wrap="square" rtlCol="0">
            <a:spAutoFit/>
          </a:bodyPr>
          <a:lstStyle/>
          <a:p>
            <a:pPr defTabSz="914400"/>
            <a:r>
              <a:rPr lang="en-US" sz="700" dirty="0" smtClean="0">
                <a:solidFill>
                  <a:prstClr val="black">
                    <a:lumMod val="50000"/>
                    <a:lumOff val="50000"/>
                  </a:prstClr>
                </a:solidFill>
              </a:rPr>
              <a:t>*IDC</a:t>
            </a:r>
          </a:p>
        </p:txBody>
      </p:sp>
      <p:cxnSp>
        <p:nvCxnSpPr>
          <p:cNvPr id="5" name="Straight Arrow Connector 4"/>
          <p:cNvCxnSpPr/>
          <p:nvPr/>
        </p:nvCxnSpPr>
        <p:spPr>
          <a:xfrm>
            <a:off x="1257300" y="4114380"/>
            <a:ext cx="6629400" cy="596"/>
          </a:xfrm>
          <a:prstGeom prst="straightConnector1">
            <a:avLst/>
          </a:prstGeom>
          <a:ln w="508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137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par>
                                <p:cTn id="12" presetID="12" presetClass="entr" presetSubtype="8"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p:tgtEl>
                                          <p:spTgt spid="11"/>
                                        </p:tgtEl>
                                        <p:attrNameLst>
                                          <p:attrName>ppt_x</p:attrName>
                                        </p:attrNameLst>
                                      </p:cBhvr>
                                      <p:tavLst>
                                        <p:tav tm="0">
                                          <p:val>
                                            <p:strVal val="#ppt_x-#ppt_w*1.125000"/>
                                          </p:val>
                                        </p:tav>
                                        <p:tav tm="100000">
                                          <p:val>
                                            <p:strVal val="#ppt_x"/>
                                          </p:val>
                                        </p:tav>
                                      </p:tavLst>
                                    </p:anim>
                                    <p:animEffect transition="in" filter="wipe(right)">
                                      <p:cBhvr>
                                        <p:cTn id="15" dur="500"/>
                                        <p:tgtEl>
                                          <p:spTgt spid="11"/>
                                        </p:tgtEl>
                                      </p:cBhvr>
                                    </p:animEffect>
                                  </p:childTnLst>
                                </p:cTn>
                              </p:par>
                            </p:childTnLst>
                          </p:cTn>
                        </p:par>
                        <p:par>
                          <p:cTn id="16" fill="hold">
                            <p:stCondLst>
                              <p:cond delay="1000"/>
                            </p:stCondLst>
                            <p:childTnLst>
                              <p:par>
                                <p:cTn id="17" presetID="1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ppt_x</p:attrName>
                                        </p:attrNameLst>
                                      </p:cBhvr>
                                      <p:tavLst>
                                        <p:tav tm="0">
                                          <p:val>
                                            <p:strVal val="#ppt_x-#ppt_w*1.125000"/>
                                          </p:val>
                                        </p:tav>
                                        <p:tav tm="100000">
                                          <p:val>
                                            <p:strVal val="#ppt_x"/>
                                          </p:val>
                                        </p:tav>
                                      </p:tavLst>
                                    </p:anim>
                                    <p:animEffect transition="in" filter="wipe(righ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wipe(left)">
                                      <p:cBhvr>
                                        <p:cTn id="30" dur="500"/>
                                        <p:tgtEl>
                                          <p:spTgt spid="8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par>
                                <p:cTn id="35" presetID="12" presetClass="entr" presetSubtype="8"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p:tgtEl>
                                          <p:spTgt spid="22"/>
                                        </p:tgtEl>
                                        <p:attrNameLst>
                                          <p:attrName>ppt_x</p:attrName>
                                        </p:attrNameLst>
                                      </p:cBhvr>
                                      <p:tavLst>
                                        <p:tav tm="0">
                                          <p:val>
                                            <p:strVal val="#ppt_x-#ppt_w*1.125000"/>
                                          </p:val>
                                        </p:tav>
                                        <p:tav tm="100000">
                                          <p:val>
                                            <p:strVal val="#ppt_x"/>
                                          </p:val>
                                        </p:tav>
                                      </p:tavLst>
                                    </p:anim>
                                    <p:animEffect transition="in" filter="wipe(right)">
                                      <p:cBhvr>
                                        <p:cTn id="38" dur="500"/>
                                        <p:tgtEl>
                                          <p:spTgt spid="22"/>
                                        </p:tgtEl>
                                      </p:cBhvr>
                                    </p:animEffect>
                                  </p:childTnLst>
                                </p:cTn>
                              </p:par>
                            </p:childTnLst>
                          </p:cTn>
                        </p:par>
                        <p:par>
                          <p:cTn id="39" fill="hold">
                            <p:stCondLst>
                              <p:cond delay="1000"/>
                            </p:stCondLst>
                            <p:childTnLst>
                              <p:par>
                                <p:cTn id="40" presetID="12" presetClass="entr" presetSubtype="8"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p:tgtEl>
                                          <p:spTgt spid="23"/>
                                        </p:tgtEl>
                                        <p:attrNameLst>
                                          <p:attrName>ppt_x</p:attrName>
                                        </p:attrNameLst>
                                      </p:cBhvr>
                                      <p:tavLst>
                                        <p:tav tm="0">
                                          <p:val>
                                            <p:strVal val="#ppt_x-#ppt_w*1.125000"/>
                                          </p:val>
                                        </p:tav>
                                        <p:tav tm="100000">
                                          <p:val>
                                            <p:strVal val="#ppt_x"/>
                                          </p:val>
                                        </p:tav>
                                      </p:tavLst>
                                    </p:anim>
                                    <p:animEffect transition="in" filter="wipe(right)">
                                      <p:cBhvr>
                                        <p:cTn id="43" dur="500"/>
                                        <p:tgtEl>
                                          <p:spTgt spid="23"/>
                                        </p:tgtEl>
                                      </p:cBhvr>
                                    </p:animEffect>
                                  </p:childTnLst>
                                </p:cTn>
                              </p:par>
                            </p:childTnLst>
                          </p:cTn>
                        </p:par>
                        <p:par>
                          <p:cTn id="44" fill="hold">
                            <p:stCondLst>
                              <p:cond delay="1500"/>
                            </p:stCondLst>
                            <p:childTnLst>
                              <p:par>
                                <p:cTn id="45" presetID="12" presetClass="entr" presetSubtype="8"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ppt_x</p:attrName>
                                        </p:attrNameLst>
                                      </p:cBhvr>
                                      <p:tavLst>
                                        <p:tav tm="0">
                                          <p:val>
                                            <p:strVal val="#ppt_x-#ppt_w*1.125000"/>
                                          </p:val>
                                        </p:tav>
                                        <p:tav tm="100000">
                                          <p:val>
                                            <p:strVal val="#ppt_x"/>
                                          </p:val>
                                        </p:tav>
                                      </p:tavLst>
                                    </p:anim>
                                    <p:animEffect transition="in" filter="wipe(righ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left)">
                                      <p:cBhvr>
                                        <p:cTn id="53" dur="500"/>
                                        <p:tgtEl>
                                          <p:spTgt spid="82"/>
                                        </p:tgtEl>
                                      </p:cBhvr>
                                    </p:animEffect>
                                  </p:childTnLst>
                                </p:cTn>
                              </p:par>
                              <p:par>
                                <p:cTn id="54" presetID="9" presetClass="emph" presetSubtype="0" nodeType="withEffect">
                                  <p:stCondLst>
                                    <p:cond delay="0"/>
                                  </p:stCondLst>
                                  <p:childTnLst>
                                    <p:set>
                                      <p:cBhvr rctx="PPT">
                                        <p:cTn id="55" dur="indefinite"/>
                                        <p:tgtEl>
                                          <p:spTgt spid="80"/>
                                        </p:tgtEl>
                                        <p:attrNameLst>
                                          <p:attrName>style.opacity</p:attrName>
                                        </p:attrNameLst>
                                      </p:cBhvr>
                                      <p:to>
                                        <p:strVal val="0.25"/>
                                      </p:to>
                                    </p:set>
                                    <p:animEffect filter="image" prLst="opacity: 0.25">
                                      <p:cBhvr rctx="IE">
                                        <p:cTn id="56" dur="indefinite"/>
                                        <p:tgtEl>
                                          <p:spTgt spid="80"/>
                                        </p:tgtEl>
                                      </p:cBhvr>
                                    </p:animEffect>
                                  </p:childTnLst>
                                </p:cTn>
                              </p:par>
                              <p:par>
                                <p:cTn id="57" presetID="9" presetClass="emph" presetSubtype="0" nodeType="withEffect">
                                  <p:stCondLst>
                                    <p:cond delay="0"/>
                                  </p:stCondLst>
                                  <p:childTnLst>
                                    <p:set>
                                      <p:cBhvr rctx="PPT">
                                        <p:cTn id="58" dur="indefinite"/>
                                        <p:tgtEl>
                                          <p:spTgt spid="13"/>
                                        </p:tgtEl>
                                        <p:attrNameLst>
                                          <p:attrName>style.opacity</p:attrName>
                                        </p:attrNameLst>
                                      </p:cBhvr>
                                      <p:to>
                                        <p:strVal val="0.25"/>
                                      </p:to>
                                    </p:set>
                                    <p:animEffect filter="image" prLst="opacity: 0.25">
                                      <p:cBhvr rctx="IE">
                                        <p:cTn id="59" dur="indefinite"/>
                                        <p:tgtEl>
                                          <p:spTgt spid="13"/>
                                        </p:tgtEl>
                                      </p:cBhvr>
                                    </p:animEffect>
                                  </p:childTnLst>
                                </p:cTn>
                              </p:par>
                              <p:par>
                                <p:cTn id="60" presetID="9" presetClass="emph" presetSubtype="0" grpId="1" nodeType="withEffect">
                                  <p:stCondLst>
                                    <p:cond delay="0"/>
                                  </p:stCondLst>
                                  <p:childTnLst>
                                    <p:set>
                                      <p:cBhvr rctx="PPT">
                                        <p:cTn id="61" dur="indefinite"/>
                                        <p:tgtEl>
                                          <p:spTgt spid="14"/>
                                        </p:tgtEl>
                                        <p:attrNameLst>
                                          <p:attrName>style.opacity</p:attrName>
                                        </p:attrNameLst>
                                      </p:cBhvr>
                                      <p:to>
                                        <p:strVal val="0.25"/>
                                      </p:to>
                                    </p:set>
                                    <p:animEffect filter="image" prLst="opacity: 0.25">
                                      <p:cBhvr rctx="IE">
                                        <p:cTn id="62" dur="indefinite"/>
                                        <p:tgtEl>
                                          <p:spTgt spid="14"/>
                                        </p:tgtEl>
                                      </p:cBhvr>
                                    </p:animEffect>
                                  </p:childTnLst>
                                </p:cTn>
                              </p:par>
                              <p:par>
                                <p:cTn id="63" presetID="9" presetClass="emph" presetSubtype="0" nodeType="withEffect">
                                  <p:stCondLst>
                                    <p:cond delay="0"/>
                                  </p:stCondLst>
                                  <p:childTnLst>
                                    <p:set>
                                      <p:cBhvr rctx="PPT">
                                        <p:cTn id="64" dur="indefinite"/>
                                        <p:tgtEl>
                                          <p:spTgt spid="12"/>
                                        </p:tgtEl>
                                        <p:attrNameLst>
                                          <p:attrName>style.opacity</p:attrName>
                                        </p:attrNameLst>
                                      </p:cBhvr>
                                      <p:to>
                                        <p:strVal val="0.25"/>
                                      </p:to>
                                    </p:set>
                                    <p:animEffect filter="image" prLst="opacity: 0.25">
                                      <p:cBhvr rctx="IE">
                                        <p:cTn id="65" dur="indefinite"/>
                                        <p:tgtEl>
                                          <p:spTgt spid="12"/>
                                        </p:tgtEl>
                                      </p:cBhvr>
                                    </p:animEffect>
                                  </p:childTnLst>
                                </p:cTn>
                              </p:par>
                              <p:par>
                                <p:cTn id="66" presetID="9" presetClass="emph" presetSubtype="0" nodeType="withEffect">
                                  <p:stCondLst>
                                    <p:cond delay="0"/>
                                  </p:stCondLst>
                                  <p:childTnLst>
                                    <p:set>
                                      <p:cBhvr rctx="PPT">
                                        <p:cTn id="67" dur="indefinite"/>
                                        <p:tgtEl>
                                          <p:spTgt spid="11"/>
                                        </p:tgtEl>
                                        <p:attrNameLst>
                                          <p:attrName>style.opacity</p:attrName>
                                        </p:attrNameLst>
                                      </p:cBhvr>
                                      <p:to>
                                        <p:strVal val="0.25"/>
                                      </p:to>
                                    </p:set>
                                    <p:animEffect filter="image" prLst="opacity: 0.25">
                                      <p:cBhvr rctx="IE">
                                        <p:cTn id="68" dur="indefinite"/>
                                        <p:tgtEl>
                                          <p:spTgt spid="11"/>
                                        </p:tgtEl>
                                      </p:cBhvr>
                                    </p:animEffect>
                                  </p:childTnLst>
                                </p:cTn>
                              </p:par>
                              <p:par>
                                <p:cTn id="69" presetID="9" presetClass="emph" presetSubtype="0" nodeType="withEffect">
                                  <p:stCondLst>
                                    <p:cond delay="0"/>
                                  </p:stCondLst>
                                  <p:childTnLst>
                                    <p:set>
                                      <p:cBhvr rctx="PPT">
                                        <p:cTn id="70" dur="indefinite"/>
                                        <p:tgtEl>
                                          <p:spTgt spid="81"/>
                                        </p:tgtEl>
                                        <p:attrNameLst>
                                          <p:attrName>style.opacity</p:attrName>
                                        </p:attrNameLst>
                                      </p:cBhvr>
                                      <p:to>
                                        <p:strVal val="0.25"/>
                                      </p:to>
                                    </p:set>
                                    <p:animEffect filter="image" prLst="opacity: 0.25">
                                      <p:cBhvr rctx="IE">
                                        <p:cTn id="71" dur="indefinite"/>
                                        <p:tgtEl>
                                          <p:spTgt spid="81"/>
                                        </p:tgtEl>
                                      </p:cBhvr>
                                    </p:animEffect>
                                  </p:childTnLst>
                                </p:cTn>
                              </p:par>
                              <p:par>
                                <p:cTn id="72" presetID="9" presetClass="emph" presetSubtype="0" grpId="1" nodeType="withEffect">
                                  <p:stCondLst>
                                    <p:cond delay="0"/>
                                  </p:stCondLst>
                                  <p:childTnLst>
                                    <p:set>
                                      <p:cBhvr rctx="PPT">
                                        <p:cTn id="73" dur="indefinite"/>
                                        <p:tgtEl>
                                          <p:spTgt spid="25"/>
                                        </p:tgtEl>
                                        <p:attrNameLst>
                                          <p:attrName>style.opacity</p:attrName>
                                        </p:attrNameLst>
                                      </p:cBhvr>
                                      <p:to>
                                        <p:strVal val="0.25"/>
                                      </p:to>
                                    </p:set>
                                    <p:animEffect filter="image" prLst="opacity: 0.25">
                                      <p:cBhvr rctx="IE">
                                        <p:cTn id="74" dur="indefinite"/>
                                        <p:tgtEl>
                                          <p:spTgt spid="25"/>
                                        </p:tgtEl>
                                      </p:cBhvr>
                                    </p:animEffect>
                                  </p:childTnLst>
                                </p:cTn>
                              </p:par>
                              <p:par>
                                <p:cTn id="75" presetID="9" presetClass="emph" presetSubtype="0" nodeType="withEffect">
                                  <p:stCondLst>
                                    <p:cond delay="0"/>
                                  </p:stCondLst>
                                  <p:childTnLst>
                                    <p:set>
                                      <p:cBhvr rctx="PPT">
                                        <p:cTn id="76" dur="indefinite"/>
                                        <p:tgtEl>
                                          <p:spTgt spid="22"/>
                                        </p:tgtEl>
                                        <p:attrNameLst>
                                          <p:attrName>style.opacity</p:attrName>
                                        </p:attrNameLst>
                                      </p:cBhvr>
                                      <p:to>
                                        <p:strVal val="0.25"/>
                                      </p:to>
                                    </p:set>
                                    <p:animEffect filter="image" prLst="opacity: 0.25">
                                      <p:cBhvr rctx="IE">
                                        <p:cTn id="77" dur="indefinite"/>
                                        <p:tgtEl>
                                          <p:spTgt spid="22"/>
                                        </p:tgtEl>
                                      </p:cBhvr>
                                    </p:animEffect>
                                  </p:childTnLst>
                                </p:cTn>
                              </p:par>
                              <p:par>
                                <p:cTn id="78" presetID="9" presetClass="emph" presetSubtype="0" nodeType="withEffect">
                                  <p:stCondLst>
                                    <p:cond delay="0"/>
                                  </p:stCondLst>
                                  <p:childTnLst>
                                    <p:set>
                                      <p:cBhvr rctx="PPT">
                                        <p:cTn id="79" dur="indefinite"/>
                                        <p:tgtEl>
                                          <p:spTgt spid="23"/>
                                        </p:tgtEl>
                                        <p:attrNameLst>
                                          <p:attrName>style.opacity</p:attrName>
                                        </p:attrNameLst>
                                      </p:cBhvr>
                                      <p:to>
                                        <p:strVal val="0.25"/>
                                      </p:to>
                                    </p:set>
                                    <p:animEffect filter="image" prLst="opacity: 0.25">
                                      <p:cBhvr rctx="IE">
                                        <p:cTn id="80" dur="indefinite"/>
                                        <p:tgtEl>
                                          <p:spTgt spid="23"/>
                                        </p:tgtEl>
                                      </p:cBhvr>
                                    </p:animEffect>
                                  </p:childTnLst>
                                </p:cTn>
                              </p:par>
                              <p:par>
                                <p:cTn id="81" presetID="9" presetClass="emph" presetSubtype="0" nodeType="withEffect">
                                  <p:stCondLst>
                                    <p:cond delay="0"/>
                                  </p:stCondLst>
                                  <p:childTnLst>
                                    <p:set>
                                      <p:cBhvr rctx="PPT">
                                        <p:cTn id="82" dur="indefinite"/>
                                        <p:tgtEl>
                                          <p:spTgt spid="24"/>
                                        </p:tgtEl>
                                        <p:attrNameLst>
                                          <p:attrName>style.opacity</p:attrName>
                                        </p:attrNameLst>
                                      </p:cBhvr>
                                      <p:to>
                                        <p:strVal val="0.25"/>
                                      </p:to>
                                    </p:set>
                                    <p:animEffect filter="image" prLst="opacity: 0.25">
                                      <p:cBhvr rctx="IE">
                                        <p:cTn id="83" dur="indefinite"/>
                                        <p:tgtEl>
                                          <p:spTgt spid="2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par>
                                <p:cTn id="88" presetID="12" presetClass="entr" presetSubtype="8"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additive="base">
                                        <p:cTn id="90" dur="500"/>
                                        <p:tgtEl>
                                          <p:spTgt spid="34"/>
                                        </p:tgtEl>
                                        <p:attrNameLst>
                                          <p:attrName>ppt_x</p:attrName>
                                        </p:attrNameLst>
                                      </p:cBhvr>
                                      <p:tavLst>
                                        <p:tav tm="0">
                                          <p:val>
                                            <p:strVal val="#ppt_x-#ppt_w*1.125000"/>
                                          </p:val>
                                        </p:tav>
                                        <p:tav tm="100000">
                                          <p:val>
                                            <p:strVal val="#ppt_x"/>
                                          </p:val>
                                        </p:tav>
                                      </p:tavLst>
                                    </p:anim>
                                    <p:animEffect transition="in" filter="wipe(right)">
                                      <p:cBhvr>
                                        <p:cTn id="91" dur="500"/>
                                        <p:tgtEl>
                                          <p:spTgt spid="34"/>
                                        </p:tgtEl>
                                      </p:cBhvr>
                                    </p:animEffect>
                                  </p:childTnLst>
                                </p:cTn>
                              </p:par>
                            </p:childTnLst>
                          </p:cTn>
                        </p:par>
                        <p:par>
                          <p:cTn id="92" fill="hold">
                            <p:stCondLst>
                              <p:cond delay="1000"/>
                            </p:stCondLst>
                            <p:childTnLst>
                              <p:par>
                                <p:cTn id="93" presetID="12" presetClass="entr" presetSubtype="8" fill="hold" nodeType="afterEffect">
                                  <p:stCondLst>
                                    <p:cond delay="0"/>
                                  </p:stCondLst>
                                  <p:childTnLst>
                                    <p:set>
                                      <p:cBhvr>
                                        <p:cTn id="94" dur="1" fill="hold">
                                          <p:stCondLst>
                                            <p:cond delay="0"/>
                                          </p:stCondLst>
                                        </p:cTn>
                                        <p:tgtEl>
                                          <p:spTgt spid="35"/>
                                        </p:tgtEl>
                                        <p:attrNameLst>
                                          <p:attrName>style.visibility</p:attrName>
                                        </p:attrNameLst>
                                      </p:cBhvr>
                                      <p:to>
                                        <p:strVal val="visible"/>
                                      </p:to>
                                    </p:set>
                                    <p:anim calcmode="lin" valueType="num">
                                      <p:cBhvr additive="base">
                                        <p:cTn id="95" dur="500"/>
                                        <p:tgtEl>
                                          <p:spTgt spid="35"/>
                                        </p:tgtEl>
                                        <p:attrNameLst>
                                          <p:attrName>ppt_x</p:attrName>
                                        </p:attrNameLst>
                                      </p:cBhvr>
                                      <p:tavLst>
                                        <p:tav tm="0">
                                          <p:val>
                                            <p:strVal val="#ppt_x-#ppt_w*1.125000"/>
                                          </p:val>
                                        </p:tav>
                                        <p:tav tm="100000">
                                          <p:val>
                                            <p:strVal val="#ppt_x"/>
                                          </p:val>
                                        </p:tav>
                                      </p:tavLst>
                                    </p:anim>
                                    <p:animEffect transition="in" filter="wipe(right)">
                                      <p:cBhvr>
                                        <p:cTn id="96" dur="500"/>
                                        <p:tgtEl>
                                          <p:spTgt spid="35"/>
                                        </p:tgtEl>
                                      </p:cBhvr>
                                    </p:animEffect>
                                  </p:childTnLst>
                                </p:cTn>
                              </p:par>
                            </p:childTnLst>
                          </p:cTn>
                        </p:par>
                        <p:par>
                          <p:cTn id="97" fill="hold">
                            <p:stCondLst>
                              <p:cond delay="1500"/>
                            </p:stCondLst>
                            <p:childTnLst>
                              <p:par>
                                <p:cTn id="98" presetID="12" presetClass="entr" presetSubtype="8" fill="hold" nodeType="afterEffect">
                                  <p:stCondLst>
                                    <p:cond delay="0"/>
                                  </p:stCondLst>
                                  <p:childTnLst>
                                    <p:set>
                                      <p:cBhvr>
                                        <p:cTn id="99" dur="1" fill="hold">
                                          <p:stCondLst>
                                            <p:cond delay="0"/>
                                          </p:stCondLst>
                                        </p:cTn>
                                        <p:tgtEl>
                                          <p:spTgt spid="36"/>
                                        </p:tgtEl>
                                        <p:attrNameLst>
                                          <p:attrName>style.visibility</p:attrName>
                                        </p:attrNameLst>
                                      </p:cBhvr>
                                      <p:to>
                                        <p:strVal val="visible"/>
                                      </p:to>
                                    </p:set>
                                    <p:anim calcmode="lin" valueType="num">
                                      <p:cBhvr additive="base">
                                        <p:cTn id="100" dur="500"/>
                                        <p:tgtEl>
                                          <p:spTgt spid="36"/>
                                        </p:tgtEl>
                                        <p:attrNameLst>
                                          <p:attrName>ppt_x</p:attrName>
                                        </p:attrNameLst>
                                      </p:cBhvr>
                                      <p:tavLst>
                                        <p:tav tm="0">
                                          <p:val>
                                            <p:strVal val="#ppt_x-#ppt_w*1.125000"/>
                                          </p:val>
                                        </p:tav>
                                        <p:tav tm="100000">
                                          <p:val>
                                            <p:strVal val="#ppt_x"/>
                                          </p:val>
                                        </p:tav>
                                      </p:tavLst>
                                    </p:anim>
                                    <p:animEffect transition="in" filter="wipe(right)">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33" grpId="0"/>
      <p:bldP spid="25" grpId="0"/>
      <p:bldP spid="2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3" y="1276349"/>
            <a:ext cx="9152293" cy="3870721"/>
          </a:xfrm>
          <a:prstGeom prst="rect">
            <a:avLst/>
          </a:prstGeom>
          <a:effectLst/>
        </p:spPr>
      </p:pic>
      <p:sp>
        <p:nvSpPr>
          <p:cNvPr id="3" name="Title 2"/>
          <p:cNvSpPr>
            <a:spLocks noGrp="1"/>
          </p:cNvSpPr>
          <p:nvPr>
            <p:ph type="title"/>
          </p:nvPr>
        </p:nvSpPr>
        <p:spPr/>
        <p:txBody>
          <a:bodyPr/>
          <a:lstStyle/>
          <a:p>
            <a:r>
              <a:rPr lang="en-US" dirty="0" smtClean="0"/>
              <a:t>What is HSA?</a:t>
            </a:r>
            <a:br>
              <a:rPr lang="en-US" dirty="0" smtClean="0"/>
            </a:br>
            <a:endParaRPr lang="en-US" dirty="0"/>
          </a:p>
        </p:txBody>
      </p:sp>
      <p:sp>
        <p:nvSpPr>
          <p:cNvPr id="2" name="Rectangle 1"/>
          <p:cNvSpPr/>
          <p:nvPr/>
        </p:nvSpPr>
        <p:spPr>
          <a:xfrm>
            <a:off x="6826965" y="2448743"/>
            <a:ext cx="1677400" cy="623258"/>
          </a:xfrm>
          <a:prstGeom prst="rect">
            <a:avLst/>
          </a:prstGeom>
        </p:spPr>
        <p:txBody>
          <a:bodyPr wrap="none" lIns="68589" tIns="34295" rIns="68589" bIns="34295">
            <a:spAutoFit/>
          </a:bodyPr>
          <a:lstStyle/>
          <a:p>
            <a:r>
              <a:rPr lang="en-US" b="1" dirty="0" smtClean="0"/>
              <a:t>SERIAL</a:t>
            </a:r>
          </a:p>
          <a:p>
            <a:r>
              <a:rPr lang="en-US" b="1" dirty="0" smtClean="0"/>
              <a:t>WORKLOADS</a:t>
            </a:r>
            <a:endParaRPr lang="en-US" b="1" dirty="0"/>
          </a:p>
        </p:txBody>
      </p:sp>
      <p:sp>
        <p:nvSpPr>
          <p:cNvPr id="5" name="Rectangle 4"/>
          <p:cNvSpPr/>
          <p:nvPr/>
        </p:nvSpPr>
        <p:spPr>
          <a:xfrm>
            <a:off x="773382" y="2427640"/>
            <a:ext cx="1677400" cy="623258"/>
          </a:xfrm>
          <a:prstGeom prst="rect">
            <a:avLst/>
          </a:prstGeom>
        </p:spPr>
        <p:txBody>
          <a:bodyPr wrap="none" lIns="68589" tIns="34295" rIns="68589" bIns="34295">
            <a:spAutoFit/>
          </a:bodyPr>
          <a:lstStyle/>
          <a:p>
            <a:pPr algn="r"/>
            <a:r>
              <a:rPr lang="en-US" b="1" dirty="0" smtClean="0"/>
              <a:t>PARALLEL</a:t>
            </a:r>
          </a:p>
          <a:p>
            <a:pPr algn="r"/>
            <a:r>
              <a:rPr lang="en-US" b="1" dirty="0" smtClean="0"/>
              <a:t>WORKLOADS</a:t>
            </a:r>
            <a:endParaRPr lang="en-US" b="1" dirty="0"/>
          </a:p>
        </p:txBody>
      </p:sp>
      <p:sp>
        <p:nvSpPr>
          <p:cNvPr id="6" name="Rectangle 5"/>
          <p:cNvSpPr/>
          <p:nvPr/>
        </p:nvSpPr>
        <p:spPr>
          <a:xfrm>
            <a:off x="3424006" y="1638662"/>
            <a:ext cx="2364917" cy="392415"/>
          </a:xfrm>
          <a:prstGeom prst="rect">
            <a:avLst/>
          </a:prstGeom>
        </p:spPr>
        <p:txBody>
          <a:bodyPr wrap="none" lIns="68589" tIns="34295" rIns="68589" bIns="34295">
            <a:spAutoFit/>
          </a:bodyPr>
          <a:lstStyle/>
          <a:p>
            <a:pPr algn="r"/>
            <a:r>
              <a:rPr lang="en-US" sz="2100" b="1" dirty="0" err="1"/>
              <a:t>hUMA</a:t>
            </a:r>
            <a:r>
              <a:rPr lang="en-US" sz="2100" b="1" dirty="0"/>
              <a:t> (MEMORY)</a:t>
            </a:r>
          </a:p>
        </p:txBody>
      </p:sp>
      <p:sp>
        <p:nvSpPr>
          <p:cNvPr id="7" name="Rectangle 6"/>
          <p:cNvSpPr/>
          <p:nvPr/>
        </p:nvSpPr>
        <p:spPr>
          <a:xfrm>
            <a:off x="2895021" y="4405484"/>
            <a:ext cx="3422886" cy="530915"/>
          </a:xfrm>
          <a:prstGeom prst="rect">
            <a:avLst/>
          </a:prstGeom>
        </p:spPr>
        <p:txBody>
          <a:bodyPr wrap="none" lIns="68589" tIns="34295" rIns="68589" bIns="34295">
            <a:spAutoFit/>
          </a:bodyPr>
          <a:lstStyle/>
          <a:p>
            <a:pPr algn="ctr"/>
            <a:r>
              <a:rPr lang="en-US" sz="1500" b="1" dirty="0"/>
              <a:t>APU</a:t>
            </a:r>
          </a:p>
          <a:p>
            <a:pPr algn="ctr"/>
            <a:r>
              <a:rPr lang="en-US" sz="1500" b="1" dirty="0"/>
              <a:t>ACCELERATED PROCESSING UNIT</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7195" y="2040667"/>
            <a:ext cx="1551229" cy="606014"/>
          </a:xfrm>
          <a:prstGeom prst="rect">
            <a:avLst/>
          </a:prstGeom>
        </p:spPr>
      </p:pic>
      <p:sp>
        <p:nvSpPr>
          <p:cNvPr id="10" name="Rectangle 9"/>
          <p:cNvSpPr/>
          <p:nvPr/>
        </p:nvSpPr>
        <p:spPr>
          <a:xfrm>
            <a:off x="157375" y="438150"/>
            <a:ext cx="8609249" cy="1054145"/>
          </a:xfrm>
          <a:prstGeom prst="rect">
            <a:avLst/>
          </a:prstGeom>
        </p:spPr>
        <p:txBody>
          <a:bodyPr wrap="square" lIns="68589" tIns="34295" rIns="68589" bIns="34295">
            <a:spAutoFit/>
          </a:bodyPr>
          <a:lstStyle/>
          <a:p>
            <a:r>
              <a:rPr lang="en-US" sz="1600" dirty="0">
                <a:solidFill>
                  <a:schemeClr val="bg1"/>
                </a:solidFill>
                <a:latin typeface="Calibri" pitchFamily="34" charset="0"/>
              </a:rPr>
              <a:t>An </a:t>
            </a:r>
            <a:r>
              <a:rPr lang="en-US" sz="1600" b="1" i="1" dirty="0">
                <a:solidFill>
                  <a:schemeClr val="bg1"/>
                </a:solidFill>
                <a:latin typeface="Calibri" pitchFamily="34" charset="0"/>
              </a:rPr>
              <a:t>intelligent computing architecture</a:t>
            </a:r>
            <a:r>
              <a:rPr lang="en-US" sz="1600" dirty="0">
                <a:solidFill>
                  <a:schemeClr val="bg1"/>
                </a:solidFill>
                <a:latin typeface="Calibri" pitchFamily="34" charset="0"/>
              </a:rPr>
              <a:t> that enables CPU, GPU and other processors to work in </a:t>
            </a:r>
            <a:r>
              <a:rPr lang="en-US" sz="1600" b="1" i="1" dirty="0">
                <a:solidFill>
                  <a:schemeClr val="bg1"/>
                </a:solidFill>
                <a:latin typeface="Calibri" pitchFamily="34" charset="0"/>
              </a:rPr>
              <a:t>harmony</a:t>
            </a:r>
            <a:r>
              <a:rPr lang="en-US" sz="1600" dirty="0">
                <a:solidFill>
                  <a:schemeClr val="bg1"/>
                </a:solidFill>
                <a:latin typeface="Calibri" pitchFamily="34" charset="0"/>
              </a:rPr>
              <a:t> on a single piece of silicon by </a:t>
            </a:r>
            <a:r>
              <a:rPr lang="en-US" sz="1600" b="1" i="1" dirty="0">
                <a:solidFill>
                  <a:schemeClr val="bg1"/>
                </a:solidFill>
                <a:latin typeface="Calibri" pitchFamily="34" charset="0"/>
              </a:rPr>
              <a:t>seamlessly</a:t>
            </a:r>
            <a:r>
              <a:rPr lang="en-US" sz="1600" dirty="0">
                <a:solidFill>
                  <a:schemeClr val="bg1"/>
                </a:solidFill>
                <a:latin typeface="Calibri" pitchFamily="34" charset="0"/>
              </a:rPr>
              <a:t> moving the right tasks to the best suited processing element</a:t>
            </a:r>
            <a:br>
              <a:rPr lang="en-US" sz="1600" dirty="0">
                <a:solidFill>
                  <a:schemeClr val="bg1"/>
                </a:solidFill>
                <a:latin typeface="Calibri" pitchFamily="34" charset="0"/>
              </a:rPr>
            </a:br>
            <a:endParaRPr lang="en-US" sz="1600" dirty="0">
              <a:solidFill>
                <a:schemeClr val="bg1"/>
              </a:solidFill>
              <a:latin typeface="Calibri" pitchFamily="34" charset="0"/>
            </a:endParaRPr>
          </a:p>
        </p:txBody>
      </p:sp>
    </p:spTree>
    <p:extLst>
      <p:ext uri="{BB962C8B-B14F-4D97-AF65-F5344CB8AC3E}">
        <p14:creationId xmlns:p14="http://schemas.microsoft.com/office/powerpoint/2010/main" val="544791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And designed beyond GPU</a:t>
            </a:r>
            <a:endParaRPr lang="zh-CN" altLang="en-US" dirty="0"/>
          </a:p>
        </p:txBody>
      </p:sp>
      <p:grpSp>
        <p:nvGrpSpPr>
          <p:cNvPr id="4" name="组合 3"/>
          <p:cNvGrpSpPr/>
          <p:nvPr/>
        </p:nvGrpSpPr>
        <p:grpSpPr>
          <a:xfrm>
            <a:off x="836008" y="2365830"/>
            <a:ext cx="7162800" cy="2371725"/>
            <a:chOff x="990600" y="1047750"/>
            <a:chExt cx="7162800" cy="3733800"/>
          </a:xfrm>
        </p:grpSpPr>
        <p:sp>
          <p:nvSpPr>
            <p:cNvPr id="5" name="Rounded Rectangle 5"/>
            <p:cNvSpPr/>
            <p:nvPr/>
          </p:nvSpPr>
          <p:spPr>
            <a:xfrm>
              <a:off x="3048000" y="1047750"/>
              <a:ext cx="5105400" cy="3733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ounded Rectangle 2"/>
            <p:cNvSpPr/>
            <p:nvPr/>
          </p:nvSpPr>
          <p:spPr>
            <a:xfrm>
              <a:off x="990600" y="1047750"/>
              <a:ext cx="1905000" cy="3733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7" name="组合 6"/>
            <p:cNvGrpSpPr/>
            <p:nvPr/>
          </p:nvGrpSpPr>
          <p:grpSpPr>
            <a:xfrm>
              <a:off x="1219200" y="1123950"/>
              <a:ext cx="6858000" cy="3505200"/>
              <a:chOff x="1219200" y="1123950"/>
              <a:chExt cx="6858000" cy="3505200"/>
            </a:xfrm>
          </p:grpSpPr>
          <p:sp>
            <p:nvSpPr>
              <p:cNvPr id="8" name="Rounded Rectangle 6"/>
              <p:cNvSpPr/>
              <p:nvPr/>
            </p:nvSpPr>
            <p:spPr>
              <a:xfrm>
                <a:off x="1219200" y="1123950"/>
                <a:ext cx="1524000" cy="990600"/>
              </a:xfrm>
              <a:prstGeom prst="roundRect">
                <a:avLst/>
              </a:prstGeom>
              <a:solidFill>
                <a:srgbClr val="19A6B0"/>
              </a:solidFill>
              <a:ln>
                <a:solidFill>
                  <a:schemeClr val="tx2">
                    <a:lumMod val="60000"/>
                    <a:lumOff val="40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1600" dirty="0" smtClean="0"/>
                  <a:t>CPU </a:t>
                </a:r>
                <a:endParaRPr lang="en-US" sz="1600" dirty="0"/>
              </a:p>
            </p:txBody>
          </p:sp>
          <p:sp>
            <p:nvSpPr>
              <p:cNvPr id="9" name="Rounded Rectangle 7"/>
              <p:cNvSpPr/>
              <p:nvPr/>
            </p:nvSpPr>
            <p:spPr>
              <a:xfrm>
                <a:off x="1219200" y="2571750"/>
                <a:ext cx="1524000" cy="1981200"/>
              </a:xfrm>
              <a:prstGeom prst="roundRect">
                <a:avLst/>
              </a:prstGeom>
              <a:solidFill>
                <a:srgbClr val="C80000"/>
              </a:solidFill>
              <a:ln>
                <a:solidFill>
                  <a:srgbClr val="A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G</a:t>
                </a:r>
                <a:r>
                  <a:rPr lang="en-US" sz="1600" dirty="0" smtClean="0"/>
                  <a:t>PU </a:t>
                </a:r>
                <a:endParaRPr lang="en-US" sz="1600" dirty="0"/>
              </a:p>
            </p:txBody>
          </p:sp>
          <p:sp>
            <p:nvSpPr>
              <p:cNvPr id="10" name="Rounded Rectangle 8"/>
              <p:cNvSpPr/>
              <p:nvPr/>
            </p:nvSpPr>
            <p:spPr>
              <a:xfrm>
                <a:off x="1219200" y="2190750"/>
                <a:ext cx="6781800" cy="381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t>Shared Memory, Coherency, User Mode Queues</a:t>
                </a:r>
                <a:endParaRPr lang="en-US" sz="1600" dirty="0"/>
              </a:p>
            </p:txBody>
          </p:sp>
          <p:sp>
            <p:nvSpPr>
              <p:cNvPr id="11" name="Rounded Rectangle 9"/>
              <p:cNvSpPr/>
              <p:nvPr/>
            </p:nvSpPr>
            <p:spPr>
              <a:xfrm>
                <a:off x="3429000" y="1123950"/>
                <a:ext cx="1447800" cy="99060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Audio</a:t>
                </a:r>
              </a:p>
              <a:p>
                <a:pPr algn="ctr"/>
                <a:r>
                  <a:rPr lang="en-US" sz="1600" dirty="0" smtClean="0"/>
                  <a:t>Processor </a:t>
                </a:r>
                <a:endParaRPr lang="en-US" sz="1600" dirty="0"/>
              </a:p>
            </p:txBody>
          </p:sp>
          <p:sp>
            <p:nvSpPr>
              <p:cNvPr id="12" name="Rounded Rectangle 10"/>
              <p:cNvSpPr/>
              <p:nvPr/>
            </p:nvSpPr>
            <p:spPr>
              <a:xfrm>
                <a:off x="4953000" y="1123950"/>
                <a:ext cx="2743200" cy="9906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Video</a:t>
                </a:r>
              </a:p>
              <a:p>
                <a:r>
                  <a:rPr lang="en-US" sz="1600" dirty="0" smtClean="0"/>
                  <a:t>Hardware</a:t>
                </a:r>
                <a:endParaRPr lang="en-US" sz="1600" dirty="0"/>
              </a:p>
            </p:txBody>
          </p:sp>
          <p:sp>
            <p:nvSpPr>
              <p:cNvPr id="13" name="Rounded Rectangle 11"/>
              <p:cNvSpPr/>
              <p:nvPr/>
            </p:nvSpPr>
            <p:spPr>
              <a:xfrm>
                <a:off x="4876800" y="2647950"/>
                <a:ext cx="1447800" cy="1981200"/>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DSP</a:t>
                </a:r>
                <a:endParaRPr lang="en-US" sz="1600" dirty="0"/>
              </a:p>
            </p:txBody>
          </p:sp>
          <p:sp>
            <p:nvSpPr>
              <p:cNvPr id="14" name="Rounded Rectangle 13"/>
              <p:cNvSpPr/>
              <p:nvPr/>
            </p:nvSpPr>
            <p:spPr>
              <a:xfrm>
                <a:off x="6400800" y="2647950"/>
                <a:ext cx="1676400" cy="1981200"/>
              </a:xfrm>
              <a:prstGeom prst="roundRect">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a:p>
                <a:pPr algn="ctr"/>
                <a:r>
                  <a:rPr lang="en-US" sz="1600" dirty="0" smtClean="0"/>
                  <a:t>Image</a:t>
                </a:r>
              </a:p>
              <a:p>
                <a:pPr algn="ctr"/>
                <a:r>
                  <a:rPr lang="en-US" sz="1600" dirty="0" smtClean="0"/>
                  <a:t>Signal Processing </a:t>
                </a:r>
              </a:p>
            </p:txBody>
          </p:sp>
          <p:sp>
            <p:nvSpPr>
              <p:cNvPr id="15" name="Rounded Rectangle 14"/>
              <p:cNvSpPr/>
              <p:nvPr/>
            </p:nvSpPr>
            <p:spPr>
              <a:xfrm>
                <a:off x="3352800" y="2647950"/>
                <a:ext cx="1447800" cy="1981200"/>
              </a:xfrm>
              <a:prstGeom prst="roundRect">
                <a:avLst/>
              </a:prstGeom>
              <a:solidFill>
                <a:srgbClr val="01454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smtClean="0"/>
                  <a:t>Fixed</a:t>
                </a:r>
              </a:p>
              <a:p>
                <a:pPr algn="ctr"/>
                <a:r>
                  <a:rPr lang="en-US" sz="1500" dirty="0" smtClean="0"/>
                  <a:t>Function</a:t>
                </a:r>
              </a:p>
              <a:p>
                <a:pPr algn="ctr"/>
                <a:r>
                  <a:rPr lang="en-US" sz="1500" dirty="0" smtClean="0"/>
                  <a:t>Accelerator</a:t>
                </a:r>
              </a:p>
            </p:txBody>
          </p:sp>
          <p:sp>
            <p:nvSpPr>
              <p:cNvPr id="16" name="Rounded Rectangle 17"/>
              <p:cNvSpPr/>
              <p:nvPr/>
            </p:nvSpPr>
            <p:spPr>
              <a:xfrm>
                <a:off x="6333067" y="1252008"/>
                <a:ext cx="1219200" cy="734483"/>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Encode</a:t>
                </a:r>
              </a:p>
              <a:p>
                <a:pPr algn="ctr"/>
                <a:r>
                  <a:rPr lang="en-US" sz="1400" dirty="0" smtClean="0"/>
                  <a:t>Decode</a:t>
                </a:r>
              </a:p>
              <a:p>
                <a:pPr algn="ctr"/>
                <a:r>
                  <a:rPr lang="en-US" sz="1400" dirty="0" smtClean="0"/>
                  <a:t>Engines</a:t>
                </a:r>
                <a:endParaRPr lang="en-US" sz="1400" dirty="0"/>
              </a:p>
            </p:txBody>
          </p:sp>
        </p:grpSp>
      </p:grpSp>
      <p:sp>
        <p:nvSpPr>
          <p:cNvPr id="3" name="TextBox 2"/>
          <p:cNvSpPr txBox="1"/>
          <p:nvPr/>
        </p:nvSpPr>
        <p:spPr>
          <a:xfrm>
            <a:off x="350340" y="458093"/>
            <a:ext cx="5943600" cy="369332"/>
          </a:xfrm>
          <a:prstGeom prst="rect">
            <a:avLst/>
          </a:prstGeom>
          <a:noFill/>
        </p:spPr>
        <p:txBody>
          <a:bodyPr wrap="square" rtlCol="0">
            <a:spAutoFit/>
          </a:bodyPr>
          <a:lstStyle/>
          <a:p>
            <a:r>
              <a:rPr lang="en-US" dirty="0" smtClean="0">
                <a:solidFill>
                  <a:schemeClr val="bg1"/>
                </a:solidFill>
              </a:rPr>
              <a:t>Dedicated Processor/Engine becoming co-processor</a:t>
            </a:r>
          </a:p>
        </p:txBody>
      </p:sp>
      <p:sp>
        <p:nvSpPr>
          <p:cNvPr id="18" name="矩形 17"/>
          <p:cNvSpPr/>
          <p:nvPr/>
        </p:nvSpPr>
        <p:spPr>
          <a:xfrm>
            <a:off x="836008" y="827425"/>
            <a:ext cx="7848600" cy="1384995"/>
          </a:xfrm>
          <a:prstGeom prst="rect">
            <a:avLst/>
          </a:prstGeom>
        </p:spPr>
        <p:txBody>
          <a:bodyPr wrap="square">
            <a:spAutoFit/>
          </a:bodyPr>
          <a:lstStyle/>
          <a:p>
            <a:pPr marL="171450" indent="-171450">
              <a:buFont typeface="Arial" pitchFamily="34" charset="0"/>
              <a:buChar char="•"/>
            </a:pPr>
            <a:r>
              <a:rPr lang="en-US" sz="1400" dirty="0">
                <a:solidFill>
                  <a:schemeClr val="bg1"/>
                </a:solidFill>
              </a:rPr>
              <a:t>Full Programming language support</a:t>
            </a:r>
          </a:p>
          <a:p>
            <a:pPr marL="171450" indent="-171450">
              <a:buFont typeface="Arial" pitchFamily="34" charset="0"/>
              <a:buChar char="•"/>
            </a:pPr>
            <a:r>
              <a:rPr lang="en-US" sz="1400" dirty="0">
                <a:solidFill>
                  <a:schemeClr val="bg1"/>
                </a:solidFill>
              </a:rPr>
              <a:t>User Mode </a:t>
            </a:r>
            <a:r>
              <a:rPr lang="en-US" sz="1400" dirty="0" err="1">
                <a:solidFill>
                  <a:schemeClr val="bg1"/>
                </a:solidFill>
              </a:rPr>
              <a:t>Queueing</a:t>
            </a:r>
            <a:endParaRPr lang="en-US" sz="1400" dirty="0">
              <a:solidFill>
                <a:schemeClr val="bg1"/>
              </a:solidFill>
            </a:endParaRPr>
          </a:p>
          <a:p>
            <a:pPr marL="171450" indent="-171450">
              <a:buFont typeface="Arial" pitchFamily="34" charset="0"/>
              <a:buChar char="•"/>
            </a:pPr>
            <a:r>
              <a:rPr lang="en-US" sz="1400" dirty="0">
                <a:solidFill>
                  <a:schemeClr val="bg1"/>
                </a:solidFill>
              </a:rPr>
              <a:t>Heterogeneous Unified Memory Access (</a:t>
            </a:r>
            <a:r>
              <a:rPr lang="en-US" sz="1400" dirty="0" err="1">
                <a:solidFill>
                  <a:schemeClr val="bg1"/>
                </a:solidFill>
              </a:rPr>
              <a:t>hUMA</a:t>
            </a:r>
            <a:r>
              <a:rPr lang="en-US" sz="1400" dirty="0">
                <a:solidFill>
                  <a:schemeClr val="bg1"/>
                </a:solidFill>
              </a:rPr>
              <a:t>)</a:t>
            </a:r>
          </a:p>
          <a:p>
            <a:pPr marL="171450" indent="-171450">
              <a:buFont typeface="Arial" pitchFamily="34" charset="0"/>
              <a:buChar char="•"/>
            </a:pPr>
            <a:r>
              <a:rPr lang="en-US" sz="1400" dirty="0" err="1">
                <a:solidFill>
                  <a:schemeClr val="bg1"/>
                </a:solidFill>
              </a:rPr>
              <a:t>Pageable</a:t>
            </a:r>
            <a:r>
              <a:rPr lang="en-US" sz="1400" dirty="0">
                <a:solidFill>
                  <a:schemeClr val="bg1"/>
                </a:solidFill>
              </a:rPr>
              <a:t> Memory</a:t>
            </a:r>
          </a:p>
          <a:p>
            <a:pPr marL="171450" indent="-171450">
              <a:buFont typeface="Arial" pitchFamily="34" charset="0"/>
              <a:buChar char="•"/>
            </a:pPr>
            <a:r>
              <a:rPr lang="en-US" sz="1400" dirty="0">
                <a:solidFill>
                  <a:schemeClr val="bg1"/>
                </a:solidFill>
              </a:rPr>
              <a:t>Bidirectional coherency</a:t>
            </a:r>
          </a:p>
          <a:p>
            <a:pPr marL="171450" indent="-171450">
              <a:buFont typeface="Arial" pitchFamily="34" charset="0"/>
              <a:buChar char="•"/>
            </a:pPr>
            <a:r>
              <a:rPr lang="en-US" sz="1400" dirty="0">
                <a:solidFill>
                  <a:schemeClr val="bg1"/>
                </a:solidFill>
              </a:rPr>
              <a:t>Compute context switch and preemption</a:t>
            </a:r>
          </a:p>
        </p:txBody>
      </p:sp>
    </p:spTree>
    <p:extLst>
      <p:ext uri="{BB962C8B-B14F-4D97-AF65-F5344CB8AC3E}">
        <p14:creationId xmlns:p14="http://schemas.microsoft.com/office/powerpoint/2010/main" val="264211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HSA </a:t>
            </a:r>
            <a:r>
              <a:rPr lang="en-US" altLang="zh-CN" dirty="0" smtClean="0"/>
              <a:t>SW Stack changing programming model</a:t>
            </a:r>
            <a:endParaRPr lang="zh-CN" altLang="en-US" dirty="0"/>
          </a:p>
        </p:txBody>
      </p:sp>
      <p:sp>
        <p:nvSpPr>
          <p:cNvPr id="4" name="TextBox 3"/>
          <p:cNvSpPr txBox="1"/>
          <p:nvPr/>
        </p:nvSpPr>
        <p:spPr>
          <a:xfrm>
            <a:off x="3405250" y="1472127"/>
            <a:ext cx="1668976" cy="276999"/>
          </a:xfrm>
          <a:prstGeom prst="rect">
            <a:avLst/>
          </a:prstGeom>
          <a:noFill/>
        </p:spPr>
        <p:txBody>
          <a:bodyPr wrap="square" rtlCol="0">
            <a:spAutoFit/>
          </a:bodyPr>
          <a:lstStyle/>
          <a:p>
            <a:pPr algn="r"/>
            <a:r>
              <a:rPr lang="en-US" sz="1200" dirty="0" smtClean="0">
                <a:solidFill>
                  <a:schemeClr val="bg2"/>
                </a:solidFill>
              </a:rPr>
              <a:t>Application SW</a:t>
            </a:r>
          </a:p>
        </p:txBody>
      </p:sp>
      <p:sp>
        <p:nvSpPr>
          <p:cNvPr id="5" name="TextBox 4"/>
          <p:cNvSpPr txBox="1"/>
          <p:nvPr/>
        </p:nvSpPr>
        <p:spPr>
          <a:xfrm>
            <a:off x="3338155" y="3273521"/>
            <a:ext cx="1736071" cy="276999"/>
          </a:xfrm>
          <a:prstGeom prst="rect">
            <a:avLst/>
          </a:prstGeom>
          <a:noFill/>
        </p:spPr>
        <p:txBody>
          <a:bodyPr wrap="square" rtlCol="0">
            <a:spAutoFit/>
          </a:bodyPr>
          <a:lstStyle/>
          <a:p>
            <a:pPr algn="r"/>
            <a:r>
              <a:rPr lang="en-US" sz="1200" dirty="0" smtClean="0">
                <a:solidFill>
                  <a:schemeClr val="accent5"/>
                </a:solidFill>
              </a:rPr>
              <a:t>Drivers</a:t>
            </a:r>
          </a:p>
        </p:txBody>
      </p:sp>
      <p:sp>
        <p:nvSpPr>
          <p:cNvPr id="6" name="TextBox 5"/>
          <p:cNvSpPr txBox="1"/>
          <p:nvPr/>
        </p:nvSpPr>
        <p:spPr>
          <a:xfrm>
            <a:off x="3085476" y="4259396"/>
            <a:ext cx="2019924" cy="276999"/>
          </a:xfrm>
          <a:prstGeom prst="rect">
            <a:avLst/>
          </a:prstGeom>
          <a:noFill/>
        </p:spPr>
        <p:txBody>
          <a:bodyPr wrap="square" rtlCol="0">
            <a:spAutoFit/>
          </a:bodyPr>
          <a:lstStyle/>
          <a:p>
            <a:pPr algn="r"/>
            <a:r>
              <a:rPr lang="en-US" sz="1200" dirty="0" smtClean="0">
                <a:solidFill>
                  <a:schemeClr val="accent4"/>
                </a:solidFill>
              </a:rPr>
              <a:t>Differentiated HW</a:t>
            </a:r>
          </a:p>
        </p:txBody>
      </p:sp>
      <p:sp>
        <p:nvSpPr>
          <p:cNvPr id="8" name="Rectangle 7"/>
          <p:cNvSpPr/>
          <p:nvPr/>
        </p:nvSpPr>
        <p:spPr bwMode="auto">
          <a:xfrm>
            <a:off x="4991297" y="3948605"/>
            <a:ext cx="1021209" cy="402896"/>
          </a:xfrm>
          <a:prstGeom prst="rect">
            <a:avLst/>
          </a:prstGeom>
          <a:solidFill>
            <a:schemeClr val="accent4"/>
          </a:solidFill>
          <a:ln w="25400" algn="ctr">
            <a:solidFill>
              <a:schemeClr val="tx1"/>
            </a:solidFill>
            <a:round/>
            <a:headEnd/>
            <a:tailEnd/>
          </a:ln>
          <a:effectLst>
            <a:outerShdw blurRad="50800" dist="38100" dir="5400000" algn="t" rotWithShape="0">
              <a:prstClr val="black">
                <a:alpha val="40000"/>
              </a:prstClr>
            </a:outerShdw>
          </a:effectLst>
        </p:spPr>
        <p:txBody>
          <a:bodyPr wrap="square" lIns="0" tIns="0" rIns="0" bIns="0" rtlCol="0" anchor="ctr"/>
          <a:lstStyle/>
          <a:p>
            <a:pPr marL="1588" indent="-1588" algn="ctr" defTabSz="913183"/>
            <a:r>
              <a:rPr lang="en-US" sz="1100" dirty="0" smtClean="0">
                <a:solidFill>
                  <a:sysClr val="windowText" lastClr="000000"/>
                </a:solidFill>
                <a:cs typeface="Arial" charset="0"/>
              </a:rPr>
              <a:t>CPU(s)</a:t>
            </a:r>
          </a:p>
        </p:txBody>
      </p:sp>
      <p:sp>
        <p:nvSpPr>
          <p:cNvPr id="9" name="Rectangle 8"/>
          <p:cNvSpPr/>
          <p:nvPr/>
        </p:nvSpPr>
        <p:spPr bwMode="auto">
          <a:xfrm>
            <a:off x="6012507" y="3948604"/>
            <a:ext cx="1966332" cy="402897"/>
          </a:xfrm>
          <a:prstGeom prst="rect">
            <a:avLst/>
          </a:prstGeom>
          <a:solidFill>
            <a:schemeClr val="accent4"/>
          </a:solidFill>
          <a:ln w="25400" algn="ctr">
            <a:solidFill>
              <a:schemeClr val="tx1"/>
            </a:solidFill>
            <a:round/>
            <a:headEnd/>
            <a:tailEnd/>
          </a:ln>
          <a:effectLst>
            <a:outerShdw blurRad="50800" dist="38100" dir="5400000" algn="t" rotWithShape="0">
              <a:prstClr val="black">
                <a:alpha val="40000"/>
              </a:prstClr>
            </a:outerShdw>
          </a:effectLst>
        </p:spPr>
        <p:txBody>
          <a:bodyPr wrap="square" lIns="0" tIns="0" rIns="0" bIns="0" rtlCol="0" anchor="ctr"/>
          <a:lstStyle/>
          <a:p>
            <a:pPr marL="1588" indent="-1588" algn="ctr" defTabSz="913183"/>
            <a:r>
              <a:rPr lang="en-US" sz="1100" dirty="0">
                <a:solidFill>
                  <a:sysClr val="windowText" lastClr="000000"/>
                </a:solidFill>
                <a:cs typeface="Arial" charset="0"/>
              </a:rPr>
              <a:t>G</a:t>
            </a:r>
            <a:r>
              <a:rPr lang="en-US" sz="1100" dirty="0" smtClean="0">
                <a:solidFill>
                  <a:sysClr val="windowText" lastClr="000000"/>
                </a:solidFill>
                <a:cs typeface="Arial" charset="0"/>
              </a:rPr>
              <a:t>PU(s)</a:t>
            </a:r>
          </a:p>
        </p:txBody>
      </p:sp>
      <p:sp>
        <p:nvSpPr>
          <p:cNvPr id="10" name="Rectangle 9"/>
          <p:cNvSpPr/>
          <p:nvPr/>
        </p:nvSpPr>
        <p:spPr bwMode="auto">
          <a:xfrm>
            <a:off x="7978839" y="3948604"/>
            <a:ext cx="929334" cy="402897"/>
          </a:xfrm>
          <a:prstGeom prst="rect">
            <a:avLst/>
          </a:prstGeom>
          <a:solidFill>
            <a:schemeClr val="accent4"/>
          </a:solidFill>
          <a:ln w="25400" algn="ctr">
            <a:solidFill>
              <a:schemeClr val="tx1"/>
            </a:solidFill>
            <a:round/>
            <a:headEnd/>
            <a:tailEnd/>
          </a:ln>
          <a:effectLst>
            <a:outerShdw blurRad="50800" dist="38100" dir="5400000" algn="t" rotWithShape="0">
              <a:prstClr val="black">
                <a:alpha val="40000"/>
              </a:prstClr>
            </a:outerShdw>
          </a:effectLst>
        </p:spPr>
        <p:txBody>
          <a:bodyPr wrap="square" lIns="0" tIns="0" rIns="0" bIns="0" rtlCol="0" anchor="ctr"/>
          <a:lstStyle/>
          <a:p>
            <a:pPr marL="1588" indent="-1588" algn="ctr" defTabSz="913183"/>
            <a:r>
              <a:rPr lang="en-US" sz="1100" dirty="0" smtClean="0">
                <a:solidFill>
                  <a:sysClr val="windowText" lastClr="000000"/>
                </a:solidFill>
                <a:cs typeface="Arial" charset="0"/>
              </a:rPr>
              <a:t>Other Accelerators</a:t>
            </a:r>
          </a:p>
        </p:txBody>
      </p:sp>
      <p:sp>
        <p:nvSpPr>
          <p:cNvPr id="11" name="Rectangle 10"/>
          <p:cNvSpPr/>
          <p:nvPr/>
        </p:nvSpPr>
        <p:spPr bwMode="auto">
          <a:xfrm>
            <a:off x="5703582" y="3365745"/>
            <a:ext cx="935825" cy="294559"/>
          </a:xfrm>
          <a:prstGeom prst="rect">
            <a:avLst/>
          </a:prstGeom>
          <a:solidFill>
            <a:srgbClr val="FC6500"/>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200" dirty="0" smtClean="0">
                <a:solidFill>
                  <a:schemeClr val="bg1"/>
                </a:solidFill>
                <a:cs typeface="Arial" charset="0"/>
              </a:rPr>
              <a:t>HSA </a:t>
            </a:r>
            <a:r>
              <a:rPr lang="en-US" sz="1200" dirty="0" err="1" smtClean="0">
                <a:solidFill>
                  <a:schemeClr val="bg1"/>
                </a:solidFill>
                <a:cs typeface="Arial" charset="0"/>
              </a:rPr>
              <a:t>Finalizer</a:t>
            </a:r>
            <a:endParaRPr lang="en-US" sz="1200" dirty="0" smtClean="0">
              <a:solidFill>
                <a:schemeClr val="bg1"/>
              </a:solidFill>
              <a:cs typeface="Arial" charset="0"/>
            </a:endParaRPr>
          </a:p>
        </p:txBody>
      </p:sp>
      <p:sp>
        <p:nvSpPr>
          <p:cNvPr id="12" name="Rectangle 11"/>
          <p:cNvSpPr/>
          <p:nvPr/>
        </p:nvSpPr>
        <p:spPr bwMode="auto">
          <a:xfrm>
            <a:off x="7623090" y="2490606"/>
            <a:ext cx="1102333" cy="585828"/>
          </a:xfrm>
          <a:prstGeom prst="rect">
            <a:avLst/>
          </a:prstGeom>
          <a:solidFill>
            <a:schemeClr val="accent5"/>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200" dirty="0" smtClean="0">
                <a:solidFill>
                  <a:prstClr val="white"/>
                </a:solidFill>
                <a:cs typeface="Arial" charset="0"/>
              </a:rPr>
              <a:t>Legacy </a:t>
            </a:r>
          </a:p>
          <a:p>
            <a:pPr marL="1588" indent="-1588" algn="ctr" defTabSz="913183"/>
            <a:r>
              <a:rPr lang="en-US" sz="1200" dirty="0" smtClean="0">
                <a:solidFill>
                  <a:prstClr val="white"/>
                </a:solidFill>
                <a:cs typeface="Arial" charset="0"/>
              </a:rPr>
              <a:t>Drivers</a:t>
            </a:r>
          </a:p>
        </p:txBody>
      </p:sp>
      <p:sp>
        <p:nvSpPr>
          <p:cNvPr id="13" name="Rectangle 12"/>
          <p:cNvSpPr/>
          <p:nvPr/>
        </p:nvSpPr>
        <p:spPr bwMode="auto">
          <a:xfrm>
            <a:off x="4983721" y="829746"/>
            <a:ext cx="3916877" cy="1045429"/>
          </a:xfrm>
          <a:prstGeom prst="rect">
            <a:avLst/>
          </a:prstGeom>
          <a:solidFill>
            <a:schemeClr val="bg2"/>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100" dirty="0" smtClean="0">
                <a:solidFill>
                  <a:prstClr val="white"/>
                </a:solidFill>
                <a:cs typeface="Arial" charset="0"/>
              </a:rPr>
              <a:t>Application</a:t>
            </a:r>
          </a:p>
          <a:p>
            <a:pPr marL="1588" indent="-1588" algn="ctr" defTabSz="913183"/>
            <a:endParaRPr lang="en-US" sz="1100" dirty="0" smtClean="0">
              <a:solidFill>
                <a:prstClr val="white"/>
              </a:solidFill>
              <a:cs typeface="Arial" charset="0"/>
            </a:endParaRPr>
          </a:p>
          <a:p>
            <a:pPr marL="1588" indent="-1588" algn="ctr" defTabSz="913183"/>
            <a:endParaRPr lang="en-US" sz="1100" dirty="0">
              <a:solidFill>
                <a:prstClr val="white"/>
              </a:solidFill>
              <a:cs typeface="Arial" charset="0"/>
            </a:endParaRPr>
          </a:p>
          <a:p>
            <a:pPr marL="1588" indent="-1588" algn="ctr" defTabSz="913183"/>
            <a:endParaRPr lang="en-US" sz="1100" dirty="0" smtClean="0">
              <a:solidFill>
                <a:prstClr val="white"/>
              </a:solidFill>
              <a:cs typeface="Arial" charset="0"/>
            </a:endParaRPr>
          </a:p>
          <a:p>
            <a:pPr marL="1588" indent="-1588" algn="ctr" defTabSz="913183"/>
            <a:endParaRPr lang="en-US" sz="1100" dirty="0">
              <a:solidFill>
                <a:prstClr val="white"/>
              </a:solidFill>
              <a:cs typeface="Arial" charset="0"/>
            </a:endParaRPr>
          </a:p>
          <a:p>
            <a:pPr marL="1588" indent="-1588" algn="ctr" defTabSz="913183"/>
            <a:endParaRPr lang="en-US" sz="1100" dirty="0" smtClean="0">
              <a:solidFill>
                <a:prstClr val="white"/>
              </a:solidFill>
              <a:cs typeface="Arial" charset="0"/>
            </a:endParaRPr>
          </a:p>
        </p:txBody>
      </p:sp>
      <p:sp>
        <p:nvSpPr>
          <p:cNvPr id="14" name="Rectangle 13"/>
          <p:cNvSpPr/>
          <p:nvPr/>
        </p:nvSpPr>
        <p:spPr bwMode="auto">
          <a:xfrm>
            <a:off x="5226158" y="1149908"/>
            <a:ext cx="3757777" cy="845053"/>
          </a:xfrm>
          <a:prstGeom prst="rect">
            <a:avLst/>
          </a:prstGeom>
          <a:solidFill>
            <a:srgbClr val="004D33"/>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100" dirty="0" smtClean="0">
                <a:solidFill>
                  <a:prstClr val="white"/>
                </a:solidFill>
                <a:cs typeface="Arial" charset="0"/>
              </a:rPr>
              <a:t>Domain Specific Libs</a:t>
            </a:r>
          </a:p>
          <a:p>
            <a:pPr marL="1588" indent="-1588" algn="ctr" defTabSz="913183"/>
            <a:r>
              <a:rPr lang="en-US" sz="1100" dirty="0" smtClean="0">
                <a:solidFill>
                  <a:prstClr val="white"/>
                </a:solidFill>
                <a:cs typeface="Arial" charset="0"/>
              </a:rPr>
              <a:t>(Bolt, </a:t>
            </a:r>
            <a:r>
              <a:rPr lang="en-US" sz="1100" dirty="0" err="1">
                <a:solidFill>
                  <a:prstClr val="white"/>
                </a:solidFill>
                <a:cs typeface="Arial" charset="0"/>
              </a:rPr>
              <a:t>OpenCV</a:t>
            </a:r>
            <a:r>
              <a:rPr lang="en-US" sz="1100" baseline="30000" dirty="0">
                <a:solidFill>
                  <a:prstClr val="white"/>
                </a:solidFill>
                <a:cs typeface="Arial" charset="0"/>
              </a:rPr>
              <a:t>™</a:t>
            </a:r>
            <a:r>
              <a:rPr lang="en-US" sz="1100" dirty="0">
                <a:solidFill>
                  <a:prstClr val="white"/>
                </a:solidFill>
                <a:cs typeface="Arial" charset="0"/>
              </a:rPr>
              <a:t>, … many </a:t>
            </a:r>
            <a:r>
              <a:rPr lang="en-US" sz="1100" dirty="0" smtClean="0">
                <a:solidFill>
                  <a:prstClr val="white"/>
                </a:solidFill>
                <a:cs typeface="Arial" charset="0"/>
              </a:rPr>
              <a:t>others)</a:t>
            </a:r>
          </a:p>
          <a:p>
            <a:pPr marL="1588" indent="-1588" algn="ctr" defTabSz="913183"/>
            <a:endParaRPr lang="en-US" sz="1100" dirty="0">
              <a:solidFill>
                <a:prstClr val="white"/>
              </a:solidFill>
              <a:cs typeface="Arial" charset="0"/>
            </a:endParaRPr>
          </a:p>
          <a:p>
            <a:pPr marL="1588" indent="-1588" algn="ctr" defTabSz="913183"/>
            <a:endParaRPr lang="en-US" sz="1100" dirty="0" smtClean="0">
              <a:solidFill>
                <a:prstClr val="white"/>
              </a:solidFill>
              <a:cs typeface="Arial" charset="0"/>
            </a:endParaRPr>
          </a:p>
        </p:txBody>
      </p:sp>
      <p:sp>
        <p:nvSpPr>
          <p:cNvPr id="15" name="Rectangle 14"/>
          <p:cNvSpPr/>
          <p:nvPr/>
        </p:nvSpPr>
        <p:spPr bwMode="auto">
          <a:xfrm>
            <a:off x="5910227" y="2493717"/>
            <a:ext cx="1424663" cy="398181"/>
          </a:xfrm>
          <a:prstGeom prst="rect">
            <a:avLst/>
          </a:prstGeom>
          <a:solidFill>
            <a:srgbClr val="FC6500"/>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200" dirty="0" smtClean="0">
                <a:solidFill>
                  <a:schemeClr val="bg1"/>
                </a:solidFill>
                <a:cs typeface="Arial" charset="0"/>
              </a:rPr>
              <a:t>HSA Runtime</a:t>
            </a:r>
          </a:p>
        </p:txBody>
      </p:sp>
      <p:cxnSp>
        <p:nvCxnSpPr>
          <p:cNvPr id="16" name="Straight Arrow Connector 15"/>
          <p:cNvCxnSpPr/>
          <p:nvPr/>
        </p:nvCxnSpPr>
        <p:spPr>
          <a:xfrm>
            <a:off x="5157973" y="1875175"/>
            <a:ext cx="0" cy="207343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166929" y="2003673"/>
            <a:ext cx="0" cy="49004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965717" y="2110395"/>
            <a:ext cx="0" cy="38332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514052" y="2003673"/>
            <a:ext cx="0" cy="194493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7387817" y="1731427"/>
            <a:ext cx="730413" cy="378968"/>
          </a:xfrm>
          <a:prstGeom prst="rect">
            <a:avLst/>
          </a:prstGeom>
          <a:solidFill>
            <a:srgbClr val="003300"/>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100" dirty="0" smtClean="0">
                <a:solidFill>
                  <a:prstClr val="white"/>
                </a:solidFill>
                <a:cs typeface="Arial" charset="0"/>
              </a:rPr>
              <a:t>DirectX</a:t>
            </a:r>
          </a:p>
          <a:p>
            <a:pPr marL="1588" indent="-1588" algn="ctr" defTabSz="913183"/>
            <a:r>
              <a:rPr lang="en-US" sz="1100" dirty="0" smtClean="0">
                <a:solidFill>
                  <a:prstClr val="white"/>
                </a:solidFill>
                <a:cs typeface="Arial" charset="0"/>
              </a:rPr>
              <a:t>Runtime</a:t>
            </a:r>
          </a:p>
        </p:txBody>
      </p:sp>
      <p:sp>
        <p:nvSpPr>
          <p:cNvPr id="21" name="Rectangle 20"/>
          <p:cNvSpPr/>
          <p:nvPr/>
        </p:nvSpPr>
        <p:spPr bwMode="auto">
          <a:xfrm>
            <a:off x="8177761" y="1730069"/>
            <a:ext cx="730413" cy="378968"/>
          </a:xfrm>
          <a:prstGeom prst="rect">
            <a:avLst/>
          </a:prstGeom>
          <a:solidFill>
            <a:srgbClr val="003300"/>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100" dirty="0" smtClean="0">
                <a:solidFill>
                  <a:prstClr val="white"/>
                </a:solidFill>
                <a:cs typeface="Arial" charset="0"/>
              </a:rPr>
              <a:t>Other Runtime</a:t>
            </a:r>
          </a:p>
        </p:txBody>
      </p:sp>
      <p:cxnSp>
        <p:nvCxnSpPr>
          <p:cNvPr id="22" name="Straight Arrow Connector 21"/>
          <p:cNvCxnSpPr/>
          <p:nvPr/>
        </p:nvCxnSpPr>
        <p:spPr>
          <a:xfrm>
            <a:off x="6295553" y="2872686"/>
            <a:ext cx="0" cy="49004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56378" y="2985680"/>
            <a:ext cx="593432" cy="261610"/>
          </a:xfrm>
          <a:prstGeom prst="rect">
            <a:avLst/>
          </a:prstGeom>
          <a:noFill/>
        </p:spPr>
        <p:txBody>
          <a:bodyPr wrap="none" rtlCol="0">
            <a:spAutoFit/>
          </a:bodyPr>
          <a:lstStyle/>
          <a:p>
            <a:r>
              <a:rPr lang="en-US" sz="1100" dirty="0" smtClean="0">
                <a:solidFill>
                  <a:schemeClr val="accent6">
                    <a:lumMod val="10000"/>
                  </a:schemeClr>
                </a:solidFill>
              </a:rPr>
              <a:t>HSAIL</a:t>
            </a:r>
          </a:p>
        </p:txBody>
      </p:sp>
      <p:cxnSp>
        <p:nvCxnSpPr>
          <p:cNvPr id="24" name="Straight Arrow Connector 23"/>
          <p:cNvCxnSpPr/>
          <p:nvPr/>
        </p:nvCxnSpPr>
        <p:spPr>
          <a:xfrm>
            <a:off x="6200086" y="3628008"/>
            <a:ext cx="0" cy="34335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181240" y="3660305"/>
            <a:ext cx="756938" cy="261610"/>
          </a:xfrm>
          <a:prstGeom prst="rect">
            <a:avLst/>
          </a:prstGeom>
          <a:noFill/>
          <a:ln>
            <a:noFill/>
          </a:ln>
        </p:spPr>
        <p:txBody>
          <a:bodyPr wrap="none" rtlCol="0">
            <a:spAutoFit/>
          </a:bodyPr>
          <a:lstStyle/>
          <a:p>
            <a:r>
              <a:rPr lang="en-US" sz="1100" dirty="0" smtClean="0">
                <a:solidFill>
                  <a:schemeClr val="accent6">
                    <a:lumMod val="10000"/>
                  </a:schemeClr>
                </a:solidFill>
              </a:rPr>
              <a:t>GPU</a:t>
            </a:r>
            <a:r>
              <a:rPr lang="en-US" sz="500" dirty="0" smtClean="0">
                <a:solidFill>
                  <a:schemeClr val="accent6">
                    <a:lumMod val="10000"/>
                  </a:schemeClr>
                </a:solidFill>
              </a:rPr>
              <a:t> </a:t>
            </a:r>
            <a:r>
              <a:rPr lang="en-US" sz="1100" dirty="0" smtClean="0">
                <a:solidFill>
                  <a:schemeClr val="accent6">
                    <a:lumMod val="10000"/>
                  </a:schemeClr>
                </a:solidFill>
              </a:rPr>
              <a:t>ISA</a:t>
            </a:r>
          </a:p>
        </p:txBody>
      </p:sp>
      <p:sp>
        <p:nvSpPr>
          <p:cNvPr id="26" name="Rectangle 25"/>
          <p:cNvSpPr/>
          <p:nvPr/>
        </p:nvSpPr>
        <p:spPr bwMode="auto">
          <a:xfrm>
            <a:off x="6512938" y="1605912"/>
            <a:ext cx="730413" cy="378968"/>
          </a:xfrm>
          <a:prstGeom prst="rect">
            <a:avLst/>
          </a:prstGeom>
          <a:solidFill>
            <a:srgbClr val="003300"/>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endParaRPr lang="en-US" sz="1100" dirty="0" smtClean="0">
              <a:solidFill>
                <a:prstClr val="white"/>
              </a:solidFill>
              <a:cs typeface="Arial" charset="0"/>
            </a:endParaRPr>
          </a:p>
        </p:txBody>
      </p:sp>
      <p:sp>
        <p:nvSpPr>
          <p:cNvPr id="27" name="Rectangle 26"/>
          <p:cNvSpPr/>
          <p:nvPr/>
        </p:nvSpPr>
        <p:spPr bwMode="auto">
          <a:xfrm>
            <a:off x="6558244" y="1661732"/>
            <a:ext cx="730413" cy="378968"/>
          </a:xfrm>
          <a:prstGeom prst="rect">
            <a:avLst/>
          </a:prstGeom>
          <a:solidFill>
            <a:srgbClr val="003300"/>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endParaRPr lang="en-US" sz="1100" dirty="0" smtClean="0">
              <a:solidFill>
                <a:prstClr val="white"/>
              </a:solidFill>
              <a:cs typeface="Arial" charset="0"/>
            </a:endParaRPr>
          </a:p>
        </p:txBody>
      </p:sp>
      <p:sp>
        <p:nvSpPr>
          <p:cNvPr id="28" name="Rectangle 27"/>
          <p:cNvSpPr/>
          <p:nvPr/>
        </p:nvSpPr>
        <p:spPr bwMode="auto">
          <a:xfrm>
            <a:off x="6604478" y="1731427"/>
            <a:ext cx="730413" cy="378968"/>
          </a:xfrm>
          <a:prstGeom prst="rect">
            <a:avLst/>
          </a:prstGeom>
          <a:solidFill>
            <a:srgbClr val="003300"/>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45714" rtlCol="0" anchor="ctr"/>
          <a:lstStyle/>
          <a:p>
            <a:pPr marL="1588" indent="-1588" algn="ctr" defTabSz="913183"/>
            <a:r>
              <a:rPr lang="en-US" sz="1100" dirty="0" err="1">
                <a:solidFill>
                  <a:prstClr val="white"/>
                </a:solidFill>
                <a:cs typeface="Arial" charset="0"/>
              </a:rPr>
              <a:t>OpenCL</a:t>
            </a:r>
            <a:r>
              <a:rPr lang="en-US" sz="1100" baseline="30000" dirty="0" smtClean="0">
                <a:solidFill>
                  <a:prstClr val="white"/>
                </a:solidFill>
                <a:cs typeface="Arial" charset="0"/>
              </a:rPr>
              <a:t>™</a:t>
            </a:r>
            <a:r>
              <a:rPr lang="en-US" sz="1100" dirty="0" smtClean="0">
                <a:solidFill>
                  <a:prstClr val="white"/>
                </a:solidFill>
                <a:cs typeface="Arial" charset="0"/>
              </a:rPr>
              <a:t> Runtime</a:t>
            </a:r>
          </a:p>
        </p:txBody>
      </p:sp>
      <p:cxnSp>
        <p:nvCxnSpPr>
          <p:cNvPr id="29" name="Straight Arrow Connector 28"/>
          <p:cNvCxnSpPr>
            <a:endCxn id="10" idx="0"/>
          </p:cNvCxnSpPr>
          <p:nvPr/>
        </p:nvCxnSpPr>
        <p:spPr>
          <a:xfrm>
            <a:off x="7226355" y="2891898"/>
            <a:ext cx="1217151" cy="1056706"/>
          </a:xfrm>
          <a:prstGeom prst="straightConnector1">
            <a:avLst/>
          </a:prstGeom>
          <a:ln w="25400">
            <a:solidFill>
              <a:schemeClr val="bg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856729" y="2114550"/>
            <a:ext cx="0" cy="4191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534400" y="2114550"/>
            <a:ext cx="0" cy="4191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7856729" y="3105150"/>
            <a:ext cx="13926" cy="93110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8458200" y="3088444"/>
            <a:ext cx="13926" cy="93110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133725" y="2683955"/>
            <a:ext cx="1971675" cy="276999"/>
          </a:xfrm>
          <a:prstGeom prst="rect">
            <a:avLst/>
          </a:prstGeom>
          <a:noFill/>
        </p:spPr>
        <p:txBody>
          <a:bodyPr wrap="square" rtlCol="0">
            <a:spAutoFit/>
          </a:bodyPr>
          <a:lstStyle/>
          <a:p>
            <a:pPr algn="r"/>
            <a:r>
              <a:rPr lang="en-US" sz="1200" dirty="0" smtClean="0">
                <a:solidFill>
                  <a:srgbClr val="FC6500"/>
                </a:solidFill>
              </a:rPr>
              <a:t>HSA Software</a:t>
            </a:r>
          </a:p>
        </p:txBody>
      </p:sp>
      <p:sp>
        <p:nvSpPr>
          <p:cNvPr id="34" name="TextBox 33"/>
          <p:cNvSpPr txBox="1"/>
          <p:nvPr/>
        </p:nvSpPr>
        <p:spPr>
          <a:xfrm>
            <a:off x="228600" y="615315"/>
            <a:ext cx="4831321" cy="4154984"/>
          </a:xfrm>
          <a:prstGeom prst="rect">
            <a:avLst/>
          </a:prstGeom>
          <a:noFill/>
        </p:spPr>
        <p:txBody>
          <a:bodyPr wrap="square" rtlCol="0">
            <a:spAutoFit/>
          </a:bodyPr>
          <a:lstStyle/>
          <a:p>
            <a:r>
              <a:rPr lang="en-US" altLang="zh-CN" dirty="0" smtClean="0">
                <a:solidFill>
                  <a:schemeClr val="bg1"/>
                </a:solidFill>
              </a:rPr>
              <a:t>components</a:t>
            </a:r>
            <a:r>
              <a:rPr lang="en-US" altLang="zh-CN" dirty="0" smtClean="0">
                <a:solidFill>
                  <a:srgbClr val="C00000"/>
                </a:solidFill>
              </a:rPr>
              <a:t>:</a:t>
            </a:r>
          </a:p>
          <a:p>
            <a:pPr marL="285750" indent="-285750">
              <a:buFont typeface="Arial" pitchFamily="34" charset="0"/>
              <a:buChar char="•"/>
            </a:pPr>
            <a:r>
              <a:rPr lang="en-US" altLang="zh-CN" sz="1400" dirty="0" smtClean="0">
                <a:solidFill>
                  <a:schemeClr val="bg1"/>
                </a:solidFill>
              </a:rPr>
              <a:t>Compliant </a:t>
            </a:r>
            <a:r>
              <a:rPr lang="en-US" altLang="zh-CN" sz="1400" dirty="0">
                <a:solidFill>
                  <a:schemeClr val="bg1"/>
                </a:solidFill>
              </a:rPr>
              <a:t>heterogeneous  computing </a:t>
            </a:r>
            <a:r>
              <a:rPr lang="en-US" altLang="zh-CN" sz="1400" dirty="0" smtClean="0">
                <a:solidFill>
                  <a:schemeClr val="bg1"/>
                </a:solidFill>
              </a:rPr>
              <a:t>hardware</a:t>
            </a:r>
          </a:p>
          <a:p>
            <a:pPr marL="285750" indent="-285750">
              <a:buFont typeface="Arial" pitchFamily="34" charset="0"/>
              <a:buChar char="•"/>
            </a:pPr>
            <a:r>
              <a:rPr lang="en-US" altLang="zh-CN" sz="1400" dirty="0" smtClean="0">
                <a:solidFill>
                  <a:schemeClr val="bg1"/>
                </a:solidFill>
              </a:rPr>
              <a:t>A </a:t>
            </a:r>
            <a:r>
              <a:rPr lang="en-US" altLang="zh-CN" sz="1400" dirty="0">
                <a:solidFill>
                  <a:schemeClr val="bg1"/>
                </a:solidFill>
              </a:rPr>
              <a:t>software compilation </a:t>
            </a:r>
            <a:r>
              <a:rPr lang="en-US" altLang="zh-CN" sz="1400" dirty="0" smtClean="0">
                <a:solidFill>
                  <a:schemeClr val="bg1"/>
                </a:solidFill>
              </a:rPr>
              <a:t>stack</a:t>
            </a:r>
          </a:p>
          <a:p>
            <a:pPr marL="285750" indent="-285750">
              <a:buFont typeface="Arial" pitchFamily="34" charset="0"/>
              <a:buChar char="•"/>
            </a:pPr>
            <a:r>
              <a:rPr lang="en-US" altLang="zh-CN" sz="1400" dirty="0" smtClean="0">
                <a:solidFill>
                  <a:schemeClr val="bg1"/>
                </a:solidFill>
              </a:rPr>
              <a:t>A user - space runtime system</a:t>
            </a:r>
          </a:p>
          <a:p>
            <a:pPr marL="285750" indent="-285750">
              <a:buFont typeface="Arial" pitchFamily="34" charset="0"/>
              <a:buChar char="•"/>
            </a:pPr>
            <a:r>
              <a:rPr lang="en-US" altLang="zh-CN" sz="1400" dirty="0" smtClean="0">
                <a:solidFill>
                  <a:schemeClr val="bg1"/>
                </a:solidFill>
              </a:rPr>
              <a:t>Kernel </a:t>
            </a:r>
            <a:r>
              <a:rPr lang="en-US" altLang="zh-CN" sz="1400" dirty="0">
                <a:solidFill>
                  <a:schemeClr val="bg1"/>
                </a:solidFill>
              </a:rPr>
              <a:t>- space system components</a:t>
            </a:r>
          </a:p>
          <a:p>
            <a:r>
              <a:rPr lang="en-US" altLang="zh-CN" dirty="0">
                <a:solidFill>
                  <a:schemeClr val="bg1"/>
                </a:solidFill>
              </a:rPr>
              <a:t>Overall </a:t>
            </a:r>
            <a:r>
              <a:rPr lang="en-US" altLang="zh-CN" dirty="0" smtClean="0">
                <a:solidFill>
                  <a:schemeClr val="bg1"/>
                </a:solidFill>
              </a:rPr>
              <a:t>Vision:</a:t>
            </a:r>
          </a:p>
          <a:p>
            <a:pPr marL="285750" indent="-285750">
              <a:buFont typeface="Arial" pitchFamily="34" charset="0"/>
              <a:buChar char="•"/>
            </a:pPr>
            <a:r>
              <a:rPr lang="en-US" altLang="zh-CN" sz="1400" dirty="0" smtClean="0">
                <a:solidFill>
                  <a:schemeClr val="bg1"/>
                </a:solidFill>
              </a:rPr>
              <a:t>Make </a:t>
            </a:r>
            <a:r>
              <a:rPr lang="en-US" altLang="zh-CN" sz="1400" dirty="0">
                <a:solidFill>
                  <a:schemeClr val="bg1"/>
                </a:solidFill>
              </a:rPr>
              <a:t>GPU easily </a:t>
            </a:r>
            <a:r>
              <a:rPr lang="en-US" altLang="zh-CN" sz="1400" dirty="0" smtClean="0">
                <a:solidFill>
                  <a:schemeClr val="bg1"/>
                </a:solidFill>
              </a:rPr>
              <a:t>accessible</a:t>
            </a:r>
          </a:p>
          <a:p>
            <a:pPr marL="742950" lvl="1" indent="-285750">
              <a:buFont typeface="Arial" pitchFamily="34" charset="0"/>
              <a:buChar char="•"/>
            </a:pPr>
            <a:r>
              <a:rPr lang="en-US" altLang="zh-CN" sz="1400" dirty="0" smtClean="0">
                <a:solidFill>
                  <a:schemeClr val="bg1"/>
                </a:solidFill>
              </a:rPr>
              <a:t>Support </a:t>
            </a:r>
            <a:r>
              <a:rPr lang="en-US" altLang="zh-CN" sz="1400" dirty="0">
                <a:solidFill>
                  <a:schemeClr val="bg1"/>
                </a:solidFill>
              </a:rPr>
              <a:t>mainstream </a:t>
            </a:r>
            <a:r>
              <a:rPr lang="en-US" altLang="zh-CN" sz="1400" dirty="0" smtClean="0">
                <a:solidFill>
                  <a:schemeClr val="bg1"/>
                </a:solidFill>
              </a:rPr>
              <a:t>languages</a:t>
            </a:r>
          </a:p>
          <a:p>
            <a:pPr marL="742950" lvl="1" indent="-285750">
              <a:buFont typeface="Arial" pitchFamily="34" charset="0"/>
              <a:buChar char="•"/>
            </a:pPr>
            <a:r>
              <a:rPr lang="en-US" altLang="zh-CN" sz="1400" dirty="0" smtClean="0">
                <a:solidFill>
                  <a:schemeClr val="bg1"/>
                </a:solidFill>
              </a:rPr>
              <a:t>Expandable </a:t>
            </a:r>
            <a:r>
              <a:rPr lang="en-US" altLang="zh-CN" sz="1400" dirty="0">
                <a:solidFill>
                  <a:schemeClr val="bg1"/>
                </a:solidFill>
              </a:rPr>
              <a:t>to domain specific </a:t>
            </a:r>
            <a:r>
              <a:rPr lang="en-US" altLang="zh-CN" sz="1400" dirty="0" smtClean="0">
                <a:solidFill>
                  <a:schemeClr val="bg1"/>
                </a:solidFill>
              </a:rPr>
              <a:t>languages</a:t>
            </a:r>
          </a:p>
          <a:p>
            <a:pPr marL="285750" indent="-285750">
              <a:buFont typeface="Arial" pitchFamily="34" charset="0"/>
              <a:buChar char="•"/>
            </a:pPr>
            <a:r>
              <a:rPr lang="en-US" altLang="zh-CN" sz="1400" dirty="0" smtClean="0">
                <a:solidFill>
                  <a:schemeClr val="bg1"/>
                </a:solidFill>
              </a:rPr>
              <a:t>Make </a:t>
            </a:r>
            <a:r>
              <a:rPr lang="en-US" altLang="zh-CN" sz="1400" dirty="0">
                <a:solidFill>
                  <a:schemeClr val="bg1"/>
                </a:solidFill>
              </a:rPr>
              <a:t>compute offload </a:t>
            </a:r>
            <a:r>
              <a:rPr lang="en-US" altLang="zh-CN" sz="1400" dirty="0" smtClean="0">
                <a:solidFill>
                  <a:schemeClr val="bg1"/>
                </a:solidFill>
              </a:rPr>
              <a:t>efficient</a:t>
            </a:r>
          </a:p>
          <a:p>
            <a:pPr marL="742950" lvl="1" indent="-285750">
              <a:buFont typeface="Arial" pitchFamily="34" charset="0"/>
              <a:buChar char="•"/>
            </a:pPr>
            <a:r>
              <a:rPr lang="en-US" altLang="zh-CN" sz="1400" dirty="0" smtClean="0">
                <a:solidFill>
                  <a:schemeClr val="bg1"/>
                </a:solidFill>
              </a:rPr>
              <a:t>Direct </a:t>
            </a:r>
            <a:r>
              <a:rPr lang="en-US" altLang="zh-CN" sz="1400" dirty="0">
                <a:solidFill>
                  <a:schemeClr val="bg1"/>
                </a:solidFill>
              </a:rPr>
              <a:t>path to GPU (avoid Graphics </a:t>
            </a:r>
            <a:r>
              <a:rPr lang="en-US" altLang="zh-CN" sz="1400" dirty="0" smtClean="0">
                <a:solidFill>
                  <a:schemeClr val="bg1"/>
                </a:solidFill>
              </a:rPr>
              <a:t>overhead)</a:t>
            </a:r>
          </a:p>
          <a:p>
            <a:pPr marL="742950" lvl="1" indent="-285750">
              <a:buFont typeface="Arial" pitchFamily="34" charset="0"/>
              <a:buChar char="•"/>
            </a:pPr>
            <a:r>
              <a:rPr lang="en-US" altLang="zh-CN" sz="1400" dirty="0" smtClean="0">
                <a:solidFill>
                  <a:schemeClr val="bg1"/>
                </a:solidFill>
              </a:rPr>
              <a:t>Eliminate </a:t>
            </a:r>
            <a:r>
              <a:rPr lang="en-US" altLang="zh-CN" sz="1400" dirty="0">
                <a:solidFill>
                  <a:schemeClr val="bg1"/>
                </a:solidFill>
              </a:rPr>
              <a:t>memory </a:t>
            </a:r>
            <a:r>
              <a:rPr lang="en-US" altLang="zh-CN" sz="1400" dirty="0" smtClean="0">
                <a:solidFill>
                  <a:schemeClr val="bg1"/>
                </a:solidFill>
              </a:rPr>
              <a:t>copy</a:t>
            </a:r>
          </a:p>
          <a:p>
            <a:pPr marL="742950" lvl="1" indent="-285750">
              <a:buFont typeface="Arial" pitchFamily="34" charset="0"/>
              <a:buChar char="•"/>
            </a:pPr>
            <a:r>
              <a:rPr lang="en-US" altLang="zh-CN" sz="1400" dirty="0" smtClean="0">
                <a:solidFill>
                  <a:schemeClr val="bg1"/>
                </a:solidFill>
              </a:rPr>
              <a:t>Low-latency </a:t>
            </a:r>
            <a:r>
              <a:rPr lang="en-US" altLang="zh-CN" sz="1400" dirty="0">
                <a:solidFill>
                  <a:schemeClr val="bg1"/>
                </a:solidFill>
              </a:rPr>
              <a:t>dispatch</a:t>
            </a:r>
          </a:p>
          <a:p>
            <a:pPr marL="285750" indent="-285750">
              <a:buFont typeface="Arial" pitchFamily="34" charset="0"/>
              <a:buChar char="•"/>
            </a:pPr>
            <a:r>
              <a:rPr lang="en-US" altLang="zh-CN" sz="1400" dirty="0">
                <a:solidFill>
                  <a:schemeClr val="bg1"/>
                </a:solidFill>
              </a:rPr>
              <a:t>Make it </a:t>
            </a:r>
            <a:r>
              <a:rPr lang="en-US" altLang="zh-CN" sz="1400" dirty="0" smtClean="0">
                <a:solidFill>
                  <a:schemeClr val="bg1"/>
                </a:solidFill>
              </a:rPr>
              <a:t>ubiquitous</a:t>
            </a:r>
          </a:p>
          <a:p>
            <a:pPr marL="742950" lvl="1" indent="-285750">
              <a:buFont typeface="Arial" pitchFamily="34" charset="0"/>
              <a:buChar char="•"/>
            </a:pPr>
            <a:r>
              <a:rPr lang="en-US" altLang="zh-CN" sz="1400" dirty="0" smtClean="0">
                <a:solidFill>
                  <a:schemeClr val="bg1"/>
                </a:solidFill>
              </a:rPr>
              <a:t>Drive </a:t>
            </a:r>
            <a:r>
              <a:rPr lang="en-US" altLang="zh-CN" sz="1400" dirty="0">
                <a:solidFill>
                  <a:schemeClr val="bg1"/>
                </a:solidFill>
              </a:rPr>
              <a:t>HSA as a standard through HSA </a:t>
            </a:r>
            <a:r>
              <a:rPr lang="en-US" altLang="zh-CN" sz="1400" dirty="0" smtClean="0">
                <a:solidFill>
                  <a:schemeClr val="bg1"/>
                </a:solidFill>
              </a:rPr>
              <a:t>Foundation</a:t>
            </a:r>
          </a:p>
          <a:p>
            <a:pPr marL="742950" lvl="1" indent="-285750">
              <a:buFont typeface="Arial" pitchFamily="34" charset="0"/>
              <a:buChar char="•"/>
            </a:pPr>
            <a:r>
              <a:rPr lang="en-US" altLang="zh-CN" sz="1400" dirty="0" smtClean="0">
                <a:solidFill>
                  <a:schemeClr val="bg1"/>
                </a:solidFill>
              </a:rPr>
              <a:t>Open </a:t>
            </a:r>
            <a:r>
              <a:rPr lang="en-US" altLang="zh-CN" sz="1400" dirty="0">
                <a:solidFill>
                  <a:schemeClr val="bg1"/>
                </a:solidFill>
              </a:rPr>
              <a:t>Source key components</a:t>
            </a:r>
          </a:p>
          <a:p>
            <a:endParaRPr lang="en-US" dirty="0" smtClean="0">
              <a:solidFill>
                <a:schemeClr val="bg1"/>
              </a:solidFill>
            </a:endParaRPr>
          </a:p>
        </p:txBody>
      </p:sp>
    </p:spTree>
    <p:extLst>
      <p:ext uri="{BB962C8B-B14F-4D97-AF65-F5344CB8AC3E}">
        <p14:creationId xmlns:p14="http://schemas.microsoft.com/office/powerpoint/2010/main" val="194896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3.7"/>
</p:tagLst>
</file>

<file path=ppt/theme/theme1.xml><?xml version="1.0" encoding="utf-8"?>
<a:theme xmlns:a="http://schemas.openxmlformats.org/drawingml/2006/main" name="HSA_Template_16x9">
  <a:themeElements>
    <a:clrScheme name="HAS COLORS MAIN">
      <a:dk1>
        <a:srgbClr val="6D6D71"/>
      </a:dk1>
      <a:lt1>
        <a:srgbClr val="FFFFFF"/>
      </a:lt1>
      <a:dk2>
        <a:srgbClr val="028993"/>
      </a:dk2>
      <a:lt2>
        <a:srgbClr val="FFFFFF"/>
      </a:lt2>
      <a:accent1>
        <a:srgbClr val="028993"/>
      </a:accent1>
      <a:accent2>
        <a:srgbClr val="D4D540"/>
      </a:accent2>
      <a:accent3>
        <a:srgbClr val="6D6D71"/>
      </a:accent3>
      <a:accent4>
        <a:srgbClr val="91E7F2"/>
      </a:accent4>
      <a:accent5>
        <a:srgbClr val="F8F88D"/>
      </a:accent5>
      <a:accent6>
        <a:srgbClr val="CDCDD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Theme">
  <a:themeElements>
    <a:clrScheme name="AMD 2010 Theme">
      <a:dk1>
        <a:sysClr val="windowText" lastClr="000000"/>
      </a:dk1>
      <a:lt1>
        <a:sysClr val="window" lastClr="FFFFFF"/>
      </a:lt1>
      <a:dk2>
        <a:srgbClr val="009966"/>
      </a:dk2>
      <a:lt2>
        <a:srgbClr val="1B1B1B"/>
      </a:lt2>
      <a:accent1>
        <a:srgbClr val="D31919"/>
      </a:accent1>
      <a:accent2>
        <a:srgbClr val="767DC5"/>
      </a:accent2>
      <a:accent3>
        <a:srgbClr val="FC6500"/>
      </a:accent3>
      <a:accent4>
        <a:srgbClr val="807F82"/>
      </a:accent4>
      <a:accent5>
        <a:srgbClr val="0860A8"/>
      </a:accent5>
      <a:accent6>
        <a:srgbClr val="FFFFFF"/>
      </a:accent6>
      <a:hlink>
        <a:srgbClr val="009966"/>
      </a:hlink>
      <a:folHlink>
        <a:srgbClr val="767DC5"/>
      </a:folHlink>
    </a:clrScheme>
    <a:fontScheme name="AMD Arial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25400" algn="ctr">
          <a:noFill/>
          <a:round/>
          <a:headEnd/>
          <a:tailEnd/>
        </a:ln>
        <a:effectLst>
          <a:outerShdw blurRad="50800" dist="38100" dir="5400000" algn="t" rotWithShape="0">
            <a:prstClr val="black">
              <a:alpha val="40000"/>
            </a:prstClr>
          </a:outerShdw>
        </a:effectLst>
      </a:spPr>
      <a:bodyPr lIns="228600" tIns="45714" rIns="228600" bIns="45714" anchor="ctr"/>
      <a:lstStyle>
        <a:defPPr marL="1588" indent="-1588" algn="ctr" defTabSz="913183">
          <a:defRPr b="1" dirty="0" smtClean="0">
            <a:solidFill>
              <a:prstClr val="white"/>
            </a:solidFill>
            <a:cs typeface="Arial" charset="0"/>
          </a:defRPr>
        </a:defPPr>
      </a:lstStyle>
    </a:spDef>
    <a:txDef>
      <a:spPr>
        <a:noFill/>
      </a:spPr>
      <a:bodyPr wrap="none" rtlCol="0">
        <a:spAutoFit/>
      </a:bodyPr>
      <a:lstStyle>
        <a:defPPr>
          <a:defRPr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18143</TotalTime>
  <Words>7878</Words>
  <Application>Microsoft Office PowerPoint</Application>
  <PresentationFormat>全屏显示(16:9)</PresentationFormat>
  <Paragraphs>1297</Paragraphs>
  <Slides>67</Slides>
  <Notes>50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67</vt:i4>
      </vt:variant>
    </vt:vector>
  </HeadingPairs>
  <TitlesOfParts>
    <vt:vector size="80" baseType="lpstr">
      <vt:lpstr>ＭＳ Ｐゴシック</vt:lpstr>
      <vt:lpstr>ＭＳ Ｐゴシック</vt:lpstr>
      <vt:lpstr>黑体</vt:lpstr>
      <vt:lpstr>宋体</vt:lpstr>
      <vt:lpstr>Arial</vt:lpstr>
      <vt:lpstr>Calibri</vt:lpstr>
      <vt:lpstr>Courier New</vt:lpstr>
      <vt:lpstr>Tahoma</vt:lpstr>
      <vt:lpstr>Verdana</vt:lpstr>
      <vt:lpstr>Wingdings</vt:lpstr>
      <vt:lpstr>Wingdings 3</vt:lpstr>
      <vt:lpstr>HSA_Template_16x9</vt:lpstr>
      <vt:lpstr>1_Default Theme</vt:lpstr>
      <vt:lpstr>Heterogeneous System Architecture (HSA) and the  software ecosystem</vt:lpstr>
      <vt:lpstr>cuda brings performance to pro/research on discrete gpu</vt:lpstr>
      <vt:lpstr>the runaway success of java</vt:lpstr>
      <vt:lpstr>Current Heterogeneous system: CPU+dGPU</vt:lpstr>
      <vt:lpstr>Opencl’s cross-platform appeal on APU/dGPU</vt:lpstr>
      <vt:lpstr>Innovation: HSA – CPU and GPU under UMA </vt:lpstr>
      <vt:lpstr>What is HSA? </vt:lpstr>
      <vt:lpstr>And designed beyond GPU</vt:lpstr>
      <vt:lpstr>HSA SW Stack changing programming model</vt:lpstr>
      <vt:lpstr>HSA OBJECTIVE</vt:lpstr>
      <vt:lpstr>HSA foundation : Driving Future of Heterogeneous Computing standard</vt:lpstr>
      <vt:lpstr>AMD HSA  roadmap</vt:lpstr>
      <vt:lpstr>     What is hUMA?  heterogeneous Uniform memory access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hUMA features</vt:lpstr>
      <vt:lpstr>     HSA programming model</vt:lpstr>
      <vt:lpstr>What is HSA</vt:lpstr>
      <vt:lpstr>HSA Taking Platform to Programmers</vt:lpstr>
      <vt:lpstr>Improve Performance and Reduce Power</vt:lpstr>
      <vt:lpstr>Recap HSA SW Stack</vt:lpstr>
      <vt:lpstr> HSA Architecture</vt:lpstr>
      <vt:lpstr>HSA Intermediate Language - HSAIL</vt:lpstr>
      <vt:lpstr>OpenCL™ and HSA</vt:lpstr>
      <vt:lpstr>Heterogeneous Compute Dispatch</vt:lpstr>
      <vt:lpstr>Today’s Command and Dispatch Flow</vt:lpstr>
      <vt:lpstr>Today’s Command and Dispatch Flow</vt:lpstr>
      <vt:lpstr>Today’s Command and Dispatch Flow</vt:lpstr>
      <vt:lpstr>Today’s Command and Dispatch Flow</vt:lpstr>
      <vt:lpstr>HSA Command and Dispatch Flow</vt:lpstr>
      <vt:lpstr>Hsa Command and Dispatch CPU &lt;-&gt; GPU</vt:lpstr>
      <vt:lpstr>PowerPoint 演示文稿</vt:lpstr>
      <vt:lpstr>Quick Look at HSA Compiler Infrastructure</vt:lpstr>
      <vt:lpstr>Securing GPU Resources in the System</vt:lpstr>
      <vt:lpstr>InterOp of HSA and Graphics</vt:lpstr>
      <vt:lpstr>Security Improvements with HSA </vt:lpstr>
      <vt:lpstr>Richer Programing Model Support </vt:lpstr>
      <vt:lpstr>Richer Support of Advanced Algorithms </vt:lpstr>
      <vt:lpstr>Application Areas with Abundant Parallel Workloads</vt:lpstr>
      <vt:lpstr>Accelerated workloads</vt:lpstr>
      <vt:lpstr>Looking for Faces in all the Right Places</vt:lpstr>
      <vt:lpstr>Looking for different size faces – by scaling the video frame</vt:lpstr>
      <vt:lpstr>HAAR Cascade stages</vt:lpstr>
      <vt:lpstr>22 cascade stages, early out between each</vt:lpstr>
      <vt:lpstr>Cascade Depth Analysis</vt:lpstr>
      <vt:lpstr>Processing Time/Stage</vt:lpstr>
      <vt:lpstr>Performance CPU-vs-GPU</vt:lpstr>
      <vt:lpstr>HAAR Solution – Run different cascades on GPU and CPU</vt:lpstr>
      <vt:lpstr>Accelerating Memcached</vt:lpstr>
      <vt:lpstr>MEMCACHED</vt:lpstr>
      <vt:lpstr>Offloading Memcached Key Lookup to the GPU</vt:lpstr>
      <vt:lpstr>Accelerating B+Tree Searches</vt:lpstr>
      <vt:lpstr>B+Tree searches</vt:lpstr>
      <vt:lpstr>Parallel B+Tree Searches on HSA</vt:lpstr>
      <vt:lpstr>Accelerating Java</vt:lpstr>
      <vt:lpstr>Java Enablement by APARAPI</vt:lpstr>
      <vt:lpstr>JaVA aND APARAPI HSA ENABLEMENT ROADMAP</vt:lpstr>
      <vt:lpstr>EASE Of Programming</vt:lpstr>
      <vt:lpstr>Bolt</vt:lpstr>
      <vt:lpstr>Lines-of-Code AND PERFORMANCE For Different Programming Models</vt:lpstr>
      <vt:lpstr>Research Topics in HSA</vt:lpstr>
      <vt:lpstr>the HSA Opportunity for developer</vt:lpstr>
    </vt:vector>
  </TitlesOfParts>
  <Company>Digital Labs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Wilson - www.decklabs.com</dc:creator>
  <cp:lastModifiedBy>Haibo Xie</cp:lastModifiedBy>
  <cp:revision>402</cp:revision>
  <cp:lastPrinted>2012-05-30T21:50:13Z</cp:lastPrinted>
  <dcterms:created xsi:type="dcterms:W3CDTF">2012-05-10T23:52:44Z</dcterms:created>
  <dcterms:modified xsi:type="dcterms:W3CDTF">2013-07-12T15:16:45Z</dcterms:modified>
</cp:coreProperties>
</file>